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5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6858000" cx="12192000"/>
  <p:notesSz cx="6858000" cy="9144000"/>
  <p:embeddedFontLst>
    <p:embeddedFont>
      <p:font typeface="Montserrat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7" roundtripDataSignature="AMtx7mj43agE9Xoj8IZN+kh9oWWI/+ed7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Montserrat-bold.fntdata"/><Relationship Id="rId23" Type="http://schemas.openxmlformats.org/officeDocument/2006/relationships/font" Target="fonts/Montserrat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font" Target="fonts/Montserrat-boldItalic.fntdata"/><Relationship Id="rId25" Type="http://schemas.openxmlformats.org/officeDocument/2006/relationships/font" Target="fonts/Montserrat-italic.fntdata"/><Relationship Id="rId27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79c117a673_7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1" name="Google Shape;111;g379c117a673_7_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79c117a673_3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g379c117a673_3_8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79c117a673_3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g379c117a673_3_1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79c117a673_3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g379c117a673_3_15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79c117a673_3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g379c117a673_3_17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79c117a673_3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g379c117a673_3_18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79c117a673_3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g379c117a673_3_18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79c117a673_3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g379c117a673_3_17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7c199e2a91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5" name="Google Shape;435;g37c199e2a9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" name="Google Shape;12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" name="Google Shape;13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2" name="Google Shape;132;p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79c117a673_3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g379c117a673_3_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33.jpg"/><Relationship Id="rId4" Type="http://schemas.openxmlformats.org/officeDocument/2006/relationships/image" Target="../media/image10.jp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2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1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1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Relationship Id="rId3" Type="http://schemas.openxmlformats.org/officeDocument/2006/relationships/image" Target="../media/image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5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5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5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15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15"/>
          <p:cNvPicPr preferRelativeResize="0"/>
          <p:nvPr/>
        </p:nvPicPr>
        <p:blipFill rotWithShape="1">
          <a:blip r:embed="rId7">
            <a:alphaModFix amt="34000"/>
          </a:blip>
          <a:srcRect b="0" l="0" r="0" t="0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15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b="0" i="0" sz="8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79c117a673_7_20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g379c117a673_7_20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g379c117a673_7_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3" name="Google Shape;93;g379c117a673_7_20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g379c117a673_7_20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g379c117a673_7_20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" name="Google Shape;96;g379c117a673_7_20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97" name="Google Shape;97;g379c117a673_7_20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SIT-40, 8-10 April 2025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79c117a673_7_29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" name="Google Shape;100;g379c117a673_7_29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379c117a673_7_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02" name="Google Shape;102;g379c117a673_7_29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g379c117a673_7_29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g379c117a673_7_29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b="0" i="0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064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05" name="Google Shape;105;g379c117a673_7_29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b="0"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06" name="Google Shape;106;g379c117a673_7_29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7" name="Google Shape;107;g379c117a673_7_29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08" name="Google Shape;108;g379c117a673_7_29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SIT-40, 8-10 April 2025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16"/>
          <p:cNvPicPr preferRelativeResize="0"/>
          <p:nvPr/>
        </p:nvPicPr>
        <p:blipFill rotWithShape="1">
          <a:blip r:embed="rId2">
            <a:alphaModFix amt="34000"/>
          </a:blip>
          <a:srcRect b="0" l="0" r="-5833" t="0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1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16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16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SIT TW, 9-11 September 2025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16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0" name="Google Shape;30;p1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7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17"/>
          <p:cNvPicPr preferRelativeResize="0"/>
          <p:nvPr/>
        </p:nvPicPr>
        <p:blipFill rotWithShape="1">
          <a:blip r:embed="rId2">
            <a:alphaModFix amt="34000"/>
          </a:blip>
          <a:srcRect b="0" l="0" r="-5833" t="0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5" name="Google Shape;35;p17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17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7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" name="Google Shape;38;p17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9" name="Google Shape;39;p17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SIT TW, 9-11 September 2025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Google Shape;42;p18"/>
          <p:cNvPicPr preferRelativeResize="0"/>
          <p:nvPr/>
        </p:nvPicPr>
        <p:blipFill rotWithShape="1">
          <a:blip r:embed="rId2">
            <a:alphaModFix amt="34000"/>
          </a:blip>
          <a:srcRect b="0" l="0" r="-5833" t="0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4" name="Google Shape;44;p18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18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18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7" name="Google Shape;47;p18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8" name="Google Shape;48;p1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18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0" name="Google Shape;50;p18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SIT TW, 9-11 September 2025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9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19"/>
          <p:cNvPicPr preferRelativeResize="0"/>
          <p:nvPr/>
        </p:nvPicPr>
        <p:blipFill rotWithShape="1">
          <a:blip r:embed="rId2">
            <a:alphaModFix amt="34000"/>
          </a:blip>
          <a:srcRect b="0" l="0" r="-5833" t="0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5" name="Google Shape;55;p19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9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9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b="0" i="0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064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8" name="Google Shape;58;p19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b="0"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9" name="Google Shape;59;p19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19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1" name="Google Shape;61;p19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SIT TW, 9-11 September 2025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type="title">
  <p:cSld name="TITLE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2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" name="Google Shape;65;p20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" name="Google Shape;66;p20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Google Shape;67;p20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79c117a673_7_6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b="0" i="0" sz="8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77" name="Google Shape;77;g379c117a673_7_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4944" y="-2663"/>
            <a:ext cx="12196943" cy="6863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379c117a673_7_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640" y="5267739"/>
            <a:ext cx="2699012" cy="1526983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79c117a673_7_10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" name="Google Shape;81;g379c117a673_7_10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g379c117a673_7_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83" name="Google Shape;83;g379c117a673_7_10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g379c117a673_7_10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g379c117a673_7_10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" name="Google Shape;86;g379c117a673_7_10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LSI-VC-17, 14-16 April 2025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" name="Google Shape;87;g379c117a673_7_10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8" name="Google Shape;88;g379c117a673_7_10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7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4"/>
          <p:cNvPicPr preferRelativeResize="0"/>
          <p:nvPr/>
        </p:nvPicPr>
        <p:blipFill rotWithShape="1">
          <a:blip r:embed="rId1">
            <a:alphaModFix amt="34000"/>
          </a:blip>
          <a:srcRect b="0" l="0" r="-5833" t="0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4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79c117a673_7_0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" name="Google Shape;71;g379c117a673_7_0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g379c117a673_7_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73" name="Google Shape;73;g379c117a673_7_0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g379c117a673_7_0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7" r:id="rId3"/>
    <p:sldLayoutId id="2147483658" r:id="rId4"/>
    <p:sldLayoutId id="2147483659" r:id="rId5"/>
    <p:sldLayoutId id="2147483660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6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7.png"/><Relationship Id="rId4" Type="http://schemas.openxmlformats.org/officeDocument/2006/relationships/image" Target="../media/image73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8.gif"/><Relationship Id="rId4" Type="http://schemas.openxmlformats.org/officeDocument/2006/relationships/image" Target="../media/image65.png"/><Relationship Id="rId5" Type="http://schemas.openxmlformats.org/officeDocument/2006/relationships/image" Target="../media/image7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9.png"/><Relationship Id="rId4" Type="http://schemas.openxmlformats.org/officeDocument/2006/relationships/image" Target="../media/image58.png"/><Relationship Id="rId5" Type="http://schemas.openxmlformats.org/officeDocument/2006/relationships/image" Target="../media/image7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2.png"/><Relationship Id="rId4" Type="http://schemas.openxmlformats.org/officeDocument/2006/relationships/image" Target="../media/image65.png"/><Relationship Id="rId5" Type="http://schemas.openxmlformats.org/officeDocument/2006/relationships/image" Target="../media/image7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Relationship Id="rId4" Type="http://schemas.openxmlformats.org/officeDocument/2006/relationships/hyperlink" Target="https://cal.ceos.org/" TargetMode="External"/><Relationship Id="rId5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Relationship Id="rId4" Type="http://schemas.openxmlformats.org/officeDocument/2006/relationships/hyperlink" Target="https://cal.ceos.org/" TargetMode="External"/><Relationship Id="rId5" Type="http://schemas.openxmlformats.org/officeDocument/2006/relationships/image" Target="../media/image25.png"/></Relationships>
</file>

<file path=ppt/slides/_rels/slide4.xml.rels><?xml version="1.0" encoding="UTF-8" standalone="yes"?><Relationships xmlns="http://schemas.openxmlformats.org/package/2006/relationships"><Relationship Id="rId20" Type="http://schemas.openxmlformats.org/officeDocument/2006/relationships/image" Target="../media/image28.png"/><Relationship Id="rId22" Type="http://schemas.openxmlformats.org/officeDocument/2006/relationships/image" Target="../media/image32.png"/><Relationship Id="rId21" Type="http://schemas.openxmlformats.org/officeDocument/2006/relationships/image" Target="../media/image37.png"/><Relationship Id="rId24" Type="http://schemas.openxmlformats.org/officeDocument/2006/relationships/image" Target="../media/image51.jpg"/><Relationship Id="rId23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26" Type="http://schemas.openxmlformats.org/officeDocument/2006/relationships/image" Target="../media/image44.png"/><Relationship Id="rId25" Type="http://schemas.openxmlformats.org/officeDocument/2006/relationships/image" Target="../media/image39.png"/><Relationship Id="rId27" Type="http://schemas.openxmlformats.org/officeDocument/2006/relationships/image" Target="../media/image35.png"/><Relationship Id="rId5" Type="http://schemas.openxmlformats.org/officeDocument/2006/relationships/image" Target="../media/image27.png"/><Relationship Id="rId6" Type="http://schemas.openxmlformats.org/officeDocument/2006/relationships/image" Target="../media/image29.png"/><Relationship Id="rId7" Type="http://schemas.openxmlformats.org/officeDocument/2006/relationships/image" Target="../media/image17.png"/><Relationship Id="rId8" Type="http://schemas.openxmlformats.org/officeDocument/2006/relationships/image" Target="../media/image26.png"/><Relationship Id="rId11" Type="http://schemas.openxmlformats.org/officeDocument/2006/relationships/image" Target="../media/image22.png"/><Relationship Id="rId10" Type="http://schemas.openxmlformats.org/officeDocument/2006/relationships/image" Target="../media/image24.png"/><Relationship Id="rId13" Type="http://schemas.openxmlformats.org/officeDocument/2006/relationships/image" Target="../media/image52.png"/><Relationship Id="rId12" Type="http://schemas.openxmlformats.org/officeDocument/2006/relationships/hyperlink" Target="https://cal.ceos.org/" TargetMode="External"/><Relationship Id="rId15" Type="http://schemas.openxmlformats.org/officeDocument/2006/relationships/image" Target="../media/image23.png"/><Relationship Id="rId14" Type="http://schemas.openxmlformats.org/officeDocument/2006/relationships/image" Target="../media/image15.png"/><Relationship Id="rId17" Type="http://schemas.openxmlformats.org/officeDocument/2006/relationships/image" Target="../media/image36.png"/><Relationship Id="rId16" Type="http://schemas.openxmlformats.org/officeDocument/2006/relationships/image" Target="../media/image34.png"/><Relationship Id="rId19" Type="http://schemas.openxmlformats.org/officeDocument/2006/relationships/image" Target="../media/image40.png"/><Relationship Id="rId18" Type="http://schemas.openxmlformats.org/officeDocument/2006/relationships/image" Target="../media/image5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2.png"/><Relationship Id="rId4" Type="http://schemas.openxmlformats.org/officeDocument/2006/relationships/image" Target="../media/image45.jpg"/><Relationship Id="rId9" Type="http://schemas.openxmlformats.org/officeDocument/2006/relationships/image" Target="../media/image47.png"/><Relationship Id="rId5" Type="http://schemas.openxmlformats.org/officeDocument/2006/relationships/image" Target="../media/image46.png"/><Relationship Id="rId6" Type="http://schemas.openxmlformats.org/officeDocument/2006/relationships/image" Target="../media/image48.png"/><Relationship Id="rId7" Type="http://schemas.openxmlformats.org/officeDocument/2006/relationships/image" Target="../media/image43.png"/><Relationship Id="rId8" Type="http://schemas.openxmlformats.org/officeDocument/2006/relationships/image" Target="../media/image49.png"/><Relationship Id="rId11" Type="http://schemas.openxmlformats.org/officeDocument/2006/relationships/image" Target="../media/image59.png"/><Relationship Id="rId10" Type="http://schemas.openxmlformats.org/officeDocument/2006/relationships/image" Target="../media/image53.png"/><Relationship Id="rId13" Type="http://schemas.openxmlformats.org/officeDocument/2006/relationships/image" Target="../media/image50.png"/><Relationship Id="rId12" Type="http://schemas.openxmlformats.org/officeDocument/2006/relationships/image" Target="../media/image58.png"/><Relationship Id="rId15" Type="http://schemas.openxmlformats.org/officeDocument/2006/relationships/image" Target="../media/image64.png"/><Relationship Id="rId14" Type="http://schemas.openxmlformats.org/officeDocument/2006/relationships/image" Target="../media/image5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60.png"/><Relationship Id="rId6" Type="http://schemas.openxmlformats.org/officeDocument/2006/relationships/image" Target="../media/image6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1.png"/><Relationship Id="rId4" Type="http://schemas.openxmlformats.org/officeDocument/2006/relationships/image" Target="../media/image6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79c117a673_7_40"/>
          <p:cNvSpPr txBox="1"/>
          <p:nvPr>
            <p:ph type="title"/>
          </p:nvPr>
        </p:nvSpPr>
        <p:spPr>
          <a:xfrm>
            <a:off x="176050" y="175950"/>
            <a:ext cx="80358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US" sz="7500"/>
              <a:t>CEOS SIT TW</a:t>
            </a:r>
            <a:endParaRPr sz="7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i="1" lang="en-US" sz="4000">
                <a:latin typeface="Montserrat"/>
                <a:ea typeface="Montserrat"/>
                <a:cs typeface="Montserrat"/>
                <a:sym typeface="Montserrat"/>
              </a:rPr>
              <a:t>CEOS Analytics Lab</a:t>
            </a:r>
            <a:br>
              <a:rPr i="1" lang="en-US" sz="4000">
                <a:latin typeface="Montserrat"/>
                <a:ea typeface="Montserrat"/>
                <a:cs typeface="Montserrat"/>
                <a:sym typeface="Montserrat"/>
              </a:rPr>
            </a:br>
            <a:r>
              <a:rPr i="1" lang="en-US" sz="4000">
                <a:latin typeface="Montserrat"/>
                <a:ea typeface="Montserrat"/>
                <a:cs typeface="Montserrat"/>
                <a:sym typeface="Montserrat"/>
              </a:rPr>
              <a:t>(CAL)</a:t>
            </a:r>
            <a:endParaRPr i="1" sz="4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114;g379c117a673_7_40"/>
          <p:cNvSpPr/>
          <p:nvPr/>
        </p:nvSpPr>
        <p:spPr>
          <a:xfrm>
            <a:off x="7272909" y="4252807"/>
            <a:ext cx="4833000" cy="26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David Borges, SEO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5.5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 TW 2025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Darmstadt, Germany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10 September 2025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79c117a673_3_82"/>
          <p:cNvSpPr txBox="1"/>
          <p:nvPr>
            <p:ph idx="1" type="body"/>
          </p:nvPr>
        </p:nvSpPr>
        <p:spPr>
          <a:xfrm>
            <a:off x="115725" y="1093999"/>
            <a:ext cx="4678500" cy="51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spcBef>
                <a:spcPts val="500"/>
              </a:spcBef>
              <a:spcAft>
                <a:spcPts val="0"/>
              </a:spcAft>
              <a:buSzPts val="2000"/>
              <a:buFont typeface="Arial"/>
              <a:buChar char="❖"/>
            </a:pPr>
            <a:r>
              <a:rPr lang="en-US" sz="2000"/>
              <a:t>Request #1</a:t>
            </a:r>
            <a:endParaRPr sz="2000"/>
          </a:p>
          <a:p>
            <a:pPr indent="-336550" lvl="1" marL="914400" rtl="0" algn="l">
              <a:spcBef>
                <a:spcPts val="500"/>
              </a:spcBef>
              <a:spcAft>
                <a:spcPts val="0"/>
              </a:spcAft>
              <a:buSzPts val="1700"/>
              <a:buFont typeface="Arial"/>
              <a:buChar char="▪"/>
            </a:pPr>
            <a:r>
              <a:rPr lang="en-US" sz="1700"/>
              <a:t>Geoscience Australia Corner Reflector array (QLD, Australia)</a:t>
            </a:r>
            <a:endParaRPr sz="1700"/>
          </a:p>
          <a:p>
            <a:pPr indent="-336550" lvl="1" marL="914400" rtl="0" algn="l">
              <a:spcBef>
                <a:spcPts val="500"/>
              </a:spcBef>
              <a:spcAft>
                <a:spcPts val="0"/>
              </a:spcAft>
              <a:buSzPts val="1700"/>
              <a:buChar char="▪"/>
            </a:pPr>
            <a:r>
              <a:rPr lang="en-US" sz="1700"/>
              <a:t>ICEYE + Capella + Umbra</a:t>
            </a:r>
            <a:endParaRPr sz="1700"/>
          </a:p>
          <a:p>
            <a:pPr indent="-336550" lvl="1" marL="914400" rtl="0" algn="l">
              <a:spcBef>
                <a:spcPts val="500"/>
              </a:spcBef>
              <a:spcAft>
                <a:spcPts val="0"/>
              </a:spcAft>
              <a:buSzPts val="1700"/>
              <a:buChar char="▪"/>
            </a:pPr>
            <a:r>
              <a:rPr lang="en-US" sz="1700"/>
              <a:t>Stripmap + Stripmap + Spotlight</a:t>
            </a:r>
            <a:endParaRPr sz="1700"/>
          </a:p>
          <a:p>
            <a:pPr indent="-336550" lvl="1" marL="914400" rtl="0" algn="l">
              <a:spcBef>
                <a:spcPts val="500"/>
              </a:spcBef>
              <a:spcAft>
                <a:spcPts val="0"/>
              </a:spcAft>
              <a:buSzPts val="1700"/>
              <a:buChar char="▪"/>
            </a:pPr>
            <a:r>
              <a:rPr lang="en-US" sz="1700"/>
              <a:t>Target: Corner Reflector (SB16)</a:t>
            </a:r>
            <a:endParaRPr sz="1700"/>
          </a:p>
          <a:p>
            <a:pPr indent="-336550" lvl="1" marL="914400" rtl="0" algn="l">
              <a:spcBef>
                <a:spcPts val="500"/>
              </a:spcBef>
              <a:spcAft>
                <a:spcPts val="0"/>
              </a:spcAft>
              <a:buSzPts val="1700"/>
              <a:buChar char="▪"/>
            </a:pPr>
            <a:r>
              <a:rPr lang="en-US" sz="1700"/>
              <a:t>Time window: May/June 2025</a:t>
            </a:r>
            <a:endParaRPr sz="1700"/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SzPts val="1700"/>
              <a:buChar char="❖"/>
            </a:pPr>
            <a:r>
              <a:rPr lang="en-US" sz="2000"/>
              <a:t>Outcome</a:t>
            </a:r>
            <a:endParaRPr sz="2000"/>
          </a:p>
          <a:p>
            <a:pPr indent="-336550" lvl="1" marL="914400" rtl="0" algn="l">
              <a:spcBef>
                <a:spcPts val="500"/>
              </a:spcBef>
              <a:spcAft>
                <a:spcPts val="0"/>
              </a:spcAft>
              <a:buSzPts val="1700"/>
              <a:buChar char="▪"/>
            </a:pPr>
            <a:r>
              <a:rPr lang="en-US" sz="1700"/>
              <a:t>All vendors on target (CR </a:t>
            </a:r>
            <a:r>
              <a:rPr lang="en-US" sz="1700">
                <a:solidFill>
                  <a:srgbClr val="7AA116"/>
                </a:solidFill>
              </a:rPr>
              <a:t>OK!</a:t>
            </a:r>
            <a:r>
              <a:rPr lang="en-US" sz="1700"/>
              <a:t>) </a:t>
            </a:r>
            <a:endParaRPr sz="1700"/>
          </a:p>
          <a:p>
            <a:pPr indent="-336550" lvl="1" marL="914400" rtl="0" algn="l">
              <a:spcBef>
                <a:spcPts val="500"/>
              </a:spcBef>
              <a:spcAft>
                <a:spcPts val="0"/>
              </a:spcAft>
              <a:buSzPts val="1700"/>
              <a:buChar char="▪"/>
            </a:pPr>
            <a:r>
              <a:rPr lang="en-US" sz="1700"/>
              <a:t>Within temporal window </a:t>
            </a:r>
            <a:r>
              <a:rPr lang="en-US" sz="1700">
                <a:solidFill>
                  <a:srgbClr val="7AA116"/>
                </a:solidFill>
              </a:rPr>
              <a:t>OK</a:t>
            </a:r>
            <a:endParaRPr sz="1700"/>
          </a:p>
          <a:p>
            <a:pPr indent="-336550" lvl="1" marL="914400" rtl="0" algn="l">
              <a:spcBef>
                <a:spcPts val="500"/>
              </a:spcBef>
              <a:spcAft>
                <a:spcPts val="0"/>
              </a:spcAft>
              <a:buSzPts val="1700"/>
              <a:buChar char="▪"/>
            </a:pPr>
            <a:r>
              <a:rPr lang="en-US" sz="1700"/>
              <a:t>Modes &amp; viewing geometry </a:t>
            </a:r>
            <a:r>
              <a:rPr lang="en-US" sz="1700">
                <a:solidFill>
                  <a:srgbClr val="7AA116"/>
                </a:solidFill>
              </a:rPr>
              <a:t>OK</a:t>
            </a:r>
            <a:endParaRPr sz="1700">
              <a:solidFill>
                <a:srgbClr val="7AA116"/>
              </a:solidFill>
            </a:endParaRPr>
          </a:p>
          <a:p>
            <a:pPr indent="-336550" lvl="1" marL="914400" rtl="0" algn="l">
              <a:spcBef>
                <a:spcPts val="500"/>
              </a:spcBef>
              <a:spcAft>
                <a:spcPts val="0"/>
              </a:spcAft>
              <a:buSzPts val="1700"/>
              <a:buChar char="▪"/>
            </a:pPr>
            <a:r>
              <a:rPr lang="en-US" sz="1700"/>
              <a:t>D</a:t>
            </a:r>
            <a:r>
              <a:rPr lang="en-US" sz="1700"/>
              <a:t>ata provided at two proc. levels: GRD (SIDD) &amp; SLC (SICD) </a:t>
            </a:r>
            <a:r>
              <a:rPr lang="en-US" sz="1700">
                <a:solidFill>
                  <a:srgbClr val="7AA116"/>
                </a:solidFill>
              </a:rPr>
              <a:t>OK</a:t>
            </a:r>
            <a:endParaRPr sz="1700"/>
          </a:p>
          <a:p>
            <a:pPr indent="-336550" lvl="1" marL="914400" rtl="0" algn="l">
              <a:spcBef>
                <a:spcPts val="500"/>
              </a:spcBef>
              <a:spcAft>
                <a:spcPts val="0"/>
              </a:spcAft>
              <a:buSzPts val="1700"/>
              <a:buChar char="▪"/>
            </a:pPr>
            <a:r>
              <a:rPr lang="en-US" sz="1700"/>
              <a:t>Latency: Delivery &gt;2 months after obs. </a:t>
            </a:r>
            <a:r>
              <a:rPr lang="en-US" sz="1700">
                <a:solidFill>
                  <a:schemeClr val="accent6"/>
                </a:solidFill>
              </a:rPr>
              <a:t>NG </a:t>
            </a:r>
            <a:endParaRPr sz="1700"/>
          </a:p>
        </p:txBody>
      </p:sp>
      <p:pic>
        <p:nvPicPr>
          <p:cNvPr id="345" name="Google Shape;345;g379c117a673_3_82" title="PastedGraphic-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53586" y="4621295"/>
            <a:ext cx="2314575" cy="1393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60000" dist="57150">
              <a:srgbClr val="000000">
                <a:alpha val="50000"/>
              </a:srgbClr>
            </a:outerShdw>
          </a:effectLst>
        </p:spPr>
      </p:pic>
      <p:pic>
        <p:nvPicPr>
          <p:cNvPr id="346" name="Google Shape;346;g379c117a673_3_82" title="PastedGraphic-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35632" y="1705636"/>
            <a:ext cx="2314575" cy="136502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60000" dist="57150">
              <a:srgbClr val="000000">
                <a:alpha val="50000"/>
              </a:srgbClr>
            </a:outerShdw>
          </a:effectLst>
        </p:spPr>
      </p:pic>
      <p:pic>
        <p:nvPicPr>
          <p:cNvPr id="347" name="Google Shape;347;g379c117a673_3_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50267" y="3105664"/>
            <a:ext cx="2287775" cy="148062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60000" dist="57150">
              <a:srgbClr val="000000">
                <a:alpha val="50000"/>
              </a:srgbClr>
            </a:outerShdw>
          </a:effectLst>
        </p:spPr>
      </p:pic>
      <p:sp>
        <p:nvSpPr>
          <p:cNvPr id="348" name="Google Shape;348;g379c117a673_3_82"/>
          <p:cNvSpPr txBox="1"/>
          <p:nvPr/>
        </p:nvSpPr>
        <p:spPr>
          <a:xfrm>
            <a:off x="10356020" y="5639525"/>
            <a:ext cx="1398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</a:rPr>
              <a:t>Umbra 2025-06-16</a:t>
            </a:r>
            <a:endParaRPr/>
          </a:p>
        </p:txBody>
      </p:sp>
      <p:sp>
        <p:nvSpPr>
          <p:cNvPr id="349" name="Google Shape;349;g379c117a673_3_82"/>
          <p:cNvSpPr txBox="1"/>
          <p:nvPr/>
        </p:nvSpPr>
        <p:spPr>
          <a:xfrm>
            <a:off x="10356030" y="2772930"/>
            <a:ext cx="1398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</a:rPr>
              <a:t>ICEYE 2025-06-05</a:t>
            </a:r>
            <a:endParaRPr/>
          </a:p>
        </p:txBody>
      </p:sp>
      <p:sp>
        <p:nvSpPr>
          <p:cNvPr id="350" name="Google Shape;350;g379c117a673_3_82"/>
          <p:cNvSpPr/>
          <p:nvPr/>
        </p:nvSpPr>
        <p:spPr>
          <a:xfrm>
            <a:off x="10294543" y="2054414"/>
            <a:ext cx="529500" cy="523800"/>
          </a:xfrm>
          <a:prstGeom prst="ellipse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g379c117a673_3_82"/>
          <p:cNvSpPr/>
          <p:nvPr/>
        </p:nvSpPr>
        <p:spPr>
          <a:xfrm>
            <a:off x="10212675" y="3559427"/>
            <a:ext cx="529500" cy="523800"/>
          </a:xfrm>
          <a:prstGeom prst="ellipse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g379c117a673_3_82"/>
          <p:cNvSpPr/>
          <p:nvPr/>
        </p:nvSpPr>
        <p:spPr>
          <a:xfrm>
            <a:off x="10346105" y="4998665"/>
            <a:ext cx="529500" cy="523800"/>
          </a:xfrm>
          <a:prstGeom prst="ellipse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53" name="Google Shape;353;g379c117a673_3_82"/>
          <p:cNvCxnSpPr>
            <a:stCxn id="354" idx="3"/>
            <a:endCxn id="352" idx="2"/>
          </p:cNvCxnSpPr>
          <p:nvPr/>
        </p:nvCxnSpPr>
        <p:spPr>
          <a:xfrm>
            <a:off x="9304122" y="3991025"/>
            <a:ext cx="1041900" cy="126960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5" name="Google Shape;355;g379c117a673_3_82"/>
          <p:cNvCxnSpPr>
            <a:stCxn id="354" idx="3"/>
            <a:endCxn id="351" idx="2"/>
          </p:cNvCxnSpPr>
          <p:nvPr/>
        </p:nvCxnSpPr>
        <p:spPr>
          <a:xfrm flipH="1" rot="10800000">
            <a:off x="9304122" y="3821225"/>
            <a:ext cx="908700" cy="16980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6" name="Google Shape;356;g379c117a673_3_82"/>
          <p:cNvCxnSpPr>
            <a:stCxn id="354" idx="3"/>
            <a:endCxn id="350" idx="3"/>
          </p:cNvCxnSpPr>
          <p:nvPr/>
        </p:nvCxnSpPr>
        <p:spPr>
          <a:xfrm flipH="1" rot="10800000">
            <a:off x="9304122" y="2501525"/>
            <a:ext cx="1068000" cy="148950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54" name="Google Shape;354;g379c117a673_3_82"/>
          <p:cNvSpPr txBox="1"/>
          <p:nvPr/>
        </p:nvSpPr>
        <p:spPr>
          <a:xfrm>
            <a:off x="8455422" y="3716675"/>
            <a:ext cx="8487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accent6"/>
                </a:solidFill>
              </a:rPr>
              <a:t>Target</a:t>
            </a:r>
            <a:endParaRPr sz="1100">
              <a:solidFill>
                <a:schemeClr val="accent6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accent6"/>
                </a:solidFill>
              </a:rPr>
              <a:t>CR-</a:t>
            </a:r>
            <a:r>
              <a:rPr lang="en-US" sz="1100">
                <a:solidFill>
                  <a:schemeClr val="accent6"/>
                </a:solidFill>
              </a:rPr>
              <a:t>SB16</a:t>
            </a:r>
            <a:endParaRPr sz="1100">
              <a:solidFill>
                <a:schemeClr val="accent6"/>
              </a:solidFill>
            </a:endParaRPr>
          </a:p>
        </p:txBody>
      </p:sp>
      <p:grpSp>
        <p:nvGrpSpPr>
          <p:cNvPr id="357" name="Google Shape;357;g379c117a673_3_82"/>
          <p:cNvGrpSpPr/>
          <p:nvPr/>
        </p:nvGrpSpPr>
        <p:grpSpPr>
          <a:xfrm>
            <a:off x="4848699" y="1580700"/>
            <a:ext cx="3424325" cy="4481249"/>
            <a:chOff x="8064175" y="1661875"/>
            <a:chExt cx="3424325" cy="4481249"/>
          </a:xfrm>
        </p:grpSpPr>
        <p:pic>
          <p:nvPicPr>
            <p:cNvPr id="358" name="Google Shape;358;g379c117a673_3_82" title="PastedGraphic-1.png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064175" y="1661875"/>
              <a:ext cx="3424325" cy="448124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2640000" dist="85725">
                <a:schemeClr val="dk1">
                  <a:alpha val="50000"/>
                </a:schemeClr>
              </a:outerShdw>
            </a:effectLst>
          </p:spPr>
        </p:pic>
        <p:sp>
          <p:nvSpPr>
            <p:cNvPr id="359" name="Google Shape;359;g379c117a673_3_82"/>
            <p:cNvSpPr txBox="1"/>
            <p:nvPr/>
          </p:nvSpPr>
          <p:spPr>
            <a:xfrm>
              <a:off x="8064175" y="1711325"/>
              <a:ext cx="2066400" cy="113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lt1"/>
                  </a:solidFill>
                </a:rPr>
                <a:t>ICEYE (Stripmap)</a:t>
              </a:r>
              <a:endParaRPr sz="1100">
                <a:solidFill>
                  <a:schemeClr val="lt1"/>
                </a:solidFill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lt1"/>
                </a:solidFill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lt1"/>
                  </a:solidFill>
                </a:rPr>
                <a:t>Capella Space (Stripmap-50)</a:t>
              </a:r>
              <a:endParaRPr sz="1100">
                <a:solidFill>
                  <a:schemeClr val="lt1"/>
                </a:solidFill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lt1"/>
                </a:solidFill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lt1"/>
                  </a:solidFill>
                </a:rPr>
                <a:t>Umbra (Spotlight)</a:t>
              </a:r>
              <a:endParaRPr sz="1100">
                <a:solidFill>
                  <a:schemeClr val="lt1"/>
                </a:solidFill>
              </a:endParaRPr>
            </a:p>
          </p:txBody>
        </p:sp>
        <p:cxnSp>
          <p:nvCxnSpPr>
            <p:cNvPr id="360" name="Google Shape;360;g379c117a673_3_82"/>
            <p:cNvCxnSpPr/>
            <p:nvPr/>
          </p:nvCxnSpPr>
          <p:spPr>
            <a:xfrm>
              <a:off x="8751775" y="1985450"/>
              <a:ext cx="792900" cy="147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61" name="Google Shape;361;g379c117a673_3_82"/>
            <p:cNvCxnSpPr/>
            <p:nvPr/>
          </p:nvCxnSpPr>
          <p:spPr>
            <a:xfrm>
              <a:off x="9050050" y="2365800"/>
              <a:ext cx="1465500" cy="7668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62" name="Google Shape;362;g379c117a673_3_82"/>
            <p:cNvCxnSpPr/>
            <p:nvPr/>
          </p:nvCxnSpPr>
          <p:spPr>
            <a:xfrm>
              <a:off x="8607325" y="2775575"/>
              <a:ext cx="1055100" cy="10263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363" name="Google Shape;363;g379c117a673_3_82"/>
            <p:cNvSpPr txBox="1"/>
            <p:nvPr/>
          </p:nvSpPr>
          <p:spPr>
            <a:xfrm>
              <a:off x="8108825" y="5755725"/>
              <a:ext cx="30000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lt1"/>
                  </a:solidFill>
                </a:rPr>
                <a:t>GA Corner Reflector array (QLD, Australia)</a:t>
              </a:r>
              <a:endParaRPr/>
            </a:p>
          </p:txBody>
        </p:sp>
        <p:sp>
          <p:nvSpPr>
            <p:cNvPr id="364" name="Google Shape;364;g379c117a673_3_82"/>
            <p:cNvSpPr/>
            <p:nvPr/>
          </p:nvSpPr>
          <p:spPr>
            <a:xfrm>
              <a:off x="9727441" y="3852544"/>
              <a:ext cx="110700" cy="99900"/>
            </a:xfrm>
            <a:prstGeom prst="ellipse">
              <a:avLst/>
            </a:prstGeom>
            <a:noFill/>
            <a:ln cap="flat" cmpd="sng" w="952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365" name="Google Shape;365;g379c117a673_3_82"/>
          <p:cNvCxnSpPr>
            <a:stCxn id="354" idx="1"/>
            <a:endCxn id="364" idx="6"/>
          </p:cNvCxnSpPr>
          <p:nvPr/>
        </p:nvCxnSpPr>
        <p:spPr>
          <a:xfrm rot="10800000">
            <a:off x="6622722" y="3821225"/>
            <a:ext cx="1832700" cy="16980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66" name="Google Shape;366;g379c117a673_3_82"/>
          <p:cNvSpPr txBox="1"/>
          <p:nvPr/>
        </p:nvSpPr>
        <p:spPr>
          <a:xfrm>
            <a:off x="10272556" y="4206231"/>
            <a:ext cx="1465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</a:rPr>
              <a:t>Capella 2025-06-06</a:t>
            </a:r>
            <a:endParaRPr/>
          </a:p>
        </p:txBody>
      </p:sp>
      <p:sp>
        <p:nvSpPr>
          <p:cNvPr id="367" name="Google Shape;367;g379c117a673_3_82"/>
          <p:cNvSpPr txBox="1"/>
          <p:nvPr>
            <p:ph type="title"/>
          </p:nvPr>
        </p:nvSpPr>
        <p:spPr>
          <a:xfrm>
            <a:off x="176047" y="175939"/>
            <a:ext cx="106536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 sz="2800"/>
              <a:t>Commercial SAR data access through NASA CSDA</a:t>
            </a:r>
            <a:endParaRPr sz="2800"/>
          </a:p>
        </p:txBody>
      </p:sp>
      <p:sp>
        <p:nvSpPr>
          <p:cNvPr id="368" name="Google Shape;368;g379c117a673_3_82"/>
          <p:cNvSpPr txBox="1"/>
          <p:nvPr/>
        </p:nvSpPr>
        <p:spPr>
          <a:xfrm>
            <a:off x="8828475" y="1016125"/>
            <a:ext cx="3297900" cy="8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work utilized data made available through the NASA Commercial Satellite Data Acquisition (CSDA) Program and U.S. Geological Survey – CAC. ©2025 ICEYE, Capella, Umbra.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79c117a673_3_120"/>
          <p:cNvSpPr txBox="1"/>
          <p:nvPr>
            <p:ph type="title"/>
          </p:nvPr>
        </p:nvSpPr>
        <p:spPr>
          <a:xfrm>
            <a:off x="176047" y="175939"/>
            <a:ext cx="106536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 sz="2800"/>
              <a:t>Commercial SAR data access through NASA CSDA</a:t>
            </a:r>
            <a:endParaRPr sz="2800"/>
          </a:p>
        </p:txBody>
      </p:sp>
      <p:sp>
        <p:nvSpPr>
          <p:cNvPr id="374" name="Google Shape;374;g379c117a673_3_120"/>
          <p:cNvSpPr txBox="1"/>
          <p:nvPr>
            <p:ph idx="1" type="body"/>
          </p:nvPr>
        </p:nvSpPr>
        <p:spPr>
          <a:xfrm>
            <a:off x="115725" y="1094000"/>
            <a:ext cx="6467400" cy="51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spcBef>
                <a:spcPts val="500"/>
              </a:spcBef>
              <a:spcAft>
                <a:spcPts val="0"/>
              </a:spcAft>
              <a:buSzPts val="2000"/>
              <a:buFont typeface="Arial"/>
              <a:buChar char="❖"/>
            </a:pPr>
            <a:r>
              <a:rPr lang="en-US" sz="2000"/>
              <a:t>Request #2</a:t>
            </a:r>
            <a:endParaRPr sz="2000"/>
          </a:p>
          <a:p>
            <a:pPr indent="-336550" lvl="1" marL="914400" rtl="0" algn="l">
              <a:spcBef>
                <a:spcPts val="500"/>
              </a:spcBef>
              <a:spcAft>
                <a:spcPts val="0"/>
              </a:spcAft>
              <a:buSzPts val="1700"/>
              <a:buFont typeface="Arial"/>
              <a:buChar char="▪"/>
            </a:pPr>
            <a:r>
              <a:rPr lang="en-US" sz="1700"/>
              <a:t>Mekong delta (Vietnam)</a:t>
            </a:r>
            <a:endParaRPr sz="1700"/>
          </a:p>
          <a:p>
            <a:pPr indent="-336550" lvl="1" marL="914400" rtl="0" algn="l">
              <a:spcBef>
                <a:spcPts val="500"/>
              </a:spcBef>
              <a:spcAft>
                <a:spcPts val="0"/>
              </a:spcAft>
              <a:buSzPts val="1700"/>
              <a:buChar char="▪"/>
            </a:pPr>
            <a:r>
              <a:rPr lang="en-US" sz="1700"/>
              <a:t>ICEYE stripmap time-series</a:t>
            </a:r>
            <a:endParaRPr sz="1700"/>
          </a:p>
          <a:p>
            <a:pPr indent="-336550" lvl="1" marL="914400" rtl="0" algn="l">
              <a:spcBef>
                <a:spcPts val="500"/>
              </a:spcBef>
              <a:spcAft>
                <a:spcPts val="0"/>
              </a:spcAft>
              <a:buSzPts val="1700"/>
              <a:buChar char="▪"/>
            </a:pPr>
            <a:r>
              <a:rPr lang="en-US" sz="1700"/>
              <a:t>Every 6-days, May–Sept 2025 (~20 obs)</a:t>
            </a:r>
            <a:endParaRPr sz="1700"/>
          </a:p>
          <a:p>
            <a:pPr indent="-336550" lvl="1" marL="914400" rtl="0" algn="l">
              <a:spcBef>
                <a:spcPts val="500"/>
              </a:spcBef>
              <a:spcAft>
                <a:spcPts val="0"/>
              </a:spcAft>
              <a:buSzPts val="1700"/>
              <a:buChar char="▪"/>
            </a:pPr>
            <a:r>
              <a:rPr lang="en-US" sz="1700"/>
              <a:t>Consistent viewing geometry though time-series</a:t>
            </a:r>
            <a:endParaRPr sz="1700"/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SzPts val="1700"/>
              <a:buChar char="❖"/>
            </a:pPr>
            <a:r>
              <a:rPr lang="en-US" sz="2000"/>
              <a:t>Outcome</a:t>
            </a:r>
            <a:endParaRPr sz="2000"/>
          </a:p>
          <a:p>
            <a:pPr indent="-336550" lvl="1" marL="914400" rtl="0" algn="l">
              <a:spcBef>
                <a:spcPts val="500"/>
              </a:spcBef>
              <a:spcAft>
                <a:spcPts val="0"/>
              </a:spcAft>
              <a:buSzPts val="1700"/>
              <a:buChar char="▪"/>
            </a:pPr>
            <a:r>
              <a:rPr lang="en-US" sz="1700"/>
              <a:t>Target location</a:t>
            </a:r>
            <a:r>
              <a:rPr lang="en-US" sz="1700"/>
              <a:t> </a:t>
            </a:r>
            <a:r>
              <a:rPr lang="en-US" sz="1700">
                <a:solidFill>
                  <a:srgbClr val="7AA116"/>
                </a:solidFill>
              </a:rPr>
              <a:t>OK</a:t>
            </a:r>
            <a:endParaRPr sz="1700">
              <a:solidFill>
                <a:srgbClr val="7AA116"/>
              </a:solidFill>
            </a:endParaRPr>
          </a:p>
          <a:p>
            <a:pPr indent="-336550" lvl="1" marL="914400" rtl="0" algn="l">
              <a:spcBef>
                <a:spcPts val="500"/>
              </a:spcBef>
              <a:spcAft>
                <a:spcPts val="0"/>
              </a:spcAft>
              <a:buSzPts val="1700"/>
              <a:buChar char="▪"/>
            </a:pPr>
            <a:r>
              <a:rPr lang="en-US" sz="1700"/>
              <a:t>Observation mode </a:t>
            </a:r>
            <a:r>
              <a:rPr lang="en-US" sz="1700">
                <a:solidFill>
                  <a:srgbClr val="7AA116"/>
                </a:solidFill>
              </a:rPr>
              <a:t>OK</a:t>
            </a:r>
            <a:endParaRPr sz="1700">
              <a:solidFill>
                <a:srgbClr val="7AA116"/>
              </a:solidFill>
            </a:endParaRPr>
          </a:p>
          <a:p>
            <a:pPr indent="-336550" lvl="1" marL="914400" rtl="0" algn="l">
              <a:spcBef>
                <a:spcPts val="500"/>
              </a:spcBef>
              <a:spcAft>
                <a:spcPts val="0"/>
              </a:spcAft>
              <a:buSzPts val="1700"/>
              <a:buChar char="▪"/>
            </a:pPr>
            <a:r>
              <a:rPr lang="en-US" sz="1700"/>
              <a:t>4/20 observations</a:t>
            </a:r>
            <a:r>
              <a:rPr lang="en-US" sz="1700"/>
              <a:t> (22 May – 19 Jun) delivered (still ongoing? - no info) </a:t>
            </a:r>
            <a:r>
              <a:rPr lang="en-US" sz="1700">
                <a:solidFill>
                  <a:schemeClr val="accent6"/>
                </a:solidFill>
              </a:rPr>
              <a:t>NG</a:t>
            </a:r>
            <a:endParaRPr sz="1700"/>
          </a:p>
          <a:p>
            <a:pPr indent="-336550" lvl="1" marL="914400" rtl="0" algn="l">
              <a:spcBef>
                <a:spcPts val="500"/>
              </a:spcBef>
              <a:spcAft>
                <a:spcPts val="0"/>
              </a:spcAft>
              <a:buSzPts val="1700"/>
              <a:buChar char="▪"/>
            </a:pPr>
            <a:r>
              <a:rPr lang="en-US" sz="1700"/>
              <a:t>Mix of ascending/descending passes </a:t>
            </a:r>
            <a:r>
              <a:rPr lang="en-US" sz="1700">
                <a:solidFill>
                  <a:schemeClr val="accent6"/>
                </a:solidFill>
              </a:rPr>
              <a:t>NG</a:t>
            </a:r>
            <a:endParaRPr sz="1700">
              <a:solidFill>
                <a:schemeClr val="accent6"/>
              </a:solidFill>
            </a:endParaRPr>
          </a:p>
          <a:p>
            <a:pPr indent="-336550" lvl="1" marL="914400" rtl="0" algn="l">
              <a:spcBef>
                <a:spcPts val="500"/>
              </a:spcBef>
              <a:spcAft>
                <a:spcPts val="0"/>
              </a:spcAft>
              <a:buSzPts val="1700"/>
              <a:buChar char="▪"/>
            </a:pPr>
            <a:r>
              <a:rPr lang="en-US" sz="1700"/>
              <a:t>All data provided at two p. levels: GRD (SIDD) &amp; SLC (SICD) </a:t>
            </a:r>
            <a:r>
              <a:rPr lang="en-US" sz="1700">
                <a:solidFill>
                  <a:srgbClr val="7AA116"/>
                </a:solidFill>
              </a:rPr>
              <a:t>OK.  </a:t>
            </a:r>
            <a:r>
              <a:rPr lang="en-US" sz="1700"/>
              <a:t>But n</a:t>
            </a:r>
            <a:r>
              <a:rPr lang="en-US" sz="1700"/>
              <a:t>o DEM corrected level</a:t>
            </a:r>
            <a:r>
              <a:rPr lang="en-US" sz="1700">
                <a:solidFill>
                  <a:srgbClr val="7AA116"/>
                </a:solidFill>
              </a:rPr>
              <a:t> </a:t>
            </a:r>
            <a:r>
              <a:rPr lang="en-US" sz="1700">
                <a:solidFill>
                  <a:schemeClr val="accent6"/>
                </a:solidFill>
              </a:rPr>
              <a:t>NG </a:t>
            </a:r>
            <a:r>
              <a:rPr lang="en-US" sz="1700"/>
              <a:t>     (→ Good case for CEOS-ARD!)</a:t>
            </a:r>
            <a:endParaRPr sz="1700"/>
          </a:p>
          <a:p>
            <a:pPr indent="-336550" lvl="1" marL="914400" rtl="0" algn="l">
              <a:spcBef>
                <a:spcPts val="500"/>
              </a:spcBef>
              <a:spcAft>
                <a:spcPts val="0"/>
              </a:spcAft>
              <a:buSzPts val="1700"/>
              <a:buChar char="▪"/>
            </a:pPr>
            <a:r>
              <a:rPr lang="en-US" sz="1700"/>
              <a:t>Latency: 2-3 months after observations </a:t>
            </a:r>
            <a:r>
              <a:rPr lang="en-US" sz="1700">
                <a:solidFill>
                  <a:schemeClr val="accent6"/>
                </a:solidFill>
              </a:rPr>
              <a:t>NG </a:t>
            </a:r>
            <a:endParaRPr sz="1700">
              <a:solidFill>
                <a:srgbClr val="7AA116"/>
              </a:solidFill>
            </a:endParaRPr>
          </a:p>
        </p:txBody>
      </p:sp>
      <p:pic>
        <p:nvPicPr>
          <p:cNvPr id="375" name="Google Shape;375;g379c117a673_3_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06351" y="3862775"/>
            <a:ext cx="2468944" cy="25762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60000" dist="57150">
              <a:srgbClr val="000000">
                <a:alpha val="50000"/>
              </a:srgbClr>
            </a:outerShdw>
          </a:effectLst>
        </p:spPr>
      </p:pic>
      <p:sp>
        <p:nvSpPr>
          <p:cNvPr id="376" name="Google Shape;376;g379c117a673_3_120"/>
          <p:cNvSpPr txBox="1"/>
          <p:nvPr/>
        </p:nvSpPr>
        <p:spPr>
          <a:xfrm>
            <a:off x="10910326" y="6084812"/>
            <a:ext cx="1164900" cy="2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76175" lIns="76175" spcFirstLastPara="1" rIns="76175" wrap="square" tIns="761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16">
                <a:solidFill>
                  <a:schemeClr val="lt1"/>
                </a:solidFill>
              </a:rPr>
              <a:t>ICEYE 2025-06-19</a:t>
            </a:r>
            <a:endParaRPr sz="1166"/>
          </a:p>
        </p:txBody>
      </p:sp>
      <p:pic>
        <p:nvPicPr>
          <p:cNvPr id="377" name="Google Shape;377;g379c117a673_3_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4776" y="3862775"/>
            <a:ext cx="2468949" cy="257629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60000" dist="57150">
              <a:srgbClr val="000000">
                <a:alpha val="50000"/>
              </a:srgbClr>
            </a:outerShdw>
          </a:effectLst>
        </p:spPr>
      </p:pic>
      <p:sp>
        <p:nvSpPr>
          <p:cNvPr id="378" name="Google Shape;378;g379c117a673_3_120"/>
          <p:cNvSpPr txBox="1"/>
          <p:nvPr/>
        </p:nvSpPr>
        <p:spPr>
          <a:xfrm>
            <a:off x="8288826" y="6144152"/>
            <a:ext cx="1164900" cy="2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76175" lIns="76175" spcFirstLastPara="1" rIns="76175" wrap="square" tIns="761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16">
                <a:solidFill>
                  <a:schemeClr val="lt1"/>
                </a:solidFill>
              </a:rPr>
              <a:t>ICEYE 2025-06-17</a:t>
            </a:r>
            <a:endParaRPr sz="1166"/>
          </a:p>
        </p:txBody>
      </p:sp>
      <p:pic>
        <p:nvPicPr>
          <p:cNvPr id="379" name="Google Shape;379;g379c117a673_3_1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06350" y="1138176"/>
            <a:ext cx="2468949" cy="257198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60000" dist="57150">
              <a:srgbClr val="000000">
                <a:alpha val="50000"/>
              </a:srgbClr>
            </a:outerShdw>
          </a:effectLst>
        </p:spPr>
      </p:pic>
      <p:sp>
        <p:nvSpPr>
          <p:cNvPr id="380" name="Google Shape;380;g379c117a673_3_120"/>
          <p:cNvSpPr txBox="1"/>
          <p:nvPr/>
        </p:nvSpPr>
        <p:spPr>
          <a:xfrm>
            <a:off x="10874226" y="3369752"/>
            <a:ext cx="1164900" cy="2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76175" lIns="76175" spcFirstLastPara="1" rIns="76175" wrap="square" tIns="761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16">
                <a:solidFill>
                  <a:schemeClr val="lt1"/>
                </a:solidFill>
              </a:rPr>
              <a:t>ICEYE 2025-06-05</a:t>
            </a:r>
            <a:endParaRPr sz="1166"/>
          </a:p>
        </p:txBody>
      </p:sp>
      <p:pic>
        <p:nvPicPr>
          <p:cNvPr id="381" name="Google Shape;381;g379c117a673_3_1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84500" y="1143350"/>
            <a:ext cx="2468951" cy="257647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60000" dist="57150">
              <a:srgbClr val="000000">
                <a:alpha val="50000"/>
              </a:srgbClr>
            </a:outerShdw>
          </a:effectLst>
        </p:spPr>
      </p:pic>
      <p:sp>
        <p:nvSpPr>
          <p:cNvPr id="382" name="Google Shape;382;g379c117a673_3_120"/>
          <p:cNvSpPr txBox="1"/>
          <p:nvPr/>
        </p:nvSpPr>
        <p:spPr>
          <a:xfrm>
            <a:off x="8288826" y="3402152"/>
            <a:ext cx="1164900" cy="2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76175" lIns="76175" spcFirstLastPara="1" rIns="76175" wrap="square" tIns="761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16">
                <a:solidFill>
                  <a:schemeClr val="lt1"/>
                </a:solidFill>
              </a:rPr>
              <a:t>ICEYE 2025-05-22</a:t>
            </a:r>
            <a:endParaRPr sz="1166"/>
          </a:p>
        </p:txBody>
      </p:sp>
      <p:sp>
        <p:nvSpPr>
          <p:cNvPr id="383" name="Google Shape;383;g379c117a673_3_120"/>
          <p:cNvSpPr txBox="1"/>
          <p:nvPr/>
        </p:nvSpPr>
        <p:spPr>
          <a:xfrm>
            <a:off x="4393725" y="1138175"/>
            <a:ext cx="2542800" cy="8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work utilized data made available through the NASA Commercial Satellite Data Acquisition (CSDA) Program and U.S. Geological Survey – CAC. ©2025 ICEYE, Capella, Umbra.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79c117a673_3_158"/>
          <p:cNvSpPr txBox="1"/>
          <p:nvPr>
            <p:ph type="title"/>
          </p:nvPr>
        </p:nvSpPr>
        <p:spPr>
          <a:xfrm>
            <a:off x="176047" y="175939"/>
            <a:ext cx="106536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 sz="2800"/>
              <a:t>Commercial SAR data access through NASA CSDA</a:t>
            </a:r>
            <a:endParaRPr sz="2800"/>
          </a:p>
        </p:txBody>
      </p:sp>
      <p:sp>
        <p:nvSpPr>
          <p:cNvPr id="389" name="Google Shape;389;g379c117a673_3_158"/>
          <p:cNvSpPr txBox="1"/>
          <p:nvPr/>
        </p:nvSpPr>
        <p:spPr>
          <a:xfrm>
            <a:off x="8328899" y="1615730"/>
            <a:ext cx="2066400" cy="11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</a:rPr>
              <a:t>ICEYE (Stripmap)</a:t>
            </a:r>
            <a:endParaRPr sz="1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</a:rPr>
              <a:t>Capella Space (Stripmap-50)</a:t>
            </a:r>
            <a:endParaRPr sz="1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</a:rPr>
              <a:t>Umbra (Spotlight)</a:t>
            </a:r>
            <a:endParaRPr sz="1100">
              <a:solidFill>
                <a:schemeClr val="lt1"/>
              </a:solidFill>
            </a:endParaRPr>
          </a:p>
        </p:txBody>
      </p:sp>
      <p:cxnSp>
        <p:nvCxnSpPr>
          <p:cNvPr id="390" name="Google Shape;390;g379c117a673_3_158"/>
          <p:cNvCxnSpPr/>
          <p:nvPr/>
        </p:nvCxnSpPr>
        <p:spPr>
          <a:xfrm>
            <a:off x="9016499" y="1889855"/>
            <a:ext cx="792900" cy="1470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91" name="Google Shape;391;g379c117a673_3_158"/>
          <p:cNvCxnSpPr/>
          <p:nvPr/>
        </p:nvCxnSpPr>
        <p:spPr>
          <a:xfrm>
            <a:off x="9314774" y="2270205"/>
            <a:ext cx="1465500" cy="7668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92" name="Google Shape;392;g379c117a673_3_158"/>
          <p:cNvSpPr txBox="1"/>
          <p:nvPr/>
        </p:nvSpPr>
        <p:spPr>
          <a:xfrm>
            <a:off x="8373549" y="566013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</a:rPr>
              <a:t>GA Corner Reflector array (QLD, Australia)</a:t>
            </a:r>
            <a:endParaRPr/>
          </a:p>
        </p:txBody>
      </p:sp>
      <p:pic>
        <p:nvPicPr>
          <p:cNvPr id="393" name="Google Shape;393;g379c117a673_3_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27859" y="1212825"/>
            <a:ext cx="3272900" cy="51862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94" name="Google Shape;394;g379c117a673_3_158"/>
          <p:cNvSpPr txBox="1"/>
          <p:nvPr>
            <p:ph idx="1" type="body"/>
          </p:nvPr>
        </p:nvSpPr>
        <p:spPr>
          <a:xfrm>
            <a:off x="176050" y="1120925"/>
            <a:ext cx="8840400" cy="53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2200"/>
              <a:t>SEO evaluation of CSDA opportunity</a:t>
            </a:r>
            <a:endParaRPr sz="2200"/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❖"/>
            </a:pPr>
            <a:r>
              <a:rPr lang="en-US" sz="1700"/>
              <a:t>Access to commercial SAR (ComSAR) data</a:t>
            </a:r>
            <a:endParaRPr sz="17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-US" sz="1700"/>
              <a:t>3 US-based SAR vendors</a:t>
            </a:r>
            <a:endParaRPr sz="17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-US" sz="1700"/>
              <a:t>Limitation to selected US users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00"/>
              <a:buChar char="❖"/>
            </a:pPr>
            <a:r>
              <a:rPr lang="en-US" sz="1700"/>
              <a:t>NASA application procedure</a:t>
            </a:r>
            <a:endParaRPr sz="17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-US" sz="1700"/>
              <a:t>Online form. Simple application.    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00"/>
              <a:buChar char="❖"/>
            </a:pPr>
            <a:r>
              <a:rPr lang="en-US" sz="1700"/>
              <a:t>Responsiveness of ComSAR operators.</a:t>
            </a:r>
            <a:endParaRPr sz="17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-US" sz="1700"/>
              <a:t>Very high</a:t>
            </a:r>
            <a:r>
              <a:rPr lang="en-US" sz="1700"/>
              <a:t>. First acquisitions within days of submission.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00"/>
              <a:buChar char="❖"/>
            </a:pPr>
            <a:r>
              <a:rPr lang="en-US" sz="1700"/>
              <a:t>Relevance of acquired data</a:t>
            </a:r>
            <a:endParaRPr sz="17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-US" sz="1700"/>
              <a:t>In general, acquired as requested.</a:t>
            </a:r>
            <a:endParaRPr sz="17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-US" sz="1700"/>
              <a:t>Own processing &amp; analysis software required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00"/>
              <a:buChar char="❖"/>
            </a:pPr>
            <a:r>
              <a:rPr lang="en-US" sz="1700"/>
              <a:t>Positive outcome but some room for improvement:</a:t>
            </a:r>
            <a:endParaRPr sz="17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-US" sz="1700"/>
              <a:t>CEOS-ARD product levels and formats desired</a:t>
            </a:r>
            <a:endParaRPr sz="17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79c117a673_3_172"/>
          <p:cNvSpPr txBox="1"/>
          <p:nvPr>
            <p:ph idx="1" type="body"/>
          </p:nvPr>
        </p:nvSpPr>
        <p:spPr>
          <a:xfrm>
            <a:off x="242675" y="1145375"/>
            <a:ext cx="11794200" cy="20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2000"/>
              <a:t>Project supporting, e.g. </a:t>
            </a:r>
            <a:r>
              <a:rPr lang="en-US" sz="2000">
                <a:solidFill>
                  <a:srgbClr val="4A86E8"/>
                </a:solidFill>
              </a:rPr>
              <a:t>LSI-VC EO &amp; Wetlands</a:t>
            </a:r>
            <a:r>
              <a:rPr lang="en-US" sz="2000"/>
              <a:t>, </a:t>
            </a:r>
            <a:r>
              <a:rPr lang="en-US" sz="2000">
                <a:solidFill>
                  <a:srgbClr val="4A86E8"/>
                </a:solidFill>
              </a:rPr>
              <a:t>AFOLU Roadmap</a:t>
            </a:r>
            <a:r>
              <a:rPr lang="en-US" sz="2000"/>
              <a:t> &amp; </a:t>
            </a:r>
            <a:r>
              <a:rPr lang="en-US" sz="2000">
                <a:solidFill>
                  <a:srgbClr val="4A86E8"/>
                </a:solidFill>
              </a:rPr>
              <a:t>GEO4SDG</a:t>
            </a:r>
            <a:r>
              <a:rPr lang="en-US" sz="2000"/>
              <a:t>,</a:t>
            </a:r>
            <a:r>
              <a:rPr lang="en-US" sz="2000">
                <a:solidFill>
                  <a:srgbClr val="4A86E8"/>
                </a:solidFill>
              </a:rPr>
              <a:t> GEO-Wetlands</a:t>
            </a:r>
            <a:r>
              <a:rPr lang="en-US" sz="2000"/>
              <a:t> &amp; </a:t>
            </a:r>
            <a:r>
              <a:rPr lang="en-US" sz="2000">
                <a:solidFill>
                  <a:srgbClr val="4A86E8"/>
                </a:solidFill>
              </a:rPr>
              <a:t>Ramsar Convention</a:t>
            </a:r>
            <a:endParaRPr sz="2000">
              <a:solidFill>
                <a:srgbClr val="4A86E8"/>
              </a:solidFill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2000">
                <a:solidFill>
                  <a:srgbClr val="4A86E8"/>
                </a:solidFill>
              </a:rPr>
              <a:t> </a:t>
            </a:r>
            <a:r>
              <a:rPr lang="en-US" sz="2000"/>
              <a:t>JAXA, soloEO, Aberystwyth Uni. &amp; Wetlands Int’l collaboration with CEOS SEO.</a:t>
            </a:r>
            <a:endParaRPr sz="2000"/>
          </a:p>
          <a:p>
            <a:pPr indent="-4064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2000"/>
              <a:t>Aim: Classification of ALOS-2 time-series data to characterise wetland inundation extent &amp; changes across global tropical wetlands.</a:t>
            </a:r>
            <a:endParaRPr sz="2000"/>
          </a:p>
          <a:p>
            <a:pPr indent="0" lvl="0" marL="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400" name="Google Shape;400;g379c117a673_3_172"/>
          <p:cNvSpPr txBox="1"/>
          <p:nvPr>
            <p:ph type="title"/>
          </p:nvPr>
        </p:nvSpPr>
        <p:spPr>
          <a:xfrm>
            <a:off x="176047" y="175939"/>
            <a:ext cx="106536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 sz="2800"/>
              <a:t>CAL Case Study: </a:t>
            </a:r>
            <a:endParaRPr sz="28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 sz="2800"/>
              <a:t>ALOS-2 Forested Wetlands Inundation Mapping</a:t>
            </a:r>
            <a:endParaRPr sz="2800"/>
          </a:p>
        </p:txBody>
      </p:sp>
      <p:pic>
        <p:nvPicPr>
          <p:cNvPr id="401" name="Google Shape;401;g379c117a673_3_172"/>
          <p:cNvPicPr preferRelativeResize="0"/>
          <p:nvPr/>
        </p:nvPicPr>
        <p:blipFill rotWithShape="1">
          <a:blip r:embed="rId3">
            <a:alphaModFix/>
          </a:blip>
          <a:srcRect b="5969" l="0" r="0" t="11001"/>
          <a:stretch/>
        </p:blipFill>
        <p:spPr>
          <a:xfrm>
            <a:off x="599875" y="3411831"/>
            <a:ext cx="6342226" cy="296202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60000" dist="57150">
              <a:srgbClr val="000000">
                <a:alpha val="50000"/>
              </a:srgbClr>
            </a:outerShdw>
          </a:effectLst>
        </p:spPr>
      </p:pic>
      <p:sp>
        <p:nvSpPr>
          <p:cNvPr id="402" name="Google Shape;402;g379c117a673_3_172"/>
          <p:cNvSpPr txBox="1"/>
          <p:nvPr/>
        </p:nvSpPr>
        <p:spPr>
          <a:xfrm>
            <a:off x="7350800" y="3387725"/>
            <a:ext cx="43476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4A86E8"/>
                </a:solidFill>
                <a:latin typeface="Montserrat"/>
                <a:ea typeface="Montserrat"/>
                <a:cs typeface="Montserrat"/>
                <a:sym typeface="Montserrat"/>
              </a:rPr>
              <a:t>SDG Indicator 6.6.1: </a:t>
            </a:r>
            <a:r>
              <a:rPr lang="en-US" sz="1500">
                <a:solidFill>
                  <a:srgbClr val="4A86E8"/>
                </a:solidFill>
                <a:latin typeface="Montserrat"/>
                <a:ea typeface="Montserrat"/>
                <a:cs typeface="Montserrat"/>
                <a:sym typeface="Montserrat"/>
              </a:rPr>
              <a:t>“Change in the extent of water-related ecosystems over time” </a:t>
            </a:r>
            <a:endParaRPr sz="1000">
              <a:solidFill>
                <a:srgbClr val="4A86E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3" name="Google Shape;403;g379c117a673_3_172"/>
          <p:cNvSpPr txBox="1"/>
          <p:nvPr/>
        </p:nvSpPr>
        <p:spPr>
          <a:xfrm>
            <a:off x="7350800" y="4950350"/>
            <a:ext cx="4752000" cy="9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←</a:t>
            </a:r>
            <a:r>
              <a:rPr lang="en-US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</a:t>
            </a:r>
            <a:r>
              <a:rPr lang="en-US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easonal variations in flooding extent (</a:t>
            </a:r>
            <a:r>
              <a:rPr lang="en-US" sz="1300">
                <a:solidFill>
                  <a:srgbClr val="4A86E8"/>
                </a:solidFill>
                <a:latin typeface="Montserrat"/>
                <a:ea typeface="Montserrat"/>
                <a:cs typeface="Montserrat"/>
                <a:sym typeface="Montserrat"/>
              </a:rPr>
              <a:t>cyan</a:t>
            </a:r>
            <a:r>
              <a:rPr lang="en-US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 across the Central Amazon basin 2022-2024. Classification (RadWet) of ALOS-2 ScanSAR L-band time-series.</a:t>
            </a:r>
            <a:endParaRPr sz="800">
              <a:solidFill>
                <a:srgbClr val="4A86E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04" name="Google Shape;404;g379c117a673_3_1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38425" y="5904275"/>
            <a:ext cx="3907176" cy="40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g379c117a673_3_172" title="Logo_ALOS_wetlands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961650" y="1251950"/>
            <a:ext cx="873175" cy="87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79c117a673_3_182"/>
          <p:cNvSpPr txBox="1"/>
          <p:nvPr>
            <p:ph idx="1" type="body"/>
          </p:nvPr>
        </p:nvSpPr>
        <p:spPr>
          <a:xfrm>
            <a:off x="259375" y="1145375"/>
            <a:ext cx="10735500" cy="50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2000"/>
              <a:t>Processing intensive: </a:t>
            </a:r>
            <a:endParaRPr sz="2000"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Prototype area: Amazon basin (</a:t>
            </a:r>
            <a:r>
              <a:rPr lang="en-US" sz="2000">
                <a:solidFill>
                  <a:srgbClr val="CC0000"/>
                </a:solidFill>
              </a:rPr>
              <a:t>8 Mkm</a:t>
            </a:r>
            <a:r>
              <a:rPr baseline="30000" lang="en-US" sz="2000">
                <a:solidFill>
                  <a:srgbClr val="CC0000"/>
                </a:solidFill>
              </a:rPr>
              <a:t>2</a:t>
            </a:r>
            <a:r>
              <a:rPr lang="en-US" sz="2000"/>
              <a:t>)</a:t>
            </a:r>
            <a:endParaRPr sz="2000"/>
          </a:p>
          <a:p>
            <a:pPr indent="-3556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Number of PALSAR-2 ScanSAR observations (2014–2025): </a:t>
            </a:r>
            <a:r>
              <a:rPr lang="en-US" sz="2000">
                <a:solidFill>
                  <a:schemeClr val="accent6"/>
                </a:solidFill>
              </a:rPr>
              <a:t>101 w2w coverages</a:t>
            </a:r>
            <a:r>
              <a:rPr lang="en-US" sz="2000"/>
              <a:t> </a:t>
            </a:r>
            <a:endParaRPr sz="2000"/>
          </a:p>
          <a:p>
            <a:pPr indent="-3556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Input data: </a:t>
            </a:r>
            <a:r>
              <a:rPr lang="en-US" sz="2000">
                <a:solidFill>
                  <a:schemeClr val="accent6"/>
                </a:solidFill>
              </a:rPr>
              <a:t>&gt;3 TB zipped</a:t>
            </a:r>
            <a:r>
              <a:rPr lang="en-US" sz="2000"/>
              <a:t> tile-based GeoTiff </a:t>
            </a:r>
            <a:r>
              <a:rPr lang="en-US" sz="2000">
                <a:solidFill>
                  <a:schemeClr val="accent6"/>
                </a:solidFill>
              </a:rPr>
              <a:t>stored on local computer</a:t>
            </a:r>
            <a:endParaRPr sz="2000">
              <a:solidFill>
                <a:schemeClr val="accent6"/>
              </a:solidFill>
            </a:endParaRPr>
          </a:p>
          <a:p>
            <a:pPr indent="-3556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Processing time using local desktop </a:t>
            </a:r>
            <a:r>
              <a:rPr lang="en-US" sz="1800"/>
              <a:t>(8 CPU, 48 GB RAM)</a:t>
            </a:r>
            <a:r>
              <a:rPr lang="en-US" sz="2000"/>
              <a:t>: </a:t>
            </a:r>
            <a:r>
              <a:rPr lang="en-US" sz="2000">
                <a:solidFill>
                  <a:schemeClr val="accent6"/>
                </a:solidFill>
              </a:rPr>
              <a:t>~800 h </a:t>
            </a:r>
            <a:endParaRPr sz="2000">
              <a:solidFill>
                <a:schemeClr val="accent6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6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	Local approach </a:t>
            </a:r>
            <a:r>
              <a:rPr lang="en-US" sz="2000">
                <a:solidFill>
                  <a:schemeClr val="accent6"/>
                </a:solidFill>
              </a:rPr>
              <a:t>time-consuming and labour intensive</a:t>
            </a:r>
            <a:r>
              <a:rPr lang="en-US" sz="2000"/>
              <a:t>.</a:t>
            </a:r>
            <a:endParaRPr sz="2000"/>
          </a:p>
          <a:p>
            <a:pPr indent="4572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→ </a:t>
            </a:r>
            <a:r>
              <a:rPr lang="en-US" sz="2000">
                <a:solidFill>
                  <a:srgbClr val="4A86E8"/>
                </a:solidFill>
              </a:rPr>
              <a:t>C</a:t>
            </a:r>
            <a:r>
              <a:rPr lang="en-US" sz="2000">
                <a:solidFill>
                  <a:srgbClr val="4A86E8"/>
                </a:solidFill>
              </a:rPr>
              <a:t>ollaboration with SEO for a scalable cloud-based solution using the CAL</a:t>
            </a:r>
            <a:r>
              <a:rPr lang="en-US" sz="2000"/>
              <a:t>.</a:t>
            </a:r>
            <a:endParaRPr sz="2000"/>
          </a:p>
        </p:txBody>
      </p:sp>
      <p:sp>
        <p:nvSpPr>
          <p:cNvPr id="411" name="Google Shape;411;g379c117a673_3_182"/>
          <p:cNvSpPr txBox="1"/>
          <p:nvPr>
            <p:ph type="title"/>
          </p:nvPr>
        </p:nvSpPr>
        <p:spPr>
          <a:xfrm>
            <a:off x="176047" y="175939"/>
            <a:ext cx="106536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 sz="2800"/>
              <a:t>CAL Case Study: </a:t>
            </a:r>
            <a:endParaRPr sz="28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 sz="2800"/>
              <a:t>ALOS-2 Forested Wetlands Inundation Mapping</a:t>
            </a:r>
            <a:endParaRPr sz="2800"/>
          </a:p>
        </p:txBody>
      </p:sp>
      <p:pic>
        <p:nvPicPr>
          <p:cNvPr id="412" name="Google Shape;412;g379c117a673_3_182" title="Logo_ALOS_wetland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61650" y="1251950"/>
            <a:ext cx="873175" cy="87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79c117a673_3_187"/>
          <p:cNvSpPr txBox="1"/>
          <p:nvPr>
            <p:ph idx="1" type="body"/>
          </p:nvPr>
        </p:nvSpPr>
        <p:spPr>
          <a:xfrm>
            <a:off x="259375" y="1152700"/>
            <a:ext cx="9546000" cy="50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2000"/>
              <a:t>CAL demo phase 2</a:t>
            </a:r>
            <a:r>
              <a:rPr lang="en-US" sz="2000"/>
              <a:t> (Q4/2025 ~) </a:t>
            </a:r>
            <a:endParaRPr sz="2000"/>
          </a:p>
          <a:p>
            <a:pPr indent="-3810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</a:pPr>
            <a:r>
              <a:rPr lang="en-US" sz="2000"/>
              <a:t>Making full use of the CA</a:t>
            </a:r>
            <a:r>
              <a:rPr lang="en-US" sz="2000"/>
              <a:t>L cloud-based environment: </a:t>
            </a:r>
            <a:endParaRPr sz="2000"/>
          </a:p>
          <a:p>
            <a:pPr indent="-349250" lvl="1" marL="914400" rtl="0" algn="l">
              <a:spcBef>
                <a:spcPts val="1000"/>
              </a:spcBef>
              <a:spcAft>
                <a:spcPts val="0"/>
              </a:spcAft>
              <a:buSzPts val="1900"/>
              <a:buChar char="▪"/>
            </a:pPr>
            <a:r>
              <a:rPr lang="en-US" sz="2000"/>
              <a:t>JAXA provision of global archive of CEOS-ARD NRB             (</a:t>
            </a:r>
            <a:r>
              <a:rPr lang="en-US" sz="2000">
                <a:solidFill>
                  <a:srgbClr val="4A86E8"/>
                </a:solidFill>
              </a:rPr>
              <a:t>unzipped</a:t>
            </a:r>
            <a:r>
              <a:rPr lang="en-US" sz="2000"/>
              <a:t>) ALOS-2 ScanSAR data</a:t>
            </a:r>
            <a:r>
              <a:rPr lang="en-US" sz="2000">
                <a:solidFill>
                  <a:srgbClr val="9900FF"/>
                </a:solidFill>
              </a:rPr>
              <a:t>*</a:t>
            </a:r>
            <a:r>
              <a:rPr lang="en-US" sz="2000"/>
              <a:t> to the </a:t>
            </a:r>
            <a:r>
              <a:rPr lang="en-US" sz="2000">
                <a:solidFill>
                  <a:srgbClr val="4A86E8"/>
                </a:solidFill>
              </a:rPr>
              <a:t>AWS Open Data   Registry.</a:t>
            </a:r>
            <a:r>
              <a:rPr lang="en-US" sz="2000">
                <a:highlight>
                  <a:schemeClr val="lt1"/>
                </a:highlight>
              </a:rPr>
              <a:t> </a:t>
            </a:r>
            <a:r>
              <a:rPr lang="en-US" sz="2000"/>
              <a:t>(</a:t>
            </a:r>
            <a:r>
              <a:rPr lang="en-US" sz="2300">
                <a:solidFill>
                  <a:schemeClr val="accent6"/>
                </a:solidFill>
              </a:rPr>
              <a:t>←</a:t>
            </a:r>
            <a:r>
              <a:rPr lang="en-US" sz="2000">
                <a:solidFill>
                  <a:schemeClr val="accent6"/>
                </a:solidFill>
              </a:rPr>
              <a:t> THANK YOU JAXA!</a:t>
            </a:r>
            <a:r>
              <a:rPr lang="en-US" sz="2000"/>
              <a:t>)</a:t>
            </a:r>
            <a:endParaRPr sz="2000"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CAL access input data directly from the JAXA AWS s3 bucket </a:t>
            </a:r>
            <a:endParaRPr sz="2000"/>
          </a:p>
          <a:p>
            <a:pPr indent="0" lvl="0" marL="9144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4A86E8"/>
                </a:solidFill>
              </a:rPr>
              <a:t>→</a:t>
            </a:r>
            <a:r>
              <a:rPr lang="en-US" sz="2000">
                <a:solidFill>
                  <a:srgbClr val="4A86E8"/>
                </a:solidFill>
              </a:rPr>
              <a:t> </a:t>
            </a:r>
            <a:r>
              <a:rPr lang="en-US" sz="2000">
                <a:solidFill>
                  <a:srgbClr val="4A86E8"/>
                </a:solidFill>
              </a:rPr>
              <a:t>No copying or unzipping required </a:t>
            </a:r>
            <a:r>
              <a:rPr lang="en-US" sz="2600">
                <a:solidFill>
                  <a:srgbClr val="4A86E8"/>
                </a:solidFill>
              </a:rPr>
              <a:t>→</a:t>
            </a:r>
            <a:r>
              <a:rPr lang="en-US" sz="2000">
                <a:solidFill>
                  <a:srgbClr val="4A86E8"/>
                </a:solidFill>
              </a:rPr>
              <a:t> Significant further increases in processing speed anticipated.</a:t>
            </a:r>
            <a:endParaRPr sz="2000">
              <a:solidFill>
                <a:srgbClr val="4A86E8"/>
              </a:solidFill>
            </a:endParaRPr>
          </a:p>
          <a:p>
            <a:pPr indent="0" lvl="0" marL="9144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4A86E8"/>
                </a:solidFill>
              </a:rPr>
              <a:t>→</a:t>
            </a:r>
            <a:r>
              <a:rPr lang="en-US" sz="2000">
                <a:solidFill>
                  <a:srgbClr val="4A86E8"/>
                </a:solidFill>
              </a:rPr>
              <a:t> Scalability: CAL workflow applicable to tropical forested wetlands globally.</a:t>
            </a:r>
            <a:endParaRPr sz="2000">
              <a:solidFill>
                <a:srgbClr val="4A86E8"/>
              </a:solidFill>
            </a:endParaRPr>
          </a:p>
          <a:p>
            <a:pPr indent="45720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9900FF"/>
                </a:solidFill>
              </a:rPr>
              <a:t>* </a:t>
            </a:r>
            <a:r>
              <a:rPr lang="en-US" sz="1400">
                <a:solidFill>
                  <a:srgbClr val="9900FF"/>
                </a:solidFill>
              </a:rPr>
              <a:t>Compliant with CEOS I</a:t>
            </a:r>
            <a:r>
              <a:rPr lang="en-US" sz="1500">
                <a:solidFill>
                  <a:srgbClr val="9900FF"/>
                </a:solidFill>
              </a:rPr>
              <a:t>nteroperability Handbook&gt;Architecture Factor&gt;Publish #3/#4</a:t>
            </a:r>
            <a:endParaRPr sz="1400">
              <a:solidFill>
                <a:srgbClr val="9900FF"/>
              </a:solidFill>
            </a:endParaRPr>
          </a:p>
        </p:txBody>
      </p:sp>
      <p:sp>
        <p:nvSpPr>
          <p:cNvPr id="418" name="Google Shape;418;g379c117a673_3_187"/>
          <p:cNvSpPr txBox="1"/>
          <p:nvPr>
            <p:ph type="title"/>
          </p:nvPr>
        </p:nvSpPr>
        <p:spPr>
          <a:xfrm>
            <a:off x="176047" y="175939"/>
            <a:ext cx="106536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 sz="2800"/>
              <a:t>CAL Case Study: </a:t>
            </a:r>
            <a:endParaRPr sz="28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 sz="2800"/>
              <a:t>ALOS-2 Forested Wetlands Inundation Mapping</a:t>
            </a:r>
            <a:endParaRPr sz="2800"/>
          </a:p>
        </p:txBody>
      </p:sp>
      <p:grpSp>
        <p:nvGrpSpPr>
          <p:cNvPr id="419" name="Google Shape;419;g379c117a673_3_187"/>
          <p:cNvGrpSpPr/>
          <p:nvPr/>
        </p:nvGrpSpPr>
        <p:grpSpPr>
          <a:xfrm>
            <a:off x="8975086" y="2481086"/>
            <a:ext cx="3005654" cy="1980447"/>
            <a:chOff x="3850416" y="4258810"/>
            <a:chExt cx="2554959" cy="1683481"/>
          </a:xfrm>
        </p:grpSpPr>
        <p:pic>
          <p:nvPicPr>
            <p:cNvPr id="420" name="Google Shape;420;g379c117a673_3_18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850416" y="4517837"/>
              <a:ext cx="2276477" cy="14244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rgo Workflows 3 – Marketplace – Google Cloud console" id="421" name="Google Shape;421;g379c117a673_3_187"/>
            <p:cNvPicPr preferRelativeResize="0"/>
            <p:nvPr/>
          </p:nvPicPr>
          <p:blipFill rotWithShape="1">
            <a:blip r:embed="rId4">
              <a:alphaModFix/>
            </a:blip>
            <a:srcRect b="-6561" l="-7485" r="-7496" t="-6561"/>
            <a:stretch/>
          </p:blipFill>
          <p:spPr>
            <a:xfrm>
              <a:off x="5685375" y="4258810"/>
              <a:ext cx="720000" cy="708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84760" sx="102000" rotWithShape="0" algn="ctr" sy="10200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422" name="Google Shape;422;g379c117a673_3_187" title="Logo_ALOS_wetlands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961650" y="1251950"/>
            <a:ext cx="873175" cy="87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79c117a673_3_177"/>
          <p:cNvSpPr txBox="1"/>
          <p:nvPr>
            <p:ph idx="1" type="body"/>
          </p:nvPr>
        </p:nvSpPr>
        <p:spPr>
          <a:xfrm>
            <a:off x="259375" y="1145375"/>
            <a:ext cx="11741400" cy="50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2000"/>
              <a:t>First</a:t>
            </a:r>
            <a:r>
              <a:rPr lang="en-US" sz="2000"/>
              <a:t> CAL demo (Q3/2025): </a:t>
            </a:r>
            <a:endParaRPr sz="2000"/>
          </a:p>
          <a:p>
            <a:pPr indent="-3810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</a:pPr>
            <a:r>
              <a:rPr lang="en-US" sz="2000"/>
              <a:t>CEOS Analytics Lab used to parallelise the </a:t>
            </a:r>
            <a:r>
              <a:rPr lang="en-US" sz="2000">
                <a:solidFill>
                  <a:srgbClr val="4A86E8"/>
                </a:solidFill>
              </a:rPr>
              <a:t>existing workflow</a:t>
            </a:r>
            <a:r>
              <a:rPr lang="en-US" sz="2000"/>
              <a:t>:</a:t>
            </a:r>
            <a:endParaRPr sz="2000"/>
          </a:p>
          <a:p>
            <a:pPr indent="-355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Employing </a:t>
            </a:r>
            <a:r>
              <a:rPr i="1" lang="en-US" sz="2000"/>
              <a:t>n</a:t>
            </a:r>
            <a:r>
              <a:rPr lang="en-US" sz="2000"/>
              <a:t> </a:t>
            </a:r>
            <a:r>
              <a:rPr lang="en-US" sz="2000"/>
              <a:t>scalable</a:t>
            </a:r>
            <a:r>
              <a:rPr lang="en-US" sz="2000"/>
              <a:t> CPU cores simultaneously. </a:t>
            </a:r>
            <a:endParaRPr sz="2000"/>
          </a:p>
          <a:p>
            <a:pPr indent="-355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Processing speed increased x80. Processing time for the 10-year time series </a:t>
            </a:r>
            <a:r>
              <a:rPr b="1" lang="en-US" sz="2000">
                <a:solidFill>
                  <a:srgbClr val="4A86E8"/>
                </a:solidFill>
              </a:rPr>
              <a:t>reduced from 800 h to less than 10 h</a:t>
            </a:r>
            <a:r>
              <a:rPr b="1" lang="en-US" sz="2000"/>
              <a:t>.</a:t>
            </a:r>
            <a:endParaRPr b="1" sz="1400">
              <a:solidFill>
                <a:schemeClr val="accent2"/>
              </a:solidFill>
            </a:endParaRPr>
          </a:p>
        </p:txBody>
      </p:sp>
      <p:sp>
        <p:nvSpPr>
          <p:cNvPr id="428" name="Google Shape;428;g379c117a673_3_177"/>
          <p:cNvSpPr txBox="1"/>
          <p:nvPr>
            <p:ph type="title"/>
          </p:nvPr>
        </p:nvSpPr>
        <p:spPr>
          <a:xfrm>
            <a:off x="176047" y="175939"/>
            <a:ext cx="106536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 sz="2800"/>
              <a:t>CAL Case Study: </a:t>
            </a:r>
            <a:endParaRPr sz="28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 sz="2800"/>
              <a:t>ALOS-2 Forested Wetlands Inundation Mapping</a:t>
            </a:r>
            <a:endParaRPr sz="2800"/>
          </a:p>
        </p:txBody>
      </p:sp>
      <p:sp>
        <p:nvSpPr>
          <p:cNvPr id="429" name="Google Shape;429;g379c117a673_3_177"/>
          <p:cNvSpPr txBox="1"/>
          <p:nvPr/>
        </p:nvSpPr>
        <p:spPr>
          <a:xfrm>
            <a:off x="7382825" y="4844100"/>
            <a:ext cx="4676700" cy="10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←</a:t>
            </a:r>
            <a:r>
              <a:rPr lang="en-US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US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Inundation duration map for 2022. </a:t>
            </a:r>
            <a:endParaRPr b="1"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Colours indicate the number of times a pixel has been classified as “flooded” in the 2022 time-series.  </a:t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map of a river&#10;&#10;AI-generated content may be incorrect." id="430" name="Google Shape;430;g379c117a673_3_1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830" y="3312725"/>
            <a:ext cx="6232225" cy="306085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640000" dist="47625">
              <a:srgbClr val="000000">
                <a:alpha val="50000"/>
              </a:srgbClr>
            </a:outerShdw>
          </a:effectLst>
        </p:spPr>
      </p:pic>
      <p:pic>
        <p:nvPicPr>
          <p:cNvPr id="431" name="Google Shape;431;g379c117a673_3_1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38425" y="5904275"/>
            <a:ext cx="3907176" cy="40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g379c117a673_3_177" title="Logo_ALOS_wetlands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961650" y="1251950"/>
            <a:ext cx="873175" cy="87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g37c199e2a91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8752" y="1155431"/>
            <a:ext cx="8694494" cy="5284622"/>
          </a:xfrm>
          <a:prstGeom prst="rect">
            <a:avLst/>
          </a:prstGeom>
          <a:noFill/>
          <a:ln>
            <a:noFill/>
          </a:ln>
          <a:effectLst>
            <a:outerShdw blurRad="63500" sx="101000" rotWithShape="0" algn="ctr" sy="101000">
              <a:srgbClr val="000000">
                <a:alpha val="40000"/>
              </a:srgbClr>
            </a:outerShdw>
          </a:effectLst>
        </p:spPr>
      </p:pic>
      <p:sp>
        <p:nvSpPr>
          <p:cNvPr id="438" name="Google Shape;438;g37c199e2a91_0_0"/>
          <p:cNvSpPr txBox="1"/>
          <p:nvPr>
            <p:ph type="title"/>
          </p:nvPr>
        </p:nvSpPr>
        <p:spPr>
          <a:xfrm>
            <a:off x="186523" y="195437"/>
            <a:ext cx="93867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267"/>
              <a:t>CEOS Analytics Laboratory</a:t>
            </a:r>
            <a:endParaRPr sz="4267"/>
          </a:p>
        </p:txBody>
      </p:sp>
      <p:sp>
        <p:nvSpPr>
          <p:cNvPr id="439" name="Google Shape;439;g37c199e2a91_0_0"/>
          <p:cNvSpPr txBox="1"/>
          <p:nvPr/>
        </p:nvSpPr>
        <p:spPr>
          <a:xfrm>
            <a:off x="10564600" y="6029683"/>
            <a:ext cx="1475100" cy="3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67" u="sng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cal.ceos.org</a:t>
            </a:r>
            <a:endParaRPr b="0" i="0" sz="1867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qr code on a white background&#10;&#10;AI-generated content may be incorrect." id="440" name="Google Shape;440;g37c199e2a91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814968" y="4997520"/>
            <a:ext cx="1032163" cy="1032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"/>
          <p:cNvSpPr txBox="1"/>
          <p:nvPr>
            <p:ph idx="1" type="body"/>
          </p:nvPr>
        </p:nvSpPr>
        <p:spPr>
          <a:xfrm>
            <a:off x="73025" y="1468075"/>
            <a:ext cx="12045900" cy="49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Overview &amp; Capabilities</a:t>
            </a:r>
            <a:endParaRPr/>
          </a:p>
          <a:p>
            <a:pPr indent="-38100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●"/>
            </a:pPr>
            <a:r>
              <a:rPr lang="en-US"/>
              <a:t>Technical Developments &amp; Platform Improvement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●"/>
            </a:pPr>
            <a:r>
              <a:rPr lang="en-US"/>
              <a:t>CEOS SARCalNet Support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Commercial SAR Tasking / Analysis (Umbra, ICEYE, Capella)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Case Study: ALOS-2 Forested Wetlands Inundation Mapping</a:t>
            </a:r>
            <a:endParaRPr/>
          </a:p>
        </p:txBody>
      </p:sp>
      <p:sp>
        <p:nvSpPr>
          <p:cNvPr id="120" name="Google Shape;120;p2"/>
          <p:cNvSpPr txBox="1"/>
          <p:nvPr>
            <p:ph type="title"/>
          </p:nvPr>
        </p:nvSpPr>
        <p:spPr>
          <a:xfrm>
            <a:off x="196348" y="2204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CAL Topics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8752" y="1155431"/>
            <a:ext cx="8694496" cy="5284621"/>
          </a:xfrm>
          <a:prstGeom prst="rect">
            <a:avLst/>
          </a:prstGeom>
          <a:noFill/>
          <a:ln>
            <a:noFill/>
          </a:ln>
          <a:effectLst>
            <a:outerShdw blurRad="63500" sx="101000" rotWithShape="0" algn="ctr" sy="101000">
              <a:srgbClr val="000000">
                <a:alpha val="40000"/>
              </a:srgbClr>
            </a:outerShdw>
          </a:effectLst>
        </p:spPr>
      </p:pic>
      <p:sp>
        <p:nvSpPr>
          <p:cNvPr id="126" name="Google Shape;126;p3"/>
          <p:cNvSpPr txBox="1"/>
          <p:nvPr>
            <p:ph type="title"/>
          </p:nvPr>
        </p:nvSpPr>
        <p:spPr>
          <a:xfrm>
            <a:off x="176048" y="142987"/>
            <a:ext cx="9386800" cy="7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267"/>
              <a:t>CEOS Analytics Laboratory (CAL)</a:t>
            </a:r>
            <a:br>
              <a:rPr lang="en-US" sz="4267"/>
            </a:br>
            <a:r>
              <a:rPr lang="en-US" sz="1867"/>
              <a:t>(Formerly known as EAIL)</a:t>
            </a:r>
            <a:endParaRPr sz="4267"/>
          </a:p>
        </p:txBody>
      </p:sp>
      <p:sp>
        <p:nvSpPr>
          <p:cNvPr id="127" name="Google Shape;127;p3"/>
          <p:cNvSpPr txBox="1"/>
          <p:nvPr/>
        </p:nvSpPr>
        <p:spPr>
          <a:xfrm>
            <a:off x="10564600" y="6029683"/>
            <a:ext cx="1475084" cy="379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67" u="sng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cal.ceos.org</a:t>
            </a:r>
            <a:endParaRPr b="0" i="0" sz="1867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qr code on a white background&#10;&#10;AI-generated content may be incorrect." id="128" name="Google Shape;128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814968" y="4997520"/>
            <a:ext cx="1032163" cy="1032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oogle Shape;134;p4"/>
          <p:cNvGrpSpPr/>
          <p:nvPr/>
        </p:nvGrpSpPr>
        <p:grpSpPr>
          <a:xfrm>
            <a:off x="4639629" y="219404"/>
            <a:ext cx="7390836" cy="6437891"/>
            <a:chOff x="4639628" y="219403"/>
            <a:chExt cx="7390836" cy="6437891"/>
          </a:xfrm>
        </p:grpSpPr>
        <p:sp>
          <p:nvSpPr>
            <p:cNvPr id="135" name="Google Shape;135;p4"/>
            <p:cNvSpPr/>
            <p:nvPr/>
          </p:nvSpPr>
          <p:spPr>
            <a:xfrm>
              <a:off x="4639628" y="219403"/>
              <a:ext cx="7390836" cy="6437891"/>
            </a:xfrm>
            <a:custGeom>
              <a:rect b="b" l="l" r="r" t="t"/>
              <a:pathLst>
                <a:path extrusionOk="0" h="6375263" w="7390836">
                  <a:moveTo>
                    <a:pt x="0" y="0"/>
                  </a:moveTo>
                  <a:lnTo>
                    <a:pt x="7390836" y="0"/>
                  </a:lnTo>
                  <a:lnTo>
                    <a:pt x="7390836" y="4533947"/>
                  </a:lnTo>
                  <a:lnTo>
                    <a:pt x="3813472" y="4533947"/>
                  </a:lnTo>
                  <a:lnTo>
                    <a:pt x="3813472" y="6375263"/>
                  </a:lnTo>
                  <a:lnTo>
                    <a:pt x="0" y="6375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7002">
                <a:alpha val="9411"/>
              </a:srgbClr>
            </a:solidFill>
            <a:ln cap="flat" cmpd="sng" w="15875">
              <a:solidFill>
                <a:srgbClr val="ED7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6800" lIns="540000" spcFirstLastPara="1" rIns="91425" wrap="square" tIns="1259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Elastic Kubernetes Service</a:t>
              </a:r>
              <a:endParaRPr/>
            </a:p>
          </p:txBody>
        </p:sp>
        <p:pic>
          <p:nvPicPr>
            <p:cNvPr descr="Amazon Elastic Kubernetes Service (Amazon EKS) Service icon." id="136" name="Google Shape;136;p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639628" y="224822"/>
              <a:ext cx="432000" cy="432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7" name="Google Shape;137;p4"/>
          <p:cNvGrpSpPr/>
          <p:nvPr/>
        </p:nvGrpSpPr>
        <p:grpSpPr>
          <a:xfrm>
            <a:off x="8600329" y="5882698"/>
            <a:ext cx="3123987" cy="836247"/>
            <a:chOff x="8471737" y="5848644"/>
            <a:chExt cx="3123987" cy="836247"/>
          </a:xfrm>
        </p:grpSpPr>
        <p:pic>
          <p:nvPicPr>
            <p:cNvPr id="138" name="Google Shape;138;p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717958" y="6152061"/>
              <a:ext cx="877766" cy="4524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p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969831" y="6115602"/>
              <a:ext cx="455481" cy="5254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" name="Google Shape;140;p4"/>
            <p:cNvSpPr txBox="1"/>
            <p:nvPr/>
          </p:nvSpPr>
          <p:spPr>
            <a:xfrm>
              <a:off x="8471737" y="5848644"/>
              <a:ext cx="2920928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7D8998"/>
                  </a:solidFill>
                  <a:latin typeface="Arial"/>
                  <a:ea typeface="Arial"/>
                  <a:cs typeface="Arial"/>
                  <a:sym typeface="Arial"/>
                </a:rPr>
                <a:t>Automation and orchestration with:</a:t>
              </a:r>
              <a:endParaRPr/>
            </a:p>
          </p:txBody>
        </p:sp>
        <p:pic>
          <p:nvPicPr>
            <p:cNvPr descr="Terraform logo » Open Up The Cloud" id="141" name="Google Shape;141;p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569910" y="6071715"/>
              <a:ext cx="1226352" cy="6131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2" name="Google Shape;142;p4"/>
          <p:cNvGrpSpPr/>
          <p:nvPr/>
        </p:nvGrpSpPr>
        <p:grpSpPr>
          <a:xfrm>
            <a:off x="2653865" y="776418"/>
            <a:ext cx="8990856" cy="2573231"/>
            <a:chOff x="2653865" y="776416"/>
            <a:chExt cx="8990856" cy="2573231"/>
          </a:xfrm>
        </p:grpSpPr>
        <p:cxnSp>
          <p:nvCxnSpPr>
            <p:cNvPr descr="Right arrow." id="143" name="Google Shape;143;p4"/>
            <p:cNvCxnSpPr/>
            <p:nvPr/>
          </p:nvCxnSpPr>
          <p:spPr>
            <a:xfrm>
              <a:off x="7996300" y="1611170"/>
              <a:ext cx="468000" cy="0"/>
            </a:xfrm>
            <a:prstGeom prst="straightConnector1">
              <a:avLst/>
            </a:prstGeom>
            <a:noFill/>
            <a:ln cap="flat" cmpd="sng" w="15875">
              <a:solidFill>
                <a:schemeClr val="dk1"/>
              </a:solidFill>
              <a:prstDash val="solid"/>
              <a:round/>
              <a:headEnd len="med" w="med" type="stealth"/>
              <a:tailEnd len="med" w="med" type="stealth"/>
            </a:ln>
          </p:spPr>
        </p:cxnSp>
        <p:grpSp>
          <p:nvGrpSpPr>
            <p:cNvPr id="144" name="Google Shape;144;p4"/>
            <p:cNvGrpSpPr/>
            <p:nvPr/>
          </p:nvGrpSpPr>
          <p:grpSpPr>
            <a:xfrm>
              <a:off x="4874840" y="776416"/>
              <a:ext cx="3105418" cy="1669508"/>
              <a:chOff x="4874840" y="776416"/>
              <a:chExt cx="3105418" cy="1669508"/>
            </a:xfrm>
          </p:grpSpPr>
          <p:sp>
            <p:nvSpPr>
              <p:cNvPr descr="Generic group." id="145" name="Google Shape;145;p4"/>
              <p:cNvSpPr/>
              <p:nvPr/>
            </p:nvSpPr>
            <p:spPr>
              <a:xfrm>
                <a:off x="4874840" y="776416"/>
                <a:ext cx="3105418" cy="1669508"/>
              </a:xfrm>
              <a:prstGeom prst="rect">
                <a:avLst/>
              </a:prstGeom>
              <a:solidFill>
                <a:schemeClr val="lt1"/>
              </a:solidFill>
              <a:ln cap="flat" cmpd="sng" w="15875">
                <a:solidFill>
                  <a:srgbClr val="ED71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6800" lIns="540000" spcFirstLastPara="1" rIns="91425" wrap="square" tIns="1259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46" name="Google Shape;146;p4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040046" y="1743003"/>
                <a:ext cx="504000" cy="49218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47" name="Google Shape;147;p4"/>
              <p:cNvGrpSpPr/>
              <p:nvPr/>
            </p:nvGrpSpPr>
            <p:grpSpPr>
              <a:xfrm>
                <a:off x="4940552" y="860782"/>
                <a:ext cx="720000" cy="749220"/>
                <a:chOff x="4811960" y="832206"/>
                <a:chExt cx="720000" cy="749220"/>
              </a:xfrm>
            </p:grpSpPr>
            <p:pic>
              <p:nvPicPr>
                <p:cNvPr id="148" name="Google Shape;148;p4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-33608" l="-21285" r="-21284" t="-8960"/>
                <a:stretch/>
              </p:blipFill>
              <p:spPr>
                <a:xfrm>
                  <a:off x="4811960" y="832206"/>
                  <a:ext cx="720000" cy="7200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</p:pic>
            <p:sp>
              <p:nvSpPr>
                <p:cNvPr id="149" name="Google Shape;149;p4"/>
                <p:cNvSpPr txBox="1"/>
                <p:nvPr/>
              </p:nvSpPr>
              <p:spPr>
                <a:xfrm>
                  <a:off x="4924264" y="1304427"/>
                  <a:ext cx="521489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0" i="0" lang="en-US" sz="1200" u="none" cap="none" strike="noStrike">
                      <a:solidFill>
                        <a:srgbClr val="1C54A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OWS</a:t>
                  </a:r>
                  <a:endParaRPr/>
                </a:p>
              </p:txBody>
            </p:sp>
          </p:grpSp>
          <p:sp>
            <p:nvSpPr>
              <p:cNvPr id="150" name="Google Shape;150;p4"/>
              <p:cNvSpPr txBox="1"/>
              <p:nvPr/>
            </p:nvSpPr>
            <p:spPr>
              <a:xfrm>
                <a:off x="5682382" y="926993"/>
                <a:ext cx="2213341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6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OGC Web Services</a:t>
                </a:r>
                <a:endParaRPr/>
              </a:p>
            </p:txBody>
          </p:sp>
          <p:sp>
            <p:nvSpPr>
              <p:cNvPr id="151" name="Google Shape;151;p4"/>
              <p:cNvSpPr txBox="1"/>
              <p:nvPr/>
            </p:nvSpPr>
            <p:spPr>
              <a:xfrm>
                <a:off x="5682382" y="1219973"/>
                <a:ext cx="2291932" cy="10547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0" wrap="square" tIns="45700">
                <a:spAutoFit/>
              </a:bodyPr>
              <a:lstStyle/>
              <a:p>
                <a:pPr indent="-98423" lvl="0" marL="98423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D8998"/>
                  </a:buClr>
                  <a:buSzPts val="1251"/>
                  <a:buFont typeface="Arial"/>
                  <a:buChar char="•"/>
                </a:pPr>
                <a:r>
                  <a:rPr b="0" i="1" lang="en-US" sz="1251" u="none" cap="none" strike="noStrike">
                    <a:solidFill>
                      <a:srgbClr val="7D8998"/>
                    </a:solidFill>
                    <a:latin typeface="Arial"/>
                    <a:ea typeface="Arial"/>
                    <a:cs typeface="Arial"/>
                    <a:sym typeface="Arial"/>
                  </a:rPr>
                  <a:t>WMS, WMTS and WCS</a:t>
                </a:r>
                <a:endParaRPr/>
              </a:p>
              <a:p>
                <a:pPr indent="-98423" lvl="0" marL="98423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D8998"/>
                  </a:buClr>
                  <a:buSzPts val="1251"/>
                  <a:buFont typeface="Arial"/>
                  <a:buChar char="•"/>
                </a:pPr>
                <a:r>
                  <a:rPr b="0" i="1" lang="en-US" sz="1251" u="none" cap="none" strike="noStrike">
                    <a:solidFill>
                      <a:srgbClr val="7D8998"/>
                    </a:solidFill>
                    <a:latin typeface="Arial"/>
                    <a:ea typeface="Arial"/>
                    <a:cs typeface="Arial"/>
                    <a:sym typeface="Arial"/>
                  </a:rPr>
                  <a:t>Horizontal Pod Autoscaler (HPA) adjusts to user demand</a:t>
                </a:r>
                <a:endParaRPr/>
              </a:p>
              <a:p>
                <a:pPr indent="-98423" lvl="0" marL="98423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D8998"/>
                  </a:buClr>
                  <a:buSzPts val="1251"/>
                  <a:buFont typeface="Arial"/>
                  <a:buChar char="•"/>
                </a:pPr>
                <a:r>
                  <a:rPr b="0" i="1" lang="en-US" sz="1251" u="none" cap="none" strike="noStrike">
                    <a:solidFill>
                      <a:srgbClr val="7D8998"/>
                    </a:solidFill>
                    <a:latin typeface="Arial"/>
                    <a:ea typeface="Arial"/>
                    <a:cs typeface="Arial"/>
                    <a:sym typeface="Arial"/>
                  </a:rPr>
                  <a:t>Customisable, on-the-fly functions and calculations</a:t>
                </a:r>
                <a:endParaRPr/>
              </a:p>
            </p:txBody>
          </p:sp>
        </p:grpSp>
        <p:grpSp>
          <p:nvGrpSpPr>
            <p:cNvPr id="152" name="Google Shape;152;p4"/>
            <p:cNvGrpSpPr/>
            <p:nvPr/>
          </p:nvGrpSpPr>
          <p:grpSpPr>
            <a:xfrm>
              <a:off x="8499404" y="780587"/>
              <a:ext cx="3145317" cy="1669508"/>
              <a:chOff x="8499404" y="780587"/>
              <a:chExt cx="3145317" cy="1669508"/>
            </a:xfrm>
          </p:grpSpPr>
          <p:sp>
            <p:nvSpPr>
              <p:cNvPr descr="Generic group." id="153" name="Google Shape;153;p4"/>
              <p:cNvSpPr/>
              <p:nvPr/>
            </p:nvSpPr>
            <p:spPr>
              <a:xfrm>
                <a:off x="8499404" y="780587"/>
                <a:ext cx="3105418" cy="1669508"/>
              </a:xfrm>
              <a:prstGeom prst="rect">
                <a:avLst/>
              </a:prstGeom>
              <a:solidFill>
                <a:schemeClr val="lt1"/>
              </a:solidFill>
              <a:ln cap="flat" cmpd="sng" w="15875">
                <a:solidFill>
                  <a:srgbClr val="ED71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6800" lIns="540000" spcFirstLastPara="1" rIns="91425" wrap="square" tIns="1259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TerriaJS" id="154" name="Google Shape;154;p4"/>
              <p:cNvPicPr preferRelativeResize="0"/>
              <p:nvPr/>
            </p:nvPicPr>
            <p:blipFill rotWithShape="1">
              <a:blip r:embed="rId9">
                <a:alphaModFix/>
              </a:blip>
              <a:srcRect b="-30321" l="0" r="0" t="-30321"/>
              <a:stretch/>
            </p:blipFill>
            <p:spPr>
              <a:xfrm>
                <a:off x="8571404" y="837732"/>
                <a:ext cx="720000" cy="720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</p:pic>
          <p:sp>
            <p:nvSpPr>
              <p:cNvPr id="155" name="Google Shape;155;p4"/>
              <p:cNvSpPr txBox="1"/>
              <p:nvPr/>
            </p:nvSpPr>
            <p:spPr>
              <a:xfrm>
                <a:off x="9255493" y="926994"/>
                <a:ext cx="2213341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6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Data visualisation</a:t>
                </a:r>
                <a:endParaRPr/>
              </a:p>
            </p:txBody>
          </p:sp>
          <p:sp>
            <p:nvSpPr>
              <p:cNvPr id="156" name="Google Shape;156;p4"/>
              <p:cNvSpPr txBox="1"/>
              <p:nvPr/>
            </p:nvSpPr>
            <p:spPr>
              <a:xfrm>
                <a:off x="9238815" y="1219974"/>
                <a:ext cx="2405906" cy="10547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-98423" lvl="0" marL="98423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D8998"/>
                  </a:buClr>
                  <a:buSzPts val="1251"/>
                  <a:buFont typeface="Arial"/>
                  <a:buChar char="•"/>
                </a:pPr>
                <a:r>
                  <a:rPr b="0" i="1" lang="en-US" sz="1251" u="none" cap="none" strike="noStrike">
                    <a:solidFill>
                      <a:srgbClr val="7D8998"/>
                    </a:solidFill>
                    <a:latin typeface="Arial"/>
                    <a:ea typeface="Arial"/>
                    <a:cs typeface="Arial"/>
                    <a:sym typeface="Arial"/>
                  </a:rPr>
                  <a:t>Handles OGC, ESRI, other map services and geospatial files</a:t>
                </a:r>
                <a:endParaRPr/>
              </a:p>
              <a:p>
                <a:pPr indent="-98423" lvl="0" marL="98423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D8998"/>
                  </a:buClr>
                  <a:buSzPts val="1251"/>
                  <a:buFont typeface="Arial"/>
                  <a:buChar char="•"/>
                </a:pPr>
                <a:r>
                  <a:rPr b="0" i="1" lang="en-US" sz="1251" u="none" cap="none" strike="noStrike">
                    <a:solidFill>
                      <a:srgbClr val="7D8998"/>
                    </a:solidFill>
                    <a:latin typeface="Arial"/>
                    <a:ea typeface="Arial"/>
                    <a:cs typeface="Arial"/>
                    <a:sym typeface="Arial"/>
                  </a:rPr>
                  <a:t>2D, 3D and 4D visualisations</a:t>
                </a:r>
                <a:endParaRPr/>
              </a:p>
              <a:p>
                <a:pPr indent="-98423" lvl="0" marL="98423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D8998"/>
                  </a:buClr>
                  <a:buSzPts val="1251"/>
                  <a:buFont typeface="Arial"/>
                  <a:buChar char="•"/>
                </a:pPr>
                <a:r>
                  <a:rPr b="0" i="1" lang="en-US" sz="1251" u="none" cap="none" strike="noStrike">
                    <a:solidFill>
                      <a:srgbClr val="7D8998"/>
                    </a:solidFill>
                    <a:latin typeface="Arial"/>
                    <a:ea typeface="Arial"/>
                    <a:cs typeface="Arial"/>
                    <a:sym typeface="Arial"/>
                  </a:rPr>
                  <a:t>Above and below ground</a:t>
                </a:r>
                <a:endParaRPr/>
              </a:p>
              <a:p>
                <a:pPr indent="-98423" lvl="0" marL="98423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D8998"/>
                  </a:buClr>
                  <a:buSzPts val="1251"/>
                  <a:buFont typeface="Arial"/>
                  <a:buChar char="•"/>
                </a:pPr>
                <a:r>
                  <a:rPr b="0" i="1" lang="en-US" sz="1251" u="none" cap="none" strike="noStrike">
                    <a:solidFill>
                      <a:srgbClr val="7D8998"/>
                    </a:solidFill>
                    <a:latin typeface="Arial"/>
                    <a:ea typeface="Arial"/>
                    <a:cs typeface="Arial"/>
                    <a:sym typeface="Arial"/>
                  </a:rPr>
                  <a:t>Charting and time-series</a:t>
                </a:r>
                <a:endParaRPr/>
              </a:p>
            </p:txBody>
          </p:sp>
        </p:grpSp>
        <p:grpSp>
          <p:nvGrpSpPr>
            <p:cNvPr id="157" name="Google Shape;157;p4"/>
            <p:cNvGrpSpPr/>
            <p:nvPr/>
          </p:nvGrpSpPr>
          <p:grpSpPr>
            <a:xfrm>
              <a:off x="2653865" y="1602562"/>
              <a:ext cx="2185764" cy="1747085"/>
              <a:chOff x="2653865" y="1573986"/>
              <a:chExt cx="2052479" cy="1747085"/>
            </a:xfrm>
          </p:grpSpPr>
          <p:sp>
            <p:nvSpPr>
              <p:cNvPr descr="Ninety degree arrow pointing up to the right." id="158" name="Google Shape;158;p4"/>
              <p:cNvSpPr/>
              <p:nvPr/>
            </p:nvSpPr>
            <p:spPr>
              <a:xfrm flipH="1">
                <a:off x="2653865" y="1808293"/>
                <a:ext cx="2052479" cy="1512778"/>
              </a:xfrm>
              <a:custGeom>
                <a:rect b="b" l="l" r="r" t="t"/>
                <a:pathLst>
                  <a:path extrusionOk="0" h="711200" w="1371600">
                    <a:moveTo>
                      <a:pt x="1371600" y="711200"/>
                    </a:moveTo>
                    <a:lnTo>
                      <a:pt x="1371600" y="0"/>
                    </a:lnTo>
                    <a:lnTo>
                      <a:pt x="0" y="0"/>
                    </a:lnTo>
                  </a:path>
                </a:pathLst>
              </a:custGeom>
              <a:noFill/>
              <a:ln cap="flat" cmpd="sng" w="15875">
                <a:solidFill>
                  <a:schemeClr val="dk1"/>
                </a:solidFill>
                <a:prstDash val="solid"/>
                <a:round/>
                <a:headEnd len="med" w="med" type="stealth"/>
                <a:tailEnd len="med" w="med" type="stealth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159;p4"/>
              <p:cNvSpPr txBox="1"/>
              <p:nvPr/>
            </p:nvSpPr>
            <p:spPr>
              <a:xfrm>
                <a:off x="3307892" y="1573986"/>
                <a:ext cx="891412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100" u="none" cap="none" strike="noStrike">
                    <a:solidFill>
                      <a:srgbClr val="232E3D"/>
                    </a:solidFill>
                    <a:latin typeface="Arial"/>
                    <a:ea typeface="Arial"/>
                    <a:cs typeface="Arial"/>
                    <a:sym typeface="Arial"/>
                  </a:rPr>
                  <a:t>Data for</a:t>
                </a:r>
                <a:br>
                  <a:rPr b="0" i="0" lang="en-US" sz="1100" u="none" cap="none" strike="noStrike">
                    <a:solidFill>
                      <a:srgbClr val="232E3D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b="0" i="0" lang="en-US" sz="1100" u="none" cap="none" strike="noStrike">
                    <a:solidFill>
                      <a:srgbClr val="232E3D"/>
                    </a:solidFill>
                    <a:latin typeface="Arial"/>
                    <a:ea typeface="Arial"/>
                    <a:cs typeface="Arial"/>
                    <a:sym typeface="Arial"/>
                  </a:rPr>
                  <a:t>visualization</a:t>
                </a:r>
                <a:endParaRPr/>
              </a:p>
            </p:txBody>
          </p:sp>
        </p:grpSp>
      </p:grpSp>
      <p:grpSp>
        <p:nvGrpSpPr>
          <p:cNvPr id="160" name="Google Shape;160;p4"/>
          <p:cNvGrpSpPr/>
          <p:nvPr/>
        </p:nvGrpSpPr>
        <p:grpSpPr>
          <a:xfrm>
            <a:off x="1614813" y="4472993"/>
            <a:ext cx="6363491" cy="2018277"/>
            <a:chOff x="1614814" y="4472995"/>
            <a:chExt cx="6363490" cy="2018278"/>
          </a:xfrm>
        </p:grpSpPr>
        <p:grpSp>
          <p:nvGrpSpPr>
            <p:cNvPr id="161" name="Google Shape;161;p4"/>
            <p:cNvGrpSpPr/>
            <p:nvPr/>
          </p:nvGrpSpPr>
          <p:grpSpPr>
            <a:xfrm>
              <a:off x="4872886" y="4820088"/>
              <a:ext cx="3105418" cy="1671185"/>
              <a:chOff x="4872886" y="4820088"/>
              <a:chExt cx="3105418" cy="1671185"/>
            </a:xfrm>
          </p:grpSpPr>
          <p:sp>
            <p:nvSpPr>
              <p:cNvPr descr="Generic group." id="162" name="Google Shape;162;p4"/>
              <p:cNvSpPr/>
              <p:nvPr/>
            </p:nvSpPr>
            <p:spPr>
              <a:xfrm>
                <a:off x="4872886" y="4820088"/>
                <a:ext cx="3105418" cy="1669508"/>
              </a:xfrm>
              <a:prstGeom prst="rect">
                <a:avLst/>
              </a:prstGeom>
              <a:solidFill>
                <a:schemeClr val="lt1"/>
              </a:solidFill>
              <a:ln cap="flat" cmpd="sng" w="15875">
                <a:solidFill>
                  <a:srgbClr val="ED71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6800" lIns="540000" spcFirstLastPara="1" rIns="91425" wrap="square" tIns="1259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63" name="Google Shape;163;p4"/>
              <p:cNvPicPr preferRelativeResize="0"/>
              <p:nvPr/>
            </p:nvPicPr>
            <p:blipFill rotWithShape="1">
              <a:blip r:embed="rId10">
                <a:alphaModFix/>
              </a:blip>
              <a:srcRect b="0" l="0" r="0" t="0"/>
              <a:stretch/>
            </p:blipFill>
            <p:spPr>
              <a:xfrm>
                <a:off x="4953601" y="4902674"/>
                <a:ext cx="720000" cy="720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</p:pic>
          <p:sp>
            <p:nvSpPr>
              <p:cNvPr id="164" name="Google Shape;164;p4"/>
              <p:cNvSpPr txBox="1"/>
              <p:nvPr/>
            </p:nvSpPr>
            <p:spPr>
              <a:xfrm>
                <a:off x="5682382" y="4902675"/>
                <a:ext cx="2213341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6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Argo Workflows</a:t>
                </a:r>
                <a:endParaRPr/>
              </a:p>
            </p:txBody>
          </p:sp>
          <p:sp>
            <p:nvSpPr>
              <p:cNvPr id="165" name="Google Shape;165;p4"/>
              <p:cNvSpPr txBox="1"/>
              <p:nvPr/>
            </p:nvSpPr>
            <p:spPr>
              <a:xfrm>
                <a:off x="5682382" y="5244008"/>
                <a:ext cx="2291932" cy="12472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0" wrap="square" tIns="45700">
                <a:spAutoFit/>
              </a:bodyPr>
              <a:lstStyle/>
              <a:p>
                <a:pPr indent="-98423" lvl="0" marL="98423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D8998"/>
                  </a:buClr>
                  <a:buSzPts val="1251"/>
                  <a:buFont typeface="Arial"/>
                  <a:buChar char="•"/>
                </a:pPr>
                <a:r>
                  <a:rPr b="0" i="1" lang="en-US" sz="1251" u="none" cap="none" strike="noStrike">
                    <a:solidFill>
                      <a:srgbClr val="7D8998"/>
                    </a:solidFill>
                    <a:latin typeface="Arial"/>
                    <a:ea typeface="Arial"/>
                    <a:cs typeface="Arial"/>
                    <a:sym typeface="Arial"/>
                  </a:rPr>
                  <a:t>Powerful workflow engine </a:t>
                </a:r>
                <a:endParaRPr/>
              </a:p>
              <a:p>
                <a:pPr indent="-98423" lvl="0" marL="98423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D8998"/>
                  </a:buClr>
                  <a:buSzPts val="1251"/>
                  <a:buFont typeface="Arial"/>
                  <a:buChar char="•"/>
                </a:pPr>
                <a:r>
                  <a:rPr b="0" i="1" lang="en-US" sz="1251" u="none" cap="none" strike="noStrike">
                    <a:solidFill>
                      <a:srgbClr val="7D8998"/>
                    </a:solidFill>
                    <a:latin typeface="Arial"/>
                    <a:ea typeface="Arial"/>
                    <a:cs typeface="Arial"/>
                    <a:sym typeface="Arial"/>
                  </a:rPr>
                  <a:t>Hugely scalable</a:t>
                </a:r>
                <a:endParaRPr/>
              </a:p>
              <a:p>
                <a:pPr indent="-98423" lvl="0" marL="98423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D8998"/>
                  </a:buClr>
                  <a:buSzPts val="1251"/>
                  <a:buFont typeface="Arial"/>
                  <a:buChar char="•"/>
                </a:pPr>
                <a:r>
                  <a:rPr b="0" i="1" lang="en-US" sz="1251" u="none" cap="none" strike="noStrike">
                    <a:solidFill>
                      <a:srgbClr val="7D8998"/>
                    </a:solidFill>
                    <a:latin typeface="Arial"/>
                    <a:ea typeface="Arial"/>
                    <a:cs typeface="Arial"/>
                    <a:sym typeface="Arial"/>
                  </a:rPr>
                  <a:t>Automated data and product updates</a:t>
                </a:r>
                <a:endParaRPr/>
              </a:p>
              <a:p>
                <a:pPr indent="-98423" lvl="0" marL="98423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D8998"/>
                  </a:buClr>
                  <a:buSzPts val="1251"/>
                  <a:buFont typeface="Arial"/>
                  <a:buChar char="•"/>
                </a:pPr>
                <a:r>
                  <a:rPr b="0" i="1" lang="en-US" sz="1251" u="none" cap="none" strike="noStrike">
                    <a:solidFill>
                      <a:srgbClr val="7D8998"/>
                    </a:solidFill>
                    <a:latin typeface="Arial"/>
                    <a:ea typeface="Arial"/>
                    <a:cs typeface="Arial"/>
                    <a:sym typeface="Arial"/>
                  </a:rPr>
                  <a:t>Customised, on-demand </a:t>
                </a:r>
                <a:br>
                  <a:rPr b="0" i="1" lang="en-US" sz="1251" u="none" cap="none" strike="noStrike">
                    <a:solidFill>
                      <a:srgbClr val="7D8998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b="0" i="1" lang="en-US" sz="1251" u="none" cap="none" strike="noStrike">
                    <a:solidFill>
                      <a:srgbClr val="7D8998"/>
                    </a:solidFill>
                    <a:latin typeface="Arial"/>
                    <a:ea typeface="Arial"/>
                    <a:cs typeface="Arial"/>
                    <a:sym typeface="Arial"/>
                  </a:rPr>
                  <a:t>data workflows</a:t>
                </a:r>
                <a:endParaRPr/>
              </a:p>
            </p:txBody>
          </p:sp>
        </p:grpSp>
        <p:grpSp>
          <p:nvGrpSpPr>
            <p:cNvPr id="166" name="Google Shape;166;p4"/>
            <p:cNvGrpSpPr/>
            <p:nvPr/>
          </p:nvGrpSpPr>
          <p:grpSpPr>
            <a:xfrm>
              <a:off x="1614814" y="4472995"/>
              <a:ext cx="3219354" cy="1011833"/>
              <a:chOff x="1614814" y="4444413"/>
              <a:chExt cx="3091536" cy="1241325"/>
            </a:xfrm>
          </p:grpSpPr>
          <p:sp>
            <p:nvSpPr>
              <p:cNvPr id="167" name="Google Shape;167;p4"/>
              <p:cNvSpPr txBox="1"/>
              <p:nvPr/>
            </p:nvSpPr>
            <p:spPr>
              <a:xfrm>
                <a:off x="1737444" y="5157122"/>
                <a:ext cx="2627993" cy="5286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100" u="none" cap="none" strike="noStrike">
                    <a:solidFill>
                      <a:srgbClr val="232E3D"/>
                    </a:solidFill>
                    <a:latin typeface="Arial"/>
                    <a:ea typeface="Arial"/>
                    <a:cs typeface="Arial"/>
                    <a:sym typeface="Arial"/>
                  </a:rPr>
                  <a:t>Data updates and new product generation</a:t>
                </a:r>
                <a:endParaRPr/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100" u="none" cap="none" strike="noStrike">
                    <a:solidFill>
                      <a:srgbClr val="232E3D"/>
                    </a:solidFill>
                    <a:latin typeface="Arial"/>
                    <a:ea typeface="Arial"/>
                    <a:cs typeface="Arial"/>
                    <a:sym typeface="Arial"/>
                  </a:rPr>
                  <a:t>(ARCO data formats and eo3 metadata)</a:t>
                </a:r>
                <a:endParaRPr/>
              </a:p>
            </p:txBody>
          </p:sp>
          <p:sp>
            <p:nvSpPr>
              <p:cNvPr descr="Ninety degree arrow pointing down to the left." id="168" name="Google Shape;168;p4"/>
              <p:cNvSpPr/>
              <p:nvPr/>
            </p:nvSpPr>
            <p:spPr>
              <a:xfrm flipH="1" rot="-5400000">
                <a:off x="2661660" y="3397567"/>
                <a:ext cx="997844" cy="3091536"/>
              </a:xfrm>
              <a:custGeom>
                <a:rect b="b" l="l" r="r" t="t"/>
                <a:pathLst>
                  <a:path extrusionOk="0" h="711200" w="1371600">
                    <a:moveTo>
                      <a:pt x="1371600" y="711200"/>
                    </a:moveTo>
                    <a:lnTo>
                      <a:pt x="1371600" y="0"/>
                    </a:lnTo>
                    <a:lnTo>
                      <a:pt x="0" y="0"/>
                    </a:lnTo>
                  </a:path>
                </a:pathLst>
              </a:custGeom>
              <a:noFill/>
              <a:ln cap="flat" cmpd="sng" w="15875">
                <a:solidFill>
                  <a:schemeClr val="dk1"/>
                </a:solidFill>
                <a:prstDash val="solid"/>
                <a:round/>
                <a:headEnd len="sm" w="sm" type="none"/>
                <a:tailEnd len="med" w="med" type="stealth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9" name="Google Shape;169;p4"/>
          <p:cNvGrpSpPr/>
          <p:nvPr/>
        </p:nvGrpSpPr>
        <p:grpSpPr>
          <a:xfrm>
            <a:off x="247167" y="136413"/>
            <a:ext cx="2760512" cy="1339755"/>
            <a:chOff x="88034" y="17257"/>
            <a:chExt cx="2760512" cy="1339755"/>
          </a:xfrm>
        </p:grpSpPr>
        <p:grpSp>
          <p:nvGrpSpPr>
            <p:cNvPr id="170" name="Google Shape;170;p4"/>
            <p:cNvGrpSpPr/>
            <p:nvPr/>
          </p:nvGrpSpPr>
          <p:grpSpPr>
            <a:xfrm>
              <a:off x="88034" y="17257"/>
              <a:ext cx="2760512" cy="1093224"/>
              <a:chOff x="-23723" y="3685"/>
              <a:chExt cx="2760512" cy="1093224"/>
            </a:xfrm>
          </p:grpSpPr>
          <p:pic>
            <p:nvPicPr>
              <p:cNvPr id="171" name="Google Shape;171;p4"/>
              <p:cNvPicPr preferRelativeResize="0"/>
              <p:nvPr/>
            </p:nvPicPr>
            <p:blipFill rotWithShape="1">
              <a:blip r:embed="rId11">
                <a:alphaModFix/>
              </a:blip>
              <a:srcRect b="0" l="0" r="0" t="0"/>
              <a:stretch/>
            </p:blipFill>
            <p:spPr>
              <a:xfrm>
                <a:off x="-23723" y="3685"/>
                <a:ext cx="1810482" cy="71735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2" name="Google Shape;172;p4"/>
              <p:cNvSpPr txBox="1"/>
              <p:nvPr/>
            </p:nvSpPr>
            <p:spPr>
              <a:xfrm>
                <a:off x="-23723" y="635244"/>
                <a:ext cx="2760512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18000" spcFirstLastPara="1" rIns="90000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2400" u="none" cap="none" strike="noStrike">
                    <a:solidFill>
                      <a:srgbClr val="A6CE3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Analytics Laboratory</a:t>
                </a:r>
                <a:endParaRPr/>
              </a:p>
            </p:txBody>
          </p:sp>
        </p:grpSp>
        <p:sp>
          <p:nvSpPr>
            <p:cNvPr id="173" name="Google Shape;173;p4"/>
            <p:cNvSpPr txBox="1"/>
            <p:nvPr/>
          </p:nvSpPr>
          <p:spPr>
            <a:xfrm>
              <a:off x="88034" y="987680"/>
              <a:ext cx="19365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18000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sng" cap="none" strike="noStrike">
                  <a:solidFill>
                    <a:srgbClr val="A6CE36"/>
                  </a:solidFill>
                  <a:latin typeface="Calibri"/>
                  <a:ea typeface="Calibri"/>
                  <a:cs typeface="Calibri"/>
                  <a:sym typeface="Calibri"/>
                  <a:hlinkClick r:id="rId12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https://cal.ceos.org</a:t>
              </a:r>
              <a:endParaRPr b="0" i="0" sz="1800" u="none" cap="none" strike="noStrike">
                <a:solidFill>
                  <a:srgbClr val="A6CE3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4" name="Google Shape;174;p4"/>
          <p:cNvGrpSpPr/>
          <p:nvPr/>
        </p:nvGrpSpPr>
        <p:grpSpPr>
          <a:xfrm>
            <a:off x="97122" y="5691383"/>
            <a:ext cx="4352993" cy="961692"/>
            <a:chOff x="97121" y="5834262"/>
            <a:chExt cx="4352993" cy="961692"/>
          </a:xfrm>
        </p:grpSpPr>
        <p:grpSp>
          <p:nvGrpSpPr>
            <p:cNvPr id="175" name="Google Shape;175;p4"/>
            <p:cNvGrpSpPr/>
            <p:nvPr/>
          </p:nvGrpSpPr>
          <p:grpSpPr>
            <a:xfrm>
              <a:off x="109313" y="6152059"/>
              <a:ext cx="4340801" cy="633413"/>
              <a:chOff x="97121" y="6152059"/>
              <a:chExt cx="4340801" cy="633413"/>
            </a:xfrm>
          </p:grpSpPr>
          <p:grpSp>
            <p:nvGrpSpPr>
              <p:cNvPr id="176" name="Google Shape;176;p4"/>
              <p:cNvGrpSpPr/>
              <p:nvPr/>
            </p:nvGrpSpPr>
            <p:grpSpPr>
              <a:xfrm>
                <a:off x="97121" y="6152061"/>
                <a:ext cx="1003698" cy="633411"/>
                <a:chOff x="11777" y="6152061"/>
                <a:chExt cx="1003698" cy="633411"/>
              </a:xfrm>
            </p:grpSpPr>
            <p:pic>
              <p:nvPicPr>
                <p:cNvPr id="177" name="Google Shape;177;p4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b="0" l="0" r="0" t="0"/>
                <a:stretch/>
              </p:blipFill>
              <p:spPr>
                <a:xfrm>
                  <a:off x="297626" y="6152061"/>
                  <a:ext cx="432000" cy="432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78" name="Google Shape;178;p4"/>
                <p:cNvSpPr txBox="1"/>
                <p:nvPr/>
              </p:nvSpPr>
              <p:spPr>
                <a:xfrm>
                  <a:off x="11777" y="6631584"/>
                  <a:ext cx="1003698" cy="15388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0" i="0" lang="en-US" sz="10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Amazon Cognito</a:t>
                  </a:r>
                  <a:endParaRPr/>
                </a:p>
              </p:txBody>
            </p:sp>
          </p:grpSp>
          <p:grpSp>
            <p:nvGrpSpPr>
              <p:cNvPr id="179" name="Google Shape;179;p4"/>
              <p:cNvGrpSpPr/>
              <p:nvPr/>
            </p:nvGrpSpPr>
            <p:grpSpPr>
              <a:xfrm>
                <a:off x="1041758" y="6152061"/>
                <a:ext cx="1003698" cy="633411"/>
                <a:chOff x="984862" y="6152061"/>
                <a:chExt cx="1003698" cy="633411"/>
              </a:xfrm>
            </p:grpSpPr>
            <p:pic>
              <p:nvPicPr>
                <p:cNvPr id="180" name="Google Shape;180;p4"/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 b="0" l="0" r="0" t="0"/>
                <a:stretch/>
              </p:blipFill>
              <p:spPr>
                <a:xfrm>
                  <a:off x="1270711" y="6152061"/>
                  <a:ext cx="432000" cy="432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81" name="Google Shape;181;p4"/>
                <p:cNvSpPr txBox="1"/>
                <p:nvPr/>
              </p:nvSpPr>
              <p:spPr>
                <a:xfrm>
                  <a:off x="984862" y="6631584"/>
                  <a:ext cx="1003698" cy="15388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0" i="0" lang="en-US" sz="10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Amazon EFS</a:t>
                  </a:r>
                  <a:endParaRPr/>
                </a:p>
              </p:txBody>
            </p:sp>
          </p:grpSp>
          <p:grpSp>
            <p:nvGrpSpPr>
              <p:cNvPr id="182" name="Google Shape;182;p4"/>
              <p:cNvGrpSpPr/>
              <p:nvPr/>
            </p:nvGrpSpPr>
            <p:grpSpPr>
              <a:xfrm>
                <a:off x="3182628" y="6152059"/>
                <a:ext cx="1255294" cy="633413"/>
                <a:chOff x="3182628" y="6152059"/>
                <a:chExt cx="1255294" cy="633413"/>
              </a:xfrm>
            </p:grpSpPr>
            <p:pic>
              <p:nvPicPr>
                <p:cNvPr id="183" name="Google Shape;183;p4"/>
                <p:cNvPicPr preferRelativeResize="0"/>
                <p:nvPr/>
              </p:nvPicPr>
              <p:blipFill rotWithShape="1">
                <a:blip r:embed="rId15">
                  <a:alphaModFix/>
                </a:blip>
                <a:srcRect b="0" l="0" r="0" t="0"/>
                <a:stretch/>
              </p:blipFill>
              <p:spPr>
                <a:xfrm>
                  <a:off x="3594275" y="6152059"/>
                  <a:ext cx="432000" cy="432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84" name="Google Shape;184;p4"/>
                <p:cNvSpPr txBox="1"/>
                <p:nvPr/>
              </p:nvSpPr>
              <p:spPr>
                <a:xfrm>
                  <a:off x="3182628" y="6631584"/>
                  <a:ext cx="1255294" cy="15388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0" i="0" lang="en-US" sz="10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Amazon CloudFront</a:t>
                  </a:r>
                  <a:endParaRPr/>
                </a:p>
              </p:txBody>
            </p:sp>
          </p:grpSp>
          <p:grpSp>
            <p:nvGrpSpPr>
              <p:cNvPr id="185" name="Google Shape;185;p4"/>
              <p:cNvGrpSpPr/>
              <p:nvPr/>
            </p:nvGrpSpPr>
            <p:grpSpPr>
              <a:xfrm>
                <a:off x="1986395" y="6154303"/>
                <a:ext cx="1255294" cy="631169"/>
                <a:chOff x="1957947" y="6154303"/>
                <a:chExt cx="1255294" cy="631169"/>
              </a:xfrm>
            </p:grpSpPr>
            <p:pic>
              <p:nvPicPr>
                <p:cNvPr id="186" name="Google Shape;186;p4"/>
                <p:cNvPicPr preferRelativeResize="0"/>
                <p:nvPr/>
              </p:nvPicPr>
              <p:blipFill rotWithShape="1">
                <a:blip r:embed="rId16">
                  <a:alphaModFix/>
                </a:blip>
                <a:srcRect b="0" l="0" r="0" t="0"/>
                <a:stretch/>
              </p:blipFill>
              <p:spPr>
                <a:xfrm>
                  <a:off x="2369594" y="6154303"/>
                  <a:ext cx="432000" cy="432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87" name="Google Shape;187;p4"/>
                <p:cNvSpPr txBox="1"/>
                <p:nvPr/>
              </p:nvSpPr>
              <p:spPr>
                <a:xfrm>
                  <a:off x="1957947" y="6631584"/>
                  <a:ext cx="1255294" cy="15388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0" i="0" lang="en-US" sz="10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Amazon DynamoDB</a:t>
                  </a:r>
                  <a:endParaRPr b="0" i="0" sz="10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descr="Generic group dashed." id="188" name="Google Shape;188;p4"/>
            <p:cNvSpPr/>
            <p:nvPr/>
          </p:nvSpPr>
          <p:spPr>
            <a:xfrm>
              <a:off x="97121" y="5834262"/>
              <a:ext cx="4340800" cy="961692"/>
            </a:xfrm>
            <a:prstGeom prst="rect">
              <a:avLst/>
            </a:prstGeom>
            <a:noFill/>
            <a:ln cap="flat" cmpd="sng" w="15875">
              <a:solidFill>
                <a:srgbClr val="7D8998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72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 u="none" cap="none" strike="noStrike">
                  <a:solidFill>
                    <a:srgbClr val="7D8998"/>
                  </a:solidFill>
                  <a:latin typeface="Arial"/>
                  <a:ea typeface="Arial"/>
                  <a:cs typeface="Arial"/>
                  <a:sym typeface="Arial"/>
                </a:rPr>
                <a:t>In addition to:</a:t>
              </a:r>
              <a:endParaRPr/>
            </a:p>
          </p:txBody>
        </p:sp>
      </p:grpSp>
      <p:grpSp>
        <p:nvGrpSpPr>
          <p:cNvPr id="189" name="Google Shape;189;p4"/>
          <p:cNvGrpSpPr/>
          <p:nvPr/>
        </p:nvGrpSpPr>
        <p:grpSpPr>
          <a:xfrm>
            <a:off x="253182" y="1626800"/>
            <a:ext cx="2722308" cy="2818155"/>
            <a:chOff x="189886" y="1220100"/>
            <a:chExt cx="2041731" cy="2113616"/>
          </a:xfrm>
        </p:grpSpPr>
        <p:grpSp>
          <p:nvGrpSpPr>
            <p:cNvPr id="190" name="Google Shape;190;p4"/>
            <p:cNvGrpSpPr/>
            <p:nvPr/>
          </p:nvGrpSpPr>
          <p:grpSpPr>
            <a:xfrm>
              <a:off x="189886" y="1220100"/>
              <a:ext cx="2041731" cy="2113616"/>
              <a:chOff x="253181" y="1501682"/>
              <a:chExt cx="2722306" cy="2818155"/>
            </a:xfrm>
          </p:grpSpPr>
          <p:grpSp>
            <p:nvGrpSpPr>
              <p:cNvPr id="191" name="Google Shape;191;p4"/>
              <p:cNvGrpSpPr/>
              <p:nvPr/>
            </p:nvGrpSpPr>
            <p:grpSpPr>
              <a:xfrm>
                <a:off x="259423" y="1501683"/>
                <a:ext cx="431997" cy="432000"/>
                <a:chOff x="4968913" y="3844053"/>
                <a:chExt cx="3657373" cy="3657405"/>
              </a:xfrm>
            </p:grpSpPr>
            <p:sp>
              <p:nvSpPr>
                <p:cNvPr id="192" name="Google Shape;192;p4"/>
                <p:cNvSpPr/>
                <p:nvPr/>
              </p:nvSpPr>
              <p:spPr>
                <a:xfrm>
                  <a:off x="4968913" y="3844053"/>
                  <a:ext cx="3657373" cy="3657405"/>
                </a:xfrm>
                <a:custGeom>
                  <a:rect b="b" l="l" r="r" t="t"/>
                  <a:pathLst>
                    <a:path extrusionOk="0" h="3657625" w="3657593">
                      <a:moveTo>
                        <a:pt x="0" y="0"/>
                      </a:moveTo>
                      <a:lnTo>
                        <a:pt x="3657593" y="0"/>
                      </a:lnTo>
                      <a:lnTo>
                        <a:pt x="3657593" y="3657626"/>
                      </a:lnTo>
                      <a:lnTo>
                        <a:pt x="0" y="3657626"/>
                      </a:lnTo>
                      <a:close/>
                    </a:path>
                  </a:pathLst>
                </a:custGeom>
                <a:solidFill>
                  <a:srgbClr val="7AA116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" name="Google Shape;193;p4"/>
                <p:cNvSpPr/>
                <p:nvPr/>
              </p:nvSpPr>
              <p:spPr>
                <a:xfrm>
                  <a:off x="5536546" y="4382970"/>
                  <a:ext cx="2377436" cy="2560336"/>
                </a:xfrm>
                <a:custGeom>
                  <a:rect b="b" l="l" r="r" t="t"/>
                  <a:pathLst>
                    <a:path extrusionOk="0" h="2560338" w="2377435">
                      <a:moveTo>
                        <a:pt x="777258" y="1737389"/>
                      </a:moveTo>
                      <a:lnTo>
                        <a:pt x="1600216" y="1737389"/>
                      </a:lnTo>
                      <a:lnTo>
                        <a:pt x="1600262" y="1965991"/>
                      </a:lnTo>
                      <a:lnTo>
                        <a:pt x="777258" y="1965991"/>
                      </a:lnTo>
                      <a:lnTo>
                        <a:pt x="777258" y="1737389"/>
                      </a:lnTo>
                      <a:close/>
                      <a:moveTo>
                        <a:pt x="777258" y="2057432"/>
                      </a:moveTo>
                      <a:lnTo>
                        <a:pt x="1600216" y="2057432"/>
                      </a:lnTo>
                      <a:cubicBezTo>
                        <a:pt x="1650645" y="2057432"/>
                        <a:pt x="1691656" y="2016420"/>
                        <a:pt x="1691656" y="1965991"/>
                      </a:cubicBezTo>
                      <a:lnTo>
                        <a:pt x="1691656" y="1737389"/>
                      </a:lnTo>
                      <a:cubicBezTo>
                        <a:pt x="1691656" y="1686960"/>
                        <a:pt x="1650645" y="1645949"/>
                        <a:pt x="1600216" y="1645949"/>
                      </a:cubicBezTo>
                      <a:lnTo>
                        <a:pt x="777258" y="1645949"/>
                      </a:lnTo>
                      <a:cubicBezTo>
                        <a:pt x="726829" y="1645949"/>
                        <a:pt x="685818" y="1686960"/>
                        <a:pt x="685818" y="1737389"/>
                      </a:cubicBezTo>
                      <a:lnTo>
                        <a:pt x="685818" y="1965991"/>
                      </a:lnTo>
                      <a:cubicBezTo>
                        <a:pt x="685818" y="2016420"/>
                        <a:pt x="726829" y="2057432"/>
                        <a:pt x="777258" y="2057432"/>
                      </a:cubicBezTo>
                      <a:lnTo>
                        <a:pt x="777258" y="2057432"/>
                      </a:lnTo>
                      <a:close/>
                      <a:moveTo>
                        <a:pt x="685818" y="1051584"/>
                      </a:moveTo>
                      <a:lnTo>
                        <a:pt x="1645936" y="1051584"/>
                      </a:lnTo>
                      <a:lnTo>
                        <a:pt x="1645936" y="960144"/>
                      </a:lnTo>
                      <a:lnTo>
                        <a:pt x="685818" y="960144"/>
                      </a:lnTo>
                      <a:lnTo>
                        <a:pt x="685818" y="1051584"/>
                      </a:lnTo>
                      <a:close/>
                      <a:moveTo>
                        <a:pt x="685818" y="457220"/>
                      </a:moveTo>
                      <a:lnTo>
                        <a:pt x="1051577" y="457220"/>
                      </a:lnTo>
                      <a:lnTo>
                        <a:pt x="1051577" y="365780"/>
                      </a:lnTo>
                      <a:lnTo>
                        <a:pt x="685818" y="365780"/>
                      </a:lnTo>
                      <a:lnTo>
                        <a:pt x="685818" y="457220"/>
                      </a:lnTo>
                      <a:close/>
                      <a:moveTo>
                        <a:pt x="685818" y="731542"/>
                      </a:moveTo>
                      <a:lnTo>
                        <a:pt x="1097297" y="731542"/>
                      </a:lnTo>
                      <a:lnTo>
                        <a:pt x="1097297" y="640102"/>
                      </a:lnTo>
                      <a:lnTo>
                        <a:pt x="685818" y="640102"/>
                      </a:lnTo>
                      <a:lnTo>
                        <a:pt x="685818" y="731542"/>
                      </a:lnTo>
                      <a:close/>
                      <a:moveTo>
                        <a:pt x="2286015" y="2379028"/>
                      </a:moveTo>
                      <a:cubicBezTo>
                        <a:pt x="2286015" y="2428589"/>
                        <a:pt x="2245690" y="2468915"/>
                        <a:pt x="2196130" y="2468915"/>
                      </a:cubicBezTo>
                      <a:lnTo>
                        <a:pt x="181344" y="2468915"/>
                      </a:lnTo>
                      <a:cubicBezTo>
                        <a:pt x="131784" y="2468915"/>
                        <a:pt x="91459" y="2428589"/>
                        <a:pt x="91459" y="2379028"/>
                      </a:cubicBezTo>
                      <a:lnTo>
                        <a:pt x="91459" y="1417347"/>
                      </a:lnTo>
                      <a:lnTo>
                        <a:pt x="2286015" y="1417347"/>
                      </a:lnTo>
                      <a:lnTo>
                        <a:pt x="2286015" y="2379028"/>
                      </a:lnTo>
                      <a:close/>
                      <a:moveTo>
                        <a:pt x="502938" y="91458"/>
                      </a:moveTo>
                      <a:lnTo>
                        <a:pt x="1371617" y="91458"/>
                      </a:lnTo>
                      <a:lnTo>
                        <a:pt x="1371617" y="548661"/>
                      </a:lnTo>
                      <a:cubicBezTo>
                        <a:pt x="1371617" y="573899"/>
                        <a:pt x="1392053" y="594381"/>
                        <a:pt x="1417336" y="594381"/>
                      </a:cubicBezTo>
                      <a:lnTo>
                        <a:pt x="1874536" y="594381"/>
                      </a:lnTo>
                      <a:lnTo>
                        <a:pt x="1874536" y="1325906"/>
                      </a:lnTo>
                      <a:lnTo>
                        <a:pt x="502938" y="1325906"/>
                      </a:lnTo>
                      <a:lnTo>
                        <a:pt x="502938" y="91458"/>
                      </a:lnTo>
                      <a:close/>
                      <a:moveTo>
                        <a:pt x="1463056" y="156106"/>
                      </a:moveTo>
                      <a:lnTo>
                        <a:pt x="1809888" y="502941"/>
                      </a:lnTo>
                      <a:lnTo>
                        <a:pt x="1463056" y="502941"/>
                      </a:lnTo>
                      <a:lnTo>
                        <a:pt x="1463056" y="156106"/>
                      </a:lnTo>
                      <a:close/>
                      <a:moveTo>
                        <a:pt x="2331735" y="1325906"/>
                      </a:moveTo>
                      <a:lnTo>
                        <a:pt x="1965975" y="1325906"/>
                      </a:lnTo>
                      <a:lnTo>
                        <a:pt x="1965975" y="548661"/>
                      </a:lnTo>
                      <a:lnTo>
                        <a:pt x="1965564" y="548661"/>
                      </a:lnTo>
                      <a:cubicBezTo>
                        <a:pt x="1965518" y="536774"/>
                        <a:pt x="1961312" y="525069"/>
                        <a:pt x="1952580" y="516337"/>
                      </a:cubicBezTo>
                      <a:lnTo>
                        <a:pt x="1449660" y="13413"/>
                      </a:lnTo>
                      <a:cubicBezTo>
                        <a:pt x="1440928" y="4680"/>
                        <a:pt x="1429224" y="474"/>
                        <a:pt x="1417336" y="474"/>
                      </a:cubicBezTo>
                      <a:lnTo>
                        <a:pt x="1417336" y="17"/>
                      </a:lnTo>
                      <a:lnTo>
                        <a:pt x="457218" y="17"/>
                      </a:lnTo>
                      <a:cubicBezTo>
                        <a:pt x="431935" y="17"/>
                        <a:pt x="411498" y="20500"/>
                        <a:pt x="411498" y="45737"/>
                      </a:cubicBezTo>
                      <a:lnTo>
                        <a:pt x="411498" y="1325906"/>
                      </a:lnTo>
                      <a:lnTo>
                        <a:pt x="45739" y="1325906"/>
                      </a:lnTo>
                      <a:cubicBezTo>
                        <a:pt x="20456" y="1325906"/>
                        <a:pt x="19" y="1346389"/>
                        <a:pt x="19" y="1371627"/>
                      </a:cubicBezTo>
                      <a:lnTo>
                        <a:pt x="19" y="2379028"/>
                      </a:lnTo>
                      <a:cubicBezTo>
                        <a:pt x="19" y="2479019"/>
                        <a:pt x="81355" y="2560355"/>
                        <a:pt x="181344" y="2560355"/>
                      </a:cubicBezTo>
                      <a:lnTo>
                        <a:pt x="2196130" y="2560355"/>
                      </a:lnTo>
                      <a:cubicBezTo>
                        <a:pt x="2296119" y="2560355"/>
                        <a:pt x="2377455" y="2479019"/>
                        <a:pt x="2377455" y="2379028"/>
                      </a:cubicBezTo>
                      <a:lnTo>
                        <a:pt x="2377455" y="1371627"/>
                      </a:lnTo>
                      <a:cubicBezTo>
                        <a:pt x="2377455" y="1346389"/>
                        <a:pt x="2357018" y="1325906"/>
                        <a:pt x="2331735" y="1325906"/>
                      </a:cubicBezTo>
                      <a:lnTo>
                        <a:pt x="2331735" y="132590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94" name="Google Shape;194;p4"/>
              <p:cNvSpPr/>
              <p:nvPr/>
            </p:nvSpPr>
            <p:spPr>
              <a:xfrm>
                <a:off x="253181" y="1501682"/>
                <a:ext cx="2722306" cy="2818155"/>
              </a:xfrm>
              <a:prstGeom prst="roundRect">
                <a:avLst>
                  <a:gd fmla="val 0" name="adj"/>
                </a:avLst>
              </a:prstGeom>
              <a:solidFill>
                <a:srgbClr val="7AA116">
                  <a:alpha val="10196"/>
                </a:srgbClr>
              </a:solidFill>
              <a:ln cap="flat" cmpd="sng" w="15875">
                <a:solidFill>
                  <a:srgbClr val="7AA11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540000" spcFirstLastPara="1" rIns="91425" wrap="square" tIns="1259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2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Storage</a:t>
                </a:r>
                <a:endParaRPr/>
              </a:p>
            </p:txBody>
          </p:sp>
        </p:grpSp>
        <p:pic>
          <p:nvPicPr>
            <p:cNvPr id="195" name="Google Shape;195;p4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346619" y="1702470"/>
              <a:ext cx="351000" cy="351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6" name="Google Shape;196;p4"/>
            <p:cNvSpPr txBox="1"/>
            <p:nvPr/>
          </p:nvSpPr>
          <p:spPr>
            <a:xfrm>
              <a:off x="210584" y="2066560"/>
              <a:ext cx="623070" cy="126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Amazon S3</a:t>
              </a:r>
              <a:endParaRPr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19158" y="1538469"/>
              <a:ext cx="425837" cy="1962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100" u="none" cap="none" strike="noStrike">
                  <a:solidFill>
                    <a:srgbClr val="7AA116"/>
                  </a:solidFill>
                  <a:latin typeface="Arial"/>
                  <a:ea typeface="Arial"/>
                  <a:cs typeface="Arial"/>
                  <a:sym typeface="Arial"/>
                </a:rPr>
                <a:t>Public</a:t>
              </a:r>
              <a:endParaRPr/>
            </a:p>
          </p:txBody>
        </p:sp>
      </p:grpSp>
      <p:grpSp>
        <p:nvGrpSpPr>
          <p:cNvPr id="198" name="Google Shape;198;p4"/>
          <p:cNvGrpSpPr/>
          <p:nvPr/>
        </p:nvGrpSpPr>
        <p:grpSpPr>
          <a:xfrm>
            <a:off x="691420" y="4042116"/>
            <a:ext cx="1838171" cy="402840"/>
            <a:chOff x="691421" y="4042119"/>
            <a:chExt cx="1838170" cy="402840"/>
          </a:xfrm>
        </p:grpSpPr>
        <p:cxnSp>
          <p:nvCxnSpPr>
            <p:cNvPr id="199" name="Google Shape;199;p4"/>
            <p:cNvCxnSpPr>
              <a:endCxn id="194" idx="2"/>
            </p:cNvCxnSpPr>
            <p:nvPr/>
          </p:nvCxnSpPr>
          <p:spPr>
            <a:xfrm flipH="1">
              <a:off x="1614336" y="4289258"/>
              <a:ext cx="600" cy="155700"/>
            </a:xfrm>
            <a:prstGeom prst="straightConnector1">
              <a:avLst/>
            </a:prstGeom>
            <a:noFill/>
            <a:ln cap="flat" cmpd="sng" w="158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descr="Ninety degree arrow pointing down to the left." id="200" name="Google Shape;200;p4"/>
            <p:cNvSpPr/>
            <p:nvPr/>
          </p:nvSpPr>
          <p:spPr>
            <a:xfrm flipH="1" rot="-5400000">
              <a:off x="1039531" y="3694009"/>
              <a:ext cx="239781" cy="936000"/>
            </a:xfrm>
            <a:custGeom>
              <a:rect b="b" l="l" r="r" t="t"/>
              <a:pathLst>
                <a:path extrusionOk="0" h="711200" w="1371600">
                  <a:moveTo>
                    <a:pt x="1371600" y="711200"/>
                  </a:moveTo>
                  <a:lnTo>
                    <a:pt x="1371600" y="0"/>
                  </a:lnTo>
                  <a:lnTo>
                    <a:pt x="0" y="0"/>
                  </a:lnTo>
                </a:path>
              </a:pathLst>
            </a:custGeom>
            <a:noFill/>
            <a:ln cap="flat" cmpd="sng" w="15875">
              <a:solidFill>
                <a:schemeClr val="dk1"/>
              </a:solidFill>
              <a:prstDash val="solid"/>
              <a:round/>
              <a:headEnd len="sm" w="sm" type="none"/>
              <a:tailEnd len="med" w="med" type="stealth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descr="Ninety degree arrow pointing down to the left." id="201" name="Google Shape;201;p4"/>
            <p:cNvSpPr/>
            <p:nvPr/>
          </p:nvSpPr>
          <p:spPr>
            <a:xfrm rot="5400000">
              <a:off x="1941701" y="3694063"/>
              <a:ext cx="239781" cy="936000"/>
            </a:xfrm>
            <a:custGeom>
              <a:rect b="b" l="l" r="r" t="t"/>
              <a:pathLst>
                <a:path extrusionOk="0" h="711200" w="1371600">
                  <a:moveTo>
                    <a:pt x="1371600" y="711200"/>
                  </a:moveTo>
                  <a:lnTo>
                    <a:pt x="1371600" y="0"/>
                  </a:lnTo>
                  <a:lnTo>
                    <a:pt x="0" y="0"/>
                  </a:lnTo>
                </a:path>
              </a:pathLst>
            </a:custGeom>
            <a:noFill/>
            <a:ln cap="flat" cmpd="sng" w="15875">
              <a:solidFill>
                <a:schemeClr val="dk1"/>
              </a:solidFill>
              <a:prstDash val="solid"/>
              <a:round/>
              <a:headEnd len="sm" w="sm" type="none"/>
              <a:tailEnd len="med" w="med" type="stealth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2800845" y="2776268"/>
            <a:ext cx="5209571" cy="1673680"/>
            <a:chOff x="2100634" y="2082201"/>
            <a:chExt cx="3907178" cy="1255260"/>
          </a:xfrm>
        </p:grpSpPr>
        <p:grpSp>
          <p:nvGrpSpPr>
            <p:cNvPr id="203" name="Google Shape;203;p4"/>
            <p:cNvGrpSpPr/>
            <p:nvPr/>
          </p:nvGrpSpPr>
          <p:grpSpPr>
            <a:xfrm>
              <a:off x="2100634" y="2481979"/>
              <a:ext cx="1529088" cy="567173"/>
              <a:chOff x="2800845" y="2927963"/>
              <a:chExt cx="2052000" cy="756232"/>
            </a:xfrm>
          </p:grpSpPr>
          <p:grpSp>
            <p:nvGrpSpPr>
              <p:cNvPr id="204" name="Google Shape;204;p4"/>
              <p:cNvGrpSpPr/>
              <p:nvPr/>
            </p:nvGrpSpPr>
            <p:grpSpPr>
              <a:xfrm>
                <a:off x="2800845" y="3175848"/>
                <a:ext cx="2052000" cy="105781"/>
                <a:chOff x="2784117" y="3184130"/>
                <a:chExt cx="2052000" cy="105781"/>
              </a:xfrm>
            </p:grpSpPr>
            <p:cxnSp>
              <p:nvCxnSpPr>
                <p:cNvPr id="205" name="Google Shape;205;p4"/>
                <p:cNvCxnSpPr/>
                <p:nvPr/>
              </p:nvCxnSpPr>
              <p:spPr>
                <a:xfrm rot="10800000">
                  <a:off x="2784117" y="3184130"/>
                  <a:ext cx="2052000" cy="1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med" w="med" type="stealth"/>
                </a:ln>
              </p:spPr>
            </p:cxnSp>
            <p:cxnSp>
              <p:nvCxnSpPr>
                <p:cNvPr id="206" name="Google Shape;206;p4"/>
                <p:cNvCxnSpPr/>
                <p:nvPr/>
              </p:nvCxnSpPr>
              <p:spPr>
                <a:xfrm rot="10800000">
                  <a:off x="2784117" y="3289910"/>
                  <a:ext cx="2052000" cy="1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chemeClr val="dk1"/>
                  </a:solidFill>
                  <a:prstDash val="solid"/>
                  <a:round/>
                  <a:headEnd len="med" w="med" type="stealth"/>
                  <a:tailEnd len="sm" w="sm" type="none"/>
                </a:ln>
              </p:spPr>
            </p:cxnSp>
          </p:grpSp>
          <p:sp>
            <p:nvSpPr>
              <p:cNvPr id="207" name="Google Shape;207;p4"/>
              <p:cNvSpPr txBox="1"/>
              <p:nvPr/>
            </p:nvSpPr>
            <p:spPr>
              <a:xfrm>
                <a:off x="3199074" y="2927963"/>
                <a:ext cx="1255543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100" u="none" cap="none" strike="noStrike">
                    <a:solidFill>
                      <a:srgbClr val="232E3D"/>
                    </a:solidFill>
                    <a:latin typeface="Arial"/>
                    <a:ea typeface="Arial"/>
                    <a:cs typeface="Arial"/>
                    <a:sym typeface="Arial"/>
                  </a:rPr>
                  <a:t>Metadata queries</a:t>
                </a:r>
                <a:endParaRPr/>
              </a:p>
            </p:txBody>
          </p:sp>
          <p:sp>
            <p:nvSpPr>
              <p:cNvPr id="208" name="Google Shape;208;p4"/>
              <p:cNvSpPr txBox="1"/>
              <p:nvPr/>
            </p:nvSpPr>
            <p:spPr>
              <a:xfrm>
                <a:off x="3157933" y="3253308"/>
                <a:ext cx="1337826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100" u="none" cap="none" strike="noStrike">
                    <a:solidFill>
                      <a:srgbClr val="232E3D"/>
                    </a:solidFill>
                    <a:latin typeface="Arial"/>
                    <a:ea typeface="Arial"/>
                    <a:cs typeface="Arial"/>
                    <a:sym typeface="Arial"/>
                  </a:rPr>
                  <a:t>Metadata and data</a:t>
                </a:r>
                <a:br>
                  <a:rPr b="0" i="0" lang="en-US" sz="1100" u="none" cap="none" strike="noStrike">
                    <a:solidFill>
                      <a:srgbClr val="232E3D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b="0" i="0" lang="en-US" sz="1100" u="none" cap="none" strike="noStrike">
                    <a:solidFill>
                      <a:srgbClr val="232E3D"/>
                    </a:solidFill>
                    <a:latin typeface="Arial"/>
                    <a:ea typeface="Arial"/>
                    <a:cs typeface="Arial"/>
                    <a:sym typeface="Arial"/>
                  </a:rPr>
                  <a:t>response</a:t>
                </a:r>
                <a:endParaRPr/>
              </a:p>
            </p:txBody>
          </p:sp>
        </p:grpSp>
        <p:grpSp>
          <p:nvGrpSpPr>
            <p:cNvPr id="209" name="Google Shape;209;p4"/>
            <p:cNvGrpSpPr/>
            <p:nvPr/>
          </p:nvGrpSpPr>
          <p:grpSpPr>
            <a:xfrm>
              <a:off x="3654665" y="2082201"/>
              <a:ext cx="2353147" cy="1255260"/>
              <a:chOff x="4872886" y="2776269"/>
              <a:chExt cx="3137529" cy="1673679"/>
            </a:xfrm>
          </p:grpSpPr>
          <p:sp>
            <p:nvSpPr>
              <p:cNvPr descr="Generic group." id="210" name="Google Shape;210;p4"/>
              <p:cNvSpPr/>
              <p:nvPr/>
            </p:nvSpPr>
            <p:spPr>
              <a:xfrm>
                <a:off x="4872886" y="2780440"/>
                <a:ext cx="3105418" cy="1669508"/>
              </a:xfrm>
              <a:prstGeom prst="rect">
                <a:avLst/>
              </a:prstGeom>
              <a:solidFill>
                <a:schemeClr val="lt1"/>
              </a:solidFill>
              <a:ln cap="flat" cmpd="sng" w="15875">
                <a:solidFill>
                  <a:srgbClr val="ED71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6800" lIns="540000" spcFirstLastPara="1" rIns="91425" wrap="square" tIns="540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2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Amazon EC2</a:t>
                </a:r>
                <a:br>
                  <a:rPr b="0" i="0" lang="en-US" sz="12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b="0" i="0" lang="en-US" sz="12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Auto scaling</a:t>
                </a:r>
                <a:endParaRPr/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4"/>
              <p:cNvSpPr txBox="1"/>
              <p:nvPr/>
            </p:nvSpPr>
            <p:spPr>
              <a:xfrm>
                <a:off x="4984339" y="3196897"/>
                <a:ext cx="3017356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6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Analytics environment</a:t>
                </a:r>
                <a:endParaRPr/>
              </a:p>
            </p:txBody>
          </p:sp>
          <p:sp>
            <p:nvSpPr>
              <p:cNvPr id="212" name="Google Shape;212;p4"/>
              <p:cNvSpPr txBox="1"/>
              <p:nvPr/>
            </p:nvSpPr>
            <p:spPr>
              <a:xfrm>
                <a:off x="4948097" y="3527242"/>
                <a:ext cx="3017356" cy="8622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0" wrap="square" tIns="45700">
                <a:spAutoFit/>
              </a:bodyPr>
              <a:lstStyle/>
              <a:p>
                <a:pPr indent="-98423" lvl="0" marL="98423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D8998"/>
                  </a:buClr>
                  <a:buSzPts val="1251"/>
                  <a:buFont typeface="Arial"/>
                  <a:buChar char="•"/>
                </a:pPr>
                <a:r>
                  <a:rPr b="0" i="1" lang="en-US" sz="1251" u="none" cap="none" strike="noStrike">
                    <a:solidFill>
                      <a:srgbClr val="7D8998"/>
                    </a:solidFill>
                    <a:latin typeface="Arial"/>
                    <a:ea typeface="Arial"/>
                    <a:cs typeface="Arial"/>
                    <a:sym typeface="Arial"/>
                  </a:rPr>
                  <a:t>32GB, 8CPU default capacity</a:t>
                </a:r>
                <a:endParaRPr/>
              </a:p>
              <a:p>
                <a:pPr indent="-98423" lvl="0" marL="98423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D8998"/>
                  </a:buClr>
                  <a:buSzPts val="1251"/>
                  <a:buFont typeface="Arial"/>
                  <a:buChar char="•"/>
                </a:pPr>
                <a:r>
                  <a:rPr b="0" i="1" lang="en-US" sz="1251" u="none" cap="none" strike="noStrike">
                    <a:solidFill>
                      <a:srgbClr val="7D8998"/>
                    </a:solidFill>
                    <a:latin typeface="Arial"/>
                    <a:ea typeface="Arial"/>
                    <a:cs typeface="Arial"/>
                    <a:sym typeface="Arial"/>
                  </a:rPr>
                  <a:t>&gt;500 pre-installed python libraries</a:t>
                </a:r>
                <a:endParaRPr/>
              </a:p>
              <a:p>
                <a:pPr indent="-98423" lvl="0" marL="98423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D8998"/>
                  </a:buClr>
                  <a:buSzPts val="1251"/>
                  <a:buFont typeface="Arial"/>
                  <a:buChar char="•"/>
                </a:pPr>
                <a:r>
                  <a:rPr b="0" i="1" lang="en-US" sz="1251" u="none" cap="none" strike="noStrike">
                    <a:solidFill>
                      <a:srgbClr val="7D8998"/>
                    </a:solidFill>
                    <a:latin typeface="Arial"/>
                    <a:ea typeface="Arial"/>
                    <a:cs typeface="Arial"/>
                    <a:sym typeface="Arial"/>
                  </a:rPr>
                  <a:t>Optional extra CPU/RAM</a:t>
                </a:r>
                <a:endParaRPr/>
              </a:p>
              <a:p>
                <a:pPr indent="-98423" lvl="0" marL="98423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D8998"/>
                  </a:buClr>
                  <a:buSzPts val="1251"/>
                  <a:buFont typeface="Arial"/>
                  <a:buChar char="•"/>
                </a:pPr>
                <a:r>
                  <a:rPr b="0" i="1" lang="en-US" sz="1251" u="none" cap="none" strike="noStrike">
                    <a:solidFill>
                      <a:srgbClr val="7D8998"/>
                    </a:solidFill>
                    <a:latin typeface="Arial"/>
                    <a:ea typeface="Arial"/>
                    <a:cs typeface="Arial"/>
                    <a:sym typeface="Arial"/>
                  </a:rPr>
                  <a:t>Optional GPU</a:t>
                </a:r>
                <a:endParaRPr/>
              </a:p>
            </p:txBody>
          </p:sp>
          <p:pic>
            <p:nvPicPr>
              <p:cNvPr descr="Jupyter Logo PNG Vector (SVG) Free Download" id="213" name="Google Shape;213;p4"/>
              <p:cNvPicPr preferRelativeResize="0"/>
              <p:nvPr/>
            </p:nvPicPr>
            <p:blipFill rotWithShape="1">
              <a:blip r:embed="rId18">
                <a:alphaModFix/>
              </a:blip>
              <a:srcRect b="-12617" l="-23397" r="-23396" t="-12647"/>
              <a:stretch/>
            </p:blipFill>
            <p:spPr>
              <a:xfrm>
                <a:off x="7290415" y="2776269"/>
                <a:ext cx="720000" cy="720000"/>
              </a:xfrm>
              <a:prstGeom prst="ellipse">
                <a:avLst/>
              </a:prstGeom>
              <a:noFill/>
              <a:ln>
                <a:noFill/>
              </a:ln>
            </p:spPr>
          </p:pic>
          <p:pic>
            <p:nvPicPr>
              <p:cNvPr descr="Amazon EC2 Auto Scaling service icon." id="214" name="Google Shape;214;p4"/>
              <p:cNvPicPr preferRelativeResize="0"/>
              <p:nvPr/>
            </p:nvPicPr>
            <p:blipFill rotWithShape="1">
              <a:blip r:embed="rId19">
                <a:alphaModFix/>
              </a:blip>
              <a:srcRect b="0" l="0" r="0" t="0"/>
              <a:stretch/>
            </p:blipFill>
            <p:spPr>
              <a:xfrm>
                <a:off x="7578313" y="4053088"/>
                <a:ext cx="396000" cy="396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EC2 instance contents group icon. " id="215" name="Google Shape;215;p4"/>
              <p:cNvPicPr preferRelativeResize="0"/>
              <p:nvPr/>
            </p:nvPicPr>
            <p:blipFill rotWithShape="1">
              <a:blip r:embed="rId20">
                <a:alphaModFix/>
              </a:blip>
              <a:srcRect b="0" l="0" r="0" t="0"/>
              <a:stretch/>
            </p:blipFill>
            <p:spPr>
              <a:xfrm>
                <a:off x="4878768" y="2786937"/>
                <a:ext cx="432000" cy="43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16" name="Google Shape;216;p4"/>
          <p:cNvGrpSpPr/>
          <p:nvPr/>
        </p:nvGrpSpPr>
        <p:grpSpPr>
          <a:xfrm>
            <a:off x="8002084" y="2763869"/>
            <a:ext cx="3776380" cy="1648013"/>
            <a:chOff x="6001563" y="2072902"/>
            <a:chExt cx="2832285" cy="1236010"/>
          </a:xfrm>
        </p:grpSpPr>
        <p:cxnSp>
          <p:nvCxnSpPr>
            <p:cNvPr descr="Right arrow." id="217" name="Google Shape;217;p4"/>
            <p:cNvCxnSpPr/>
            <p:nvPr/>
          </p:nvCxnSpPr>
          <p:spPr>
            <a:xfrm>
              <a:off x="6001563" y="2666104"/>
              <a:ext cx="351000" cy="0"/>
            </a:xfrm>
            <a:prstGeom prst="straightConnector1">
              <a:avLst/>
            </a:prstGeom>
            <a:noFill/>
            <a:ln cap="flat" cmpd="sng" w="15875">
              <a:solidFill>
                <a:schemeClr val="dk1"/>
              </a:solidFill>
              <a:prstDash val="solid"/>
              <a:round/>
              <a:headEnd len="med" w="med" type="stealth"/>
              <a:tailEnd len="med" w="med" type="stealth"/>
            </a:ln>
          </p:spPr>
        </p:cxnSp>
        <p:grpSp>
          <p:nvGrpSpPr>
            <p:cNvPr id="218" name="Google Shape;218;p4"/>
            <p:cNvGrpSpPr/>
            <p:nvPr/>
          </p:nvGrpSpPr>
          <p:grpSpPr>
            <a:xfrm>
              <a:off x="6374553" y="2072902"/>
              <a:ext cx="2459295" cy="1236010"/>
              <a:chOff x="8499404" y="2763870"/>
              <a:chExt cx="3279060" cy="1648013"/>
            </a:xfrm>
          </p:grpSpPr>
          <p:sp>
            <p:nvSpPr>
              <p:cNvPr id="219" name="Google Shape;219;p4"/>
              <p:cNvSpPr/>
              <p:nvPr/>
            </p:nvSpPr>
            <p:spPr>
              <a:xfrm>
                <a:off x="8565918" y="2830012"/>
                <a:ext cx="3212546" cy="1581871"/>
              </a:xfrm>
              <a:prstGeom prst="rect">
                <a:avLst/>
              </a:prstGeom>
              <a:solidFill>
                <a:schemeClr val="lt1"/>
              </a:solidFill>
              <a:ln cap="flat" cmpd="sng" w="15875">
                <a:solidFill>
                  <a:srgbClr val="ED71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502900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2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Dask Worker</a:t>
                </a:r>
                <a:endParaRPr/>
              </a:p>
            </p:txBody>
          </p:sp>
          <p:sp>
            <p:nvSpPr>
              <p:cNvPr id="220" name="Google Shape;220;p4"/>
              <p:cNvSpPr/>
              <p:nvPr/>
            </p:nvSpPr>
            <p:spPr>
              <a:xfrm>
                <a:off x="8532661" y="2796941"/>
                <a:ext cx="3212546" cy="1581871"/>
              </a:xfrm>
              <a:prstGeom prst="rect">
                <a:avLst/>
              </a:prstGeom>
              <a:solidFill>
                <a:schemeClr val="lt1"/>
              </a:solidFill>
              <a:ln cap="flat" cmpd="sng" w="15875">
                <a:solidFill>
                  <a:srgbClr val="ED71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502900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2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Dask Worker</a:t>
                </a:r>
                <a:endParaRPr/>
              </a:p>
            </p:txBody>
          </p:sp>
          <p:sp>
            <p:nvSpPr>
              <p:cNvPr id="221" name="Google Shape;221;p4"/>
              <p:cNvSpPr/>
              <p:nvPr/>
            </p:nvSpPr>
            <p:spPr>
              <a:xfrm>
                <a:off x="8499404" y="2763870"/>
                <a:ext cx="3212546" cy="1581871"/>
              </a:xfrm>
              <a:prstGeom prst="rect">
                <a:avLst/>
              </a:prstGeom>
              <a:solidFill>
                <a:schemeClr val="lt1"/>
              </a:solidFill>
              <a:ln cap="flat" cmpd="sng" w="15875">
                <a:solidFill>
                  <a:srgbClr val="ED71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6800" lIns="540000" spcFirstLastPara="1" rIns="91425" wrap="square" tIns="540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2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Amazon EC2</a:t>
                </a:r>
                <a:br>
                  <a:rPr b="0" i="0" lang="en-US" sz="12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b="0" i="0" lang="en-US" sz="12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Auto scaling</a:t>
                </a:r>
                <a:endParaRPr/>
              </a:p>
            </p:txBody>
          </p:sp>
          <p:pic>
            <p:nvPicPr>
              <p:cNvPr descr="EC2 instance contents group icon. " id="222" name="Google Shape;222;p4"/>
              <p:cNvPicPr preferRelativeResize="0"/>
              <p:nvPr/>
            </p:nvPicPr>
            <p:blipFill rotWithShape="1">
              <a:blip r:embed="rId20">
                <a:alphaModFix/>
              </a:blip>
              <a:srcRect b="0" l="0" r="0" t="0"/>
              <a:stretch/>
            </p:blipFill>
            <p:spPr>
              <a:xfrm>
                <a:off x="8499404" y="2763871"/>
                <a:ext cx="432000" cy="43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Amazon EC2 Auto Scaling service icon." id="223" name="Google Shape;223;p4"/>
              <p:cNvPicPr preferRelativeResize="0"/>
              <p:nvPr/>
            </p:nvPicPr>
            <p:blipFill rotWithShape="1">
              <a:blip r:embed="rId19">
                <a:alphaModFix/>
              </a:blip>
              <a:srcRect b="0" l="0" r="0" t="0"/>
              <a:stretch/>
            </p:blipFill>
            <p:spPr>
              <a:xfrm>
                <a:off x="11315950" y="3958473"/>
                <a:ext cx="396000" cy="396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4" name="Google Shape;224;p4"/>
              <p:cNvPicPr preferRelativeResize="0"/>
              <p:nvPr/>
            </p:nvPicPr>
            <p:blipFill rotWithShape="1">
              <a:blip r:embed="rId21">
                <a:alphaModFix/>
              </a:blip>
              <a:srcRect b="0" l="0" r="0" t="0"/>
              <a:stretch/>
            </p:blipFill>
            <p:spPr>
              <a:xfrm>
                <a:off x="10608179" y="2851114"/>
                <a:ext cx="991840" cy="36192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5" name="Google Shape;225;p4"/>
              <p:cNvSpPr txBox="1"/>
              <p:nvPr/>
            </p:nvSpPr>
            <p:spPr>
              <a:xfrm>
                <a:off x="8608613" y="3196897"/>
                <a:ext cx="273728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Flexible, scalable workers</a:t>
                </a:r>
                <a:endParaRPr/>
              </a:p>
            </p:txBody>
          </p:sp>
          <p:sp>
            <p:nvSpPr>
              <p:cNvPr id="226" name="Google Shape;226;p4"/>
              <p:cNvSpPr txBox="1"/>
              <p:nvPr/>
            </p:nvSpPr>
            <p:spPr>
              <a:xfrm>
                <a:off x="8704874" y="3675846"/>
                <a:ext cx="2376300" cy="66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-98423" lvl="0" marL="98423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D8998"/>
                  </a:buClr>
                  <a:buSzPts val="1251"/>
                  <a:buFont typeface="Arial"/>
                  <a:buChar char="•"/>
                </a:pPr>
                <a:r>
                  <a:rPr b="0" i="1" lang="en-US" sz="1251" u="none" cap="none" strike="noStrike">
                    <a:solidFill>
                      <a:srgbClr val="7D8998"/>
                    </a:solidFill>
                    <a:latin typeface="Arial"/>
                    <a:ea typeface="Arial"/>
                    <a:cs typeface="Arial"/>
                    <a:sym typeface="Arial"/>
                  </a:rPr>
                  <a:t>Powerful parallel processing</a:t>
                </a:r>
                <a:endParaRPr/>
              </a:p>
              <a:p>
                <a:pPr indent="-98423" lvl="0" marL="98423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D8998"/>
                  </a:buClr>
                  <a:buSzPts val="1251"/>
                  <a:buFont typeface="Arial"/>
                  <a:buChar char="•"/>
                </a:pPr>
                <a:r>
                  <a:rPr b="0" i="1" lang="en-US" sz="1251" u="none" cap="none" strike="noStrike">
                    <a:solidFill>
                      <a:srgbClr val="7D8998"/>
                    </a:solidFill>
                    <a:latin typeface="Arial"/>
                    <a:ea typeface="Arial"/>
                    <a:cs typeface="Arial"/>
                    <a:sym typeface="Arial"/>
                  </a:rPr>
                  <a:t>Optional GPU, extra CPU or extra RAM (per worker)</a:t>
                </a:r>
                <a:endParaRPr/>
              </a:p>
            </p:txBody>
          </p:sp>
        </p:grpSp>
        <p:sp>
          <p:nvSpPr>
            <p:cNvPr id="227" name="Google Shape;227;p4"/>
            <p:cNvSpPr/>
            <p:nvPr/>
          </p:nvSpPr>
          <p:spPr>
            <a:xfrm rot="10800000">
              <a:off x="6140651" y="2549609"/>
              <a:ext cx="211912" cy="247650"/>
            </a:xfrm>
            <a:custGeom>
              <a:rect b="b" l="l" r="r" t="t"/>
              <a:pathLst>
                <a:path extrusionOk="0" h="1574800" w="622300">
                  <a:moveTo>
                    <a:pt x="0" y="0"/>
                  </a:moveTo>
                  <a:lnTo>
                    <a:pt x="622300" y="0"/>
                  </a:lnTo>
                  <a:lnTo>
                    <a:pt x="622300" y="1574800"/>
                  </a:lnTo>
                  <a:lnTo>
                    <a:pt x="482600" y="1574800"/>
                  </a:lnTo>
                  <a:lnTo>
                    <a:pt x="0" y="1574800"/>
                  </a:lnTo>
                </a:path>
              </a:pathLst>
            </a:custGeom>
            <a:noFill/>
            <a:ln cap="flat" cmpd="sng" w="15875">
              <a:solidFill>
                <a:schemeClr val="dk1"/>
              </a:solidFill>
              <a:prstDash val="solid"/>
              <a:round/>
              <a:headEnd len="med" w="med" type="stealth"/>
              <a:tailEnd len="med" w="med" type="stealth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8" name="Google Shape;228;p4"/>
          <p:cNvGrpSpPr/>
          <p:nvPr/>
        </p:nvGrpSpPr>
        <p:grpSpPr>
          <a:xfrm>
            <a:off x="8600330" y="4901866"/>
            <a:ext cx="3242471" cy="809360"/>
            <a:chOff x="8600329" y="4901865"/>
            <a:chExt cx="3242470" cy="809360"/>
          </a:xfrm>
        </p:grpSpPr>
        <p:grpSp>
          <p:nvGrpSpPr>
            <p:cNvPr id="229" name="Google Shape;229;p4"/>
            <p:cNvGrpSpPr/>
            <p:nvPr/>
          </p:nvGrpSpPr>
          <p:grpSpPr>
            <a:xfrm>
              <a:off x="8600329" y="4901865"/>
              <a:ext cx="3242470" cy="809360"/>
              <a:chOff x="8471737" y="4901865"/>
              <a:chExt cx="3242470" cy="809360"/>
            </a:xfrm>
          </p:grpSpPr>
          <p:sp>
            <p:nvSpPr>
              <p:cNvPr id="230" name="Google Shape;230;p4"/>
              <p:cNvSpPr txBox="1"/>
              <p:nvPr/>
            </p:nvSpPr>
            <p:spPr>
              <a:xfrm>
                <a:off x="8471737" y="4901865"/>
                <a:ext cx="1124090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400" u="none" cap="none" strike="noStrike">
                    <a:solidFill>
                      <a:srgbClr val="7D8998"/>
                    </a:solidFill>
                    <a:latin typeface="Arial"/>
                    <a:ea typeface="Arial"/>
                    <a:cs typeface="Arial"/>
                    <a:sym typeface="Arial"/>
                  </a:rPr>
                  <a:t>Powered by:</a:t>
                </a:r>
                <a:endParaRPr/>
              </a:p>
            </p:txBody>
          </p:sp>
          <p:pic>
            <p:nvPicPr>
              <p:cNvPr id="231" name="Google Shape;231;p4"/>
              <p:cNvPicPr preferRelativeResize="0"/>
              <p:nvPr/>
            </p:nvPicPr>
            <p:blipFill rotWithShape="1">
              <a:blip r:embed="rId22">
                <a:alphaModFix/>
              </a:blip>
              <a:srcRect b="0" l="0" r="0" t="0"/>
              <a:stretch/>
            </p:blipFill>
            <p:spPr>
              <a:xfrm>
                <a:off x="11023012" y="5178831"/>
                <a:ext cx="691195" cy="51445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2" name="Google Shape;232;p4"/>
              <p:cNvPicPr preferRelativeResize="0"/>
              <p:nvPr/>
            </p:nvPicPr>
            <p:blipFill rotWithShape="1">
              <a:blip r:embed="rId23">
                <a:alphaModFix/>
              </a:blip>
              <a:srcRect b="0" l="0" r="0" t="0"/>
              <a:stretch/>
            </p:blipFill>
            <p:spPr>
              <a:xfrm>
                <a:off x="8903659" y="5252938"/>
                <a:ext cx="797020" cy="4582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33" name="Google Shape;233;p4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10007519" y="5268026"/>
              <a:ext cx="1107894" cy="33606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4" name="Google Shape;234;p4"/>
          <p:cNvGrpSpPr/>
          <p:nvPr/>
        </p:nvGrpSpPr>
        <p:grpSpPr>
          <a:xfrm>
            <a:off x="696159" y="2924691"/>
            <a:ext cx="2355279" cy="1104037"/>
            <a:chOff x="696158" y="2924691"/>
            <a:chExt cx="2355279" cy="1104037"/>
          </a:xfrm>
        </p:grpSpPr>
        <p:sp>
          <p:nvSpPr>
            <p:cNvPr id="235" name="Google Shape;235;p4"/>
            <p:cNvSpPr txBox="1"/>
            <p:nvPr/>
          </p:nvSpPr>
          <p:spPr>
            <a:xfrm>
              <a:off x="2047738" y="3859451"/>
              <a:ext cx="1003699" cy="1692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Amazon RDS</a:t>
              </a:r>
              <a:endParaRPr/>
            </a:p>
          </p:txBody>
        </p:sp>
        <p:grpSp>
          <p:nvGrpSpPr>
            <p:cNvPr id="236" name="Google Shape;236;p4"/>
            <p:cNvGrpSpPr/>
            <p:nvPr/>
          </p:nvGrpSpPr>
          <p:grpSpPr>
            <a:xfrm>
              <a:off x="696158" y="2924691"/>
              <a:ext cx="2072733" cy="917306"/>
              <a:chOff x="696158" y="2924691"/>
              <a:chExt cx="2072733" cy="917306"/>
            </a:xfrm>
          </p:grpSpPr>
          <p:cxnSp>
            <p:nvCxnSpPr>
              <p:cNvPr id="237" name="Google Shape;237;p4"/>
              <p:cNvCxnSpPr>
                <a:endCxn id="196" idx="2"/>
              </p:cNvCxnSpPr>
              <p:nvPr/>
            </p:nvCxnSpPr>
            <p:spPr>
              <a:xfrm rot="10800000">
                <a:off x="696158" y="2924691"/>
                <a:ext cx="1558200" cy="688200"/>
              </a:xfrm>
              <a:prstGeom prst="bentConnector2">
                <a:avLst/>
              </a:prstGeom>
              <a:noFill/>
              <a:ln cap="flat" cmpd="sng" w="15875">
                <a:solidFill>
                  <a:schemeClr val="dk1"/>
                </a:solidFill>
                <a:prstDash val="solid"/>
                <a:round/>
                <a:headEnd len="med" w="med" type="stealth"/>
                <a:tailEnd len="sm" w="sm" type="none"/>
              </a:ln>
            </p:spPr>
          </p:cxnSp>
          <p:sp>
            <p:nvSpPr>
              <p:cNvPr id="238" name="Google Shape;238;p4"/>
              <p:cNvSpPr txBox="1"/>
              <p:nvPr/>
            </p:nvSpPr>
            <p:spPr>
              <a:xfrm>
                <a:off x="1176705" y="3401725"/>
                <a:ext cx="872355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100" u="none" cap="none" strike="noStrike">
                    <a:solidFill>
                      <a:srgbClr val="232E3D"/>
                    </a:solidFill>
                    <a:latin typeface="Arial"/>
                    <a:ea typeface="Arial"/>
                    <a:cs typeface="Arial"/>
                    <a:sym typeface="Arial"/>
                  </a:rPr>
                  <a:t>Metadata</a:t>
                </a:r>
                <a:endParaRPr/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100" u="none" cap="none" strike="noStrike">
                    <a:solidFill>
                      <a:srgbClr val="232E3D"/>
                    </a:solidFill>
                    <a:latin typeface="Arial"/>
                    <a:ea typeface="Arial"/>
                    <a:cs typeface="Arial"/>
                    <a:sym typeface="Arial"/>
                  </a:rPr>
                  <a:t>(eo3/STAC)</a:t>
                </a:r>
                <a:endParaRPr/>
              </a:p>
            </p:txBody>
          </p:sp>
          <p:sp>
            <p:nvSpPr>
              <p:cNvPr id="239" name="Google Shape;239;p4"/>
              <p:cNvSpPr txBox="1"/>
              <p:nvPr/>
            </p:nvSpPr>
            <p:spPr>
              <a:xfrm>
                <a:off x="917558" y="2936785"/>
                <a:ext cx="1362873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100" u="none" cap="none" strike="noStrike">
                    <a:solidFill>
                      <a:srgbClr val="232E3D"/>
                    </a:solidFill>
                    <a:latin typeface="Arial"/>
                    <a:ea typeface="Arial"/>
                    <a:cs typeface="Arial"/>
                    <a:sym typeface="Arial"/>
                  </a:rPr>
                  <a:t>ARCO data formats</a:t>
                </a:r>
                <a:endParaRPr/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100" u="none" cap="none" strike="noStrike">
                    <a:solidFill>
                      <a:srgbClr val="232E3D"/>
                    </a:solidFill>
                    <a:latin typeface="Arial"/>
                    <a:ea typeface="Arial"/>
                    <a:cs typeface="Arial"/>
                    <a:sym typeface="Arial"/>
                  </a:rPr>
                  <a:t>(e.g. COG/Zarr)</a:t>
                </a:r>
                <a:endParaRPr/>
              </a:p>
            </p:txBody>
          </p:sp>
          <p:pic>
            <p:nvPicPr>
              <p:cNvPr id="240" name="Google Shape;240;p4"/>
              <p:cNvPicPr preferRelativeResize="0"/>
              <p:nvPr/>
            </p:nvPicPr>
            <p:blipFill rotWithShape="1">
              <a:blip r:embed="rId25">
                <a:alphaModFix/>
              </a:blip>
              <a:srcRect b="0" l="0" r="0" t="0"/>
              <a:stretch/>
            </p:blipFill>
            <p:spPr>
              <a:xfrm>
                <a:off x="2300891" y="3373997"/>
                <a:ext cx="468000" cy="468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descr="Ninety degree arrow pointing down to the left." id="241" name="Google Shape;241;p4"/>
              <p:cNvSpPr/>
              <p:nvPr/>
            </p:nvSpPr>
            <p:spPr>
              <a:xfrm flipH="1" rot="5400000">
                <a:off x="1507314" y="2342163"/>
                <a:ext cx="213228" cy="1831332"/>
              </a:xfrm>
              <a:custGeom>
                <a:rect b="b" l="l" r="r" t="t"/>
                <a:pathLst>
                  <a:path extrusionOk="0" h="711200" w="1371600">
                    <a:moveTo>
                      <a:pt x="1371600" y="711200"/>
                    </a:moveTo>
                    <a:lnTo>
                      <a:pt x="1371600" y="0"/>
                    </a:lnTo>
                    <a:lnTo>
                      <a:pt x="0" y="0"/>
                    </a:lnTo>
                  </a:path>
                </a:pathLst>
              </a:custGeom>
              <a:noFill/>
              <a:ln cap="flat" cmpd="sng" w="15875">
                <a:solidFill>
                  <a:schemeClr val="dk1"/>
                </a:solidFill>
                <a:prstDash val="solid"/>
                <a:round/>
                <a:headEnd len="sm" w="sm" type="none"/>
                <a:tailEnd len="med" w="med" type="stealth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42" name="Google Shape;242;p4"/>
          <p:cNvGrpSpPr/>
          <p:nvPr/>
        </p:nvGrpSpPr>
        <p:grpSpPr>
          <a:xfrm>
            <a:off x="194309" y="3370687"/>
            <a:ext cx="1003699" cy="658045"/>
            <a:chOff x="194310" y="3370684"/>
            <a:chExt cx="1003698" cy="658044"/>
          </a:xfrm>
        </p:grpSpPr>
        <p:sp>
          <p:nvSpPr>
            <p:cNvPr id="243" name="Google Shape;243;p4"/>
            <p:cNvSpPr txBox="1"/>
            <p:nvPr/>
          </p:nvSpPr>
          <p:spPr>
            <a:xfrm>
              <a:off x="194310" y="3859451"/>
              <a:ext cx="1003698" cy="1692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Amazon S3</a:t>
              </a:r>
              <a:endParaRPr/>
            </a:p>
          </p:txBody>
        </p:sp>
        <p:pic>
          <p:nvPicPr>
            <p:cNvPr id="244" name="Google Shape;244;p4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462159" y="3370684"/>
              <a:ext cx="468000" cy="468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awsopendata (AWS Open Data Team) · GitHub" id="245" name="Google Shape;245;p4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877110" y="1857780"/>
            <a:ext cx="1372769" cy="1372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oogle Shape;250;p5"/>
          <p:cNvGrpSpPr/>
          <p:nvPr/>
        </p:nvGrpSpPr>
        <p:grpSpPr>
          <a:xfrm>
            <a:off x="1313006" y="1225169"/>
            <a:ext cx="1218645" cy="1860689"/>
            <a:chOff x="646211" y="330056"/>
            <a:chExt cx="1382733" cy="2111227"/>
          </a:xfrm>
        </p:grpSpPr>
        <p:sp>
          <p:nvSpPr>
            <p:cNvPr id="251" name="Google Shape;251;p5"/>
            <p:cNvSpPr/>
            <p:nvPr/>
          </p:nvSpPr>
          <p:spPr>
            <a:xfrm>
              <a:off x="646211" y="868887"/>
              <a:ext cx="837207" cy="733659"/>
            </a:xfrm>
            <a:prstGeom prst="triangle">
              <a:avLst>
                <a:gd fmla="val 50000" name="adj"/>
              </a:avLst>
            </a:prstGeom>
            <a:gradFill>
              <a:gsLst>
                <a:gs pos="0">
                  <a:srgbClr val="FF0000">
                    <a:alpha val="69803"/>
                  </a:srgbClr>
                </a:gs>
                <a:gs pos="12000">
                  <a:srgbClr val="FF0000">
                    <a:alpha val="69803"/>
                  </a:srgbClr>
                </a:gs>
                <a:gs pos="25000">
                  <a:srgbClr val="FFC000">
                    <a:alpha val="69803"/>
                  </a:srgbClr>
                </a:gs>
                <a:gs pos="37000">
                  <a:srgbClr val="FFFF00">
                    <a:alpha val="69803"/>
                  </a:srgbClr>
                </a:gs>
                <a:gs pos="50000">
                  <a:srgbClr val="92D050">
                    <a:alpha val="69803"/>
                  </a:srgbClr>
                </a:gs>
                <a:gs pos="62000">
                  <a:srgbClr val="00B0F0">
                    <a:alpha val="69803"/>
                  </a:srgbClr>
                </a:gs>
                <a:gs pos="75000">
                  <a:srgbClr val="215968">
                    <a:alpha val="69803"/>
                  </a:srgbClr>
                </a:gs>
                <a:gs pos="88000">
                  <a:srgbClr val="7030A0">
                    <a:alpha val="69803"/>
                  </a:srgbClr>
                </a:gs>
                <a:gs pos="100000">
                  <a:srgbClr val="7030A0">
                    <a:alpha val="6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2" name="Google Shape;252;p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46211" y="1604076"/>
              <a:ext cx="837207" cy="8372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3" name="Google Shape;253;p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24833" y="330056"/>
              <a:ext cx="1304111" cy="7346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4" name="Google Shape;254;p5"/>
          <p:cNvGrpSpPr/>
          <p:nvPr/>
        </p:nvGrpSpPr>
        <p:grpSpPr>
          <a:xfrm>
            <a:off x="752951" y="2087042"/>
            <a:ext cx="1297910" cy="3817139"/>
            <a:chOff x="10742" y="1307985"/>
            <a:chExt cx="1472676" cy="4331102"/>
          </a:xfrm>
        </p:grpSpPr>
        <p:sp>
          <p:nvSpPr>
            <p:cNvPr id="255" name="Google Shape;255;p5"/>
            <p:cNvSpPr/>
            <p:nvPr/>
          </p:nvSpPr>
          <p:spPr>
            <a:xfrm>
              <a:off x="177054" y="1607087"/>
              <a:ext cx="259663" cy="4032000"/>
            </a:xfrm>
            <a:prstGeom prst="downArrow">
              <a:avLst>
                <a:gd fmla="val 45133" name="adj1"/>
                <a:gd fmla="val 50000" name="adj2"/>
              </a:avLst>
            </a:prstGeom>
            <a:solidFill>
              <a:srgbClr val="F2F2F2"/>
            </a:solidFill>
            <a:ln cap="flat" cmpd="sng" w="19050">
              <a:solidFill>
                <a:srgbClr val="59595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10742" y="1307985"/>
              <a:ext cx="592286" cy="592285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7" name="Google Shape;257;p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46211" y="2624302"/>
              <a:ext cx="837207" cy="8372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" name="Google Shape;258;p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46211" y="3644528"/>
              <a:ext cx="837207" cy="8372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9" name="Google Shape;259;p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46211" y="4664754"/>
              <a:ext cx="837207" cy="8372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0" name="Google Shape;260;p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20118" y="1417361"/>
              <a:ext cx="373534" cy="37353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1" name="Google Shape;261;p5"/>
          <p:cNvGrpSpPr/>
          <p:nvPr/>
        </p:nvGrpSpPr>
        <p:grpSpPr>
          <a:xfrm>
            <a:off x="2235533" y="2152518"/>
            <a:ext cx="1640359" cy="3626570"/>
            <a:chOff x="1693000" y="1591913"/>
            <a:chExt cx="1861295" cy="3910048"/>
          </a:xfrm>
        </p:grpSpPr>
        <p:pic>
          <p:nvPicPr>
            <p:cNvPr id="262" name="Google Shape;262;p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579293" y="3202614"/>
              <a:ext cx="975002" cy="975002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</p:pic>
        <p:pic>
          <p:nvPicPr>
            <p:cNvPr id="263" name="Google Shape;263;p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579293" y="3076865"/>
              <a:ext cx="975002" cy="975002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</p:pic>
        <p:pic>
          <p:nvPicPr>
            <p:cNvPr id="264" name="Google Shape;264;p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579293" y="2951116"/>
              <a:ext cx="975002" cy="975002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</p:pic>
        <p:pic>
          <p:nvPicPr>
            <p:cNvPr id="265" name="Google Shape;265;p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579293" y="2825367"/>
              <a:ext cx="975002" cy="975002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</p:pic>
        <p:sp>
          <p:nvSpPr>
            <p:cNvPr id="266" name="Google Shape;266;p5"/>
            <p:cNvSpPr/>
            <p:nvPr/>
          </p:nvSpPr>
          <p:spPr>
            <a:xfrm>
              <a:off x="1693000" y="1591913"/>
              <a:ext cx="338367" cy="3910048"/>
            </a:xfrm>
            <a:prstGeom prst="rightBrace">
              <a:avLst>
                <a:gd fmla="val 55468" name="adj1"/>
                <a:gd fmla="val 50000" name="adj2"/>
              </a:avLst>
            </a:prstGeom>
            <a:noFill/>
            <a:ln cap="flat" cmpd="sng" w="19050">
              <a:solidFill>
                <a:srgbClr val="59595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7" name="Google Shape;267;p5"/>
          <p:cNvGrpSpPr/>
          <p:nvPr/>
        </p:nvGrpSpPr>
        <p:grpSpPr>
          <a:xfrm>
            <a:off x="4457988" y="2992803"/>
            <a:ext cx="2212094" cy="1787660"/>
            <a:chOff x="3872122" y="2317830"/>
            <a:chExt cx="2509949" cy="2028364"/>
          </a:xfrm>
        </p:grpSpPr>
        <p:pic>
          <p:nvPicPr>
            <p:cNvPr id="268" name="Google Shape;268;p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872122" y="2537604"/>
              <a:ext cx="2270222" cy="14244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9" name="Google Shape;269;p5"/>
            <p:cNvSpPr txBox="1"/>
            <p:nvPr/>
          </p:nvSpPr>
          <p:spPr>
            <a:xfrm>
              <a:off x="4017737" y="3962057"/>
              <a:ext cx="1978829" cy="3841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Exploratory analysis</a:t>
              </a:r>
              <a:endParaRPr/>
            </a:p>
          </p:txBody>
        </p:sp>
        <p:pic>
          <p:nvPicPr>
            <p:cNvPr id="270" name="Google Shape;270;p5"/>
            <p:cNvPicPr preferRelativeResize="0"/>
            <p:nvPr/>
          </p:nvPicPr>
          <p:blipFill rotWithShape="1">
            <a:blip r:embed="rId8">
              <a:alphaModFix/>
            </a:blip>
            <a:srcRect b="-11958" l="-21261" r="-21261" t="-11958"/>
            <a:stretch/>
          </p:blipFill>
          <p:spPr>
            <a:xfrm>
              <a:off x="5662211" y="2317830"/>
              <a:ext cx="719860" cy="725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271" name="Google Shape;271;p5"/>
          <p:cNvGrpSpPr/>
          <p:nvPr/>
        </p:nvGrpSpPr>
        <p:grpSpPr>
          <a:xfrm>
            <a:off x="4425324" y="1240959"/>
            <a:ext cx="2277421" cy="1868535"/>
            <a:chOff x="3850416" y="236019"/>
            <a:chExt cx="2584070" cy="2120127"/>
          </a:xfrm>
        </p:grpSpPr>
        <p:pic>
          <p:nvPicPr>
            <p:cNvPr id="272" name="Google Shape;272;p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850416" y="548477"/>
              <a:ext cx="2276478" cy="14235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3" name="Google Shape;273;p5"/>
            <p:cNvSpPr txBox="1"/>
            <p:nvPr/>
          </p:nvSpPr>
          <p:spPr>
            <a:xfrm>
              <a:off x="4339547" y="1972009"/>
              <a:ext cx="1295741" cy="3841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Visualisation</a:t>
              </a:r>
              <a:endParaRPr b="0" i="0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74" name="Google Shape;274;p5"/>
            <p:cNvPicPr preferRelativeResize="0"/>
            <p:nvPr/>
          </p:nvPicPr>
          <p:blipFill rotWithShape="1">
            <a:blip r:embed="rId10">
              <a:alphaModFix/>
            </a:blip>
            <a:srcRect b="-35608" l="-1280" r="0" t="-25755"/>
            <a:stretch/>
          </p:blipFill>
          <p:spPr>
            <a:xfrm>
              <a:off x="5714486" y="236019"/>
              <a:ext cx="720000" cy="72002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275" name="Google Shape;275;p5"/>
          <p:cNvGrpSpPr/>
          <p:nvPr/>
        </p:nvGrpSpPr>
        <p:grpSpPr>
          <a:xfrm>
            <a:off x="4438153" y="4655119"/>
            <a:ext cx="2251764" cy="1822253"/>
            <a:chOff x="3850416" y="4258810"/>
            <a:chExt cx="2554959" cy="2067616"/>
          </a:xfrm>
        </p:grpSpPr>
        <p:pic>
          <p:nvPicPr>
            <p:cNvPr id="276" name="Google Shape;276;p5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850416" y="4517837"/>
              <a:ext cx="2276477" cy="14244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7" name="Google Shape;277;p5"/>
            <p:cNvSpPr txBox="1"/>
            <p:nvPr/>
          </p:nvSpPr>
          <p:spPr>
            <a:xfrm>
              <a:off x="4033982" y="5942289"/>
              <a:ext cx="1905563" cy="3841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Scalable workflows</a:t>
              </a:r>
              <a:endParaRPr/>
            </a:p>
          </p:txBody>
        </p:sp>
        <p:pic>
          <p:nvPicPr>
            <p:cNvPr descr="Argo Workflows 3 – Marketplace – Google Cloud console" id="278" name="Google Shape;278;p5"/>
            <p:cNvPicPr preferRelativeResize="0"/>
            <p:nvPr/>
          </p:nvPicPr>
          <p:blipFill rotWithShape="1">
            <a:blip r:embed="rId12">
              <a:alphaModFix/>
            </a:blip>
            <a:srcRect b="-6560" l="-7490" r="-7490" t="-6560"/>
            <a:stretch/>
          </p:blipFill>
          <p:spPr>
            <a:xfrm>
              <a:off x="5685375" y="4258810"/>
              <a:ext cx="720000" cy="7083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279" name="Google Shape;279;p5"/>
          <p:cNvSpPr txBox="1"/>
          <p:nvPr/>
        </p:nvSpPr>
        <p:spPr>
          <a:xfrm>
            <a:off x="2819088" y="4550427"/>
            <a:ext cx="14529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Analysis Ready:</a:t>
            </a:r>
            <a:endParaRPr/>
          </a:p>
          <a:p>
            <a:pPr indent="-179384" lvl="0" marL="17938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Landsat 5/7/8/9</a:t>
            </a:r>
            <a:endParaRPr/>
          </a:p>
          <a:p>
            <a:pPr indent="-179384" lvl="0" marL="17938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Sentinel 1/2/3</a:t>
            </a:r>
            <a:endParaRPr/>
          </a:p>
          <a:p>
            <a:pPr indent="-179384" lvl="0" marL="17938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MODIS</a:t>
            </a:r>
            <a:endParaRPr/>
          </a:p>
          <a:p>
            <a:pPr indent="-179384" lvl="0" marL="17938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VIIRS</a:t>
            </a:r>
            <a:endParaRPr/>
          </a:p>
          <a:p>
            <a:pPr indent="-179384" lvl="0" marL="17938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ALOS</a:t>
            </a:r>
            <a:endParaRPr/>
          </a:p>
          <a:p>
            <a:pPr indent="-179384" lvl="0" marL="17938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Elevation</a:t>
            </a:r>
            <a:endParaRPr/>
          </a:p>
          <a:p>
            <a:pPr indent="-179384" lvl="0" marL="17938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Small sats</a:t>
            </a:r>
            <a:endParaRPr/>
          </a:p>
          <a:p>
            <a:pPr indent="-179384" lvl="0" marL="17938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Commercial</a:t>
            </a:r>
            <a:endParaRPr/>
          </a:p>
          <a:p>
            <a:pPr indent="-179384" lvl="0" marL="17938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/>
          </a:p>
        </p:txBody>
      </p:sp>
      <p:grpSp>
        <p:nvGrpSpPr>
          <p:cNvPr id="280" name="Google Shape;280;p5"/>
          <p:cNvGrpSpPr/>
          <p:nvPr/>
        </p:nvGrpSpPr>
        <p:grpSpPr>
          <a:xfrm>
            <a:off x="115442" y="1115725"/>
            <a:ext cx="7277987" cy="5310009"/>
            <a:chOff x="2138694" y="722642"/>
            <a:chExt cx="7335202" cy="6025200"/>
          </a:xfrm>
        </p:grpSpPr>
        <p:sp>
          <p:nvSpPr>
            <p:cNvPr id="281" name="Google Shape;281;p5"/>
            <p:cNvSpPr/>
            <p:nvPr/>
          </p:nvSpPr>
          <p:spPr>
            <a:xfrm>
              <a:off x="4669996" y="722642"/>
              <a:ext cx="4803900" cy="6025200"/>
            </a:xfrm>
            <a:prstGeom prst="roundRect">
              <a:avLst>
                <a:gd fmla="val 1802" name="adj"/>
              </a:avLst>
            </a:prstGeom>
            <a:noFill/>
            <a:ln cap="flat" cmpd="sng" w="25400">
              <a:solidFill>
                <a:srgbClr val="A6CE3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82" name="Google Shape;282;p5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2245401" y="790845"/>
              <a:ext cx="891500" cy="3532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3" name="Google Shape;283;p5"/>
            <p:cNvSpPr txBox="1"/>
            <p:nvPr/>
          </p:nvSpPr>
          <p:spPr>
            <a:xfrm>
              <a:off x="2138694" y="1078796"/>
              <a:ext cx="1389600" cy="73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A6CE37"/>
                  </a:solidFill>
                  <a:latin typeface="Calibri"/>
                  <a:ea typeface="Calibri"/>
                  <a:cs typeface="Calibri"/>
                  <a:sym typeface="Calibri"/>
                </a:rPr>
                <a:t>Analytics</a:t>
              </a:r>
              <a:br>
                <a:rPr b="1" i="0" lang="en-US" sz="1800" u="none" cap="none" strike="noStrike">
                  <a:solidFill>
                    <a:srgbClr val="A3CB34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1" i="0" lang="en-US" sz="1800" u="none" cap="none" strike="noStrike">
                  <a:solidFill>
                    <a:srgbClr val="A3CB34"/>
                  </a:solidFill>
                  <a:latin typeface="Calibri"/>
                  <a:ea typeface="Calibri"/>
                  <a:cs typeface="Calibri"/>
                  <a:sym typeface="Calibri"/>
                </a:rPr>
                <a:t>Laboratory</a:t>
              </a:r>
              <a:endParaRPr/>
            </a:p>
          </p:txBody>
        </p:sp>
      </p:grpSp>
      <p:sp>
        <p:nvSpPr>
          <p:cNvPr id="284" name="Google Shape;284;p5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CEOS Analytics Laboratory</a:t>
            </a:r>
            <a:endParaRPr/>
          </a:p>
        </p:txBody>
      </p:sp>
      <p:sp>
        <p:nvSpPr>
          <p:cNvPr id="285" name="Google Shape;285;p5"/>
          <p:cNvSpPr txBox="1"/>
          <p:nvPr/>
        </p:nvSpPr>
        <p:spPr>
          <a:xfrm>
            <a:off x="3000762" y="2551375"/>
            <a:ext cx="1089600" cy="6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ARD &amp; ARCO</a:t>
            </a:r>
            <a:endParaRPr/>
          </a:p>
        </p:txBody>
      </p:sp>
      <p:grpSp>
        <p:nvGrpSpPr>
          <p:cNvPr id="286" name="Google Shape;286;p5"/>
          <p:cNvGrpSpPr/>
          <p:nvPr/>
        </p:nvGrpSpPr>
        <p:grpSpPr>
          <a:xfrm>
            <a:off x="7494446" y="1939277"/>
            <a:ext cx="1436023" cy="2639339"/>
            <a:chOff x="5620837" y="1641493"/>
            <a:chExt cx="1077018" cy="1979504"/>
          </a:xfrm>
        </p:grpSpPr>
        <p:grpSp>
          <p:nvGrpSpPr>
            <p:cNvPr id="287" name="Google Shape;287;p5"/>
            <p:cNvGrpSpPr/>
            <p:nvPr/>
          </p:nvGrpSpPr>
          <p:grpSpPr>
            <a:xfrm>
              <a:off x="5659174" y="2314393"/>
              <a:ext cx="1038681" cy="1306604"/>
              <a:chOff x="6785759" y="-1932163"/>
              <a:chExt cx="975002" cy="1226500"/>
            </a:xfrm>
          </p:grpSpPr>
          <p:pic>
            <p:nvPicPr>
              <p:cNvPr id="288" name="Google Shape;288;p5"/>
              <p:cNvPicPr preferRelativeResize="0"/>
              <p:nvPr/>
            </p:nvPicPr>
            <p:blipFill rotWithShape="1">
              <a:blip r:embed="rId14">
                <a:alphaModFix/>
              </a:blip>
              <a:srcRect b="0" l="0" r="0" t="0"/>
              <a:stretch/>
            </p:blipFill>
            <p:spPr>
              <a:xfrm>
                <a:off x="6785759" y="-1680665"/>
                <a:ext cx="975002" cy="97500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rotWithShape="0" algn="ctr" sy="1020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289" name="Google Shape;289;p5"/>
              <p:cNvPicPr preferRelativeResize="0"/>
              <p:nvPr/>
            </p:nvPicPr>
            <p:blipFill rotWithShape="1">
              <a:blip r:embed="rId14">
                <a:alphaModFix/>
              </a:blip>
              <a:srcRect b="0" l="0" r="0" t="0"/>
              <a:stretch/>
            </p:blipFill>
            <p:spPr>
              <a:xfrm>
                <a:off x="6785759" y="-1806414"/>
                <a:ext cx="975002" cy="97500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rotWithShape="0" algn="ctr" sy="1020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290" name="Google Shape;290;p5"/>
              <p:cNvPicPr preferRelativeResize="0"/>
              <p:nvPr/>
            </p:nvPicPr>
            <p:blipFill rotWithShape="1">
              <a:blip r:embed="rId14">
                <a:alphaModFix/>
              </a:blip>
              <a:srcRect b="0" l="0" r="0" t="0"/>
              <a:stretch/>
            </p:blipFill>
            <p:spPr>
              <a:xfrm>
                <a:off x="6785759" y="-1932163"/>
                <a:ext cx="975002" cy="97500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rotWithShape="0" algn="ctr" sy="1020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291" name="Google Shape;291;p5"/>
            <p:cNvSpPr txBox="1"/>
            <p:nvPr/>
          </p:nvSpPr>
          <p:spPr>
            <a:xfrm>
              <a:off x="5620837" y="1641493"/>
              <a:ext cx="1025700" cy="62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from pilot</a:t>
              </a:r>
              <a:br>
                <a:rPr b="1" i="0" lang="en-US" sz="2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1" i="0" lang="en-US" sz="2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or project</a:t>
              </a:r>
              <a:endParaRPr/>
            </a:p>
          </p:txBody>
        </p:sp>
      </p:grpSp>
      <p:sp>
        <p:nvSpPr>
          <p:cNvPr id="292" name="Google Shape;292;p5"/>
          <p:cNvSpPr/>
          <p:nvPr/>
        </p:nvSpPr>
        <p:spPr>
          <a:xfrm>
            <a:off x="6949312" y="1142289"/>
            <a:ext cx="298213" cy="5328000"/>
          </a:xfrm>
          <a:prstGeom prst="rightBrace">
            <a:avLst>
              <a:gd fmla="val 55468" name="adj1"/>
              <a:gd fmla="val 50000" name="adj2"/>
            </a:avLst>
          </a:prstGeom>
          <a:noFill/>
          <a:ln cap="flat" cmpd="sng" w="19050">
            <a:solidFill>
              <a:srgbClr val="59595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5"/>
          <p:cNvSpPr txBox="1"/>
          <p:nvPr/>
        </p:nvSpPr>
        <p:spPr>
          <a:xfrm>
            <a:off x="8242570" y="6121883"/>
            <a:ext cx="378730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ARCO = Analysis Ready, Cloud Optimized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4" name="Google Shape;294;p5"/>
          <p:cNvGrpSpPr/>
          <p:nvPr/>
        </p:nvGrpSpPr>
        <p:grpSpPr>
          <a:xfrm>
            <a:off x="7312279" y="1913761"/>
            <a:ext cx="4550404" cy="3865416"/>
            <a:chOff x="7312261" y="2241265"/>
            <a:chExt cx="4550404" cy="3537490"/>
          </a:xfrm>
        </p:grpSpPr>
        <p:grpSp>
          <p:nvGrpSpPr>
            <p:cNvPr id="295" name="Google Shape;295;p5"/>
            <p:cNvGrpSpPr/>
            <p:nvPr/>
          </p:nvGrpSpPr>
          <p:grpSpPr>
            <a:xfrm>
              <a:off x="7312261" y="2241265"/>
              <a:ext cx="4550404" cy="3537490"/>
              <a:chOff x="5484187" y="1847204"/>
              <a:chExt cx="3412800" cy="2653118"/>
            </a:xfrm>
          </p:grpSpPr>
          <p:grpSp>
            <p:nvGrpSpPr>
              <p:cNvPr id="296" name="Google Shape;296;p5"/>
              <p:cNvGrpSpPr/>
              <p:nvPr/>
            </p:nvGrpSpPr>
            <p:grpSpPr>
              <a:xfrm>
                <a:off x="6768349" y="1847204"/>
                <a:ext cx="2117684" cy="570508"/>
                <a:chOff x="8881253" y="1734492"/>
                <a:chExt cx="3203775" cy="863100"/>
              </a:xfrm>
            </p:grpSpPr>
            <p:sp>
              <p:nvSpPr>
                <p:cNvPr id="297" name="Google Shape;297;p5"/>
                <p:cNvSpPr txBox="1"/>
                <p:nvPr/>
              </p:nvSpPr>
              <p:spPr>
                <a:xfrm>
                  <a:off x="9636428" y="1734492"/>
                  <a:ext cx="2448600" cy="863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45700" spcFirstLastPara="1" rIns="45700" wrap="square" tIns="4570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i="0" lang="en-US" sz="240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to national</a:t>
                  </a:r>
                  <a:br>
                    <a:rPr b="1" i="0" lang="en-US" sz="240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</a:br>
                  <a:r>
                    <a:rPr b="1" i="0" lang="en-US" sz="240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or continental</a:t>
                  </a:r>
                  <a:endParaRPr/>
                </a:p>
              </p:txBody>
            </p:sp>
            <p:cxnSp>
              <p:nvCxnSpPr>
                <p:cNvPr id="298" name="Google Shape;298;p5"/>
                <p:cNvCxnSpPr/>
                <p:nvPr/>
              </p:nvCxnSpPr>
              <p:spPr>
                <a:xfrm flipH="1" rot="10800000">
                  <a:off x="8881253" y="2205934"/>
                  <a:ext cx="816945" cy="2"/>
                </a:xfrm>
                <a:prstGeom prst="straightConnector1">
                  <a:avLst/>
                </a:prstGeom>
                <a:noFill/>
                <a:ln cap="flat" cmpd="sng" w="44450">
                  <a:solidFill>
                    <a:srgbClr val="595959"/>
                  </a:solidFill>
                  <a:prstDash val="solid"/>
                  <a:miter lim="800000"/>
                  <a:headEnd len="sm" w="sm" type="none"/>
                  <a:tailEnd len="med" w="med" type="triangle"/>
                </a:ln>
              </p:spPr>
            </p:cxnSp>
          </p:grpSp>
          <p:sp>
            <p:nvSpPr>
              <p:cNvPr id="299" name="Google Shape;299;p5"/>
              <p:cNvSpPr txBox="1"/>
              <p:nvPr/>
            </p:nvSpPr>
            <p:spPr>
              <a:xfrm>
                <a:off x="5484187" y="3676222"/>
                <a:ext cx="3412800" cy="82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45700" spcFirstLastPara="1" rIns="45700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US" sz="2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		1 computer</a:t>
                </a:r>
                <a:r>
                  <a:rPr b="1" lang="en-US" sz="2400"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b="1" i="0" lang="en-US" sz="2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or	200</a:t>
                </a:r>
                <a:endParaRPr/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US" sz="2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		30GB RAM	 or	6TB</a:t>
                </a:r>
                <a:endParaRPr/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US" sz="2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		8 CPU	or	1600</a:t>
                </a:r>
                <a:endParaRPr/>
              </a:p>
            </p:txBody>
          </p:sp>
        </p:grpSp>
        <p:pic>
          <p:nvPicPr>
            <p:cNvPr id="300" name="Google Shape;300;p5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9661006" y="3039118"/>
              <a:ext cx="2157916" cy="13368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6"/>
          <p:cNvSpPr txBox="1"/>
          <p:nvPr>
            <p:ph idx="1" type="body"/>
          </p:nvPr>
        </p:nvSpPr>
        <p:spPr>
          <a:xfrm>
            <a:off x="207502" y="1267136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/>
              <a:t>Improved user management dashboard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Centralized dashboard for users to access CAL components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Simplified control of shared workspaces and compute options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Self-service information about a user’s own usage and efficiency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Administrator-level summaries of overall usage</a:t>
            </a:r>
            <a:endParaRPr/>
          </a:p>
        </p:txBody>
      </p:sp>
      <p:sp>
        <p:nvSpPr>
          <p:cNvPr id="306" name="Google Shape;306;p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CAL - New Features</a:t>
            </a:r>
            <a:endParaRPr/>
          </a:p>
        </p:txBody>
      </p:sp>
      <p:pic>
        <p:nvPicPr>
          <p:cNvPr id="307" name="Google Shape;30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81807" y="4011892"/>
            <a:ext cx="3344550" cy="1800000"/>
          </a:xfrm>
          <a:prstGeom prst="rect">
            <a:avLst/>
          </a:prstGeom>
          <a:noFill/>
          <a:ln>
            <a:noFill/>
          </a:ln>
          <a:effectLst>
            <a:outerShdw blurRad="63500" sx="101000" rotWithShape="0" algn="ctr" sy="101000">
              <a:srgbClr val="000000">
                <a:alpha val="40000"/>
              </a:srgbClr>
            </a:outerShdw>
          </a:effectLst>
        </p:spPr>
      </p:pic>
      <p:pic>
        <p:nvPicPr>
          <p:cNvPr id="308" name="Google Shape;30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83229" y="4011892"/>
            <a:ext cx="2447150" cy="1800000"/>
          </a:xfrm>
          <a:prstGeom prst="rect">
            <a:avLst/>
          </a:prstGeom>
          <a:noFill/>
          <a:ln>
            <a:noFill/>
          </a:ln>
          <a:effectLst>
            <a:outerShdw blurRad="63500" sx="101000" rotWithShape="0" algn="ctr" sy="101000">
              <a:srgbClr val="000000">
                <a:alpha val="40000"/>
              </a:srgbClr>
            </a:outerShdw>
          </a:effectLst>
        </p:spPr>
      </p:pic>
      <p:pic>
        <p:nvPicPr>
          <p:cNvPr id="309" name="Google Shape;309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64901" y="4021241"/>
            <a:ext cx="2266900" cy="1800000"/>
          </a:xfrm>
          <a:prstGeom prst="rect">
            <a:avLst/>
          </a:prstGeom>
          <a:noFill/>
          <a:ln>
            <a:noFill/>
          </a:ln>
          <a:effectLst>
            <a:outerShdw blurRad="63500" sx="101000" rotWithShape="0" algn="ctr" sy="101000">
              <a:srgbClr val="000000">
                <a:alpha val="40000"/>
              </a:srgbClr>
            </a:outerShdw>
          </a:effectLst>
        </p:spPr>
      </p:pic>
      <p:pic>
        <p:nvPicPr>
          <p:cNvPr id="310" name="Google Shape;310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9873" y="4011892"/>
            <a:ext cx="2343600" cy="1800000"/>
          </a:xfrm>
          <a:prstGeom prst="rect">
            <a:avLst/>
          </a:prstGeom>
          <a:noFill/>
          <a:ln>
            <a:noFill/>
          </a:ln>
          <a:effectLst>
            <a:outerShdw blurRad="63500" sx="101000" rotWithShape="0" algn="ctr" sy="101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7"/>
          <p:cNvSpPr txBox="1"/>
          <p:nvPr>
            <p:ph idx="1" type="body"/>
          </p:nvPr>
        </p:nvSpPr>
        <p:spPr>
          <a:xfrm>
            <a:off x="213986" y="1448287"/>
            <a:ext cx="7354266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/>
              <a:t>New JupyterLab styling and options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Flexible machine options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New GPU options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New architecture selections (arm64)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Selections for specific instance types if required (AWS instance types)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New option of on-node SSD storage for fast access to local data</a:t>
            </a:r>
            <a:endParaRPr/>
          </a:p>
          <a:p>
            <a:pPr indent="-2286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/>
          </a:p>
        </p:txBody>
      </p:sp>
      <p:sp>
        <p:nvSpPr>
          <p:cNvPr id="316" name="Google Shape;316;p7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CAL - New Features</a:t>
            </a:r>
            <a:endParaRPr/>
          </a:p>
        </p:txBody>
      </p:sp>
      <p:pic>
        <p:nvPicPr>
          <p:cNvPr id="317" name="Google Shape;31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70976" y="1461256"/>
            <a:ext cx="4335198" cy="4546408"/>
          </a:xfrm>
          <a:prstGeom prst="rect">
            <a:avLst/>
          </a:prstGeom>
          <a:noFill/>
          <a:ln>
            <a:noFill/>
          </a:ln>
          <a:effectLst>
            <a:outerShdw blurRad="63500" sx="101000" rotWithShape="0" algn="ctr" sy="101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8"/>
          <p:cNvSpPr txBox="1"/>
          <p:nvPr>
            <p:ph idx="1" type="body"/>
          </p:nvPr>
        </p:nvSpPr>
        <p:spPr>
          <a:xfrm>
            <a:off x="311250" y="1247250"/>
            <a:ext cx="8082600" cy="52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❖"/>
            </a:pPr>
            <a:r>
              <a:rPr lang="en-US" sz="2400"/>
              <a:t>New custom CAL environment for WGCV-SAR &amp; SARCalNet users</a:t>
            </a:r>
            <a:endParaRPr sz="2400"/>
          </a:p>
          <a:p>
            <a:pPr indent="-3810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❖"/>
            </a:pPr>
            <a:r>
              <a:rPr lang="en-US" sz="2400"/>
              <a:t>Includes a range of SAR-specific tools </a:t>
            </a:r>
            <a:r>
              <a:rPr lang="en-US" sz="2400"/>
              <a:t>and libraries </a:t>
            </a:r>
            <a:r>
              <a:rPr lang="en-US" sz="2400"/>
              <a:t>for processing and analysis, including:</a:t>
            </a:r>
            <a:endParaRPr sz="2400"/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sz="2400"/>
          </a:p>
          <a:p>
            <a:pPr indent="-3810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❖"/>
            </a:pPr>
            <a:r>
              <a:rPr lang="en-US" sz="2400"/>
              <a:t>Can be expanded on request</a:t>
            </a:r>
            <a:endParaRPr sz="2400"/>
          </a:p>
          <a:p>
            <a:pPr indent="-3810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Char char="❖"/>
            </a:pPr>
            <a:r>
              <a:rPr lang="en-US" sz="2400"/>
              <a:t>Demo at WGCV SAR 2025 ws (Oct 2025)</a:t>
            </a:r>
            <a:endParaRPr sz="2400"/>
          </a:p>
        </p:txBody>
      </p:sp>
      <p:sp>
        <p:nvSpPr>
          <p:cNvPr id="323" name="Google Shape;323;p8"/>
          <p:cNvSpPr txBox="1"/>
          <p:nvPr>
            <p:ph type="title"/>
          </p:nvPr>
        </p:nvSpPr>
        <p:spPr>
          <a:xfrm>
            <a:off x="176050" y="242449"/>
            <a:ext cx="9387000" cy="5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 sz="3600"/>
              <a:t>CAL support to WGCV-SAR &amp; SARCalNet</a:t>
            </a:r>
            <a:endParaRPr sz="3600"/>
          </a:p>
        </p:txBody>
      </p:sp>
      <p:pic>
        <p:nvPicPr>
          <p:cNvPr id="324" name="Google Shape;32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55025" y="2758508"/>
            <a:ext cx="3797075" cy="3335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5" name="Google Shape;325;p8"/>
          <p:cNvGrpSpPr/>
          <p:nvPr/>
        </p:nvGrpSpPr>
        <p:grpSpPr>
          <a:xfrm>
            <a:off x="176050" y="2939324"/>
            <a:ext cx="7502125" cy="1937400"/>
            <a:chOff x="176050" y="2939324"/>
            <a:chExt cx="7502125" cy="1937400"/>
          </a:xfrm>
        </p:grpSpPr>
        <p:sp>
          <p:nvSpPr>
            <p:cNvPr id="326" name="Google Shape;326;p8"/>
            <p:cNvSpPr txBox="1"/>
            <p:nvPr/>
          </p:nvSpPr>
          <p:spPr>
            <a:xfrm>
              <a:off x="4147775" y="2939324"/>
              <a:ext cx="3530400" cy="193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/>
            </a:p>
            <a:p>
              <a:pPr indent="-361950" lvl="1" marL="9144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Montserrat"/>
                <a:buChar char="▪"/>
              </a:pPr>
              <a:r>
                <a:rPr b="0" i="0" lang="en-US" sz="21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Sardem</a:t>
              </a:r>
              <a:endParaRPr b="0" i="0" sz="21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361950" lvl="1" marL="9144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Montserrat"/>
                <a:buChar char="▪"/>
              </a:pPr>
              <a:r>
                <a:rPr b="0" i="0" lang="en-US" sz="21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NISARQA</a:t>
              </a:r>
              <a:endParaRPr sz="2100"/>
            </a:p>
            <a:p>
              <a:pPr indent="-361950" lvl="1" marL="9144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Montserrat"/>
                <a:buChar char="▪"/>
              </a:pPr>
              <a:r>
                <a:rPr b="0" i="0" lang="en-US" sz="21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KARIOS</a:t>
              </a:r>
              <a:endParaRPr b="0" i="0" sz="21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361950" lvl="1" marL="9144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Montserrat"/>
                <a:buChar char="▪"/>
              </a:pPr>
              <a:r>
                <a:rPr lang="en-US" sz="21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S1etad</a:t>
              </a:r>
              <a:r>
                <a:rPr b="0" i="0" lang="en-US" sz="21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endParaRPr sz="2100"/>
            </a:p>
          </p:txBody>
        </p:sp>
        <p:sp>
          <p:nvSpPr>
            <p:cNvPr id="327" name="Google Shape;327;p8"/>
            <p:cNvSpPr txBox="1"/>
            <p:nvPr/>
          </p:nvSpPr>
          <p:spPr>
            <a:xfrm>
              <a:off x="176050" y="3202025"/>
              <a:ext cx="4815600" cy="151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361950" lvl="1" marL="9144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Montserrat"/>
                <a:buChar char="▪"/>
              </a:pPr>
              <a:r>
                <a:rPr b="0" i="0" lang="en-US" sz="21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SNAP</a:t>
              </a:r>
              <a:endParaRPr sz="2100"/>
            </a:p>
            <a:p>
              <a:pPr indent="-361950" lvl="1" marL="9144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Montserrat"/>
                <a:buChar char="▪"/>
              </a:pPr>
              <a:r>
                <a:rPr b="0" i="0" lang="en-US" sz="21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ISCE3 </a:t>
              </a:r>
              <a:endParaRPr sz="2100"/>
            </a:p>
            <a:p>
              <a:pPr indent="-361950" lvl="1" marL="9144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Montserrat"/>
                <a:buChar char="▪"/>
              </a:pPr>
              <a:r>
                <a:rPr b="0" i="0" lang="en-US" sz="21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SAR Cal Toolbox (SCT)</a:t>
              </a:r>
              <a:endParaRPr b="0" i="0" sz="21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361950" lvl="1" marL="9144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Montserrat"/>
                <a:buChar char="▪"/>
              </a:pPr>
              <a:r>
                <a:rPr lang="en-US" sz="21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PolSARPro</a:t>
              </a:r>
              <a:endParaRPr sz="2100"/>
            </a:p>
          </p:txBody>
        </p:sp>
      </p:grpSp>
      <p:pic>
        <p:nvPicPr>
          <p:cNvPr id="328" name="Google Shape;328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99202" y="1191574"/>
            <a:ext cx="1508725" cy="156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79c117a673_3_54"/>
          <p:cNvSpPr txBox="1"/>
          <p:nvPr>
            <p:ph idx="1" type="body"/>
          </p:nvPr>
        </p:nvSpPr>
        <p:spPr>
          <a:xfrm>
            <a:off x="295275" y="1282519"/>
            <a:ext cx="11025900" cy="50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2200"/>
              <a:t>SEO evaluation of CSDA opportunity</a:t>
            </a:r>
            <a:r>
              <a:rPr lang="en-US" sz="2200"/>
              <a:t>:</a:t>
            </a:r>
            <a:endParaRPr sz="2200"/>
          </a:p>
          <a:p>
            <a:pPr indent="-34925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n-US" sz="1900"/>
              <a:t>Access to commercial SAR (ComSAR) data</a:t>
            </a:r>
            <a:endParaRPr sz="1900">
              <a:solidFill>
                <a:schemeClr val="lt1"/>
              </a:solidFill>
            </a:endParaRPr>
          </a:p>
          <a:p>
            <a:pPr indent="-34925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n-US" sz="1900"/>
              <a:t>NASA application procedure</a:t>
            </a:r>
            <a:endParaRPr sz="1900"/>
          </a:p>
          <a:p>
            <a:pPr indent="-34925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n-US" sz="1900"/>
              <a:t>Responsiveness of ComSAR operators</a:t>
            </a:r>
            <a:endParaRPr sz="1900"/>
          </a:p>
          <a:p>
            <a:pPr indent="-34925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n-US" sz="1900"/>
              <a:t>Relevance of acquired data (target coverage, timeliness, formats, …)</a:t>
            </a:r>
            <a:endParaRPr sz="1900"/>
          </a:p>
          <a:p>
            <a:pPr indent="-3683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Char char="❖"/>
            </a:pPr>
            <a:r>
              <a:rPr lang="en-US" sz="2200"/>
              <a:t>ComSAR </a:t>
            </a:r>
            <a:r>
              <a:rPr lang="en-US" sz="2200"/>
              <a:t>systems available through the CSDA Program:</a:t>
            </a:r>
            <a:endParaRPr sz="2200"/>
          </a:p>
          <a:p>
            <a:pPr indent="-349250" lvl="0" marL="914400" rtl="0" algn="l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n-US" sz="1900"/>
              <a:t>Capella Space </a:t>
            </a:r>
            <a:r>
              <a:rPr lang="en-US" sz="1700"/>
              <a:t>(X-band, single-pol,  SAR)</a:t>
            </a:r>
            <a:endParaRPr sz="1700">
              <a:solidFill>
                <a:schemeClr val="lt1"/>
              </a:solidFill>
            </a:endParaRPr>
          </a:p>
          <a:p>
            <a:pPr indent="-349250" lvl="0" marL="914400" rtl="0" algn="l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n-US" sz="1900"/>
              <a:t>ICEYE US </a:t>
            </a:r>
            <a:r>
              <a:rPr lang="en-US" sz="1700"/>
              <a:t>(X-band SAR)</a:t>
            </a:r>
            <a:endParaRPr sz="1900"/>
          </a:p>
          <a:p>
            <a:pPr indent="-349250" lvl="0" marL="914400" rtl="0" algn="l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n-US" sz="1900"/>
              <a:t>Umbra </a:t>
            </a:r>
            <a:r>
              <a:rPr lang="en-US" sz="1700"/>
              <a:t>(X-band SAR)</a:t>
            </a:r>
            <a:endParaRPr sz="1900"/>
          </a:p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❖"/>
            </a:pPr>
            <a:r>
              <a:rPr lang="en-US" sz="2200"/>
              <a:t>Key point: C</a:t>
            </a:r>
            <a:r>
              <a:rPr lang="en-US" sz="2000"/>
              <a:t>SDA accommodates </a:t>
            </a:r>
            <a:r>
              <a:rPr lang="en-US" sz="2000" u="sng"/>
              <a:t>new tasking</a:t>
            </a:r>
            <a:r>
              <a:rPr lang="en-US" sz="2000"/>
              <a:t> requests </a:t>
            </a:r>
            <a:r>
              <a:rPr lang="en-US" sz="1600"/>
              <a:t>(a prerequisite for meaningful use as ComSAR Open Data global archives found to be fragmented and of limited general use)</a:t>
            </a:r>
            <a:endParaRPr sz="1600"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334" name="Google Shape;334;g379c117a673_3_54"/>
          <p:cNvSpPr txBox="1"/>
          <p:nvPr>
            <p:ph type="title"/>
          </p:nvPr>
        </p:nvSpPr>
        <p:spPr>
          <a:xfrm>
            <a:off x="176047" y="175939"/>
            <a:ext cx="106536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 sz="2800"/>
              <a:t>Commercial SAR data access through NASA CSDA</a:t>
            </a:r>
            <a:endParaRPr sz="2800"/>
          </a:p>
        </p:txBody>
      </p:sp>
      <p:sp>
        <p:nvSpPr>
          <p:cNvPr id="335" name="Google Shape;335;g379c117a673_3_54"/>
          <p:cNvSpPr txBox="1"/>
          <p:nvPr/>
        </p:nvSpPr>
        <p:spPr>
          <a:xfrm>
            <a:off x="8328899" y="1615730"/>
            <a:ext cx="2066400" cy="11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</a:rPr>
              <a:t>ICEYE (Stripmap)</a:t>
            </a:r>
            <a:endParaRPr sz="1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</a:rPr>
              <a:t>Capella Space (Stripmap-50)</a:t>
            </a:r>
            <a:endParaRPr sz="1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</a:rPr>
              <a:t>Umbra (Spotlight)</a:t>
            </a:r>
            <a:endParaRPr sz="1100">
              <a:solidFill>
                <a:schemeClr val="lt1"/>
              </a:solidFill>
            </a:endParaRPr>
          </a:p>
        </p:txBody>
      </p:sp>
      <p:cxnSp>
        <p:nvCxnSpPr>
          <p:cNvPr id="336" name="Google Shape;336;g379c117a673_3_54"/>
          <p:cNvCxnSpPr/>
          <p:nvPr/>
        </p:nvCxnSpPr>
        <p:spPr>
          <a:xfrm>
            <a:off x="9016499" y="1889855"/>
            <a:ext cx="792900" cy="1470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7" name="Google Shape;337;g379c117a673_3_54"/>
          <p:cNvCxnSpPr/>
          <p:nvPr/>
        </p:nvCxnSpPr>
        <p:spPr>
          <a:xfrm>
            <a:off x="9314774" y="2270205"/>
            <a:ext cx="1465500" cy="7668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38" name="Google Shape;338;g379c117a673_3_54"/>
          <p:cNvSpPr txBox="1"/>
          <p:nvPr/>
        </p:nvSpPr>
        <p:spPr>
          <a:xfrm>
            <a:off x="8373549" y="566013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</a:rPr>
              <a:t>GA Corner Reflector array (QLD, Australia)</a:t>
            </a:r>
            <a:endParaRPr/>
          </a:p>
        </p:txBody>
      </p:sp>
      <p:pic>
        <p:nvPicPr>
          <p:cNvPr id="339" name="Google Shape;339;g379c117a673_3_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80275" y="1219600"/>
            <a:ext cx="973900" cy="97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Borges, David E. (LARC-E3)</dc:creator>
</cp:coreProperties>
</file>