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12192000"/>
  <p:notesSz cx="6858000" cy="9144000"/>
  <p:embeddedFontLst>
    <p:embeddedFont>
      <p:font typeface="Montserrat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2" roundtripDataSignature="AMtx7mgp+P6+gj33ZvfVk6DCJqHH5J1u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italic.fntdata"/><Relationship Id="rId11" Type="http://schemas.openxmlformats.org/officeDocument/2006/relationships/slide" Target="slides/slide7.xml"/><Relationship Id="rId22" Type="http://customschemas.google.com/relationships/presentationmetadata" Target="metadata"/><Relationship Id="rId10" Type="http://schemas.openxmlformats.org/officeDocument/2006/relationships/slide" Target="slides/slide6.xml"/><Relationship Id="rId21" Type="http://schemas.openxmlformats.org/officeDocument/2006/relationships/font" Target="fonts/Montserrat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Montserrat-bold.fntdata"/><Relationship Id="rId6" Type="http://schemas.openxmlformats.org/officeDocument/2006/relationships/slide" Target="slides/slide2.xml"/><Relationship Id="rId18" Type="http://schemas.openxmlformats.org/officeDocument/2006/relationships/font" Target="fonts/Montserrat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" name="Google Shape;6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2" name="Google Shape;16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9" name="Google Shape;169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6" name="Google Shape;176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3" name="Google Shape;183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1" name="Google Shape;7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1" name="Google Shape;8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" name="Google Shape;87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3" name="Google Shape;113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1" name="Google Shape;12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4" name="Google Shape;134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5" name="Google Shape;145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4.jpg"/><Relationship Id="rId4" Type="http://schemas.openxmlformats.org/officeDocument/2006/relationships/image" Target="../media/image1.jpg"/><Relationship Id="rId5" Type="http://schemas.openxmlformats.org/officeDocument/2006/relationships/image" Target="../media/image6.png"/><Relationship Id="rId6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5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5" name="Google Shape;1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5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5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9" name="Google Shape;19;p15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20" name="Google Shape;20;p15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1" name="Google Shape;21;p15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;p1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6" name="Google Shape;26;p1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16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TW 2025, 9-11 September 2025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30;p16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1" name="Google Shape;31;p1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7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17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6" name="Google Shape;36;p17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7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17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17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0" name="Google Shape;40;p17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41;p1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2" name="Google Shape;42;p17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TW 2025, 9-11 September 2025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8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18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7" name="Google Shape;47;p18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8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" name="Google Shape;50;p1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1" name="Google Shape;51;p18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TW 2025, 9-11 September 2025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19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6" name="Google Shape;56;p1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9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19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0" name="Google Shape;60;p1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61;p1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2" name="Google Shape;62;p19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TW 2025, 9-11 September 2025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4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4"/>
          <p:cNvSpPr txBox="1"/>
          <p:nvPr/>
        </p:nvSpPr>
        <p:spPr>
          <a:xfrm>
            <a:off x="10201275" y="63500"/>
            <a:ext cx="1962150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UNCLASSIFIED - NON CLASSIFIÉ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gofcgold.umd.edu/" TargetMode="External"/><Relationship Id="rId4" Type="http://schemas.openxmlformats.org/officeDocument/2006/relationships/hyperlink" Target="https://gofcgold.umd.edu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hyperlink" Target="https://doi.org/10.1038/s41586-023-06320-0" TargetMode="External"/><Relationship Id="rId5" Type="http://schemas.openxmlformats.org/officeDocument/2006/relationships/image" Target="../media/image8.png"/><Relationship Id="rId6" Type="http://schemas.openxmlformats.org/officeDocument/2006/relationships/image" Target="../media/image9.jpg"/><Relationship Id="rId7" Type="http://schemas.openxmlformats.org/officeDocument/2006/relationships/image" Target="../media/image22.png"/><Relationship Id="rId8" Type="http://schemas.openxmlformats.org/officeDocument/2006/relationships/hyperlink" Target="https://www.cnn.com/2018/11/15/us/california-fire-emergency-alert/index.html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6" Type="http://schemas.openxmlformats.org/officeDocument/2006/relationships/image" Target="../media/image19.png"/><Relationship Id="rId7" Type="http://schemas.openxmlformats.org/officeDocument/2006/relationships/hyperlink" Target="https://doi.org/10.1080/17538947.2024.2420821" TargetMode="External"/><Relationship Id="rId8" Type="http://schemas.openxmlformats.org/officeDocument/2006/relationships/hyperlink" Target="https://ostrnrcan-dostrncan.canada.ca/handle/1845/275072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"/>
          <p:cNvSpPr txBox="1"/>
          <p:nvPr>
            <p:ph type="title"/>
          </p:nvPr>
        </p:nvSpPr>
        <p:spPr>
          <a:xfrm>
            <a:off x="176050" y="175950"/>
            <a:ext cx="713215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-US" sz="5400"/>
              <a:t>Update on Canada's WildFireSat Mission Expansion</a:t>
            </a:r>
            <a:br>
              <a:rPr lang="en-US" sz="4800"/>
            </a:br>
            <a:r>
              <a:rPr i="1" lang="en-US" sz="3600"/>
              <a:t>Towards a group to better coordinate global EO fire monitoring</a:t>
            </a:r>
            <a:endParaRPr i="1" sz="4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8;p1"/>
          <p:cNvSpPr/>
          <p:nvPr/>
        </p:nvSpPr>
        <p:spPr>
          <a:xfrm>
            <a:off x="7308200" y="3821007"/>
            <a:ext cx="48330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Joshua Johnston </a:t>
            </a:r>
            <a:endParaRPr/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Natural Resources Canada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6.2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TW 2025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Darmstadt, Germany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9-11 September, 2025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/>
          <p:nvPr/>
        </p:nvSpPr>
        <p:spPr>
          <a:xfrm>
            <a:off x="137197" y="143483"/>
            <a:ext cx="946908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Synthesis – a perfect storm?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10"/>
          <p:cNvSpPr txBox="1"/>
          <p:nvPr/>
        </p:nvSpPr>
        <p:spPr>
          <a:xfrm>
            <a:off x="9266546" y="3673369"/>
            <a:ext cx="2607240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Wildland Urban Interface texaswildfirerisk.com</a:t>
            </a:r>
            <a:endParaRPr b="0" i="1" sz="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10"/>
          <p:cNvSpPr txBox="1"/>
          <p:nvPr>
            <p:ph idx="1" type="body"/>
          </p:nvPr>
        </p:nvSpPr>
        <p:spPr>
          <a:xfrm>
            <a:off x="722669" y="1117626"/>
            <a:ext cx="10746662" cy="51114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00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Char char="❖"/>
            </a:pPr>
            <a:r>
              <a:rPr b="1" lang="en-US" sz="1700">
                <a:latin typeface="Montserrat"/>
                <a:ea typeface="Montserrat"/>
                <a:cs typeface="Montserrat"/>
                <a:sym typeface="Montserrat"/>
              </a:rPr>
              <a:t>High use of EO active fire systems </a:t>
            </a:r>
            <a:r>
              <a:rPr lang="en-US" sz="1700">
                <a:latin typeface="Montserrat"/>
                <a:ea typeface="Montserrat"/>
                <a:cs typeface="Montserrat"/>
                <a:sym typeface="Montserrat"/>
              </a:rPr>
              <a:t>in </a:t>
            </a:r>
            <a:r>
              <a:rPr b="1" lang="en-US" sz="1700">
                <a:latin typeface="Montserrat"/>
                <a:ea typeface="Montserrat"/>
                <a:cs typeface="Montserrat"/>
                <a:sym typeface="Montserrat"/>
              </a:rPr>
              <a:t>operational fire management </a:t>
            </a:r>
            <a:r>
              <a:rPr lang="en-US" sz="1700">
                <a:latin typeface="Montserrat"/>
                <a:ea typeface="Montserrat"/>
                <a:cs typeface="Montserrat"/>
                <a:sym typeface="Montserrat"/>
              </a:rPr>
              <a:t>workflows around the world, with </a:t>
            </a:r>
            <a:r>
              <a:rPr b="1" lang="en-US" sz="1700">
                <a:latin typeface="Montserrat"/>
                <a:ea typeface="Montserrat"/>
                <a:cs typeface="Montserrat"/>
                <a:sym typeface="Montserrat"/>
              </a:rPr>
              <a:t>evidence of increasing uptake</a:t>
            </a:r>
            <a:endParaRPr sz="2700"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-4000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Char char="❖"/>
            </a:pPr>
            <a:r>
              <a:rPr b="1" lang="en-US" sz="1700">
                <a:latin typeface="Montserrat"/>
                <a:ea typeface="Montserrat"/>
                <a:cs typeface="Montserrat"/>
                <a:sym typeface="Montserrat"/>
              </a:rPr>
              <a:t>Not guaranteed </a:t>
            </a:r>
            <a:r>
              <a:rPr lang="en-US" sz="1700">
                <a:latin typeface="Montserrat"/>
                <a:ea typeface="Montserrat"/>
                <a:cs typeface="Montserrat"/>
                <a:sym typeface="Montserrat"/>
              </a:rPr>
              <a:t>that globally coverage over the next decade will </a:t>
            </a:r>
            <a:r>
              <a:rPr b="1" lang="en-US" sz="1700">
                <a:latin typeface="Montserrat"/>
                <a:ea typeface="Montserrat"/>
                <a:cs typeface="Montserrat"/>
                <a:sym typeface="Montserrat"/>
              </a:rPr>
              <a:t>continue at the level we are accustomed to </a:t>
            </a:r>
            <a:r>
              <a:rPr lang="en-US" sz="1700">
                <a:latin typeface="Montserrat"/>
                <a:ea typeface="Montserrat"/>
                <a:cs typeface="Montserrat"/>
                <a:sym typeface="Montserrat"/>
              </a:rPr>
              <a:t>in terms of data products that are accessible, transparently produced, cal/val’d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b="1"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-4000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Char char="❖"/>
            </a:pPr>
            <a:r>
              <a:rPr b="1" lang="en-US" sz="1700">
                <a:latin typeface="Montserrat"/>
                <a:ea typeface="Montserrat"/>
                <a:cs typeface="Montserrat"/>
                <a:sym typeface="Montserrat"/>
              </a:rPr>
              <a:t>Coverage</a:t>
            </a:r>
            <a:r>
              <a:rPr lang="en-US" sz="1700"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b="1" lang="en-US" sz="1700">
                <a:latin typeface="Montserrat"/>
                <a:ea typeface="Montserrat"/>
                <a:cs typeface="Montserrat"/>
                <a:sym typeface="Montserrat"/>
              </a:rPr>
              <a:t>reliability</a:t>
            </a:r>
            <a:r>
              <a:rPr lang="en-US" sz="1700">
                <a:latin typeface="Montserrat"/>
                <a:ea typeface="Montserrat"/>
                <a:cs typeface="Montserrat"/>
                <a:sym typeface="Montserrat"/>
              </a:rPr>
              <a:t> might </a:t>
            </a:r>
            <a:r>
              <a:rPr b="1" lang="en-US" sz="1700">
                <a:latin typeface="Montserrat"/>
                <a:ea typeface="Montserrat"/>
                <a:cs typeface="Montserrat"/>
                <a:sym typeface="Montserrat"/>
              </a:rPr>
              <a:t>get</a:t>
            </a:r>
            <a:r>
              <a:rPr lang="en-US" sz="17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1700">
                <a:latin typeface="Montserrat"/>
                <a:ea typeface="Montserrat"/>
                <a:cs typeface="Montserrat"/>
                <a:sym typeface="Montserrat"/>
              </a:rPr>
              <a:t>worse </a:t>
            </a:r>
            <a:r>
              <a:rPr lang="en-US" sz="1700">
                <a:latin typeface="Montserrat"/>
                <a:ea typeface="Montserrat"/>
                <a:cs typeface="Montserrat"/>
                <a:sym typeface="Montserrat"/>
              </a:rPr>
              <a:t>during some time periods.</a:t>
            </a:r>
            <a:r>
              <a:rPr b="1" lang="en-US" sz="17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00">
                <a:latin typeface="Montserrat"/>
                <a:ea typeface="Montserrat"/>
                <a:cs typeface="Montserrat"/>
                <a:sym typeface="Montserrat"/>
              </a:rPr>
              <a:t>This has </a:t>
            </a:r>
            <a:r>
              <a:rPr b="1" lang="en-US" sz="1700">
                <a:latin typeface="Montserrat"/>
                <a:ea typeface="Montserrat"/>
                <a:cs typeface="Montserrat"/>
                <a:sym typeface="Montserrat"/>
              </a:rPr>
              <a:t>implications for end user uptake, trust </a:t>
            </a:r>
            <a:r>
              <a:rPr lang="en-US" sz="1700">
                <a:latin typeface="Montserrat"/>
                <a:ea typeface="Montserrat"/>
                <a:cs typeface="Montserrat"/>
                <a:sym typeface="Montserrat"/>
              </a:rPr>
              <a:t>and the </a:t>
            </a:r>
            <a:r>
              <a:rPr b="1" lang="en-US" sz="1700">
                <a:latin typeface="Montserrat"/>
                <a:ea typeface="Montserrat"/>
                <a:cs typeface="Montserrat"/>
                <a:sym typeface="Montserrat"/>
              </a:rPr>
              <a:t>loss of important intelligence </a:t>
            </a:r>
            <a:r>
              <a:rPr lang="en-US" sz="1700">
                <a:latin typeface="Montserrat"/>
                <a:ea typeface="Montserrat"/>
                <a:cs typeface="Montserrat"/>
                <a:sym typeface="Montserrat"/>
              </a:rPr>
              <a:t>informing fire management activities</a:t>
            </a:r>
            <a:endParaRPr b="1"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-4000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Char char="❖"/>
            </a:pPr>
            <a:r>
              <a:rPr lang="en-US" sz="1700">
                <a:latin typeface="Montserrat"/>
                <a:ea typeface="Montserrat"/>
                <a:cs typeface="Montserrat"/>
                <a:sym typeface="Montserrat"/>
              </a:rPr>
              <a:t>Better </a:t>
            </a:r>
            <a:r>
              <a:rPr b="1" lang="en-US" sz="1700">
                <a:latin typeface="Montserrat"/>
                <a:ea typeface="Montserrat"/>
                <a:cs typeface="Montserrat"/>
                <a:sym typeface="Montserrat"/>
              </a:rPr>
              <a:t>coordination, access</a:t>
            </a:r>
            <a:r>
              <a:rPr lang="en-US" sz="1700"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b="1" lang="en-US" sz="1700">
                <a:latin typeface="Montserrat"/>
                <a:ea typeface="Montserrat"/>
                <a:cs typeface="Montserrat"/>
                <a:sym typeface="Montserrat"/>
              </a:rPr>
              <a:t>interoperability</a:t>
            </a:r>
            <a:r>
              <a:rPr lang="en-US" sz="1700">
                <a:latin typeface="Montserrat"/>
                <a:ea typeface="Montserrat"/>
                <a:cs typeface="Montserrat"/>
                <a:sym typeface="Montserrat"/>
              </a:rPr>
              <a:t> of data from </a:t>
            </a:r>
            <a:r>
              <a:rPr b="1" lang="en-US" sz="1700">
                <a:latin typeface="Montserrat"/>
                <a:ea typeface="Montserrat"/>
                <a:cs typeface="Montserrat"/>
                <a:sym typeface="Montserrat"/>
              </a:rPr>
              <a:t>existing and future missions </a:t>
            </a:r>
            <a:r>
              <a:rPr lang="en-US" sz="1700">
                <a:latin typeface="Montserrat"/>
                <a:ea typeface="Montserrat"/>
                <a:cs typeface="Montserrat"/>
                <a:sym typeface="Montserrat"/>
              </a:rPr>
              <a:t>could help alleviate these issues</a:t>
            </a:r>
            <a:endParaRPr sz="2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"/>
          <p:cNvSpPr txBox="1"/>
          <p:nvPr/>
        </p:nvSpPr>
        <p:spPr>
          <a:xfrm>
            <a:off x="137197" y="143483"/>
            <a:ext cx="946908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Global coordination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11"/>
          <p:cNvSpPr txBox="1"/>
          <p:nvPr/>
        </p:nvSpPr>
        <p:spPr>
          <a:xfrm>
            <a:off x="9266546" y="3673369"/>
            <a:ext cx="2607240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Wildland Urban Interface texaswildfirerisk.com</a:t>
            </a:r>
            <a:endParaRPr b="0" i="1" sz="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11"/>
          <p:cNvSpPr txBox="1"/>
          <p:nvPr>
            <p:ph idx="1" type="body"/>
          </p:nvPr>
        </p:nvSpPr>
        <p:spPr>
          <a:xfrm>
            <a:off x="492838" y="1317681"/>
            <a:ext cx="11229262" cy="51114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At the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G7 Leaders Meeting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in June 2024, the Prime Minister of Canada announced the signing of the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Kananaskis Wildfire Charter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The WildFireSat Mission was expanded from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Canadian -&gt; Global scope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G7 announcement also included a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mandate to improve global coordination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, explicitly to address findings of the Wildfire Pilot, and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provided funds to support it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WildFireSat has a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vested interest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in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preserving/expanding public access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to fire data – our products are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partially interdependent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on existing active fire monitoring satellite data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"/>
          <p:cNvSpPr/>
          <p:nvPr/>
        </p:nvSpPr>
        <p:spPr>
          <a:xfrm>
            <a:off x="6281436" y="1422400"/>
            <a:ext cx="4754864" cy="47498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151C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Establish a new international wildfire monitoring coordination group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Aim: </a:t>
            </a: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ensure </a:t>
            </a: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coordination</a:t>
            </a: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between the </a:t>
            </a: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various agencies producing EO data </a:t>
            </a: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used to generate wildfire products (and those that could be used, but aren’t currently) and the </a:t>
            </a: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downstream community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Proposed members: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1 ) Space agencies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2) Downstream users (e.g., GOFC-GOLD Fire IT, GWIS)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3) Commercial &amp; philanthropic NGO providers </a:t>
            </a:r>
            <a:endParaRPr b="0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" name="Google Shape;179;p12"/>
          <p:cNvSpPr txBox="1"/>
          <p:nvPr/>
        </p:nvSpPr>
        <p:spPr>
          <a:xfrm>
            <a:off x="137197" y="143483"/>
            <a:ext cx="946908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Global coordination – two aspects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12"/>
          <p:cNvSpPr/>
          <p:nvPr/>
        </p:nvSpPr>
        <p:spPr>
          <a:xfrm>
            <a:off x="883936" y="1422400"/>
            <a:ext cx="4754864" cy="47498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151C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Support the GOFC-GOLD Fire Implementation Team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100" u="sng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sng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https://gofcgold.umd.edu/</a:t>
            </a:r>
            <a:endParaRPr b="0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 global network of fire product developers &amp; experts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1) Fund expanded activities: research surrounding </a:t>
            </a: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independent validation </a:t>
            </a: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of </a:t>
            </a: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fire products </a:t>
            </a: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and end-user applications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2) Provide ongoing funding to </a:t>
            </a: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support</a:t>
            </a: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existing meetings</a:t>
            </a: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activities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"/>
          <p:cNvSpPr txBox="1"/>
          <p:nvPr/>
        </p:nvSpPr>
        <p:spPr>
          <a:xfrm>
            <a:off x="137197" y="143483"/>
            <a:ext cx="946908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Next steps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13"/>
          <p:cNvSpPr txBox="1"/>
          <p:nvPr/>
        </p:nvSpPr>
        <p:spPr>
          <a:xfrm>
            <a:off x="9266546" y="3673369"/>
            <a:ext cx="2607240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Wildland Urban Interface texaswildfirerisk.com</a:t>
            </a:r>
            <a:endParaRPr b="0" i="1" sz="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13"/>
          <p:cNvSpPr txBox="1"/>
          <p:nvPr>
            <p:ph idx="1" type="body"/>
          </p:nvPr>
        </p:nvSpPr>
        <p:spPr>
          <a:xfrm>
            <a:off x="492838" y="1317681"/>
            <a:ext cx="11229262" cy="51114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Could/should the international wildfire monitoring coordination group live under CEOS in some form?</a:t>
            </a:r>
            <a:endParaRPr/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Aware that CEOS has a strong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governance structure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and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formal approach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for creating new Initiatives, VCs etc (</a:t>
            </a:r>
            <a:r>
              <a:rPr b="1" i="1" lang="en-US" sz="1800">
                <a:latin typeface="Montserrat"/>
                <a:ea typeface="Montserrat"/>
                <a:cs typeface="Montserrat"/>
                <a:sym typeface="Montserrat"/>
              </a:rPr>
              <a:t>process papers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We hope to host a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side meeting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at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Plenary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 in November (TBC) - looking for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questions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perspectives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 on this idea with the aim of shaping a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formal proposal to CEOS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Views can be shared now, or offline prior to Plenary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Contents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" name="Google Shape;74;p2"/>
          <p:cNvPicPr preferRelativeResize="0"/>
          <p:nvPr/>
        </p:nvPicPr>
        <p:blipFill rotWithShape="1">
          <a:blip r:embed="rId3">
            <a:alphaModFix amt="50000"/>
          </a:blip>
          <a:srcRect b="4624" l="0" r="0" t="15161"/>
          <a:stretch/>
        </p:blipFill>
        <p:spPr>
          <a:xfrm>
            <a:off x="5287" y="1039761"/>
            <a:ext cx="12181426" cy="550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2"/>
          <p:cNvSpPr/>
          <p:nvPr/>
        </p:nvSpPr>
        <p:spPr>
          <a:xfrm>
            <a:off x="324225" y="1546299"/>
            <a:ext cx="6090600" cy="3223500"/>
          </a:xfrm>
          <a:prstGeom prst="roundRect">
            <a:avLst>
              <a:gd fmla="val 16667" name="adj"/>
            </a:avLst>
          </a:prstGeom>
          <a:solidFill>
            <a:srgbClr val="FFFFFF">
              <a:alpha val="69803"/>
            </a:srgbClr>
          </a:solidFill>
          <a:ln cap="flat" cmpd="sng" w="25400">
            <a:solidFill>
              <a:srgbClr val="151C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 txBox="1"/>
          <p:nvPr>
            <p:ph idx="1" type="body"/>
          </p:nvPr>
        </p:nvSpPr>
        <p:spPr>
          <a:xfrm>
            <a:off x="493375" y="1712838"/>
            <a:ext cx="5921569" cy="2363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/>
              <a:t>What we suggest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/>
              <a:t>Context 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/>
              <a:t>CEOS WG Disasters Wildfire Pilot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/>
              <a:t>WildFireSat Expansion &amp; Global Coordination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/>
              <a:t>Next Steps</a:t>
            </a:r>
            <a:endParaRPr sz="1800"/>
          </a:p>
        </p:txBody>
      </p:sp>
      <p:sp>
        <p:nvSpPr>
          <p:cNvPr id="77" name="Google Shape;77;p2"/>
          <p:cNvSpPr/>
          <p:nvPr/>
        </p:nvSpPr>
        <p:spPr>
          <a:xfrm>
            <a:off x="6879454" y="4518517"/>
            <a:ext cx="5047867" cy="1869583"/>
          </a:xfrm>
          <a:prstGeom prst="roundRect">
            <a:avLst>
              <a:gd fmla="val 16667" name="adj"/>
            </a:avLst>
          </a:prstGeom>
          <a:solidFill>
            <a:srgbClr val="FFFFFF">
              <a:alpha val="69803"/>
            </a:srgbClr>
          </a:solidFill>
          <a:ln cap="flat" cmpd="sng" w="25400">
            <a:solidFill>
              <a:srgbClr val="151C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 txBox="1"/>
          <p:nvPr/>
        </p:nvSpPr>
        <p:spPr>
          <a:xfrm>
            <a:off x="7120753" y="4664773"/>
            <a:ext cx="4806568" cy="1577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Contributors:</a:t>
            </a:r>
            <a:endParaRPr/>
          </a:p>
          <a:p>
            <a:pPr indent="0" lvl="0" marL="50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NRCan: </a:t>
            </a: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M. De Jong, C. McFayden, M. Crowley, E. Hope, A. Magistrale, L. MacPherson, J. Dobbin</a:t>
            </a:r>
            <a:endParaRPr/>
          </a:p>
          <a:p>
            <a:pPr indent="0" lvl="0" marL="50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CSA: </a:t>
            </a: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D. Dufour, L. Philpott, M. Patel, F. Fournier </a:t>
            </a:r>
            <a:endParaRPr/>
          </a:p>
          <a:p>
            <a:pPr indent="0" lvl="0" marL="50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NASA: </a:t>
            </a: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D. Morton</a:t>
            </a:r>
            <a:endParaRPr/>
          </a:p>
          <a:p>
            <a:pPr indent="0" lvl="0" marL="50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Our </a:t>
            </a:r>
            <a:r>
              <a:rPr lang="en-US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proposal to CEOS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b="1" lang="en-US" sz="2400"/>
              <a:t>Aim: </a:t>
            </a:r>
            <a:r>
              <a:rPr lang="en-US" sz="2400"/>
              <a:t>to establish a group to better coordinate global EO-based wildfire monitoring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/>
              <a:t>Proposed members: space agencies, product developers, commercial/philanthropic NGO missions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2400"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2400"/>
              <a:t>Can/should this be under CEOS?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 txBox="1"/>
          <p:nvPr/>
        </p:nvSpPr>
        <p:spPr>
          <a:xfrm>
            <a:off x="94020" y="103248"/>
            <a:ext cx="9469080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Context – Global fire challenges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4"/>
          <p:cNvSpPr txBox="1"/>
          <p:nvPr>
            <p:ph idx="1" type="body"/>
          </p:nvPr>
        </p:nvSpPr>
        <p:spPr>
          <a:xfrm>
            <a:off x="176050" y="1430650"/>
            <a:ext cx="5166600" cy="49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Fire is an essential </a:t>
            </a:r>
            <a:r>
              <a:rPr b="1" lang="en-US" sz="1600">
                <a:latin typeface="Montserrat"/>
                <a:ea typeface="Montserrat"/>
                <a:cs typeface="Montserrat"/>
                <a:sym typeface="Montserrat"/>
              </a:rPr>
              <a:t>natural disturbance </a:t>
            </a: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agent, but poses </a:t>
            </a:r>
            <a:r>
              <a:rPr b="1" lang="en-US" sz="1600">
                <a:latin typeface="Montserrat"/>
                <a:ea typeface="Montserrat"/>
                <a:cs typeface="Montserrat"/>
                <a:sym typeface="Montserrat"/>
              </a:rPr>
              <a:t>management challenges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management challenges are being </a:t>
            </a:r>
            <a:r>
              <a:rPr b="1" lang="en-US" sz="1600">
                <a:latin typeface="Montserrat"/>
                <a:ea typeface="Montserrat"/>
                <a:cs typeface="Montserrat"/>
                <a:sym typeface="Montserrat"/>
              </a:rPr>
              <a:t>exacerbated</a:t>
            </a: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 by: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b="1" lang="en-US" sz="1600">
                <a:latin typeface="Montserrat"/>
                <a:ea typeface="Montserrat"/>
                <a:cs typeface="Montserrat"/>
                <a:sym typeface="Montserrat"/>
              </a:rPr>
              <a:t>climate change</a:t>
            </a: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: longer fire seasons, more extreme weather conditions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b="1" lang="en-US" sz="1600">
                <a:latin typeface="Montserrat"/>
                <a:ea typeface="Montserrat"/>
                <a:cs typeface="Montserrat"/>
                <a:sym typeface="Montserrat"/>
              </a:rPr>
              <a:t>Land use change</a:t>
            </a: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: increasing wildland urban interface, 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b="1" lang="en-US" sz="1600">
                <a:latin typeface="Montserrat"/>
                <a:ea typeface="Montserrat"/>
                <a:cs typeface="Montserrat"/>
                <a:sym typeface="Montserrat"/>
              </a:rPr>
              <a:t>Human behaviour</a:t>
            </a: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: influences ignitions and suppression</a:t>
            </a:r>
            <a:endParaRPr/>
          </a:p>
        </p:txBody>
      </p:sp>
      <p:sp>
        <p:nvSpPr>
          <p:cNvPr id="91" name="Google Shape;91;p4"/>
          <p:cNvSpPr txBox="1"/>
          <p:nvPr/>
        </p:nvSpPr>
        <p:spPr>
          <a:xfrm>
            <a:off x="5828373" y="3308693"/>
            <a:ext cx="578485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Trend in extreme fire weather conditions in recent decades (1980s-2010s)  Bowman et al., (2020)</a:t>
            </a:r>
            <a:endParaRPr b="0" i="1" sz="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2" name="Google Shape;9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13899" y="4159433"/>
            <a:ext cx="3578461" cy="166507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4"/>
          <p:cNvSpPr txBox="1"/>
          <p:nvPr/>
        </p:nvSpPr>
        <p:spPr>
          <a:xfrm>
            <a:off x="5828373" y="5875033"/>
            <a:ext cx="350416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Area share (%) of the Wildland-Urban Interface, 2020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Schug et al (2023) </a:t>
            </a:r>
            <a:r>
              <a:rPr b="0" i="1" lang="en-US" sz="8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https://doi.org/10.1038/s41586-023-06320-0</a:t>
            </a:r>
            <a:r>
              <a:rPr b="0" i="1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0" i="1" sz="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94" name="Google Shape;94;p4"/>
          <p:cNvGrpSpPr/>
          <p:nvPr/>
        </p:nvGrpSpPr>
        <p:grpSpPr>
          <a:xfrm>
            <a:off x="9332535" y="3909171"/>
            <a:ext cx="2164943" cy="2299712"/>
            <a:chOff x="9562912" y="3790249"/>
            <a:chExt cx="2607240" cy="2705333"/>
          </a:xfrm>
        </p:grpSpPr>
        <p:pic>
          <p:nvPicPr>
            <p:cNvPr id="95" name="Google Shape;95;p4"/>
            <p:cNvPicPr preferRelativeResize="0"/>
            <p:nvPr/>
          </p:nvPicPr>
          <p:blipFill rotWithShape="1">
            <a:blip r:embed="rId5">
              <a:alphaModFix/>
            </a:blip>
            <a:srcRect b="0" l="0" r="0" t="11784"/>
            <a:stretch/>
          </p:blipFill>
          <p:spPr>
            <a:xfrm>
              <a:off x="9562912" y="3790249"/>
              <a:ext cx="2607240" cy="14674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paradise fires" id="96" name="Google Shape;96;p4"/>
            <p:cNvPicPr preferRelativeResize="0"/>
            <p:nvPr/>
          </p:nvPicPr>
          <p:blipFill rotWithShape="1">
            <a:blip r:embed="rId6">
              <a:alphaModFix/>
            </a:blip>
            <a:srcRect b="30862" l="0" r="30901" t="8014"/>
            <a:stretch/>
          </p:blipFill>
          <p:spPr>
            <a:xfrm>
              <a:off x="9562912" y="5198282"/>
              <a:ext cx="2607240" cy="129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63628" y="1033488"/>
            <a:ext cx="4824536" cy="23265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"/>
          <p:cNvSpPr txBox="1"/>
          <p:nvPr/>
        </p:nvSpPr>
        <p:spPr>
          <a:xfrm>
            <a:off x="9332535" y="5107058"/>
            <a:ext cx="2008741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Paradise Fire, USA 2018 </a:t>
            </a:r>
            <a:r>
              <a:rPr b="0" i="1" lang="en-US" sz="700" u="sng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(cnn.com)</a:t>
            </a:r>
            <a:endParaRPr b="0" i="1" sz="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4"/>
          <p:cNvSpPr txBox="1"/>
          <p:nvPr/>
        </p:nvSpPr>
        <p:spPr>
          <a:xfrm>
            <a:off x="9266546" y="3889269"/>
            <a:ext cx="2607240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Wildland Urban Interface texaswildfirerisk.com</a:t>
            </a:r>
            <a:endParaRPr b="0" i="1" sz="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 txBox="1"/>
          <p:nvPr/>
        </p:nvSpPr>
        <p:spPr>
          <a:xfrm>
            <a:off x="94020" y="103248"/>
            <a:ext cx="9469080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Context – Active Fire EO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5"/>
          <p:cNvSpPr txBox="1"/>
          <p:nvPr/>
        </p:nvSpPr>
        <p:spPr>
          <a:xfrm>
            <a:off x="9266546" y="3889269"/>
            <a:ext cx="2607240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Wildland Urban Interface texaswildfirerisk.com</a:t>
            </a:r>
            <a:endParaRPr b="0" i="1" sz="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5"/>
          <p:cNvSpPr txBox="1"/>
          <p:nvPr>
            <p:ph idx="1" type="body"/>
          </p:nvPr>
        </p:nvSpPr>
        <p:spPr>
          <a:xfrm>
            <a:off x="324225" y="1302250"/>
            <a:ext cx="7151100" cy="50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00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Char char="❖"/>
            </a:pPr>
            <a:r>
              <a:rPr lang="en-US" sz="1500"/>
              <a:t>Short (2.2µm) to mid-wave (3.9µm) IR Earth observation is widely used for </a:t>
            </a:r>
            <a:r>
              <a:rPr b="1" lang="en-US" sz="1500"/>
              <a:t>active fire (AF) monitoring</a:t>
            </a:r>
            <a:endParaRPr sz="2700"/>
          </a:p>
          <a:p>
            <a:pPr indent="-4000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Char char="❖"/>
            </a:pPr>
            <a:r>
              <a:rPr lang="en-US" sz="1500"/>
              <a:t>Many </a:t>
            </a:r>
            <a:r>
              <a:rPr b="1" lang="en-US" sz="1500"/>
              <a:t>operational fire management tools </a:t>
            </a:r>
            <a:r>
              <a:rPr lang="en-US" sz="1500"/>
              <a:t>are in use around the world that are built on AF data for:</a:t>
            </a:r>
            <a:endParaRPr sz="2700"/>
          </a:p>
          <a:p>
            <a:pPr indent="-37465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300"/>
              <a:buChar char="▪"/>
            </a:pPr>
            <a:r>
              <a:rPr lang="en-US" sz="1500"/>
              <a:t>Detecting new fires</a:t>
            </a:r>
            <a:endParaRPr sz="2300"/>
          </a:p>
          <a:p>
            <a:pPr indent="-37465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300"/>
              <a:buChar char="▪"/>
            </a:pPr>
            <a:r>
              <a:rPr lang="en-US" sz="1500"/>
              <a:t>Landscape-scale strategic fire monitoring </a:t>
            </a:r>
            <a:endParaRPr sz="2300"/>
          </a:p>
          <a:p>
            <a:pPr indent="-37465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300"/>
              <a:buChar char="▪"/>
            </a:pPr>
            <a:r>
              <a:rPr lang="en-US" sz="1500"/>
              <a:t>NRT smoke emissions modelling</a:t>
            </a:r>
            <a:endParaRPr sz="1500"/>
          </a:p>
          <a:p>
            <a:pPr indent="-4000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Char char="❖"/>
            </a:pPr>
            <a:r>
              <a:rPr lang="en-US" sz="1500"/>
              <a:t>Problems: </a:t>
            </a:r>
            <a:endParaRPr sz="2700"/>
          </a:p>
          <a:p>
            <a:pPr indent="-37465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300"/>
              <a:buChar char="▪"/>
            </a:pPr>
            <a:r>
              <a:rPr b="1" lang="en-US" sz="1500"/>
              <a:t>operational tools </a:t>
            </a:r>
            <a:r>
              <a:rPr lang="en-US" sz="1500"/>
              <a:t>built on </a:t>
            </a:r>
            <a:r>
              <a:rPr b="1" lang="en-US" sz="1500"/>
              <a:t>science missions </a:t>
            </a:r>
            <a:r>
              <a:rPr lang="en-US" sz="1500"/>
              <a:t>with </a:t>
            </a:r>
            <a:r>
              <a:rPr b="1" lang="en-US" sz="1500"/>
              <a:t>uncertain continuity </a:t>
            </a:r>
            <a:r>
              <a:rPr lang="en-US" sz="1500"/>
              <a:t>(e.g. MODIS)  </a:t>
            </a:r>
            <a:endParaRPr sz="2300"/>
          </a:p>
          <a:p>
            <a:pPr indent="-37465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300"/>
              <a:buChar char="▪"/>
            </a:pPr>
            <a:r>
              <a:rPr b="1" lang="en-US" sz="1500"/>
              <a:t>trade offs </a:t>
            </a:r>
            <a:r>
              <a:rPr lang="en-US" sz="1500"/>
              <a:t>with </a:t>
            </a:r>
            <a:r>
              <a:rPr b="1" lang="en-US" sz="1500"/>
              <a:t>other mission objectives</a:t>
            </a:r>
            <a:r>
              <a:rPr lang="en-US" sz="1500"/>
              <a:t>: orbit and sensor characteristics are </a:t>
            </a:r>
            <a:r>
              <a:rPr b="1" lang="en-US" sz="1500"/>
              <a:t>not optimal </a:t>
            </a:r>
            <a:r>
              <a:rPr lang="en-US" sz="1500"/>
              <a:t>for fire monitoring</a:t>
            </a:r>
            <a:endParaRPr sz="1500"/>
          </a:p>
        </p:txBody>
      </p:sp>
      <p:sp>
        <p:nvSpPr>
          <p:cNvPr id="107" name="Google Shape;107;p5"/>
          <p:cNvSpPr/>
          <p:nvPr/>
        </p:nvSpPr>
        <p:spPr>
          <a:xfrm>
            <a:off x="7220504" y="6174203"/>
            <a:ext cx="4684816" cy="2144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Atmospheric concentration of PM10 from wildfires, March 2022 (data from GFAS CAMS)</a:t>
            </a:r>
            <a:endParaRPr/>
          </a:p>
        </p:txBody>
      </p:sp>
      <p:sp>
        <p:nvSpPr>
          <p:cNvPr id="108" name="Google Shape;108;p5"/>
          <p:cNvSpPr/>
          <p:nvPr/>
        </p:nvSpPr>
        <p:spPr>
          <a:xfrm>
            <a:off x="7220504" y="3466064"/>
            <a:ext cx="468481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Siberia, 2018. MODIS </a:t>
            </a:r>
            <a:r>
              <a:rPr b="0" i="1" lang="en-US" sz="800" u="none" cap="none" strike="noStrik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active fires </a:t>
            </a:r>
            <a:r>
              <a:rPr b="0" i="1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overlaying a true colour composite, with clearly visible smoke plumes. Data from NASA Worldview</a:t>
            </a:r>
            <a:endParaRPr/>
          </a:p>
        </p:txBody>
      </p:sp>
      <p:pic>
        <p:nvPicPr>
          <p:cNvPr id="109" name="Google Shape;10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5400" y="4020264"/>
            <a:ext cx="4332012" cy="2153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6541" y="1328076"/>
            <a:ext cx="3432201" cy="210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/>
          <p:nvPr/>
        </p:nvSpPr>
        <p:spPr>
          <a:xfrm>
            <a:off x="94020" y="174448"/>
            <a:ext cx="9659580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Context – WildFireSat &amp; WGD Wildfire Pilot</a:t>
            </a:r>
            <a:endParaRPr b="0" i="0" sz="10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6"/>
          <p:cNvSpPr txBox="1"/>
          <p:nvPr/>
        </p:nvSpPr>
        <p:spPr>
          <a:xfrm>
            <a:off x="9266546" y="3889269"/>
            <a:ext cx="2607240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Wildland Urban Interface texaswildfirerisk.com</a:t>
            </a:r>
            <a:endParaRPr b="0" i="1" sz="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6"/>
          <p:cNvSpPr txBox="1"/>
          <p:nvPr>
            <p:ph idx="1" type="body"/>
          </p:nvPr>
        </p:nvSpPr>
        <p:spPr>
          <a:xfrm>
            <a:off x="324232" y="1302262"/>
            <a:ext cx="5632068" cy="5156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600"/>
              <a:t>Canada has been working on a </a:t>
            </a:r>
            <a:r>
              <a:rPr b="1" lang="en-US" sz="1600"/>
              <a:t>dedicated fire monitoring mission </a:t>
            </a:r>
            <a:r>
              <a:rPr lang="en-US" sz="1600"/>
              <a:t>for many years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600"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b="1" lang="en-US" sz="1600"/>
              <a:t>WildFireSat</a:t>
            </a:r>
            <a:r>
              <a:rPr lang="en-US" sz="1600"/>
              <a:t> – a </a:t>
            </a:r>
            <a:r>
              <a:rPr b="1" lang="en-US" sz="1600"/>
              <a:t>purpose</a:t>
            </a:r>
            <a:r>
              <a:rPr lang="en-US" sz="1600"/>
              <a:t> </a:t>
            </a:r>
            <a:r>
              <a:rPr b="1" lang="en-US" sz="1600"/>
              <a:t>built</a:t>
            </a:r>
            <a:r>
              <a:rPr lang="en-US" sz="1600"/>
              <a:t>, </a:t>
            </a:r>
            <a:r>
              <a:rPr b="1" lang="en-US" sz="1600"/>
              <a:t>government</a:t>
            </a:r>
            <a:r>
              <a:rPr lang="en-US" sz="1600"/>
              <a:t> </a:t>
            </a:r>
            <a:r>
              <a:rPr b="1" lang="en-US" sz="1600"/>
              <a:t>funded</a:t>
            </a:r>
            <a:r>
              <a:rPr lang="en-US" sz="1600"/>
              <a:t> fire monitoring mission will provide </a:t>
            </a:r>
            <a:r>
              <a:rPr b="1" lang="en-US" sz="1600"/>
              <a:t>free</a:t>
            </a:r>
            <a:r>
              <a:rPr lang="en-US" sz="1600"/>
              <a:t> and </a:t>
            </a:r>
            <a:r>
              <a:rPr b="1" lang="en-US" sz="1600"/>
              <a:t>open</a:t>
            </a:r>
            <a:r>
              <a:rPr lang="en-US" sz="1600"/>
              <a:t> global fire monitoring data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600"/>
              <a:t>launch date </a:t>
            </a:r>
            <a:r>
              <a:rPr b="1" lang="en-US" sz="1600"/>
              <a:t>~2029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600"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600"/>
              <a:t>Canada co-led the </a:t>
            </a:r>
            <a:r>
              <a:rPr b="1" lang="en-US" sz="1600"/>
              <a:t>CEOS WG Disasters Wildfire Pilot</a:t>
            </a:r>
            <a:r>
              <a:rPr lang="en-US" sz="1600"/>
              <a:t>,</a:t>
            </a:r>
            <a:r>
              <a:rPr b="1" lang="en-US" sz="1600"/>
              <a:t> </a:t>
            </a:r>
            <a:r>
              <a:rPr lang="en-US" sz="1600"/>
              <a:t>set up in 2021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600"/>
              <a:t>Pilot co-leads: NRCan, CSA, NASA, FAO</a:t>
            </a:r>
            <a:endParaRPr/>
          </a:p>
        </p:txBody>
      </p:sp>
      <p:pic>
        <p:nvPicPr>
          <p:cNvPr id="118" name="Google Shape;11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3165" y="1165707"/>
            <a:ext cx="3826761" cy="519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 txBox="1"/>
          <p:nvPr/>
        </p:nvSpPr>
        <p:spPr>
          <a:xfrm>
            <a:off x="94020" y="103248"/>
            <a:ext cx="9469080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 WGD Wildfire Pilot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7"/>
          <p:cNvSpPr txBox="1"/>
          <p:nvPr/>
        </p:nvSpPr>
        <p:spPr>
          <a:xfrm>
            <a:off x="9266546" y="3889269"/>
            <a:ext cx="2607240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Wildland Urban Interface texaswildfirerisk.com</a:t>
            </a:r>
            <a:endParaRPr b="0" i="1" sz="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7"/>
          <p:cNvSpPr txBox="1"/>
          <p:nvPr/>
        </p:nvSpPr>
        <p:spPr>
          <a:xfrm>
            <a:off x="685800" y="1308654"/>
            <a:ext cx="104013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 provide a comprehensive gap analysis for active-fire earth observation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26" name="Google Shape;126;p7"/>
          <p:cNvGrpSpPr/>
          <p:nvPr/>
        </p:nvGrpSpPr>
        <p:grpSpPr>
          <a:xfrm>
            <a:off x="1918935" y="2547077"/>
            <a:ext cx="7935029" cy="3623762"/>
            <a:chOff x="2014041" y="2909972"/>
            <a:chExt cx="7935029" cy="3623762"/>
          </a:xfrm>
        </p:grpSpPr>
        <p:sp>
          <p:nvSpPr>
            <p:cNvPr id="127" name="Google Shape;127;p7"/>
            <p:cNvSpPr/>
            <p:nvPr/>
          </p:nvSpPr>
          <p:spPr>
            <a:xfrm>
              <a:off x="2014041" y="2982562"/>
              <a:ext cx="3778189" cy="919398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25400">
              <a:solidFill>
                <a:srgbClr val="7A9826"/>
              </a:solidFill>
              <a:prstDash val="solid"/>
              <a:bevel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‘Supply’ side analysis: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Gap analysis of existing and future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active fire monitoring systems</a:t>
              </a: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6589982" y="2909972"/>
              <a:ext cx="3359088" cy="1191813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25400">
              <a:solidFill>
                <a:srgbClr val="7A9826"/>
              </a:solidFill>
              <a:prstDash val="solid"/>
              <a:bevel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‘Demand’ side analysis: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who is using active fire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products for management?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What influences this?</a:t>
              </a: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4092465" y="5069434"/>
              <a:ext cx="3778200" cy="14643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25400">
              <a:solidFill>
                <a:srgbClr val="7A9826"/>
              </a:solidFill>
              <a:prstDash val="solid"/>
              <a:bevel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Recommendations</a:t>
              </a:r>
              <a:r>
                <a:rPr b="1" i="0" lang="en-US" sz="1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 </a:t>
              </a:r>
              <a:endParaRPr/>
            </a:p>
            <a:p>
              <a:pPr indent="-285750" lvl="0" marL="28575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Arial"/>
                <a:buChar char="•"/>
              </a:pPr>
              <a:r>
                <a:rPr b="0" i="0" lang="en-US" sz="1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Define user requirement</a:t>
              </a:r>
              <a:r>
                <a:rPr b="0" i="0" lang="en-US" sz="1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 for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active fire missions </a:t>
              </a:r>
              <a:endPara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285750" lvl="0" marL="28575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Arial"/>
                <a:buChar char="•"/>
              </a:pPr>
              <a:r>
                <a:rPr b="0" i="0" lang="en-US" sz="1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How can we better coordinate global active fire monitoring?</a:t>
              </a:r>
              <a:endParaRPr/>
            </a:p>
          </p:txBody>
        </p:sp>
        <p:cxnSp>
          <p:nvCxnSpPr>
            <p:cNvPr id="130" name="Google Shape;130;p7"/>
            <p:cNvCxnSpPr>
              <a:stCxn id="128" idx="2"/>
              <a:endCxn id="129" idx="0"/>
            </p:cNvCxnSpPr>
            <p:nvPr/>
          </p:nvCxnSpPr>
          <p:spPr>
            <a:xfrm rot="5400000">
              <a:off x="6641726" y="3441485"/>
              <a:ext cx="967500" cy="2288100"/>
            </a:xfrm>
            <a:prstGeom prst="bentConnector3">
              <a:avLst>
                <a:gd fmla="val 50008" name="adj1"/>
              </a:avLst>
            </a:prstGeom>
            <a:noFill/>
            <a:ln cap="flat" cmpd="sng" w="57150">
              <a:solidFill>
                <a:srgbClr val="7A9826"/>
              </a:solidFill>
              <a:prstDash val="solid"/>
              <a:bevel/>
              <a:headEnd len="sm" w="sm" type="none"/>
              <a:tailEnd len="med" w="med" type="triangle"/>
            </a:ln>
            <a:effectLst>
              <a:outerShdw blurRad="38100" rotWithShape="0" dir="5400000" dist="2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131" name="Google Shape;131;p7"/>
            <p:cNvCxnSpPr>
              <a:stCxn id="127" idx="2"/>
              <a:endCxn id="129" idx="0"/>
            </p:cNvCxnSpPr>
            <p:nvPr/>
          </p:nvCxnSpPr>
          <p:spPr>
            <a:xfrm flipH="1" rot="-5400000">
              <a:off x="4358536" y="3446560"/>
              <a:ext cx="1167600" cy="2078400"/>
            </a:xfrm>
            <a:prstGeom prst="bentConnector3">
              <a:avLst>
                <a:gd fmla="val 57591" name="adj1"/>
              </a:avLst>
            </a:prstGeom>
            <a:noFill/>
            <a:ln cap="flat" cmpd="sng" w="57150">
              <a:solidFill>
                <a:srgbClr val="7A9826"/>
              </a:solidFill>
              <a:prstDash val="solid"/>
              <a:bevel/>
              <a:headEnd len="sm" w="sm" type="none"/>
              <a:tailEnd len="med" w="med" type="triangle"/>
            </a:ln>
            <a:effectLst>
              <a:outerShdw blurRad="38100" rotWithShape="0" dir="5400000" dist="20000">
                <a:srgbClr val="000000">
                  <a:alpha val="37647"/>
                </a:srgbClr>
              </a:outerShdw>
            </a:effectLst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/>
          <p:nvPr/>
        </p:nvSpPr>
        <p:spPr>
          <a:xfrm>
            <a:off x="137197" y="143483"/>
            <a:ext cx="946908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 WGD Wildfire Pilot – Findings (1)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8"/>
          <p:cNvSpPr txBox="1"/>
          <p:nvPr/>
        </p:nvSpPr>
        <p:spPr>
          <a:xfrm>
            <a:off x="9266546" y="3889269"/>
            <a:ext cx="2607240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Wildland Urban Interface texaswildfirerisk.com</a:t>
            </a:r>
            <a:endParaRPr b="0" i="1" sz="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8"/>
          <p:cNvSpPr txBox="1"/>
          <p:nvPr>
            <p:ph idx="1" type="body"/>
          </p:nvPr>
        </p:nvSpPr>
        <p:spPr>
          <a:xfrm>
            <a:off x="315051" y="1279875"/>
            <a:ext cx="7534500" cy="51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1300"/>
              <a:t>‘Supply’ side analysis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Noto Sans Symbols"/>
              <a:buChar char="❖"/>
            </a:pPr>
            <a:r>
              <a:rPr lang="en-US" sz="1300"/>
              <a:t>Gap analysis of existing and future active fire monitoring systems using the CEOS MIM database and STK modelling</a:t>
            </a:r>
            <a:endParaRPr sz="1300"/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300"/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1300"/>
              <a:t>Primary findings: </a:t>
            </a:r>
            <a:endParaRPr sz="2700"/>
          </a:p>
          <a:p>
            <a:pPr indent="-4000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Char char="❖"/>
            </a:pPr>
            <a:r>
              <a:rPr lang="en-US" sz="1300"/>
              <a:t>Global monitoring capabilities are </a:t>
            </a:r>
            <a:r>
              <a:rPr b="1" lang="en-US" sz="1300"/>
              <a:t>unstable</a:t>
            </a:r>
            <a:r>
              <a:rPr lang="en-US" sz="1300"/>
              <a:t> out to the mid-2030s (e.g. </a:t>
            </a:r>
            <a:r>
              <a:rPr b="1" lang="en-US" sz="1300"/>
              <a:t>Figure 1</a:t>
            </a:r>
            <a:r>
              <a:rPr lang="en-US" sz="1300"/>
              <a:t>)</a:t>
            </a:r>
            <a:endParaRPr sz="2700"/>
          </a:p>
          <a:p>
            <a:pPr indent="-4000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Char char="❖"/>
            </a:pPr>
            <a:r>
              <a:rPr lang="en-US" sz="1300"/>
              <a:t>Revisit times </a:t>
            </a:r>
            <a:r>
              <a:rPr b="1" lang="en-US" sz="1300"/>
              <a:t>do not get better </a:t>
            </a:r>
            <a:r>
              <a:rPr lang="en-US" sz="1300"/>
              <a:t>in future (</a:t>
            </a:r>
            <a:r>
              <a:rPr b="1" lang="en-US" sz="1300"/>
              <a:t>Figure 1</a:t>
            </a:r>
            <a:r>
              <a:rPr lang="en-US" sz="1300"/>
              <a:t>), but more spatially detailed observations appear likely for a period in the early 2030s (not shown)</a:t>
            </a:r>
            <a:endParaRPr sz="2700"/>
          </a:p>
          <a:p>
            <a:pPr indent="-4000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Char char="❖"/>
            </a:pPr>
            <a:r>
              <a:rPr lang="en-US" sz="1300"/>
              <a:t>Revisit times would be improved if </a:t>
            </a:r>
            <a:r>
              <a:rPr b="1" lang="en-US" sz="1300"/>
              <a:t>existing/committed capabilities </a:t>
            </a:r>
            <a:r>
              <a:rPr lang="en-US" sz="1300"/>
              <a:t>of additional space agencies were to be </a:t>
            </a:r>
            <a:r>
              <a:rPr b="1" lang="en-US" sz="1300"/>
              <a:t>leveraged</a:t>
            </a:r>
            <a:r>
              <a:rPr lang="en-US" sz="1300"/>
              <a:t> for AF monitoring (not shown).</a:t>
            </a:r>
            <a:endParaRPr sz="2700"/>
          </a:p>
          <a:p>
            <a:pPr indent="-4000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Char char="❖"/>
            </a:pPr>
            <a:r>
              <a:rPr lang="en-US" sz="1300"/>
              <a:t>Worst EO monitoring capabilities in the (sub)tropics (</a:t>
            </a:r>
            <a:r>
              <a:rPr b="1" lang="en-US" sz="1300"/>
              <a:t>Figure 2</a:t>
            </a:r>
            <a:r>
              <a:rPr lang="en-US" sz="1300"/>
              <a:t>); climate change is driving more extreme fire weather in some of these areas (but not all).</a:t>
            </a:r>
            <a:endParaRPr sz="2700"/>
          </a:p>
        </p:txBody>
      </p:sp>
      <p:pic>
        <p:nvPicPr>
          <p:cNvPr descr="A graph of different numbers&#10;&#10;AI-generated content may be incorrect." id="139" name="Google Shape;139;p8"/>
          <p:cNvPicPr preferRelativeResize="0"/>
          <p:nvPr/>
        </p:nvPicPr>
        <p:blipFill rotWithShape="1">
          <a:blip r:embed="rId3">
            <a:alphaModFix/>
          </a:blip>
          <a:srcRect b="49260" l="6179" r="49296" t="11461"/>
          <a:stretch/>
        </p:blipFill>
        <p:spPr>
          <a:xfrm>
            <a:off x="8229600" y="1321767"/>
            <a:ext cx="2753355" cy="2429003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8"/>
          <p:cNvSpPr txBox="1"/>
          <p:nvPr/>
        </p:nvSpPr>
        <p:spPr>
          <a:xfrm>
            <a:off x="8380158" y="3719992"/>
            <a:ext cx="286649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Figure 1. </a:t>
            </a: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Maximum revisit time (global aggregation)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baseline scenario for fire monitoring/detection</a:t>
            </a:r>
            <a:endParaRPr b="0" i="0" sz="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p8"/>
          <p:cNvSpPr txBox="1"/>
          <p:nvPr/>
        </p:nvSpPr>
        <p:spPr>
          <a:xfrm>
            <a:off x="8526031" y="6218045"/>
            <a:ext cx="257474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Figure 2. </a:t>
            </a: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Maximum revisit time in 2029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baseline scenario for fire monitoring/detection</a:t>
            </a:r>
            <a:endParaRPr b="0" i="0" sz="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2" name="Google Shape;14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9488" y="4083022"/>
            <a:ext cx="3543721" cy="214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"/>
          <p:cNvSpPr txBox="1"/>
          <p:nvPr/>
        </p:nvSpPr>
        <p:spPr>
          <a:xfrm>
            <a:off x="137197" y="143483"/>
            <a:ext cx="946908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 WGD Wildfire Pilot – Findings (2)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9"/>
          <p:cNvSpPr txBox="1"/>
          <p:nvPr/>
        </p:nvSpPr>
        <p:spPr>
          <a:xfrm>
            <a:off x="9266546" y="3673369"/>
            <a:ext cx="2607240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Wildland Urban Interface texaswildfirerisk.com</a:t>
            </a:r>
            <a:endParaRPr b="0" i="1" sz="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9"/>
          <p:cNvSpPr txBox="1"/>
          <p:nvPr>
            <p:ph idx="1" type="body"/>
          </p:nvPr>
        </p:nvSpPr>
        <p:spPr>
          <a:xfrm>
            <a:off x="315051" y="1279875"/>
            <a:ext cx="6868200" cy="51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1300"/>
              <a:t>‘Demand’ side analysis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Noto Sans Symbols"/>
              <a:buChar char="❖"/>
            </a:pPr>
            <a:r>
              <a:rPr lang="en-US" sz="1300"/>
              <a:t>who is using active fire products for management?  What influences this? Taking a “3-pronged” approach using:</a:t>
            </a:r>
            <a:endParaRPr sz="2700"/>
          </a:p>
          <a:p>
            <a:pPr indent="-3746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300"/>
              <a:buFont typeface="Noto Sans Symbols"/>
              <a:buChar char="▪"/>
            </a:pPr>
            <a:r>
              <a:rPr lang="en-US" sz="1100"/>
              <a:t>Global fire management user survey</a:t>
            </a:r>
            <a:endParaRPr sz="2300"/>
          </a:p>
          <a:p>
            <a:pPr indent="-3746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300"/>
              <a:buFont typeface="Noto Sans Symbols"/>
              <a:buChar char="▪"/>
            </a:pPr>
            <a:r>
              <a:rPr lang="en-US" sz="1100"/>
              <a:t>Active fire web platform user traffic analysis </a:t>
            </a:r>
            <a:endParaRPr sz="2300"/>
          </a:p>
          <a:p>
            <a:pPr indent="-3746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300"/>
              <a:buFont typeface="Noto Sans Symbols"/>
              <a:buChar char="▪"/>
            </a:pPr>
            <a:r>
              <a:rPr lang="en-US" sz="1100"/>
              <a:t>Bibliometric analysis</a:t>
            </a:r>
            <a:endParaRPr sz="2300"/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1300"/>
              <a:t>Primary findings: </a:t>
            </a:r>
            <a:endParaRPr sz="2700"/>
          </a:p>
          <a:p>
            <a:pPr indent="-4000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Char char="❖"/>
            </a:pPr>
            <a:r>
              <a:rPr lang="en-US" sz="1300"/>
              <a:t>Relationships between use of EO fire platforms &amp; fire activity were found in a diverse range of countries (GDP &amp; geography) suggesting that a </a:t>
            </a:r>
            <a:r>
              <a:rPr b="1" lang="en-US" sz="1300"/>
              <a:t>variety of hotspot data use situations exist </a:t>
            </a:r>
            <a:r>
              <a:rPr lang="en-US" sz="1300"/>
              <a:t>(</a:t>
            </a:r>
            <a:r>
              <a:rPr b="1" lang="en-US" sz="1300"/>
              <a:t>Fig. 1</a:t>
            </a:r>
            <a:r>
              <a:rPr lang="en-US" sz="1300"/>
              <a:t>; Hope et al., 2024)</a:t>
            </a:r>
            <a:endParaRPr sz="2700"/>
          </a:p>
          <a:p>
            <a:pPr indent="-4000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Char char="❖"/>
            </a:pPr>
            <a:r>
              <a:rPr lang="en-US" sz="1300"/>
              <a:t>Bibliometric analysis &amp; global user surveys show that there has been a </a:t>
            </a:r>
            <a:r>
              <a:rPr b="1" lang="en-US" sz="1300"/>
              <a:t>recent explosion of active fire EO usage </a:t>
            </a:r>
            <a:r>
              <a:rPr lang="en-US" sz="1300"/>
              <a:t>(</a:t>
            </a:r>
            <a:r>
              <a:rPr b="1" lang="en-US" sz="1300"/>
              <a:t>Fig. 2</a:t>
            </a:r>
            <a:r>
              <a:rPr lang="en-US" sz="1300"/>
              <a:t>)</a:t>
            </a:r>
            <a:r>
              <a:rPr b="1" lang="en-US" sz="1300"/>
              <a:t> </a:t>
            </a:r>
            <a:r>
              <a:rPr lang="en-US" sz="1300"/>
              <a:t>both for </a:t>
            </a:r>
            <a:r>
              <a:rPr b="1" lang="en-US" sz="1300"/>
              <a:t>science</a:t>
            </a:r>
            <a:r>
              <a:rPr lang="en-US" sz="1300"/>
              <a:t> and </a:t>
            </a:r>
            <a:r>
              <a:rPr b="1" lang="en-US" sz="1300"/>
              <a:t>fire management applications</a:t>
            </a:r>
            <a:r>
              <a:rPr lang="en-US" sz="1300"/>
              <a:t>. Fire managers also have a </a:t>
            </a:r>
            <a:r>
              <a:rPr b="1" lang="en-US" sz="1300"/>
              <a:t>high degree of trust </a:t>
            </a:r>
            <a:r>
              <a:rPr lang="en-US" sz="1300"/>
              <a:t>in this data (</a:t>
            </a:r>
            <a:r>
              <a:rPr b="1" lang="en-US" sz="1300"/>
              <a:t>Fig. 3.</a:t>
            </a:r>
            <a:r>
              <a:rPr lang="en-US" sz="1300"/>
              <a:t>,</a:t>
            </a:r>
            <a:r>
              <a:rPr b="1" lang="en-US" sz="1300"/>
              <a:t> </a:t>
            </a:r>
            <a:r>
              <a:rPr lang="en-US" sz="1300"/>
              <a:t>McFayden et al., 2024)</a:t>
            </a:r>
            <a:endParaRPr sz="800"/>
          </a:p>
        </p:txBody>
      </p:sp>
      <p:pic>
        <p:nvPicPr>
          <p:cNvPr id="150" name="Google Shape;150;p9"/>
          <p:cNvPicPr preferRelativeResize="0"/>
          <p:nvPr/>
        </p:nvPicPr>
        <p:blipFill rotWithShape="1">
          <a:blip r:embed="rId3">
            <a:alphaModFix/>
          </a:blip>
          <a:srcRect b="0" l="0" r="0" t="51095"/>
          <a:stretch/>
        </p:blipFill>
        <p:spPr>
          <a:xfrm>
            <a:off x="7107668" y="1541550"/>
            <a:ext cx="2879531" cy="15548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9"/>
          <p:cNvGrpSpPr/>
          <p:nvPr/>
        </p:nvGrpSpPr>
        <p:grpSpPr>
          <a:xfrm>
            <a:off x="9794343" y="1503091"/>
            <a:ext cx="2079443" cy="1830434"/>
            <a:chOff x="8965062" y="1261739"/>
            <a:chExt cx="2911898" cy="2285685"/>
          </a:xfrm>
        </p:grpSpPr>
        <p:pic>
          <p:nvPicPr>
            <p:cNvPr id="152" name="Google Shape;152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965062" y="1261739"/>
              <a:ext cx="2911898" cy="22856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" name="Google Shape;153;p9"/>
            <p:cNvSpPr txBox="1"/>
            <p:nvPr/>
          </p:nvSpPr>
          <p:spPr>
            <a:xfrm>
              <a:off x="9382190" y="1279009"/>
              <a:ext cx="1988377" cy="7302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Figure 2. </a:t>
              </a:r>
              <a:r>
                <a:rPr b="0" i="0" lang="en-US" sz="8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Number of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publications per year, active fire EO (Crowley et al., in prep.)</a:t>
              </a:r>
              <a:endParaRPr b="0"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54" name="Google Shape;154;p9"/>
          <p:cNvGrpSpPr/>
          <p:nvPr/>
        </p:nvGrpSpPr>
        <p:grpSpPr>
          <a:xfrm>
            <a:off x="7679056" y="3736624"/>
            <a:ext cx="3879692" cy="2007803"/>
            <a:chOff x="8159420" y="3873836"/>
            <a:chExt cx="3879692" cy="2007803"/>
          </a:xfrm>
        </p:grpSpPr>
        <p:sp>
          <p:nvSpPr>
            <p:cNvPr id="155" name="Google Shape;155;p9"/>
            <p:cNvSpPr txBox="1"/>
            <p:nvPr/>
          </p:nvSpPr>
          <p:spPr>
            <a:xfrm>
              <a:off x="8353779" y="5666195"/>
              <a:ext cx="3638746" cy="2154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Figure 3. </a:t>
              </a:r>
              <a:r>
                <a:rPr b="0" i="0" lang="en-US" sz="8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Global end user survey outcomes (M</a:t>
              </a:r>
              <a:r>
                <a:rPr b="0" baseline="30000" i="0" lang="en-US" sz="8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</a:t>
              </a:r>
              <a:r>
                <a:rPr b="0" i="0" lang="en-US" sz="8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Fayden et al., 2024)</a:t>
              </a:r>
              <a:endParaRPr b="0"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56" name="Google Shape;156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159420" y="3890592"/>
              <a:ext cx="2013732" cy="1554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173152" y="3873836"/>
              <a:ext cx="1865960" cy="1722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8" name="Google Shape;158;p9"/>
          <p:cNvSpPr txBox="1"/>
          <p:nvPr/>
        </p:nvSpPr>
        <p:spPr>
          <a:xfrm>
            <a:off x="7183328" y="3134848"/>
            <a:ext cx="297658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Figure 1. </a:t>
            </a: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total weekly use counts vs. # fires. Outliers with strong or weak relationships are bolded (Hope et al., 2024)</a:t>
            </a:r>
            <a:endParaRPr b="0" i="0" sz="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9"/>
          <p:cNvSpPr txBox="1"/>
          <p:nvPr/>
        </p:nvSpPr>
        <p:spPr>
          <a:xfrm>
            <a:off x="7161874" y="6115434"/>
            <a:ext cx="50618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Hope et al., (2024) </a:t>
            </a:r>
            <a:r>
              <a:rPr b="0" i="0" lang="en-US" sz="9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https://doi.org/10.1080/17538947.2024.2420821</a:t>
            </a:r>
            <a:r>
              <a:rPr b="0" i="0" lang="en-US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McFayden et al. (2024) </a:t>
            </a:r>
            <a:r>
              <a:rPr b="0" i="0" lang="en-US" sz="9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https://ostrnrcan-dostrncan.canada.ca/handle/1845/275072</a:t>
            </a:r>
            <a:r>
              <a:rPr b="0" i="0" lang="en-US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Locations">
    <vt:lpwstr>ceos:3</vt:lpwstr>
  </property>
  <property fmtid="{D5CDD505-2E9C-101B-9397-08002B2CF9AE}" pid="3" name="ClassificationContentMarkingHeaderText">
    <vt:lpwstr>UNCLASSIFIED - NON CLASSIFIÉ</vt:lpwstr>
  </property>
</Properties>
</file>