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embeddedFontLst>
    <p:embeddedFont>
      <p:font typeface="Montserrat"/>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C0B49F6-3DB2-4D85-B860-6C797310CF45}">
  <a:tblStyle styleId="{AC0B49F6-3DB2-4D85-B860-6C797310CF4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Montserrat-italic.fntdata"/><Relationship Id="rId6" Type="http://schemas.openxmlformats.org/officeDocument/2006/relationships/slide" Target="slides/slide1.xml"/><Relationship Id="rId18" Type="http://schemas.openxmlformats.org/officeDocument/2006/relationships/font" Target="fonts/Montserrat-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79fd60198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g379fd601985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77a9c2f74a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377a9c2f74a_1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7a016c44e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37a016c44ea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77a9c2f74a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377a9c2f74a_1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77a9c2f74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377a9c2f74a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77a9c2f74a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g377a9c2f74a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77a9c2f74a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g377a9c2f74a_1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77a9c2f74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g377a9c2f74a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77a9c2f74a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g377a9c2f74a_1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77a9c2f74a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377a9c2f74a_1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77a9c2f74a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g377a9c2f74a_1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7.jpg"/><Relationship Id="rId4" Type="http://schemas.openxmlformats.org/officeDocument/2006/relationships/image" Target="../media/image5.jpg"/><Relationship Id="rId5" Type="http://schemas.openxmlformats.org/officeDocument/2006/relationships/image" Target="../media/image8.png"/><Relationship Id="rId6"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SIT TW 2025, 9-11 September 2025</a:t>
            </a:r>
            <a:endParaRPr b="1">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41" name="Google Shape;41;p4"/>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SIT TW 2025, 9-11 September 2025</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50" name="Google Shape;50;p5"/>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SIT TW 2025, 9-11 September 2025</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61" name="Google Shape;61;p6"/>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SIT TW 2025, 9-11 September 2025</a:t>
            </a:r>
            <a:endParaRPr b="1">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hyperlink" Target="https://ceos.org/observation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txBox="1"/>
          <p:nvPr>
            <p:ph type="title"/>
          </p:nvPr>
        </p:nvSpPr>
        <p:spPr>
          <a:xfrm>
            <a:off x="176050" y="175950"/>
            <a:ext cx="7793400" cy="4773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5100"/>
              <a:t>Virtual Constellation Reporting to CEOS Leadership</a:t>
            </a:r>
            <a:endParaRPr sz="5100"/>
          </a:p>
        </p:txBody>
      </p:sp>
      <p:sp>
        <p:nvSpPr>
          <p:cNvPr id="67" name="Google Shape;67;p7"/>
          <p:cNvSpPr/>
          <p:nvPr/>
        </p:nvSpPr>
        <p:spPr>
          <a:xfrm>
            <a:off x="7233175" y="4672201"/>
            <a:ext cx="4833000" cy="2185800"/>
          </a:xfrm>
          <a:prstGeom prst="rect">
            <a:avLst/>
          </a:prstGeom>
          <a:noFill/>
          <a:ln>
            <a:noFill/>
          </a:ln>
        </p:spPr>
        <p:txBody>
          <a:bodyPr anchorCtr="0" anchor="t" bIns="0" lIns="0" spcFirstLastPara="1" rIns="0" wrap="square" tIns="0">
            <a:noAutofit/>
          </a:bodyPr>
          <a:lstStyle/>
          <a:p>
            <a:pPr indent="0" lvl="0" marL="0" rtl="0" algn="r">
              <a:lnSpc>
                <a:spcPct val="130000"/>
              </a:lnSpc>
              <a:spcBef>
                <a:spcPts val="0"/>
              </a:spcBef>
              <a:spcAft>
                <a:spcPts val="0"/>
              </a:spcAft>
              <a:buClr>
                <a:schemeClr val="dk1"/>
              </a:buClr>
              <a:buFont typeface="Arial"/>
              <a:buNone/>
            </a:pPr>
            <a:r>
              <a:rPr b="1" lang="en-GB" sz="2200">
                <a:solidFill>
                  <a:schemeClr val="accent1"/>
                </a:solidFill>
                <a:latin typeface="Montserrat"/>
                <a:ea typeface="Montserrat"/>
                <a:cs typeface="Montserrat"/>
                <a:sym typeface="Montserrat"/>
              </a:rPr>
              <a:t>Yuko Nakamura, JAXA</a:t>
            </a:r>
            <a:endParaRPr>
              <a:solidFill>
                <a:schemeClr val="dk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2200">
                <a:solidFill>
                  <a:schemeClr val="accent1"/>
                </a:solidFill>
                <a:latin typeface="Montserrat"/>
                <a:ea typeface="Montserrat"/>
                <a:cs typeface="Montserrat"/>
                <a:sym typeface="Montserrat"/>
              </a:rPr>
              <a:t>Agenda Item #7.10</a:t>
            </a:r>
            <a:endParaRPr>
              <a:solidFill>
                <a:schemeClr val="dk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2200">
                <a:solidFill>
                  <a:schemeClr val="accent1"/>
                </a:solidFill>
                <a:latin typeface="Montserrat"/>
                <a:ea typeface="Montserrat"/>
                <a:cs typeface="Montserrat"/>
                <a:sym typeface="Montserrat"/>
              </a:rPr>
              <a:t>SIT TW 2025</a:t>
            </a:r>
            <a:endParaRPr b="1" sz="2200">
              <a:solidFill>
                <a:schemeClr val="accent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2200">
                <a:solidFill>
                  <a:schemeClr val="accent1"/>
                </a:solidFill>
                <a:latin typeface="Montserrat"/>
                <a:ea typeface="Montserrat"/>
                <a:cs typeface="Montserrat"/>
                <a:sym typeface="Montserrat"/>
              </a:rPr>
              <a:t>Darmstadt, Germany</a:t>
            </a:r>
            <a:endParaRPr b="1" sz="2200">
              <a:solidFill>
                <a:schemeClr val="accent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2200">
                <a:solidFill>
                  <a:schemeClr val="accent1"/>
                </a:solidFill>
                <a:latin typeface="Montserrat"/>
                <a:ea typeface="Montserrat"/>
                <a:cs typeface="Montserrat"/>
                <a:sym typeface="Montserrat"/>
              </a:rPr>
              <a:t>9-11 September, 2025</a:t>
            </a:r>
            <a:endParaRPr b="1" sz="2200">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6"/>
          <p:cNvSpPr txBox="1"/>
          <p:nvPr/>
        </p:nvSpPr>
        <p:spPr>
          <a:xfrm>
            <a:off x="357105" y="1290957"/>
            <a:ext cx="11112000" cy="1293000"/>
          </a:xfrm>
          <a:prstGeom prst="rect">
            <a:avLst/>
          </a:prstGeom>
          <a:noFill/>
          <a:ln>
            <a:noFill/>
          </a:ln>
        </p:spPr>
        <p:txBody>
          <a:bodyPr anchorCtr="0" anchor="t" bIns="45700" lIns="91425" spcFirstLastPara="1" rIns="91425" wrap="square" tIns="45700">
            <a:spAutoFit/>
          </a:bodyPr>
          <a:lstStyle/>
          <a:p>
            <a:pPr indent="-336550" lvl="0" marL="457200" rtl="0" algn="l">
              <a:lnSpc>
                <a:spcPct val="150000"/>
              </a:lnSpc>
              <a:spcBef>
                <a:spcPts val="600"/>
              </a:spcBef>
              <a:spcAft>
                <a:spcPts val="0"/>
              </a:spcAft>
              <a:buClr>
                <a:schemeClr val="dk1"/>
              </a:buClr>
              <a:buSzPts val="1700"/>
              <a:buFont typeface="Montserrat"/>
              <a:buChar char="❖"/>
            </a:pPr>
            <a:r>
              <a:rPr lang="en-GB" sz="1700">
                <a:solidFill>
                  <a:schemeClr val="dk1"/>
                </a:solidFill>
                <a:latin typeface="Montserrat"/>
                <a:ea typeface="Montserrat"/>
                <a:cs typeface="Montserrat"/>
                <a:sym typeface="Montserrat"/>
              </a:rPr>
              <a:t>Statement originally presented at SIT Tech Workshop 2024</a:t>
            </a:r>
            <a:endParaRPr sz="1700">
              <a:solidFill>
                <a:schemeClr val="dk1"/>
              </a:solidFill>
              <a:latin typeface="Montserrat"/>
              <a:ea typeface="Montserrat"/>
              <a:cs typeface="Montserrat"/>
              <a:sym typeface="Montserrat"/>
            </a:endParaRPr>
          </a:p>
          <a:p>
            <a:pPr indent="-336550" lvl="1" marL="914400" rtl="0" algn="l">
              <a:lnSpc>
                <a:spcPct val="150000"/>
              </a:lnSpc>
              <a:spcBef>
                <a:spcPts val="600"/>
              </a:spcBef>
              <a:spcAft>
                <a:spcPts val="0"/>
              </a:spcAft>
              <a:buClr>
                <a:schemeClr val="dk1"/>
              </a:buClr>
              <a:buSzPts val="1700"/>
              <a:buFont typeface="Montserrat"/>
              <a:buChar char="❖"/>
            </a:pPr>
            <a:r>
              <a:rPr lang="en-GB" sz="1700">
                <a:solidFill>
                  <a:schemeClr val="dk1"/>
                </a:solidFill>
                <a:latin typeface="Montserrat"/>
                <a:ea typeface="Montserrat"/>
                <a:cs typeface="Montserrat"/>
                <a:sym typeface="Montserrat"/>
              </a:rPr>
              <a:t>Some issues with content and framing</a:t>
            </a:r>
            <a:endParaRPr sz="1700">
              <a:solidFill>
                <a:schemeClr val="dk1"/>
              </a:solidFill>
              <a:latin typeface="Montserrat"/>
              <a:ea typeface="Montserrat"/>
              <a:cs typeface="Montserrat"/>
              <a:sym typeface="Montserrat"/>
            </a:endParaRPr>
          </a:p>
          <a:p>
            <a:pPr indent="-336550" lvl="0" marL="457200" rtl="0" algn="l">
              <a:lnSpc>
                <a:spcPct val="150000"/>
              </a:lnSpc>
              <a:spcBef>
                <a:spcPts val="600"/>
              </a:spcBef>
              <a:spcAft>
                <a:spcPts val="0"/>
              </a:spcAft>
              <a:buClr>
                <a:schemeClr val="dk1"/>
              </a:buClr>
              <a:buSzPts val="1700"/>
              <a:buFont typeface="Montserrat"/>
              <a:buChar char="❖"/>
            </a:pPr>
            <a:r>
              <a:rPr lang="en-GB" sz="1700">
                <a:solidFill>
                  <a:schemeClr val="dk1"/>
                </a:solidFill>
                <a:latin typeface="Montserrat"/>
                <a:ea typeface="Montserrat"/>
                <a:cs typeface="Montserrat"/>
                <a:sym typeface="Montserrat"/>
              </a:rPr>
              <a:t>Update presented at SIT-40, with another decision and action recorded:</a:t>
            </a:r>
            <a:endParaRPr b="1" sz="1700">
              <a:solidFill>
                <a:schemeClr val="dk1"/>
              </a:solidFill>
              <a:latin typeface="Montserrat"/>
              <a:ea typeface="Montserrat"/>
              <a:cs typeface="Montserrat"/>
              <a:sym typeface="Montserrat"/>
            </a:endParaRPr>
          </a:p>
        </p:txBody>
      </p:sp>
      <p:graphicFrame>
        <p:nvGraphicFramePr>
          <p:cNvPr id="127" name="Google Shape;127;p16"/>
          <p:cNvGraphicFramePr/>
          <p:nvPr/>
        </p:nvGraphicFramePr>
        <p:xfrm>
          <a:off x="619550" y="2800409"/>
          <a:ext cx="3000000" cy="3000000"/>
        </p:xfrm>
        <a:graphic>
          <a:graphicData uri="http://schemas.openxmlformats.org/drawingml/2006/table">
            <a:tbl>
              <a:tblPr>
                <a:noFill/>
                <a:tableStyleId>{AC0B49F6-3DB2-4D85-B860-6C797310CF45}</a:tableStyleId>
              </a:tblPr>
              <a:tblGrid>
                <a:gridCol w="1202100"/>
                <a:gridCol w="9909900"/>
              </a:tblGrid>
              <a:tr h="1708700">
                <a:tc>
                  <a:txBody>
                    <a:bodyPr/>
                    <a:lstStyle/>
                    <a:p>
                      <a:pPr indent="0" lvl="0" marL="0" rtl="0" algn="ctr">
                        <a:lnSpc>
                          <a:spcPct val="112999"/>
                        </a:lnSpc>
                        <a:spcBef>
                          <a:spcPts val="0"/>
                        </a:spcBef>
                        <a:spcAft>
                          <a:spcPts val="600"/>
                        </a:spcAft>
                        <a:buNone/>
                      </a:pPr>
                      <a:r>
                        <a:rPr b="1" lang="en-GB">
                          <a:solidFill>
                            <a:srgbClr val="FFFFFF"/>
                          </a:solidFill>
                          <a:latin typeface="Calibri"/>
                          <a:ea typeface="Calibri"/>
                          <a:cs typeface="Calibri"/>
                          <a:sym typeface="Calibri"/>
                        </a:rPr>
                        <a:t>DECISION 05</a:t>
                      </a:r>
                      <a:endParaRPr b="1">
                        <a:solidFill>
                          <a:srgbClr val="FFFFFF"/>
                        </a:solidFill>
                        <a:latin typeface="Calibri"/>
                        <a:ea typeface="Calibri"/>
                        <a:cs typeface="Calibri"/>
                        <a:sym typeface="Calibri"/>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8761D"/>
                    </a:solidFill>
                  </a:tcPr>
                </a:tc>
                <a:tc>
                  <a:txBody>
                    <a:bodyPr/>
                    <a:lstStyle/>
                    <a:p>
                      <a:pPr indent="0" lvl="0" marL="0" rtl="0" algn="just">
                        <a:lnSpc>
                          <a:spcPct val="100000"/>
                        </a:lnSpc>
                        <a:spcBef>
                          <a:spcPts val="0"/>
                        </a:spcBef>
                        <a:spcAft>
                          <a:spcPts val="0"/>
                        </a:spcAft>
                        <a:buNone/>
                      </a:pPr>
                      <a:r>
                        <a:rPr lang="en-GB">
                          <a:latin typeface="Calibri"/>
                          <a:ea typeface="Calibri"/>
                          <a:cs typeface="Calibri"/>
                          <a:sym typeface="Calibri"/>
                        </a:rPr>
                        <a:t>CEOS Agencies acknowledged the requests and recommendations from SST-VC and COAST-VC to:</a:t>
                      </a:r>
                      <a:endParaRPr>
                        <a:latin typeface="Calibri"/>
                        <a:ea typeface="Calibri"/>
                        <a:cs typeface="Calibri"/>
                        <a:sym typeface="Calibri"/>
                      </a:endParaRPr>
                    </a:p>
                    <a:p>
                      <a:pPr indent="-317500" lvl="0" marL="914400" rtl="0" algn="just">
                        <a:lnSpc>
                          <a:spcPct val="100000"/>
                        </a:lnSpc>
                        <a:spcBef>
                          <a:spcPts val="0"/>
                        </a:spcBef>
                        <a:spcAft>
                          <a:spcPts val="0"/>
                        </a:spcAft>
                        <a:buSzPts val="1400"/>
                        <a:buFont typeface="Calibri"/>
                        <a:buAutoNum type="arabicPeriod"/>
                      </a:pPr>
                      <a:r>
                        <a:rPr lang="en-GB">
                          <a:latin typeface="Calibri"/>
                          <a:ea typeface="Calibri"/>
                          <a:cs typeface="Calibri"/>
                          <a:sym typeface="Calibri"/>
                        </a:rPr>
                        <a:t>Consider the acquisition of coastal SST in GHRSST format with enough coverage up to minimum 100 km from the coast when planning new ultra high resolution TIR missions.</a:t>
                      </a:r>
                      <a:endParaRPr>
                        <a:latin typeface="Calibri"/>
                        <a:ea typeface="Calibri"/>
                        <a:cs typeface="Calibri"/>
                        <a:sym typeface="Calibri"/>
                      </a:endParaRPr>
                    </a:p>
                    <a:p>
                      <a:pPr indent="-317500" lvl="0" marL="914400" rtl="0" algn="just">
                        <a:lnSpc>
                          <a:spcPct val="100000"/>
                        </a:lnSpc>
                        <a:spcBef>
                          <a:spcPts val="0"/>
                        </a:spcBef>
                        <a:spcAft>
                          <a:spcPts val="0"/>
                        </a:spcAft>
                        <a:buSzPts val="1400"/>
                        <a:buFont typeface="Calibri"/>
                        <a:buAutoNum type="arabicPeriod"/>
                      </a:pPr>
                      <a:r>
                        <a:rPr lang="en-GB">
                          <a:latin typeface="Calibri"/>
                          <a:ea typeface="Calibri"/>
                          <a:cs typeface="Calibri"/>
                          <a:sym typeface="Calibri"/>
                        </a:rPr>
                        <a:t>Additionally consider coastal coverage distances for features listed on page 4 and 7 of the statement, which are based on the justifications detailed in the appendices.</a:t>
                      </a:r>
                      <a:endParaRPr>
                        <a:latin typeface="Calibri"/>
                        <a:ea typeface="Calibri"/>
                        <a:cs typeface="Calibri"/>
                        <a:sym typeface="Calibri"/>
                      </a:endParaRPr>
                    </a:p>
                    <a:p>
                      <a:pPr indent="0" lvl="0" marL="0" rtl="0" algn="just">
                        <a:lnSpc>
                          <a:spcPct val="100000"/>
                        </a:lnSpc>
                        <a:spcBef>
                          <a:spcPts val="0"/>
                        </a:spcBef>
                        <a:spcAft>
                          <a:spcPts val="0"/>
                        </a:spcAft>
                        <a:buNone/>
                      </a:pPr>
                      <a:r>
                        <a:rPr i="1" lang="en-GB">
                          <a:latin typeface="Calibri"/>
                          <a:ea typeface="Calibri"/>
                          <a:cs typeface="Calibri"/>
                          <a:sym typeface="Calibri"/>
                        </a:rPr>
                        <a:t>Rationale: Following these recommendations will make data from emerging missions significantly more valuable and usable to the scientific coastal ocean communities, and increase the likelihood of breakthrough science and improved information for decision making and societal benefits.</a:t>
                      </a:r>
                      <a:endParaRPr i="1">
                        <a:latin typeface="Calibri"/>
                        <a:ea typeface="Calibri"/>
                        <a:cs typeface="Calibri"/>
                        <a:sym typeface="Calibri"/>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128" name="Google Shape;128;p16"/>
          <p:cNvGraphicFramePr/>
          <p:nvPr/>
        </p:nvGraphicFramePr>
        <p:xfrm>
          <a:off x="619538" y="4833759"/>
          <a:ext cx="3000000" cy="3000000"/>
        </p:xfrm>
        <a:graphic>
          <a:graphicData uri="http://schemas.openxmlformats.org/drawingml/2006/table">
            <a:tbl>
              <a:tblPr>
                <a:noFill/>
                <a:tableStyleId>{AC0B49F6-3DB2-4D85-B860-6C797310CF45}</a:tableStyleId>
              </a:tblPr>
              <a:tblGrid>
                <a:gridCol w="1202100"/>
                <a:gridCol w="7573650"/>
                <a:gridCol w="2336275"/>
              </a:tblGrid>
              <a:tr h="795975">
                <a:tc rowSpan="2">
                  <a:txBody>
                    <a:bodyPr/>
                    <a:lstStyle/>
                    <a:p>
                      <a:pPr indent="0" lvl="0" marL="0" rtl="0" algn="ctr">
                        <a:lnSpc>
                          <a:spcPct val="100000"/>
                        </a:lnSpc>
                        <a:spcBef>
                          <a:spcPts val="0"/>
                        </a:spcBef>
                        <a:spcAft>
                          <a:spcPts val="0"/>
                        </a:spcAft>
                        <a:buNone/>
                      </a:pPr>
                      <a:r>
                        <a:rPr b="1" lang="en-GB">
                          <a:solidFill>
                            <a:srgbClr val="FFFFFF"/>
                          </a:solidFill>
                          <a:latin typeface="Calibri"/>
                          <a:ea typeface="Calibri"/>
                          <a:cs typeface="Calibri"/>
                          <a:sym typeface="Calibri"/>
                        </a:rPr>
                        <a:t>SIT-40-11</a:t>
                      </a:r>
                      <a:endParaRPr b="1">
                        <a:solidFill>
                          <a:srgbClr val="FFFFFF"/>
                        </a:solidFill>
                        <a:latin typeface="Calibri"/>
                        <a:ea typeface="Calibri"/>
                        <a:cs typeface="Calibri"/>
                        <a:sym typeface="Calibri"/>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3366"/>
                    </a:solidFill>
                  </a:tcPr>
                </a:tc>
                <a:tc>
                  <a:txBody>
                    <a:bodyPr/>
                    <a:lstStyle/>
                    <a:p>
                      <a:pPr indent="0" lvl="0" marL="0" rtl="0" algn="just">
                        <a:lnSpc>
                          <a:spcPct val="100000"/>
                        </a:lnSpc>
                        <a:spcBef>
                          <a:spcPts val="0"/>
                        </a:spcBef>
                        <a:spcAft>
                          <a:spcPts val="0"/>
                        </a:spcAft>
                        <a:buNone/>
                      </a:pPr>
                      <a:r>
                        <a:rPr b="1" lang="en-GB">
                          <a:latin typeface="Calibri"/>
                          <a:ea typeface="Calibri"/>
                          <a:cs typeface="Calibri"/>
                          <a:sym typeface="Calibri"/>
                        </a:rPr>
                        <a:t>SST-VC is asked to refine the statement presented at SIT-40 regarding extended observation coverage from new ultra-high-resolution thermal infrared instruments to reflect feedback from CEOS Agencies at SIT-40. It will also work with the SIT Chair Team to accomplish virtual endorsement by CEOS Principals.</a:t>
                      </a:r>
                      <a:endParaRPr b="1">
                        <a:latin typeface="Calibri"/>
                        <a:ea typeface="Calibri"/>
                        <a:cs typeface="Calibri"/>
                        <a:sym typeface="Calibri"/>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GB">
                          <a:latin typeface="Calibri"/>
                          <a:ea typeface="Calibri"/>
                          <a:cs typeface="Calibri"/>
                          <a:sym typeface="Calibri"/>
                        </a:rPr>
                        <a:t>May 2025</a:t>
                      </a:r>
                      <a:endParaRPr b="1">
                        <a:latin typeface="Calibri"/>
                        <a:ea typeface="Calibri"/>
                        <a:cs typeface="Calibri"/>
                        <a:sym typeface="Calibri"/>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61975">
                <a:tc vMerge="1"/>
                <a:tc gridSpan="2">
                  <a:txBody>
                    <a:bodyPr/>
                    <a:lstStyle/>
                    <a:p>
                      <a:pPr indent="0" lvl="0" marL="0" rtl="0" algn="just">
                        <a:lnSpc>
                          <a:spcPct val="100000"/>
                        </a:lnSpc>
                        <a:spcBef>
                          <a:spcPts val="0"/>
                        </a:spcBef>
                        <a:spcAft>
                          <a:spcPts val="0"/>
                        </a:spcAft>
                        <a:buNone/>
                      </a:pPr>
                      <a:r>
                        <a:rPr i="1" lang="en-GB">
                          <a:latin typeface="Calibri"/>
                          <a:ea typeface="Calibri"/>
                          <a:cs typeface="Calibri"/>
                          <a:sym typeface="Calibri"/>
                        </a:rPr>
                        <a:t>Rationale: The statement was well received by CEOS Agencies at SIT-40. However, the SIT-40 discussion yielded feedback that should be taken into account before final endorsement.</a:t>
                      </a:r>
                      <a:endParaRPr i="1">
                        <a:latin typeface="Calibri"/>
                        <a:ea typeface="Calibri"/>
                        <a:cs typeface="Calibri"/>
                        <a:sym typeface="Calibri"/>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bl>
          </a:graphicData>
        </a:graphic>
      </p:graphicFrame>
      <p:sp>
        <p:nvSpPr>
          <p:cNvPr id="129" name="Google Shape;129;p16"/>
          <p:cNvSpPr txBox="1"/>
          <p:nvPr/>
        </p:nvSpPr>
        <p:spPr>
          <a:xfrm>
            <a:off x="94025" y="142400"/>
            <a:ext cx="101001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200">
                <a:solidFill>
                  <a:schemeClr val="lt1"/>
                </a:solidFill>
                <a:latin typeface="Montserrat"/>
                <a:ea typeface="Montserrat"/>
                <a:cs typeface="Montserrat"/>
                <a:sym typeface="Montserrat"/>
              </a:rPr>
              <a:t>SST-VC and COAST-VC Community Request Regarding Recommended Coverage of Future Missions for Coastal Ocean Observations</a:t>
            </a:r>
            <a:endParaRPr sz="2200">
              <a:solidFill>
                <a:schemeClr val="lt1"/>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7"/>
          <p:cNvSpPr txBox="1"/>
          <p:nvPr/>
        </p:nvSpPr>
        <p:spPr>
          <a:xfrm>
            <a:off x="357105" y="1290957"/>
            <a:ext cx="11112000" cy="5133300"/>
          </a:xfrm>
          <a:prstGeom prst="rect">
            <a:avLst/>
          </a:prstGeom>
          <a:noFill/>
          <a:ln>
            <a:noFill/>
          </a:ln>
        </p:spPr>
        <p:txBody>
          <a:bodyPr anchorCtr="0" anchor="t" bIns="45700" lIns="91425" spcFirstLastPara="1" rIns="91425" wrap="square" tIns="45700">
            <a:spAutoFit/>
          </a:bodyPr>
          <a:lstStyle/>
          <a:p>
            <a:pPr indent="-336550" lvl="0" marL="457200" rtl="0" algn="l">
              <a:lnSpc>
                <a:spcPct val="150000"/>
              </a:lnSpc>
              <a:spcBef>
                <a:spcPts val="600"/>
              </a:spcBef>
              <a:spcAft>
                <a:spcPts val="0"/>
              </a:spcAft>
              <a:buClr>
                <a:schemeClr val="dk1"/>
              </a:buClr>
              <a:buSzPts val="1700"/>
              <a:buFont typeface="Montserrat"/>
              <a:buChar char="❖"/>
            </a:pPr>
            <a:r>
              <a:rPr lang="en-GB" sz="1700">
                <a:solidFill>
                  <a:schemeClr val="dk1"/>
                </a:solidFill>
                <a:latin typeface="Montserrat"/>
                <a:ea typeface="Montserrat"/>
                <a:cs typeface="Montserrat"/>
                <a:sym typeface="Montserrat"/>
              </a:rPr>
              <a:t>Post SIT-40 virtual endorsement was not concurred</a:t>
            </a:r>
            <a:endParaRPr sz="1700">
              <a:solidFill>
                <a:schemeClr val="dk1"/>
              </a:solidFill>
              <a:latin typeface="Montserrat"/>
              <a:ea typeface="Montserrat"/>
              <a:cs typeface="Montserrat"/>
              <a:sym typeface="Montserrat"/>
            </a:endParaRPr>
          </a:p>
          <a:p>
            <a:pPr indent="-336550" lvl="1" marL="914400" rtl="0" algn="l">
              <a:lnSpc>
                <a:spcPct val="150000"/>
              </a:lnSpc>
              <a:spcBef>
                <a:spcPts val="600"/>
              </a:spcBef>
              <a:spcAft>
                <a:spcPts val="0"/>
              </a:spcAft>
              <a:buClr>
                <a:schemeClr val="dk1"/>
              </a:buClr>
              <a:buSzPts val="1700"/>
              <a:buFont typeface="Montserrat"/>
              <a:buChar char="❖"/>
            </a:pPr>
            <a:r>
              <a:rPr lang="en-GB" sz="1700">
                <a:solidFill>
                  <a:schemeClr val="dk1"/>
                </a:solidFill>
                <a:latin typeface="Montserrat"/>
                <a:ea typeface="Montserrat"/>
                <a:cs typeface="Montserrat"/>
                <a:sym typeface="Montserrat"/>
              </a:rPr>
              <a:t>“endorsement” implies an impact on mission planning/requirements that would not be suitable in the frame of CEOS</a:t>
            </a:r>
            <a:endParaRPr sz="1700">
              <a:solidFill>
                <a:schemeClr val="dk1"/>
              </a:solidFill>
              <a:latin typeface="Montserrat"/>
              <a:ea typeface="Montserrat"/>
              <a:cs typeface="Montserrat"/>
              <a:sym typeface="Montserrat"/>
            </a:endParaRPr>
          </a:p>
          <a:p>
            <a:pPr indent="-336550" lvl="0" marL="457200" rtl="0" algn="l">
              <a:lnSpc>
                <a:spcPct val="150000"/>
              </a:lnSpc>
              <a:spcBef>
                <a:spcPts val="600"/>
              </a:spcBef>
              <a:spcAft>
                <a:spcPts val="0"/>
              </a:spcAft>
              <a:buClr>
                <a:schemeClr val="dk1"/>
              </a:buClr>
              <a:buSzPts val="1700"/>
              <a:buFont typeface="Montserrat"/>
              <a:buChar char="❖"/>
            </a:pPr>
            <a:r>
              <a:rPr lang="en-GB" sz="1700">
                <a:solidFill>
                  <a:schemeClr val="dk1"/>
                </a:solidFill>
                <a:latin typeface="Montserrat"/>
                <a:ea typeface="Montserrat"/>
                <a:cs typeface="Montserrat"/>
                <a:sym typeface="Montserrat"/>
              </a:rPr>
              <a:t>F</a:t>
            </a:r>
            <a:r>
              <a:rPr lang="en-GB" sz="1700">
                <a:solidFill>
                  <a:schemeClr val="dk1"/>
                </a:solidFill>
                <a:latin typeface="Montserrat"/>
                <a:ea typeface="Montserrat"/>
                <a:cs typeface="Montserrat"/>
                <a:sym typeface="Montserrat"/>
              </a:rPr>
              <a:t>urther updates following SIT-40 (in response to action SIT-40-11) and latest document circulated last week.</a:t>
            </a:r>
            <a:endParaRPr sz="1700">
              <a:solidFill>
                <a:schemeClr val="dk1"/>
              </a:solidFill>
              <a:latin typeface="Montserrat"/>
              <a:ea typeface="Montserrat"/>
              <a:cs typeface="Montserrat"/>
              <a:sym typeface="Montserrat"/>
            </a:endParaRPr>
          </a:p>
          <a:p>
            <a:pPr indent="-336550" lvl="0" marL="457200" rtl="0" algn="l">
              <a:lnSpc>
                <a:spcPct val="150000"/>
              </a:lnSpc>
              <a:spcBef>
                <a:spcPts val="600"/>
              </a:spcBef>
              <a:spcAft>
                <a:spcPts val="0"/>
              </a:spcAft>
              <a:buClr>
                <a:schemeClr val="dk1"/>
              </a:buClr>
              <a:buSzPts val="1700"/>
              <a:buFont typeface="Montserrat"/>
              <a:buChar char="❖"/>
            </a:pPr>
            <a:r>
              <a:rPr lang="en-GB" sz="1700">
                <a:solidFill>
                  <a:schemeClr val="dk1"/>
                </a:solidFill>
                <a:latin typeface="Montserrat"/>
                <a:ea typeface="Montserrat"/>
                <a:cs typeface="Montserrat"/>
                <a:sym typeface="Montserrat"/>
              </a:rPr>
              <a:t>The final statement will be presented at the CEOS Plenary as a “recommendation” from the science community, giving CEOS Principals the opportunity to acknowledge the paper and take it under advisement.</a:t>
            </a:r>
            <a:endParaRPr sz="1700">
              <a:solidFill>
                <a:schemeClr val="dk1"/>
              </a:solidFill>
              <a:latin typeface="Montserrat"/>
              <a:ea typeface="Montserrat"/>
              <a:cs typeface="Montserrat"/>
              <a:sym typeface="Montserrat"/>
            </a:endParaRPr>
          </a:p>
          <a:p>
            <a:pPr indent="-336550" lvl="0" marL="457200" rtl="0" algn="l">
              <a:lnSpc>
                <a:spcPct val="150000"/>
              </a:lnSpc>
              <a:spcBef>
                <a:spcPts val="600"/>
              </a:spcBef>
              <a:spcAft>
                <a:spcPts val="0"/>
              </a:spcAft>
              <a:buClr>
                <a:schemeClr val="dk1"/>
              </a:buClr>
              <a:buSzPts val="1700"/>
              <a:buFont typeface="Montserrat"/>
              <a:buChar char="❖"/>
            </a:pPr>
            <a:r>
              <a:rPr lang="en-GB" sz="1700">
                <a:solidFill>
                  <a:schemeClr val="dk1"/>
                </a:solidFill>
                <a:latin typeface="Montserrat"/>
                <a:ea typeface="Montserrat"/>
                <a:cs typeface="Montserrat"/>
                <a:sym typeface="Montserrat"/>
              </a:rPr>
              <a:t>The statement is also presented at SIT TW 2025 for information and discussion, as a preparatory step towards CEOS Plenary.</a:t>
            </a:r>
            <a:endParaRPr sz="1700">
              <a:solidFill>
                <a:schemeClr val="dk1"/>
              </a:solidFill>
              <a:latin typeface="Montserrat"/>
              <a:ea typeface="Montserrat"/>
              <a:cs typeface="Montserrat"/>
              <a:sym typeface="Montserrat"/>
            </a:endParaRPr>
          </a:p>
          <a:p>
            <a:pPr indent="-336550" lvl="0" marL="457200" rtl="0" algn="l">
              <a:lnSpc>
                <a:spcPct val="150000"/>
              </a:lnSpc>
              <a:spcBef>
                <a:spcPts val="600"/>
              </a:spcBef>
              <a:spcAft>
                <a:spcPts val="0"/>
              </a:spcAft>
              <a:buClr>
                <a:schemeClr val="dk1"/>
              </a:buClr>
              <a:buSzPts val="1700"/>
              <a:buFont typeface="Montserrat"/>
              <a:buChar char="❖"/>
            </a:pPr>
            <a:r>
              <a:rPr lang="en-GB" sz="1700">
                <a:solidFill>
                  <a:schemeClr val="dk1"/>
                </a:solidFill>
                <a:latin typeface="Montserrat"/>
                <a:ea typeface="Montserrat"/>
                <a:cs typeface="Montserrat"/>
                <a:sym typeface="Montserrat"/>
              </a:rPr>
              <a:t>Presented for information only at both TW and Plenary. </a:t>
            </a:r>
            <a:r>
              <a:rPr b="1" lang="en-GB" sz="1700">
                <a:solidFill>
                  <a:schemeClr val="dk1"/>
                </a:solidFill>
                <a:latin typeface="Montserrat"/>
                <a:ea typeface="Montserrat"/>
                <a:cs typeface="Montserrat"/>
                <a:sym typeface="Montserrat"/>
              </a:rPr>
              <a:t>Not for endorsement.</a:t>
            </a:r>
            <a:endParaRPr b="1" sz="1700">
              <a:solidFill>
                <a:schemeClr val="dk1"/>
              </a:solidFill>
              <a:latin typeface="Montserrat"/>
              <a:ea typeface="Montserrat"/>
              <a:cs typeface="Montserrat"/>
              <a:sym typeface="Montserrat"/>
            </a:endParaRPr>
          </a:p>
          <a:p>
            <a:pPr indent="-336550" lvl="0" marL="457200" rtl="0" algn="l">
              <a:lnSpc>
                <a:spcPct val="150000"/>
              </a:lnSpc>
              <a:spcBef>
                <a:spcPts val="600"/>
              </a:spcBef>
              <a:spcAft>
                <a:spcPts val="0"/>
              </a:spcAft>
              <a:buClr>
                <a:schemeClr val="dk1"/>
              </a:buClr>
              <a:buSzPts val="1700"/>
              <a:buFont typeface="Montserrat"/>
              <a:buChar char="❖"/>
            </a:pPr>
            <a:r>
              <a:rPr b="1" lang="en-GB" sz="1700">
                <a:solidFill>
                  <a:schemeClr val="dk1"/>
                </a:solidFill>
                <a:latin typeface="Montserrat"/>
                <a:ea typeface="Montserrat"/>
                <a:cs typeface="Montserrat"/>
                <a:sym typeface="Montserrat"/>
              </a:rPr>
              <a:t>Looking for acknowledgement of receipt and consideration of the recommendation</a:t>
            </a:r>
            <a:endParaRPr b="1" sz="1700">
              <a:solidFill>
                <a:schemeClr val="dk1"/>
              </a:solidFill>
              <a:latin typeface="Montserrat"/>
              <a:ea typeface="Montserrat"/>
              <a:cs typeface="Montserrat"/>
              <a:sym typeface="Montserrat"/>
            </a:endParaRPr>
          </a:p>
        </p:txBody>
      </p:sp>
      <p:sp>
        <p:nvSpPr>
          <p:cNvPr id="135" name="Google Shape;135;p17"/>
          <p:cNvSpPr txBox="1"/>
          <p:nvPr/>
        </p:nvSpPr>
        <p:spPr>
          <a:xfrm>
            <a:off x="94025" y="142400"/>
            <a:ext cx="101001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200">
                <a:solidFill>
                  <a:schemeClr val="lt1"/>
                </a:solidFill>
                <a:latin typeface="Montserrat"/>
                <a:ea typeface="Montserrat"/>
                <a:cs typeface="Montserrat"/>
                <a:sym typeface="Montserrat"/>
              </a:rPr>
              <a:t>SST-VC and COAST-VC Community Request Regarding Recommended Coverage of Future Missions for Coastal Ocean Observations</a:t>
            </a:r>
            <a:endParaRPr sz="2200">
              <a:solidFill>
                <a:schemeClr val="l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8"/>
          <p:cNvSpPr txBox="1"/>
          <p:nvPr/>
        </p:nvSpPr>
        <p:spPr>
          <a:xfrm>
            <a:off x="357105" y="1290957"/>
            <a:ext cx="11112000" cy="5094900"/>
          </a:xfrm>
          <a:prstGeom prst="rect">
            <a:avLst/>
          </a:prstGeom>
          <a:noFill/>
          <a:ln>
            <a:noFill/>
          </a:ln>
        </p:spPr>
        <p:txBody>
          <a:bodyPr anchorCtr="0" anchor="t" bIns="45700" lIns="91425" spcFirstLastPara="1" rIns="91425" wrap="square" tIns="45700">
            <a:spAutoFit/>
          </a:bodyPr>
          <a:lstStyle/>
          <a:p>
            <a:pPr indent="-239712" lvl="0" marL="214312" marR="0" rtl="0" algn="l">
              <a:lnSpc>
                <a:spcPct val="150000"/>
              </a:lnSpc>
              <a:spcBef>
                <a:spcPts val="60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CEOS lacks consistency in reporting from the VCs on the state of the observing system. </a:t>
            </a:r>
            <a:endParaRPr sz="2000">
              <a:solidFill>
                <a:schemeClr val="dk1"/>
              </a:solidFill>
              <a:latin typeface="Montserrat"/>
              <a:ea typeface="Montserrat"/>
              <a:cs typeface="Montserrat"/>
              <a:sym typeface="Montserrat"/>
            </a:endParaRPr>
          </a:p>
          <a:p>
            <a:pPr indent="-355600" lvl="1" marL="914400" marR="0" rtl="0" algn="l">
              <a:lnSpc>
                <a:spcPct val="150000"/>
              </a:lnSpc>
              <a:spcBef>
                <a:spcPts val="60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To CEOS leadership</a:t>
            </a:r>
            <a:endParaRPr sz="2000">
              <a:solidFill>
                <a:schemeClr val="dk1"/>
              </a:solidFill>
              <a:latin typeface="Montserrat"/>
              <a:ea typeface="Montserrat"/>
              <a:cs typeface="Montserrat"/>
              <a:sym typeface="Montserrat"/>
            </a:endParaRPr>
          </a:p>
          <a:p>
            <a:pPr indent="-355600" lvl="1" marL="914400" marR="0" rtl="0" algn="l">
              <a:lnSpc>
                <a:spcPct val="150000"/>
              </a:lnSpc>
              <a:spcBef>
                <a:spcPts val="60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To the community generally</a:t>
            </a:r>
            <a:endParaRPr sz="2000">
              <a:solidFill>
                <a:schemeClr val="dk1"/>
              </a:solidFill>
              <a:latin typeface="Montserrat"/>
              <a:ea typeface="Montserrat"/>
              <a:cs typeface="Montserrat"/>
              <a:sym typeface="Montserrat"/>
            </a:endParaRPr>
          </a:p>
          <a:p>
            <a:pPr indent="-239712" lvl="0" marL="214312" marR="0" rtl="0" algn="l">
              <a:lnSpc>
                <a:spcPct val="150000"/>
              </a:lnSpc>
              <a:spcBef>
                <a:spcPts val="60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Where does someone look for a status of the 'state of the observing system' from CEOS VCs ?</a:t>
            </a:r>
            <a:endParaRPr sz="2000">
              <a:solidFill>
                <a:schemeClr val="dk1"/>
              </a:solidFill>
              <a:latin typeface="Montserrat"/>
              <a:ea typeface="Montserrat"/>
              <a:cs typeface="Montserrat"/>
              <a:sym typeface="Montserrat"/>
            </a:endParaRPr>
          </a:p>
          <a:p>
            <a:pPr indent="-239712" lvl="0" marL="214312" marR="0" rtl="0" algn="l">
              <a:lnSpc>
                <a:spcPct val="150000"/>
              </a:lnSpc>
              <a:spcBef>
                <a:spcPts val="60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Variety of VC outputs – all a bit different and on different timescales</a:t>
            </a:r>
            <a:endParaRPr sz="2000">
              <a:solidFill>
                <a:schemeClr val="dk1"/>
              </a:solidFill>
              <a:latin typeface="Montserrat"/>
              <a:ea typeface="Montserrat"/>
              <a:cs typeface="Montserrat"/>
              <a:sym typeface="Montserrat"/>
            </a:endParaRPr>
          </a:p>
          <a:p>
            <a:pPr indent="-239712" lvl="0" marL="214312" marR="0" rtl="0" algn="l">
              <a:lnSpc>
                <a:spcPct val="150000"/>
              </a:lnSpc>
              <a:spcBef>
                <a:spcPts val="60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VC outputs hosted in various locations and formats - no one point of reference</a:t>
            </a:r>
            <a:endParaRPr sz="2000">
              <a:solidFill>
                <a:schemeClr val="dk1"/>
              </a:solidFill>
              <a:latin typeface="Montserrat"/>
              <a:ea typeface="Montserrat"/>
              <a:cs typeface="Montserrat"/>
              <a:sym typeface="Montserrat"/>
            </a:endParaRPr>
          </a:p>
          <a:p>
            <a:pPr indent="-239712" lvl="0" marL="214312" marR="0" rtl="0" algn="l">
              <a:lnSpc>
                <a:spcPct val="150000"/>
              </a:lnSpc>
              <a:spcBef>
                <a:spcPts val="60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CEOS could be more coordinated and systematic in this regard </a:t>
            </a:r>
            <a:endParaRPr sz="2000">
              <a:solidFill>
                <a:schemeClr val="dk1"/>
              </a:solidFill>
              <a:latin typeface="Montserrat"/>
              <a:ea typeface="Montserrat"/>
              <a:cs typeface="Montserrat"/>
              <a:sym typeface="Montserrat"/>
            </a:endParaRPr>
          </a:p>
          <a:p>
            <a:pPr indent="-239712" lvl="0" marL="214312" marR="0" rtl="0" algn="l">
              <a:lnSpc>
                <a:spcPct val="150000"/>
              </a:lnSpc>
              <a:spcBef>
                <a:spcPts val="60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Consistency would strengthen the CEOS ‘brand’ and affirm coordination</a:t>
            </a:r>
            <a:endParaRPr sz="2000">
              <a:solidFill>
                <a:schemeClr val="dk1"/>
              </a:solidFill>
              <a:latin typeface="Montserrat"/>
              <a:ea typeface="Montserrat"/>
              <a:cs typeface="Montserrat"/>
              <a:sym typeface="Montserrat"/>
            </a:endParaRPr>
          </a:p>
        </p:txBody>
      </p:sp>
      <p:sp>
        <p:nvSpPr>
          <p:cNvPr id="73" name="Google Shape;73;p8"/>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Observations</a:t>
            </a:r>
            <a:endParaRPr>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9"/>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We’ve taken some steps </a:t>
            </a:r>
            <a:endParaRPr>
              <a:latin typeface="Montserrat"/>
              <a:ea typeface="Montserrat"/>
              <a:cs typeface="Montserrat"/>
              <a:sym typeface="Montserrat"/>
            </a:endParaRPr>
          </a:p>
        </p:txBody>
      </p:sp>
      <p:pic>
        <p:nvPicPr>
          <p:cNvPr id="79" name="Google Shape;79;p9"/>
          <p:cNvPicPr preferRelativeResize="0"/>
          <p:nvPr/>
        </p:nvPicPr>
        <p:blipFill>
          <a:blip r:embed="rId3">
            <a:alphaModFix/>
          </a:blip>
          <a:stretch>
            <a:fillRect/>
          </a:stretch>
        </p:blipFill>
        <p:spPr>
          <a:xfrm>
            <a:off x="575825" y="1010900"/>
            <a:ext cx="7163848" cy="5561800"/>
          </a:xfrm>
          <a:prstGeom prst="rect">
            <a:avLst/>
          </a:prstGeom>
          <a:noFill/>
          <a:ln>
            <a:noFill/>
          </a:ln>
        </p:spPr>
      </p:pic>
      <p:sp>
        <p:nvSpPr>
          <p:cNvPr id="80" name="Google Shape;80;p9"/>
          <p:cNvSpPr txBox="1"/>
          <p:nvPr/>
        </p:nvSpPr>
        <p:spPr>
          <a:xfrm>
            <a:off x="7873575" y="1325650"/>
            <a:ext cx="4007100" cy="4900800"/>
          </a:xfrm>
          <a:prstGeom prst="rect">
            <a:avLst/>
          </a:prstGeom>
          <a:noFill/>
          <a:ln>
            <a:noFill/>
          </a:ln>
        </p:spPr>
        <p:txBody>
          <a:bodyPr anchorCtr="0" anchor="t" bIns="91425" lIns="91425" spcFirstLastPara="1" rIns="91425" wrap="square" tIns="91425">
            <a:noAutofit/>
          </a:bodyPr>
          <a:lstStyle/>
          <a:p>
            <a:pPr indent="-406400" lvl="0" marL="457200" rtl="0" algn="l">
              <a:spcBef>
                <a:spcPts val="0"/>
              </a:spcBef>
              <a:spcAft>
                <a:spcPts val="0"/>
              </a:spcAft>
              <a:buSzPts val="2800"/>
              <a:buChar char="●"/>
            </a:pPr>
            <a:r>
              <a:rPr lang="en-GB" sz="2800"/>
              <a:t>A good start</a:t>
            </a:r>
            <a:endParaRPr sz="2800"/>
          </a:p>
          <a:p>
            <a:pPr indent="-406400" lvl="0" marL="457200" rtl="0" algn="l">
              <a:spcBef>
                <a:spcPts val="1200"/>
              </a:spcBef>
              <a:spcAft>
                <a:spcPts val="0"/>
              </a:spcAft>
              <a:buSzPts val="2800"/>
              <a:buChar char="●"/>
            </a:pPr>
            <a:r>
              <a:rPr lang="en-GB" sz="2800"/>
              <a:t>Scope a little fuzzy - not specific to VCs</a:t>
            </a:r>
            <a:endParaRPr sz="2800"/>
          </a:p>
          <a:p>
            <a:pPr indent="-406400" lvl="0" marL="457200" rtl="0" algn="l">
              <a:spcBef>
                <a:spcPts val="1200"/>
              </a:spcBef>
              <a:spcAft>
                <a:spcPts val="0"/>
              </a:spcAft>
              <a:buSzPts val="2800"/>
              <a:buChar char="●"/>
            </a:pPr>
            <a:r>
              <a:rPr lang="en-GB" sz="2800"/>
              <a:t>Not required, systematic, or consistent</a:t>
            </a:r>
            <a:endParaRPr sz="2800"/>
          </a:p>
          <a:p>
            <a:pPr indent="-406400" lvl="0" marL="457200" rtl="0" algn="l">
              <a:spcBef>
                <a:spcPts val="1200"/>
              </a:spcBef>
              <a:spcAft>
                <a:spcPts val="0"/>
              </a:spcAft>
              <a:buSzPts val="2800"/>
              <a:buChar char="●"/>
            </a:pPr>
            <a:r>
              <a:rPr lang="en-GB" sz="2800"/>
              <a:t>Solely focused on reports / strategies</a:t>
            </a:r>
            <a:endParaRPr sz="2800"/>
          </a:p>
          <a:p>
            <a:pPr indent="0" lvl="0" marL="0" rtl="0" algn="l">
              <a:spcBef>
                <a:spcPts val="1200"/>
              </a:spcBef>
              <a:spcAft>
                <a:spcPts val="0"/>
              </a:spcAft>
              <a:buNone/>
            </a:pPr>
            <a:r>
              <a:t/>
            </a:r>
            <a:endParaRPr sz="2200"/>
          </a:p>
          <a:p>
            <a:pPr indent="0" lvl="0" marL="0" rtl="0" algn="l">
              <a:spcBef>
                <a:spcPts val="1200"/>
              </a:spcBef>
              <a:spcAft>
                <a:spcPts val="1200"/>
              </a:spcAft>
              <a:buNone/>
            </a:pPr>
            <a:r>
              <a:rPr lang="en-GB" sz="2200" u="sng">
                <a:solidFill>
                  <a:schemeClr val="hlink"/>
                </a:solidFill>
                <a:hlinkClick r:id="rId4"/>
              </a:rPr>
              <a:t>https://ceos.org/observations</a:t>
            </a:r>
            <a:r>
              <a:rPr lang="en-GB" sz="2200"/>
              <a:t> </a:t>
            </a: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0"/>
          <p:cNvSpPr txBox="1"/>
          <p:nvPr/>
        </p:nvSpPr>
        <p:spPr>
          <a:xfrm>
            <a:off x="357105" y="1290957"/>
            <a:ext cx="11112000" cy="939000"/>
          </a:xfrm>
          <a:prstGeom prst="rect">
            <a:avLst/>
          </a:prstGeom>
          <a:noFill/>
          <a:ln>
            <a:noFill/>
          </a:ln>
        </p:spPr>
        <p:txBody>
          <a:bodyPr anchorCtr="0" anchor="t" bIns="45700" lIns="91425" spcFirstLastPara="1" rIns="91425" wrap="square" tIns="45700">
            <a:spAutoFit/>
          </a:bodyPr>
          <a:lstStyle/>
          <a:p>
            <a:pPr indent="-239712" lvl="0" marL="214312" marR="0" rtl="0" algn="l">
              <a:lnSpc>
                <a:spcPct val="150000"/>
              </a:lnSpc>
              <a:spcBef>
                <a:spcPts val="60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Some are clearly published, others not</a:t>
            </a:r>
            <a:endParaRPr sz="2000">
              <a:solidFill>
                <a:schemeClr val="dk1"/>
              </a:solidFill>
              <a:latin typeface="Montserrat"/>
              <a:ea typeface="Montserrat"/>
              <a:cs typeface="Montserrat"/>
              <a:sym typeface="Montserrat"/>
            </a:endParaRPr>
          </a:p>
          <a:p>
            <a:pPr indent="-239712" lvl="0" marL="214312" marR="0" rtl="0" algn="l">
              <a:lnSpc>
                <a:spcPct val="150000"/>
              </a:lnSpc>
              <a:spcBef>
                <a:spcPts val="60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Variety in styles and content</a:t>
            </a:r>
            <a:endParaRPr sz="2000">
              <a:solidFill>
                <a:schemeClr val="dk1"/>
              </a:solidFill>
              <a:latin typeface="Montserrat"/>
              <a:ea typeface="Montserrat"/>
              <a:cs typeface="Montserrat"/>
              <a:sym typeface="Montserrat"/>
            </a:endParaRPr>
          </a:p>
        </p:txBody>
      </p:sp>
      <p:sp>
        <p:nvSpPr>
          <p:cNvPr id="86" name="Google Shape;86;p10"/>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VC Timelines</a:t>
            </a:r>
            <a:endParaRPr>
              <a:latin typeface="Montserrat"/>
              <a:ea typeface="Montserrat"/>
              <a:cs typeface="Montserrat"/>
              <a:sym typeface="Montserrat"/>
            </a:endParaRPr>
          </a:p>
        </p:txBody>
      </p:sp>
      <p:pic>
        <p:nvPicPr>
          <p:cNvPr id="87" name="Google Shape;87;p10" title="image (13).png"/>
          <p:cNvPicPr preferRelativeResize="0"/>
          <p:nvPr/>
        </p:nvPicPr>
        <p:blipFill>
          <a:blip r:embed="rId3">
            <a:alphaModFix/>
          </a:blip>
          <a:stretch>
            <a:fillRect/>
          </a:stretch>
        </p:blipFill>
        <p:spPr>
          <a:xfrm>
            <a:off x="357100" y="2525077"/>
            <a:ext cx="4936898" cy="3739526"/>
          </a:xfrm>
          <a:prstGeom prst="rect">
            <a:avLst/>
          </a:prstGeom>
          <a:noFill/>
          <a:ln>
            <a:noFill/>
          </a:ln>
          <a:effectLst>
            <a:outerShdw blurRad="57150" rotWithShape="0" algn="bl" dir="5400000" dist="19050">
              <a:srgbClr val="000000">
                <a:alpha val="50000"/>
              </a:srgbClr>
            </a:outerShdw>
          </a:effectLst>
        </p:spPr>
      </p:pic>
      <p:pic>
        <p:nvPicPr>
          <p:cNvPr id="88" name="Google Shape;88;p10"/>
          <p:cNvPicPr preferRelativeResize="0"/>
          <p:nvPr/>
        </p:nvPicPr>
        <p:blipFill>
          <a:blip r:embed="rId4">
            <a:alphaModFix/>
          </a:blip>
          <a:stretch>
            <a:fillRect/>
          </a:stretch>
        </p:blipFill>
        <p:spPr>
          <a:xfrm>
            <a:off x="7888324" y="1156725"/>
            <a:ext cx="4186926" cy="5261501"/>
          </a:xfrm>
          <a:prstGeom prst="rect">
            <a:avLst/>
          </a:prstGeom>
          <a:noFill/>
          <a:ln>
            <a:noFill/>
          </a:ln>
          <a:effectLst>
            <a:outerShdw blurRad="57150" rotWithShape="0" algn="bl" dir="5400000" dist="19050">
              <a:srgbClr val="000000">
                <a:alpha val="50000"/>
              </a:srgbClr>
            </a:outerShdw>
          </a:effectLst>
        </p:spPr>
      </p:pic>
      <p:pic>
        <p:nvPicPr>
          <p:cNvPr id="89" name="Google Shape;89;p10"/>
          <p:cNvPicPr preferRelativeResize="0"/>
          <p:nvPr/>
        </p:nvPicPr>
        <p:blipFill rotWithShape="1">
          <a:blip r:embed="rId5">
            <a:alphaModFix/>
          </a:blip>
          <a:srcRect b="16860" l="0" r="41486" t="0"/>
          <a:stretch/>
        </p:blipFill>
        <p:spPr>
          <a:xfrm>
            <a:off x="4181700" y="2515035"/>
            <a:ext cx="3963051" cy="27976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1" title="Screenshot 2025-08-24 at 10.32.48 pm.png"/>
          <p:cNvPicPr preferRelativeResize="0"/>
          <p:nvPr/>
        </p:nvPicPr>
        <p:blipFill>
          <a:blip r:embed="rId3">
            <a:alphaModFix/>
          </a:blip>
          <a:stretch>
            <a:fillRect/>
          </a:stretch>
        </p:blipFill>
        <p:spPr>
          <a:xfrm>
            <a:off x="7190175" y="1115523"/>
            <a:ext cx="4859448" cy="5680451"/>
          </a:xfrm>
          <a:prstGeom prst="rect">
            <a:avLst/>
          </a:prstGeom>
          <a:noFill/>
          <a:ln>
            <a:noFill/>
          </a:ln>
        </p:spPr>
      </p:pic>
      <p:pic>
        <p:nvPicPr>
          <p:cNvPr id="95" name="Google Shape;95;p11"/>
          <p:cNvPicPr preferRelativeResize="0"/>
          <p:nvPr/>
        </p:nvPicPr>
        <p:blipFill>
          <a:blip r:embed="rId4">
            <a:alphaModFix/>
          </a:blip>
          <a:stretch>
            <a:fillRect/>
          </a:stretch>
        </p:blipFill>
        <p:spPr>
          <a:xfrm>
            <a:off x="243251" y="1165750"/>
            <a:ext cx="5842698" cy="2596125"/>
          </a:xfrm>
          <a:prstGeom prst="rect">
            <a:avLst/>
          </a:prstGeom>
          <a:noFill/>
          <a:ln>
            <a:noFill/>
          </a:ln>
          <a:effectLst>
            <a:outerShdw blurRad="57150" rotWithShape="0" algn="bl" dir="5400000" dist="19050">
              <a:srgbClr val="000000">
                <a:alpha val="50000"/>
              </a:srgbClr>
            </a:outerShdw>
          </a:effectLst>
        </p:spPr>
      </p:pic>
      <p:pic>
        <p:nvPicPr>
          <p:cNvPr id="96" name="Google Shape;96;p11"/>
          <p:cNvPicPr preferRelativeResize="0"/>
          <p:nvPr/>
        </p:nvPicPr>
        <p:blipFill>
          <a:blip r:embed="rId5">
            <a:alphaModFix/>
          </a:blip>
          <a:stretch>
            <a:fillRect/>
          </a:stretch>
        </p:blipFill>
        <p:spPr>
          <a:xfrm>
            <a:off x="2849997" y="3189732"/>
            <a:ext cx="4289951" cy="3240501"/>
          </a:xfrm>
          <a:prstGeom prst="rect">
            <a:avLst/>
          </a:prstGeom>
          <a:noFill/>
          <a:ln>
            <a:noFill/>
          </a:ln>
          <a:effectLst>
            <a:outerShdw blurRad="57150" rotWithShape="0" algn="bl" dir="5400000" dist="19050">
              <a:srgbClr val="000000">
                <a:alpha val="50000"/>
              </a:srgbClr>
            </a:outerShdw>
          </a:effectLst>
        </p:spPr>
      </p:pic>
      <p:sp>
        <p:nvSpPr>
          <p:cNvPr id="97" name="Google Shape;97;p11"/>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Mission Overviews</a:t>
            </a:r>
            <a:endParaRPr>
              <a:latin typeface="Montserrat"/>
              <a:ea typeface="Montserrat"/>
              <a:cs typeface="Montserrat"/>
              <a:sym typeface="Montserrat"/>
            </a:endParaRPr>
          </a:p>
        </p:txBody>
      </p:sp>
      <p:sp>
        <p:nvSpPr>
          <p:cNvPr id="98" name="Google Shape;98;p11"/>
          <p:cNvSpPr txBox="1"/>
          <p:nvPr/>
        </p:nvSpPr>
        <p:spPr>
          <a:xfrm>
            <a:off x="150646" y="4067353"/>
            <a:ext cx="2689200" cy="2533500"/>
          </a:xfrm>
          <a:prstGeom prst="rect">
            <a:avLst/>
          </a:prstGeom>
          <a:noFill/>
          <a:ln>
            <a:noFill/>
          </a:ln>
        </p:spPr>
        <p:txBody>
          <a:bodyPr anchorCtr="0" anchor="t" bIns="91425" lIns="91425" spcFirstLastPara="1" rIns="91425" wrap="square" tIns="91425">
            <a:noAutofit/>
          </a:bodyPr>
          <a:lstStyle/>
          <a:p>
            <a:pPr indent="-336550" lvl="0" marL="269999" rtl="0" algn="l">
              <a:spcBef>
                <a:spcPts val="0"/>
              </a:spcBef>
              <a:spcAft>
                <a:spcPts val="0"/>
              </a:spcAft>
              <a:buSzPts val="1700"/>
              <a:buChar char="●"/>
            </a:pPr>
            <a:r>
              <a:rPr lang="en-GB" sz="1700"/>
              <a:t>GHG Portal demonstrates the missions that make up the ‘constellation’ alongside timelines</a:t>
            </a:r>
            <a:endParaRPr sz="1700"/>
          </a:p>
          <a:p>
            <a:pPr indent="-336550" lvl="0" marL="269999" rtl="0" algn="l">
              <a:spcBef>
                <a:spcPts val="1200"/>
              </a:spcBef>
              <a:spcAft>
                <a:spcPts val="1200"/>
              </a:spcAft>
              <a:buSzPts val="1700"/>
              <a:buChar char="●"/>
            </a:pPr>
            <a:r>
              <a:rPr lang="en-GB" sz="1700"/>
              <a:t>Could be a model for similar VC pages?</a:t>
            </a:r>
            <a:endParaRPr sz="1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2"/>
          <p:cNvSpPr txBox="1"/>
          <p:nvPr/>
        </p:nvSpPr>
        <p:spPr>
          <a:xfrm>
            <a:off x="357105" y="1290957"/>
            <a:ext cx="11112000" cy="4710000"/>
          </a:xfrm>
          <a:prstGeom prst="rect">
            <a:avLst/>
          </a:prstGeom>
          <a:noFill/>
          <a:ln>
            <a:noFill/>
          </a:ln>
        </p:spPr>
        <p:txBody>
          <a:bodyPr anchorCtr="0" anchor="t" bIns="45700" lIns="91425" spcFirstLastPara="1" rIns="91425" wrap="square" tIns="45700">
            <a:spAutoFit/>
          </a:bodyPr>
          <a:lstStyle/>
          <a:p>
            <a:pPr indent="-290512" lvl="0" marL="214312" marR="0" rtl="0" algn="l">
              <a:lnSpc>
                <a:spcPct val="150000"/>
              </a:lnSpc>
              <a:spcBef>
                <a:spcPts val="600"/>
              </a:spcBef>
              <a:spcAft>
                <a:spcPts val="0"/>
              </a:spcAft>
              <a:buClr>
                <a:schemeClr val="dk1"/>
              </a:buClr>
              <a:buSzPts val="2800"/>
              <a:buFont typeface="Montserrat"/>
              <a:buChar char="❖"/>
            </a:pPr>
            <a:r>
              <a:rPr lang="en-GB" sz="2800">
                <a:solidFill>
                  <a:schemeClr val="dk1"/>
                </a:solidFill>
                <a:latin typeface="Montserrat"/>
                <a:ea typeface="Montserrat"/>
                <a:cs typeface="Montserrat"/>
                <a:sym typeface="Montserrat"/>
              </a:rPr>
              <a:t>Don’t want to create large amounts of work for VCs</a:t>
            </a:r>
            <a:endParaRPr sz="2800">
              <a:solidFill>
                <a:schemeClr val="dk1"/>
              </a:solidFill>
              <a:latin typeface="Montserrat"/>
              <a:ea typeface="Montserrat"/>
              <a:cs typeface="Montserrat"/>
              <a:sym typeface="Montserrat"/>
            </a:endParaRPr>
          </a:p>
          <a:p>
            <a:pPr indent="-290512" lvl="0" marL="214312" marR="0" rtl="0" algn="l">
              <a:lnSpc>
                <a:spcPct val="150000"/>
              </a:lnSpc>
              <a:spcBef>
                <a:spcPts val="600"/>
              </a:spcBef>
              <a:spcAft>
                <a:spcPts val="0"/>
              </a:spcAft>
              <a:buClr>
                <a:schemeClr val="dk1"/>
              </a:buClr>
              <a:buSzPts val="2800"/>
              <a:buFont typeface="Montserrat"/>
              <a:buChar char="❖"/>
            </a:pPr>
            <a:r>
              <a:rPr lang="en-GB" sz="2800">
                <a:solidFill>
                  <a:schemeClr val="dk1"/>
                </a:solidFill>
                <a:latin typeface="Montserrat"/>
                <a:ea typeface="Montserrat"/>
                <a:cs typeface="Montserrat"/>
                <a:sym typeface="Montserrat"/>
              </a:rPr>
              <a:t>Can we leverage existing systems like the MIM Database to automate this (noting the GHG Portal example)</a:t>
            </a:r>
            <a:endParaRPr sz="2800">
              <a:solidFill>
                <a:schemeClr val="dk1"/>
              </a:solidFill>
              <a:latin typeface="Montserrat"/>
              <a:ea typeface="Montserrat"/>
              <a:cs typeface="Montserrat"/>
              <a:sym typeface="Montserrat"/>
            </a:endParaRPr>
          </a:p>
          <a:p>
            <a:pPr indent="-290512" lvl="0" marL="214312" marR="0" rtl="0" algn="l">
              <a:lnSpc>
                <a:spcPct val="150000"/>
              </a:lnSpc>
              <a:spcBef>
                <a:spcPts val="600"/>
              </a:spcBef>
              <a:spcAft>
                <a:spcPts val="0"/>
              </a:spcAft>
              <a:buClr>
                <a:schemeClr val="dk1"/>
              </a:buClr>
              <a:buSzPts val="2800"/>
              <a:buFont typeface="Montserrat"/>
              <a:buChar char="❖"/>
            </a:pPr>
            <a:r>
              <a:rPr lang="en-GB" sz="2800">
                <a:solidFill>
                  <a:schemeClr val="dk1"/>
                </a:solidFill>
                <a:latin typeface="Montserrat"/>
                <a:ea typeface="Montserrat"/>
                <a:cs typeface="Montserrat"/>
                <a:sym typeface="Montserrat"/>
              </a:rPr>
              <a:t>Needs active and engaged VC representatives</a:t>
            </a:r>
            <a:endParaRPr sz="2800">
              <a:solidFill>
                <a:schemeClr val="dk1"/>
              </a:solidFill>
              <a:latin typeface="Montserrat"/>
              <a:ea typeface="Montserrat"/>
              <a:cs typeface="Montserrat"/>
              <a:sym typeface="Montserrat"/>
            </a:endParaRPr>
          </a:p>
          <a:p>
            <a:pPr indent="-290512" lvl="0" marL="214312" marR="0" rtl="0" algn="l">
              <a:lnSpc>
                <a:spcPct val="150000"/>
              </a:lnSpc>
              <a:spcBef>
                <a:spcPts val="600"/>
              </a:spcBef>
              <a:spcAft>
                <a:spcPts val="0"/>
              </a:spcAft>
              <a:buClr>
                <a:schemeClr val="dk1"/>
              </a:buClr>
              <a:buSzPts val="2800"/>
              <a:buFont typeface="Montserrat"/>
              <a:buChar char="❖"/>
            </a:pPr>
            <a:r>
              <a:rPr lang="en-GB" sz="2800">
                <a:solidFill>
                  <a:schemeClr val="dk1"/>
                </a:solidFill>
                <a:latin typeface="Montserrat"/>
                <a:ea typeface="Montserrat"/>
                <a:cs typeface="Montserrat"/>
                <a:sym typeface="Montserrat"/>
              </a:rPr>
              <a:t>Aware there is overlap with various external science teams</a:t>
            </a:r>
            <a:endParaRPr sz="2800">
              <a:solidFill>
                <a:schemeClr val="dk1"/>
              </a:solidFill>
              <a:latin typeface="Montserrat"/>
              <a:ea typeface="Montserrat"/>
              <a:cs typeface="Montserrat"/>
              <a:sym typeface="Montserrat"/>
            </a:endParaRPr>
          </a:p>
          <a:p>
            <a:pPr indent="-290512" lvl="0" marL="214312" marR="0" rtl="0" algn="l">
              <a:lnSpc>
                <a:spcPct val="150000"/>
              </a:lnSpc>
              <a:spcBef>
                <a:spcPts val="600"/>
              </a:spcBef>
              <a:spcAft>
                <a:spcPts val="0"/>
              </a:spcAft>
              <a:buClr>
                <a:schemeClr val="dk1"/>
              </a:buClr>
              <a:buSzPts val="2800"/>
              <a:buFont typeface="Montserrat"/>
              <a:buChar char="❖"/>
            </a:pPr>
            <a:r>
              <a:rPr lang="en-GB" sz="2800">
                <a:solidFill>
                  <a:schemeClr val="dk1"/>
                </a:solidFill>
                <a:latin typeface="Montserrat"/>
                <a:ea typeface="Montserrat"/>
                <a:cs typeface="Montserrat"/>
                <a:sym typeface="Montserrat"/>
              </a:rPr>
              <a:t>Shouldn’t seek to replace existing work, </a:t>
            </a:r>
            <a:r>
              <a:rPr lang="en-GB" sz="2800">
                <a:solidFill>
                  <a:schemeClr val="dk1"/>
                </a:solidFill>
                <a:latin typeface="Montserrat"/>
                <a:ea typeface="Montserrat"/>
                <a:cs typeface="Montserrat"/>
                <a:sym typeface="Montserrat"/>
              </a:rPr>
              <a:t>just</a:t>
            </a:r>
            <a:r>
              <a:rPr lang="en-GB" sz="2800">
                <a:solidFill>
                  <a:schemeClr val="dk1"/>
                </a:solidFill>
                <a:latin typeface="Montserrat"/>
                <a:ea typeface="Montserrat"/>
                <a:cs typeface="Montserrat"/>
                <a:sym typeface="Montserrat"/>
              </a:rPr>
              <a:t> organise and present better</a:t>
            </a:r>
            <a:endParaRPr sz="2800">
              <a:solidFill>
                <a:schemeClr val="dk1"/>
              </a:solidFill>
              <a:latin typeface="Montserrat"/>
              <a:ea typeface="Montserrat"/>
              <a:cs typeface="Montserrat"/>
              <a:sym typeface="Montserrat"/>
            </a:endParaRPr>
          </a:p>
        </p:txBody>
      </p:sp>
      <p:sp>
        <p:nvSpPr>
          <p:cNvPr id="104" name="Google Shape;104;p12"/>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Considerations</a:t>
            </a:r>
            <a:endParaRPr>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3"/>
          <p:cNvSpPr txBox="1"/>
          <p:nvPr/>
        </p:nvSpPr>
        <p:spPr>
          <a:xfrm>
            <a:off x="357105" y="1290957"/>
            <a:ext cx="11112000" cy="3863400"/>
          </a:xfrm>
          <a:prstGeom prst="rect">
            <a:avLst/>
          </a:prstGeom>
          <a:noFill/>
          <a:ln>
            <a:noFill/>
          </a:ln>
        </p:spPr>
        <p:txBody>
          <a:bodyPr anchorCtr="0" anchor="t" bIns="45700" lIns="91425" spcFirstLastPara="1" rIns="91425" wrap="square" tIns="45700">
            <a:spAutoFit/>
          </a:bodyPr>
          <a:lstStyle/>
          <a:p>
            <a:pPr indent="-239712" lvl="0" marL="214312" marR="0" rtl="0" algn="l">
              <a:lnSpc>
                <a:spcPct val="150000"/>
              </a:lnSpc>
              <a:spcBef>
                <a:spcPts val="60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Have seen confusion recently regarding the way VCs should report findings to CEOS Principals, how their findings should be framed, and whether they should be ‘endorsed’</a:t>
            </a:r>
            <a:endParaRPr sz="2000">
              <a:solidFill>
                <a:schemeClr val="dk1"/>
              </a:solidFill>
              <a:latin typeface="Montserrat"/>
              <a:ea typeface="Montserrat"/>
              <a:cs typeface="Montserrat"/>
              <a:sym typeface="Montserrat"/>
            </a:endParaRPr>
          </a:p>
          <a:p>
            <a:pPr indent="-355600" lvl="1" marL="914400" marR="0" rtl="0" algn="l">
              <a:lnSpc>
                <a:spcPct val="150000"/>
              </a:lnSpc>
              <a:spcBef>
                <a:spcPts val="600"/>
              </a:spcBef>
              <a:spcAft>
                <a:spcPts val="0"/>
              </a:spcAft>
              <a:buClr>
                <a:schemeClr val="dk1"/>
              </a:buClr>
              <a:buSzPts val="2000"/>
              <a:buFont typeface="Montserrat"/>
              <a:buChar char="❖"/>
            </a:pPr>
            <a:r>
              <a:rPr i="1" lang="en-GB" sz="2000">
                <a:solidFill>
                  <a:schemeClr val="dk1"/>
                </a:solidFill>
                <a:latin typeface="Montserrat"/>
                <a:ea typeface="Montserrat"/>
                <a:cs typeface="Montserrat"/>
                <a:sym typeface="Montserrat"/>
              </a:rPr>
              <a:t>OST-VC White Paper on a Coordinated International Satellite Altimetry Virtual Constellation</a:t>
            </a:r>
            <a:endParaRPr i="1" sz="2000">
              <a:solidFill>
                <a:schemeClr val="dk1"/>
              </a:solidFill>
              <a:latin typeface="Montserrat"/>
              <a:ea typeface="Montserrat"/>
              <a:cs typeface="Montserrat"/>
              <a:sym typeface="Montserrat"/>
            </a:endParaRPr>
          </a:p>
          <a:p>
            <a:pPr indent="-355600" lvl="1" marL="914400" marR="0" rtl="0" algn="l">
              <a:lnSpc>
                <a:spcPct val="150000"/>
              </a:lnSpc>
              <a:spcBef>
                <a:spcPts val="600"/>
              </a:spcBef>
              <a:spcAft>
                <a:spcPts val="0"/>
              </a:spcAft>
              <a:buClr>
                <a:schemeClr val="dk1"/>
              </a:buClr>
              <a:buSzPts val="2000"/>
              <a:buFont typeface="Montserrat"/>
              <a:buChar char="❖"/>
            </a:pPr>
            <a:r>
              <a:rPr i="1" lang="en-GB" sz="2000">
                <a:solidFill>
                  <a:schemeClr val="dk1"/>
                </a:solidFill>
                <a:latin typeface="Montserrat"/>
                <a:ea typeface="Montserrat"/>
                <a:cs typeface="Montserrat"/>
                <a:sym typeface="Montserrat"/>
              </a:rPr>
              <a:t>SST-VC and COAST-VC Joint Statement Regarding Ultra High Resolution Infrared Measurements</a:t>
            </a:r>
            <a:endParaRPr i="1" sz="2000">
              <a:solidFill>
                <a:schemeClr val="dk1"/>
              </a:solidFill>
              <a:latin typeface="Montserrat"/>
              <a:ea typeface="Montserrat"/>
              <a:cs typeface="Montserrat"/>
              <a:sym typeface="Montserrat"/>
            </a:endParaRPr>
          </a:p>
          <a:p>
            <a:pPr indent="-239712" lvl="0" marL="214312" marR="0" rtl="0" algn="l">
              <a:lnSpc>
                <a:spcPct val="150000"/>
              </a:lnSpc>
              <a:spcBef>
                <a:spcPts val="60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Coming back to this later…</a:t>
            </a:r>
            <a:endParaRPr b="1" sz="2000">
              <a:solidFill>
                <a:schemeClr val="dk1"/>
              </a:solidFill>
              <a:latin typeface="Montserrat"/>
              <a:ea typeface="Montserrat"/>
              <a:cs typeface="Montserrat"/>
              <a:sym typeface="Montserrat"/>
            </a:endParaRPr>
          </a:p>
        </p:txBody>
      </p:sp>
      <p:sp>
        <p:nvSpPr>
          <p:cNvPr id="110" name="Google Shape;110;p13"/>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Furthermore</a:t>
            </a:r>
            <a:endParaRPr>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4"/>
          <p:cNvSpPr txBox="1"/>
          <p:nvPr/>
        </p:nvSpPr>
        <p:spPr>
          <a:xfrm>
            <a:off x="357105" y="1290957"/>
            <a:ext cx="11112000" cy="5017800"/>
          </a:xfrm>
          <a:prstGeom prst="rect">
            <a:avLst/>
          </a:prstGeom>
          <a:noFill/>
          <a:ln>
            <a:noFill/>
          </a:ln>
        </p:spPr>
        <p:txBody>
          <a:bodyPr anchorCtr="0" anchor="t" bIns="45700" lIns="91425" spcFirstLastPara="1" rIns="91425" wrap="square" tIns="45700">
            <a:spAutoFit/>
          </a:bodyPr>
          <a:lstStyle/>
          <a:p>
            <a:pPr indent="-239712" lvl="0" marL="214312" marR="0" rtl="0" algn="l">
              <a:lnSpc>
                <a:spcPct val="150000"/>
              </a:lnSpc>
              <a:spcBef>
                <a:spcPts val="60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Should CEOS</a:t>
            </a:r>
            <a:r>
              <a:rPr lang="en-GB" sz="2000">
                <a:solidFill>
                  <a:schemeClr val="dk1"/>
                </a:solidFill>
                <a:latin typeface="Montserrat"/>
                <a:ea typeface="Montserrat"/>
                <a:cs typeface="Montserrat"/>
                <a:sym typeface="Montserrat"/>
              </a:rPr>
              <a:t> establish a common reporting format and schedule, so that we can regularly achieve a systematic and consistent overview of gaps and opportunities.</a:t>
            </a:r>
            <a:endParaRPr sz="2000">
              <a:solidFill>
                <a:schemeClr val="dk1"/>
              </a:solidFill>
              <a:latin typeface="Montserrat"/>
              <a:ea typeface="Montserrat"/>
              <a:cs typeface="Montserrat"/>
              <a:sym typeface="Montserrat"/>
            </a:endParaRPr>
          </a:p>
          <a:p>
            <a:pPr indent="-355600" lvl="1" marL="914400" marR="0" rtl="0" algn="l">
              <a:lnSpc>
                <a:spcPct val="150000"/>
              </a:lnSpc>
              <a:spcBef>
                <a:spcPts val="60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SIT TW 2025 VC Session a taster / trial run – feedback?</a:t>
            </a:r>
            <a:endParaRPr sz="2000">
              <a:solidFill>
                <a:schemeClr val="dk1"/>
              </a:solidFill>
              <a:latin typeface="Montserrat"/>
              <a:ea typeface="Montserrat"/>
              <a:cs typeface="Montserrat"/>
              <a:sym typeface="Montserrat"/>
            </a:endParaRPr>
          </a:p>
          <a:p>
            <a:pPr indent="-355600" lvl="1" marL="914400" marR="0" rtl="0" algn="l">
              <a:lnSpc>
                <a:spcPct val="150000"/>
              </a:lnSpc>
              <a:spcBef>
                <a:spcPts val="60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Consistent reports to SIT and Plenary</a:t>
            </a:r>
            <a:endParaRPr sz="2000">
              <a:solidFill>
                <a:schemeClr val="dk1"/>
              </a:solidFill>
              <a:latin typeface="Montserrat"/>
              <a:ea typeface="Montserrat"/>
              <a:cs typeface="Montserrat"/>
              <a:sym typeface="Montserrat"/>
            </a:endParaRPr>
          </a:p>
          <a:p>
            <a:pPr indent="-355600" lvl="1" marL="914400" marR="0" rtl="0" algn="l">
              <a:lnSpc>
                <a:spcPct val="150000"/>
              </a:lnSpc>
              <a:spcBef>
                <a:spcPts val="60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Harmonised reporting templates for the Virtual Constellations?</a:t>
            </a:r>
            <a:endParaRPr sz="2000">
              <a:solidFill>
                <a:schemeClr val="dk1"/>
              </a:solidFill>
              <a:latin typeface="Montserrat"/>
              <a:ea typeface="Montserrat"/>
              <a:cs typeface="Montserrat"/>
              <a:sym typeface="Montserrat"/>
            </a:endParaRPr>
          </a:p>
          <a:p>
            <a:pPr indent="-355600" lvl="0" marL="457200" marR="0" rtl="0" algn="l">
              <a:lnSpc>
                <a:spcPct val="150000"/>
              </a:lnSpc>
              <a:spcBef>
                <a:spcPts val="60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Furthermore, should we seek to implement more </a:t>
            </a:r>
            <a:r>
              <a:rPr lang="en-GB" sz="2000">
                <a:solidFill>
                  <a:schemeClr val="dk1"/>
                </a:solidFill>
                <a:latin typeface="Montserrat"/>
                <a:ea typeface="Montserrat"/>
                <a:cs typeface="Montserrat"/>
                <a:sym typeface="Montserrat"/>
              </a:rPr>
              <a:t>comprehensive</a:t>
            </a:r>
            <a:r>
              <a:rPr lang="en-GB" sz="2000">
                <a:solidFill>
                  <a:schemeClr val="dk1"/>
                </a:solidFill>
                <a:latin typeface="Montserrat"/>
                <a:ea typeface="Montserrat"/>
                <a:cs typeface="Montserrat"/>
                <a:sym typeface="Montserrat"/>
              </a:rPr>
              <a:t> and consistent reporting on VC timelines and mission information?</a:t>
            </a:r>
            <a:endParaRPr sz="2000">
              <a:solidFill>
                <a:schemeClr val="dk1"/>
              </a:solidFill>
              <a:latin typeface="Montserrat"/>
              <a:ea typeface="Montserrat"/>
              <a:cs typeface="Montserrat"/>
              <a:sym typeface="Montserrat"/>
            </a:endParaRPr>
          </a:p>
          <a:p>
            <a:pPr indent="-355600" lvl="1" marL="914400" marR="0" rtl="0" algn="l">
              <a:lnSpc>
                <a:spcPct val="150000"/>
              </a:lnSpc>
              <a:spcBef>
                <a:spcPts val="60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Via CEOS website / MIM DB / etc.</a:t>
            </a:r>
            <a:endParaRPr sz="2000">
              <a:solidFill>
                <a:schemeClr val="dk1"/>
              </a:solidFill>
              <a:latin typeface="Montserrat"/>
              <a:ea typeface="Montserrat"/>
              <a:cs typeface="Montserrat"/>
              <a:sym typeface="Montserrat"/>
            </a:endParaRPr>
          </a:p>
          <a:p>
            <a:pPr indent="-355600" lvl="0" marL="457200" rtl="0" algn="l">
              <a:lnSpc>
                <a:spcPct val="150000"/>
              </a:lnSpc>
              <a:spcBef>
                <a:spcPts val="60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Can we formally clarify the approach for reporting VC recommendations to CEOS Principals to avoid future confusion - e.g., definition of endorsement</a:t>
            </a:r>
            <a:endParaRPr sz="2000">
              <a:solidFill>
                <a:schemeClr val="dk1"/>
              </a:solidFill>
              <a:latin typeface="Montserrat"/>
              <a:ea typeface="Montserrat"/>
              <a:cs typeface="Montserrat"/>
              <a:sym typeface="Montserrat"/>
            </a:endParaRPr>
          </a:p>
        </p:txBody>
      </p:sp>
      <p:sp>
        <p:nvSpPr>
          <p:cNvPr id="116" name="Google Shape;116;p14"/>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Discussion</a:t>
            </a:r>
            <a:endParaRPr>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5"/>
          <p:cNvSpPr txBox="1"/>
          <p:nvPr>
            <p:ph type="title"/>
          </p:nvPr>
        </p:nvSpPr>
        <p:spPr>
          <a:xfrm>
            <a:off x="176050" y="175950"/>
            <a:ext cx="9020100" cy="4773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4500"/>
              <a:t>SST-VC and COAST-VC Community Request Regarding Recommended </a:t>
            </a:r>
            <a:r>
              <a:rPr lang="en-GB" sz="4500"/>
              <a:t>Coverage of Future Missions for Coastal Ocean Observations</a:t>
            </a:r>
            <a:endParaRPr sz="45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