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2e964870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2e96487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‘What they measure’ is critical - highlight this. Some agencies seem to overlook the measurements tab of the survey - but it is critical for gap analyses to correctly understand what each mission can measure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63f8755d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63f8755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Mission-Instrument-Measurement mappings available allow for traceability between geophysical variables and what sensors can measure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Used frequently for various Gap Analyses - Including the ESA Science Strategy Foundational Study &amp; NASA Decadal Survey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4d2e6d4b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64d2e6d4b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63f8755d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63f8755d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92bcbb57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92bcbb57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63f8755d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763f8755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atabase.eohandbook.com" TargetMode="External"/><Relationship Id="rId4" Type="http://schemas.openxmlformats.org/officeDocument/2006/relationships/hyperlink" Target="http://database.eohandbook.com" TargetMode="External"/><Relationship Id="rId5" Type="http://schemas.openxmlformats.org/officeDocument/2006/relationships/hyperlink" Target="mailto:ceosmim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528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700"/>
              <a:t>Missions, Instruments and Measurements Database</a:t>
            </a:r>
            <a:endParaRPr sz="5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500"/>
              <a:t>Utilising the Database for Improved </a:t>
            </a:r>
            <a:endParaRPr i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500"/>
              <a:t>Virtual Constellation Observation </a:t>
            </a:r>
            <a:endParaRPr i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500"/>
              <a:t>Continuity Reporting</a:t>
            </a:r>
            <a:endParaRPr sz="6000"/>
          </a:p>
        </p:txBody>
      </p:sp>
      <p:sp>
        <p:nvSpPr>
          <p:cNvPr id="67" name="Google Shape;67;p7"/>
          <p:cNvSpPr/>
          <p:nvPr/>
        </p:nvSpPr>
        <p:spPr>
          <a:xfrm>
            <a:off x="7251400" y="4828726"/>
            <a:ext cx="4833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Marie-Claire Greening, ESA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7.11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176050" y="1115300"/>
            <a:ext cx="11661600" cy="50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d</a:t>
            </a:r>
            <a:r>
              <a:rPr b="1" lang="en-GB" sz="21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atabase.eohandbook.com</a:t>
            </a:r>
            <a:r>
              <a:rPr b="1" lang="en-GB" sz="2100"/>
              <a:t>  </a:t>
            </a:r>
            <a:endParaRPr b="1" sz="2100"/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Provided by ESA as a </a:t>
            </a:r>
            <a:r>
              <a:rPr lang="en-GB" sz="2100"/>
              <a:t>CEOS service</a:t>
            </a:r>
            <a:r>
              <a:rPr lang="en-GB" sz="2100"/>
              <a:t> since 1990s</a:t>
            </a:r>
            <a:endParaRPr sz="2100"/>
          </a:p>
          <a:p>
            <a:pPr indent="-33655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As per CEOS Work Plan </a:t>
            </a:r>
            <a:r>
              <a:rPr lang="en-GB" sz="1700"/>
              <a:t>Section 3.12 (CEOS Services), part III</a:t>
            </a:r>
            <a:endParaRPr sz="1700"/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C</a:t>
            </a:r>
            <a:r>
              <a:rPr lang="en-GB" sz="2100"/>
              <a:t>onsolidated statement of CEOS Agency EO satellite-based programmes and plans.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CEOS Members surveyed annually to understand their current and future missions, as well as the instruments and what they measure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The database is a service that all CEOS Agencies and entities are welcome to take </a:t>
            </a:r>
            <a:r>
              <a:rPr lang="en-GB" sz="2100"/>
              <a:t>advantage</a:t>
            </a:r>
            <a:r>
              <a:rPr lang="en-GB" sz="2100"/>
              <a:t> of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Some other information exists in the backend database beyond what is presented online - including some commercial capabilities and mappings to the WMO OSCAR database</a:t>
            </a:r>
            <a:endParaRPr sz="2100"/>
          </a:p>
          <a:p>
            <a:pPr indent="-3429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Contact the team for more information: </a:t>
            </a:r>
            <a:r>
              <a:rPr lang="en-GB" sz="1800" u="sng">
                <a:solidFill>
                  <a:schemeClr val="hlink"/>
                </a:solidFill>
                <a:hlinkClick r:id="rId5"/>
              </a:rPr>
              <a:t>ceosmim@gmail.com</a:t>
            </a:r>
            <a:r>
              <a:rPr lang="en-GB" sz="1800"/>
              <a:t> </a:t>
            </a:r>
            <a:endParaRPr sz="21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MIM Database as a CEOS Service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48300" y="1134850"/>
            <a:ext cx="11495400" cy="508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Example Gap Analysis charts developed for ESA Science Strategy Foundational Study in 2024</a:t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Database for Gap Analyses</a:t>
            </a:r>
            <a:endParaRPr/>
          </a:p>
        </p:txBody>
      </p:sp>
      <p:pic>
        <p:nvPicPr>
          <p:cNvPr id="80" name="Google Shape;80;p9" title="115_Cloud base height_heatma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825" y="4626250"/>
            <a:ext cx="7210201" cy="18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 title="115_Cloud base height_time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138" y="2231749"/>
            <a:ext cx="6529879" cy="239450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 txBox="1"/>
          <p:nvPr/>
        </p:nvSpPr>
        <p:spPr>
          <a:xfrm>
            <a:off x="1356350" y="2934950"/>
            <a:ext cx="191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Full timeline with instrument details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529675" y="5151625"/>
            <a:ext cx="182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Heatmap of instrument types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324225" y="1193549"/>
            <a:ext cx="11495400" cy="502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All </a:t>
            </a:r>
            <a:r>
              <a:rPr lang="en-GB" sz="2500"/>
              <a:t>agency-verified, and updated annually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Mission specs - e.g. orbit details, launch &amp; EOL dates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Instrument specs - e.g. type, resolution, swath, accuracy, data access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Can filter by any of these parameters to meet requirements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Develop a custom </a:t>
            </a:r>
            <a:r>
              <a:rPr lang="en-GB" sz="2500"/>
              <a:t>list</a:t>
            </a:r>
            <a:r>
              <a:rPr lang="en-GB" sz="2500"/>
              <a:t> of missions and sensors which can respond to the needs of a VC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Can customise the legend and categorisation</a:t>
            </a:r>
            <a:endParaRPr sz="2500"/>
          </a:p>
        </p:txBody>
      </p:sp>
      <p:sp>
        <p:nvSpPr>
          <p:cNvPr id="89" name="Google Shape;89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Information the Database Provides</a:t>
            </a:r>
            <a:endParaRPr sz="3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348300" y="4703700"/>
            <a:ext cx="11495400" cy="14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Drawn programmatically - once the list of missions and categories are defined, it is very easy to regenerate</a:t>
            </a:r>
            <a:endParaRPr sz="2400"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Done annually for GHG Portal, following survey updates</a:t>
            </a:r>
            <a:endParaRPr sz="2000"/>
          </a:p>
        </p:txBody>
      </p:sp>
      <p:sp>
        <p:nvSpPr>
          <p:cNvPr id="95" name="Google Shape;95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GHG Example</a:t>
            </a:r>
            <a:endParaRPr/>
          </a:p>
        </p:txBody>
      </p:sp>
      <p:pic>
        <p:nvPicPr>
          <p:cNvPr id="96" name="Google Shape;9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25" y="1800075"/>
            <a:ext cx="5839350" cy="205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3850" y="1658413"/>
            <a:ext cx="5515776" cy="24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304676" y="1265025"/>
            <a:ext cx="46920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Timelines are generated using a Jupyter Notebook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Data pulled directly from database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Can work with the VCs to enable the systematic generation of new timelines </a:t>
            </a:r>
            <a:r>
              <a:rPr lang="en-GB" sz="2300"/>
              <a:t>customised to </a:t>
            </a:r>
            <a:r>
              <a:rPr lang="en-GB" sz="2300"/>
              <a:t>their needs</a:t>
            </a:r>
            <a:endParaRPr sz="2300"/>
          </a:p>
        </p:txBody>
      </p:sp>
      <p:sp>
        <p:nvSpPr>
          <p:cNvPr id="103" name="Google Shape;103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Enabling VC Collaboration</a:t>
            </a:r>
            <a:endParaRPr/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151" y="1347909"/>
            <a:ext cx="6221025" cy="48435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>
            <p:ph idx="1" type="body"/>
          </p:nvPr>
        </p:nvSpPr>
        <p:spPr>
          <a:xfrm>
            <a:off x="176050" y="1236325"/>
            <a:ext cx="6730800" cy="221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Thank you to all agencies and contacts for the survey updates!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Finishing off the updates now</a:t>
            </a:r>
            <a:endParaRPr sz="2500"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AIS Measurement now included </a:t>
            </a:r>
            <a:endParaRPr sz="2500"/>
          </a:p>
        </p:txBody>
      </p:sp>
      <p:sp>
        <p:nvSpPr>
          <p:cNvPr id="110" name="Google Shape;110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Update on the 2025 Survey</a:t>
            </a:r>
            <a:endParaRPr/>
          </a:p>
        </p:txBody>
      </p:sp>
      <p:pic>
        <p:nvPicPr>
          <p:cNvPr id="111" name="Google Shape;111;p1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200" y="1374742"/>
            <a:ext cx="4866600" cy="30091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176050" y="3311900"/>
            <a:ext cx="7195200" cy="21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Timeline: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▪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Remainder of September: QA Checks and final updates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▪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Early October: Publish 2025 CEOS MIM Database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