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Medium" panose="000006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MRC4ERNCHP81KDW+btveSWcsD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56e5105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3856e5105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56e51053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856e51053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56e51053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856e51053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6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2025, 9-11 September 2025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698498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698498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1789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500"/>
              <a:t>SST VC Virtual Constellation </a:t>
            </a:r>
            <a:endParaRPr sz="6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3300" i="1"/>
              <a:t>State of the Global Observing System</a:t>
            </a:r>
            <a:endParaRPr sz="33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326984" y="375853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Misako Kachi, JAXA</a:t>
            </a:r>
            <a:b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Christo Whittle, SANSA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TW 2025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Darmstadt, Germany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9-11 September, 2025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 title="Sea Surface Temperature Virtual Constellation - LEO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717" y="1118425"/>
            <a:ext cx="8358426" cy="53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94020" y="103248"/>
            <a:ext cx="8668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 </a:t>
            </a: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(1) LEO SST missions</a:t>
            </a:r>
            <a:endParaRPr sz="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179000" y="1225375"/>
            <a:ext cx="3255300" cy="4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 and Microwave (MW) imagers in LEO satellites from 2020 to 2048. 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  <a:t>Green: Traditional IR imager (~1-km res.)</a:t>
            </a:r>
            <a:br>
              <a:rPr lang="en-GB" sz="2100" b="1" i="0" u="none" strike="noStrike" cap="none">
                <a:solidFill>
                  <a:srgbClr val="00808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 i="0" u="none" strike="noStrike" cap="none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*SLSTR is the only reference dual-view sensor</a:t>
            </a:r>
            <a:r>
              <a:rPr lang="en-GB" sz="16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516519"/>
                </a:solidFill>
                <a:latin typeface="Montserrat"/>
                <a:ea typeface="Montserrat"/>
                <a:cs typeface="Montserrat"/>
                <a:sym typeface="Montserrat"/>
              </a:rPr>
              <a:t>*SGLI has 250-m resolution</a:t>
            </a:r>
            <a:endParaRPr sz="1600" b="1" i="0" u="none" strike="noStrike" cap="none">
              <a:solidFill>
                <a:srgbClr val="5165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4A460"/>
                </a:solidFill>
                <a:latin typeface="Montserrat"/>
                <a:ea typeface="Montserrat"/>
                <a:cs typeface="Montserrat"/>
                <a:sym typeface="Montserrat"/>
              </a:rPr>
              <a:t>Orange: MW imager</a:t>
            </a:r>
            <a:endParaRPr sz="2100" b="1" i="0" u="none" strike="noStrike" cap="none">
              <a:solidFill>
                <a:srgbClr val="F4A4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F08080"/>
                </a:solidFill>
                <a:latin typeface="Montserrat"/>
                <a:ea typeface="Montserrat"/>
                <a:cs typeface="Montserrat"/>
                <a:sym typeface="Montserrat"/>
              </a:rPr>
              <a:t>Pink: Ultra high-resolution IR imager</a:t>
            </a:r>
            <a:endParaRPr sz="2100" b="1" i="0" u="none" strike="noStrike" cap="none">
              <a:solidFill>
                <a:srgbClr val="F0808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CC412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gaps in MW SST beyond 2032.</a:t>
            </a:r>
            <a:endParaRPr sz="2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" name="Google Shape;75;p2"/>
          <p:cNvCxnSpPr/>
          <p:nvPr/>
        </p:nvCxnSpPr>
        <p:spPr>
          <a:xfrm>
            <a:off x="7533640" y="1274064"/>
            <a:ext cx="0" cy="5076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6" name="Google Shape;76;p2"/>
          <p:cNvCxnSpPr/>
          <p:nvPr/>
        </p:nvCxnSpPr>
        <p:spPr>
          <a:xfrm>
            <a:off x="8630920" y="1284224"/>
            <a:ext cx="0" cy="5040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6959601" y="5681285"/>
            <a:ext cx="573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2030</a:t>
            </a:r>
            <a:endParaRPr sz="1200" b="1" i="0" u="none" strike="noStrike" cap="none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8056881" y="6073065"/>
            <a:ext cx="573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2035</a:t>
            </a:r>
            <a:endParaRPr sz="1200" b="1" i="0" u="none" strike="noStrike" cap="none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6824259" y="2911267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516519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 sz="2300"/>
          </a:p>
        </p:txBody>
      </p:sp>
      <p:sp>
        <p:nvSpPr>
          <p:cNvPr id="80" name="Google Shape;80;p2"/>
          <p:cNvSpPr txBox="1"/>
          <p:nvPr/>
        </p:nvSpPr>
        <p:spPr>
          <a:xfrm>
            <a:off x="9397491" y="256885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solidFill>
                  <a:srgbClr val="00FF00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endParaRPr sz="2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56e51053f_0_3"/>
          <p:cNvSpPr txBox="1"/>
          <p:nvPr/>
        </p:nvSpPr>
        <p:spPr>
          <a:xfrm>
            <a:off x="94020" y="103248"/>
            <a:ext cx="86685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Summary of Current &amp; Planned Missions </a:t>
            </a: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(1) GEO SST missions</a:t>
            </a:r>
            <a:endParaRPr sz="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g3856e51053f_0_3" title="Sea Surface Temperature Virtual Constellation - GE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4380" y="1134650"/>
            <a:ext cx="6248095" cy="572334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856e51053f_0_3"/>
          <p:cNvSpPr txBox="1"/>
          <p:nvPr/>
        </p:nvSpPr>
        <p:spPr>
          <a:xfrm>
            <a:off x="458950" y="1452675"/>
            <a:ext cx="4349100" cy="4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 imagers on board the geostationary satellites from 2020 to 2057. 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2F8A57"/>
                </a:solidFill>
                <a:latin typeface="Montserrat"/>
                <a:ea typeface="Montserrat"/>
                <a:cs typeface="Montserrat"/>
                <a:sym typeface="Montserrat"/>
              </a:rPr>
              <a:t>Green: Americas</a:t>
            </a:r>
            <a:endParaRPr sz="2100" b="1" i="0" u="none" strike="noStrike" cap="none">
              <a:solidFill>
                <a:srgbClr val="2F8A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1E90FF"/>
                </a:solidFill>
                <a:latin typeface="Montserrat"/>
                <a:ea typeface="Montserrat"/>
                <a:cs typeface="Montserrat"/>
                <a:sym typeface="Montserrat"/>
              </a:rPr>
              <a:t>Blue: Europe</a:t>
            </a:r>
            <a:endParaRPr sz="2100" b="1" i="0" u="none" strike="noStrike" cap="none">
              <a:solidFill>
                <a:srgbClr val="1E9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CD853F"/>
                </a:solidFill>
                <a:latin typeface="Montserrat"/>
                <a:ea typeface="Montserrat"/>
                <a:cs typeface="Montserrat"/>
                <a:sym typeface="Montserrat"/>
              </a:rPr>
              <a:t>Brown: Middle East/India</a:t>
            </a:r>
            <a:endParaRPr sz="2100" b="1" i="0" u="none" strike="noStrike" cap="none">
              <a:solidFill>
                <a:srgbClr val="CD85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rgbClr val="E96CAA"/>
                </a:solidFill>
                <a:latin typeface="Montserrat"/>
                <a:ea typeface="Montserrat"/>
                <a:cs typeface="Montserrat"/>
                <a:sym typeface="Montserrat"/>
              </a:rPr>
              <a:t>Pink: East Asia</a:t>
            </a:r>
            <a:endParaRPr sz="2100" b="1" i="0" u="none" strike="noStrike" cap="none">
              <a:solidFill>
                <a:srgbClr val="E96CA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seems no gaps of IR SSTs in 2030 or 2035.</a:t>
            </a:r>
            <a:endParaRPr sz="2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" name="Google Shape;88;g3856e51053f_0_3"/>
          <p:cNvCxnSpPr/>
          <p:nvPr/>
        </p:nvCxnSpPr>
        <p:spPr>
          <a:xfrm>
            <a:off x="7411720" y="1274064"/>
            <a:ext cx="0" cy="5400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9" name="Google Shape;89;g3856e51053f_0_3"/>
          <p:cNvCxnSpPr/>
          <p:nvPr/>
        </p:nvCxnSpPr>
        <p:spPr>
          <a:xfrm>
            <a:off x="8051800" y="1284224"/>
            <a:ext cx="0" cy="540000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0" name="Google Shape;90;g3856e51053f_0_3"/>
          <p:cNvSpPr txBox="1"/>
          <p:nvPr/>
        </p:nvSpPr>
        <p:spPr>
          <a:xfrm>
            <a:off x="6873242" y="5537200"/>
            <a:ext cx="5740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2030</a:t>
            </a:r>
            <a:endParaRPr sz="1200" b="1" i="0" u="none" strike="noStrike" cap="none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g3856e51053f_0_3"/>
          <p:cNvSpPr txBox="1"/>
          <p:nvPr/>
        </p:nvSpPr>
        <p:spPr>
          <a:xfrm>
            <a:off x="7584388" y="5814199"/>
            <a:ext cx="57403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rgbClr val="FF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2035</a:t>
            </a:r>
            <a:endParaRPr sz="1200" b="1" i="0" u="none" strike="noStrike" cap="none">
              <a:solidFill>
                <a:srgbClr val="FF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279400" y="1133178"/>
            <a:ext cx="11625260" cy="532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6639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-GB"/>
              <a:t>Highlight any issues e.g.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Developed SST- &amp; COAST-VCs joint statement on recommended coastal coverages of future ultra high-resolution IR sensors (agenda item 7.10)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GHRSST Data Specification (NetCDF4) V2.1/2.2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https://doi.org/10.5281/zenodo.6984989</a:t>
            </a:r>
            <a:r>
              <a:rPr lang="en-GB"/>
              <a:t>) is routinely produced and we are planning future V3.0 (started discussion among GHRSST community)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New products – SST, IST (Sea ice surface temperature), ultra high-resolution SST (&lt;100m) 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CEOS-ARD PFS development – how to collaborate between GDS and ARD?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Discussion &amp; inputs to CEOS Biodiversity Study team in June 2025</a:t>
            </a:r>
            <a:endParaRPr/>
          </a:p>
          <a:p>
            <a:pPr marL="1371600" lvl="2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o"/>
            </a:pPr>
            <a:r>
              <a:rPr lang="en-GB"/>
              <a:t>Topics of potential interest (coastal areas, seascapes, coral reef, heat wave, etc.), input to &amp; review of user needs spreadsheet</a:t>
            </a:r>
            <a:endParaRPr/>
          </a:p>
          <a:p>
            <a:pPr marL="457200" lvl="0" indent="-36639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en-GB"/>
              <a:t>Any potential gaps in product availability – MW SST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How does data supply look in 2030?  – AMSR3 (2025-2032), HY-2E (2025-2028), CIMR-A (2029-2037)/-B(2034-2042)</a:t>
            </a:r>
            <a:endParaRPr/>
          </a:p>
          <a:p>
            <a:pPr marL="914400" lvl="1" indent="-34671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▪"/>
            </a:pPr>
            <a:r>
              <a:rPr lang="en-GB"/>
              <a:t>How does data supply look in 2035? – Potentially CIMR-A &amp; -B will be in operation. No confirmed successor for HY-2 nor AMSR – continuation needed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Planning highlights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56e51053f_0_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200"/>
              <a:t>GDS (GHRSST Data Specification)</a:t>
            </a:r>
            <a:endParaRPr sz="4200"/>
          </a:p>
        </p:txBody>
      </p:sp>
      <p:sp>
        <p:nvSpPr>
          <p:cNvPr id="103" name="Google Shape;103;g3856e51053f_0_11"/>
          <p:cNvSpPr txBox="1">
            <a:spLocks noGrp="1"/>
          </p:cNvSpPr>
          <p:nvPr>
            <p:ph type="body" idx="1"/>
          </p:nvPr>
        </p:nvSpPr>
        <p:spPr>
          <a:xfrm>
            <a:off x="348308" y="12079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GHRSST Data Specifications = describes the format and content of L2/L3/L4 SST datasets recommended by GHRSST : variables to put in the products, convention for flags and quality information, ancillary information, attributes, unique vocabulary and associated definitions, …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A common format for SST products adopted by about 20 agencies, more than 150 datasets and many more every year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Providing interoperability between GHRSST datasets and services: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less hassle for users : all datasets can be used in the same way, no code change, easy to merge or swap data sources in user applications (among a constellation of tens of missions now available)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Latest release is GDS 2.1r0 (2021) :</a:t>
            </a:r>
            <a:r>
              <a:rPr lang="en-GB" sz="2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https://doi.org/10.5281/zenodo.6984989</a:t>
            </a:r>
            <a:endParaRPr sz="2000" u="sng">
              <a:solidFill>
                <a:schemeClr val="hlink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Currently planning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GDS 2.2 : short fixes and clarifications, no breaking change</a:t>
            </a:r>
            <a:endParaRPr sz="20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GDS 3.0 : changes requiring online discussion, breaking changes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56e51053f_0_20"/>
          <p:cNvSpPr txBox="1">
            <a:spLocks noGrp="1"/>
          </p:cNvSpPr>
          <p:nvPr>
            <p:ph type="body" idx="1"/>
          </p:nvPr>
        </p:nvSpPr>
        <p:spPr>
          <a:xfrm>
            <a:off x="348300" y="1240799"/>
            <a:ext cx="11495400" cy="5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3603"/>
              <a:buChar char="❖"/>
            </a:pPr>
            <a:r>
              <a:rPr lang="en-GB" sz="2400"/>
              <a:t>Unused NetCDF4 features that would make format clearer or more optimal :  groups, chunking, significant number of digits, …</a:t>
            </a:r>
            <a:endParaRPr sz="24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3603"/>
              <a:buChar char="❖"/>
            </a:pPr>
            <a:r>
              <a:rPr lang="en-GB" sz="2400"/>
              <a:t>Volume limitations are not so important as they used to be =&gt; some requirements could be relaxed (scaling, number of variables,...)</a:t>
            </a:r>
            <a:endParaRPr sz="24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3603"/>
              <a:buChar char="❖"/>
            </a:pPr>
            <a:r>
              <a:rPr lang="en-GB" sz="2400"/>
              <a:t>GDS was ahead of its time 10 years ago but a lot of activities on format improvement by various agencies or communities</a:t>
            </a:r>
            <a:endParaRPr sz="24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3603"/>
              <a:buChar char="❖"/>
            </a:pPr>
            <a:r>
              <a:rPr lang="en-GB" sz="2400"/>
              <a:t>New cloud optimized format (COG, NetCDF5, Zarr) =&gt; some rules for conversion and interoperability (e.g. ensure traceability of metadata attributes)</a:t>
            </a:r>
            <a:endParaRPr sz="24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3603"/>
              <a:buChar char="❖"/>
            </a:pPr>
            <a:r>
              <a:rPr lang="en-GB" sz="2400"/>
              <a:t>Provide recommendations for cloud access to NetCDF4 : chunking strategies, internal metadata aggregation, virtual datasets, and machine oriented metadata to allow for optimized subsetting and distributed access</a:t>
            </a:r>
            <a:endParaRPr sz="2300"/>
          </a:p>
        </p:txBody>
      </p:sp>
      <p:sp>
        <p:nvSpPr>
          <p:cNvPr id="109" name="Google Shape;109;g3856e51053f_0_2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Discussion started toward GDS 3.0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348300" y="1231174"/>
            <a:ext cx="11495400" cy="5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❖"/>
            </a:pPr>
            <a:r>
              <a:rPr lang="en-GB" dirty="0"/>
              <a:t>Any gaps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▪"/>
            </a:pPr>
            <a:r>
              <a:rPr lang="en-GB" dirty="0"/>
              <a:t>Continuation of MW SST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❖"/>
            </a:pPr>
            <a:r>
              <a:rPr lang="en-GB" dirty="0"/>
              <a:t>Issues with engaging satellite operators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▪"/>
            </a:pPr>
            <a:r>
              <a:rPr lang="en-GB" dirty="0"/>
              <a:t>Test &amp; validate ultra high-resolution SST of upcoming missions to </a:t>
            </a:r>
            <a:r>
              <a:rPr lang="en-GB" dirty="0" err="1"/>
              <a:t>analyze</a:t>
            </a:r>
            <a:r>
              <a:rPr lang="en-GB" dirty="0"/>
              <a:t> value of resolving significant features in coastal area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❖"/>
            </a:pPr>
            <a:r>
              <a:rPr lang="en-GB" dirty="0"/>
              <a:t>Commercial sector engagement in your domain</a:t>
            </a:r>
            <a:endParaRPr dirty="0"/>
          </a:p>
          <a:p>
            <a:pPr lvl="1">
              <a:spcBef>
                <a:spcPts val="1000"/>
              </a:spcBef>
              <a:buSzPct val="108108"/>
            </a:pPr>
            <a:r>
              <a:rPr lang="en-GB" dirty="0"/>
              <a:t>Some commercial </a:t>
            </a:r>
            <a:r>
              <a:rPr lang="en-GB"/>
              <a:t>sector (</a:t>
            </a:r>
            <a:r>
              <a:rPr lang="en-US" altLang="ja-JP"/>
              <a:t>ororatech</a:t>
            </a:r>
            <a:r>
              <a:rPr lang="en-GB" dirty="0"/>
              <a:t>, Germany) joined GHRSST26 in June 2025 and interested in engagement with the community for possible ultra high-resolution SST from their satellite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❖"/>
            </a:pPr>
            <a:r>
              <a:rPr lang="en-GB" dirty="0"/>
              <a:t>Whatever would benefit from Principal attention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8108"/>
              <a:buChar char="▪"/>
            </a:pPr>
            <a:r>
              <a:rPr lang="en-GB" dirty="0"/>
              <a:t>Coordination between parameter-focused &amp; area-focused VCs</a:t>
            </a:r>
            <a:endParaRPr dirty="0"/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Issues for attention of SIT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ワイド画面</PresentationFormat>
  <Paragraphs>67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Montserrat</vt:lpstr>
      <vt:lpstr>Montserrat Medium</vt:lpstr>
      <vt:lpstr>Arial</vt:lpstr>
      <vt:lpstr>ceos</vt:lpstr>
      <vt:lpstr>SST VC Virtual Constellation  State of the Global Observing System</vt:lpstr>
      <vt:lpstr>PowerPoint プレゼンテーション</vt:lpstr>
      <vt:lpstr>PowerPoint プレゼンテーション</vt:lpstr>
      <vt:lpstr>Planning highlights</vt:lpstr>
      <vt:lpstr>GDS (GHRSST Data Specification)</vt:lpstr>
      <vt:lpstr>Discussion started toward GDS 3.0</vt:lpstr>
      <vt:lpstr>Issues for attention of SIT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可知　美佐子</cp:lastModifiedBy>
  <cp:revision>2</cp:revision>
  <dcterms:modified xsi:type="dcterms:W3CDTF">2025-09-11T09:38:51Z</dcterms:modified>
</cp:coreProperties>
</file>