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Montserrat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7c4b7b6d8f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g37c4b7b6d8f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7c4b7b6d8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g37c4b7b6d8f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7c4b7b6d8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37c4b7b6d8f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702e34eed6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702e34eed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6e08bd8aa0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6e08bd8aa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jpg"/><Relationship Id="rId4" Type="http://schemas.openxmlformats.org/officeDocument/2006/relationships/image" Target="../media/image7.jpg"/><Relationship Id="rId5" Type="http://schemas.openxmlformats.org/officeDocument/2006/relationships/image" Target="../media/image6.png"/><Relationship Id="rId6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2025, 9-11 September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2025, 9-11 September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2025, 9-11 September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2025, 9-11 September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50" y="175950"/>
            <a:ext cx="81789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6500"/>
              <a:t>Land Surface Imaging Virtual Constellation</a:t>
            </a:r>
            <a:r>
              <a:rPr lang="en-GB" sz="6500"/>
              <a:t> </a:t>
            </a:r>
            <a:endParaRPr sz="6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3300"/>
              <a:t>State of the Global Observing System</a:t>
            </a:r>
            <a:endParaRPr i="1" sz="3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7272909" y="3805546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Jonathon Ross (GA)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Takeo Tadono (JAXA)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#7.4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Darmstadt, Germany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9-11 September, 2025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94020" y="103248"/>
            <a:ext cx="86685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Summary of Current &amp; Planned Missions</a:t>
            </a:r>
            <a:endParaRPr sz="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8"/>
          <p:cNvSpPr txBox="1"/>
          <p:nvPr/>
        </p:nvSpPr>
        <p:spPr>
          <a:xfrm>
            <a:off x="367750" y="1202625"/>
            <a:ext cx="108636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pic>
        <p:nvPicPr>
          <p:cNvPr id="74" name="Google Shape;74;p8" title="CEOS-ARD_ Surface Reflectanc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9402" y="1565011"/>
            <a:ext cx="8309673" cy="445509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8"/>
          <p:cNvSpPr txBox="1"/>
          <p:nvPr/>
        </p:nvSpPr>
        <p:spPr>
          <a:xfrm>
            <a:off x="150525" y="2477775"/>
            <a:ext cx="2409000" cy="3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CEOS-ARD Surface Reflectance Continuity</a:t>
            </a:r>
            <a:endParaRPr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9" title="CEOS-ARD_ SAR - Normalised Radar Backscatter (NRB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7748" y="1674068"/>
            <a:ext cx="10478403" cy="36940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9"/>
          <p:cNvSpPr txBox="1"/>
          <p:nvPr/>
        </p:nvSpPr>
        <p:spPr>
          <a:xfrm>
            <a:off x="94020" y="103248"/>
            <a:ext cx="86685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Summary of Current &amp; Planned Missions</a:t>
            </a:r>
            <a:endParaRPr sz="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9"/>
          <p:cNvSpPr txBox="1"/>
          <p:nvPr/>
        </p:nvSpPr>
        <p:spPr>
          <a:xfrm>
            <a:off x="367750" y="1202625"/>
            <a:ext cx="108636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83" name="Google Shape;83;p9"/>
          <p:cNvSpPr txBox="1"/>
          <p:nvPr/>
        </p:nvSpPr>
        <p:spPr>
          <a:xfrm>
            <a:off x="150525" y="2477775"/>
            <a:ext cx="2409000" cy="3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CEOS-ARD SAR NRB  Continuity</a:t>
            </a:r>
            <a:endParaRPr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0"/>
          <p:cNvSpPr txBox="1"/>
          <p:nvPr/>
        </p:nvSpPr>
        <p:spPr>
          <a:xfrm>
            <a:off x="94020" y="103248"/>
            <a:ext cx="86685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Summary of Current &amp; Planned Missions</a:t>
            </a:r>
            <a:endParaRPr sz="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0"/>
          <p:cNvSpPr txBox="1"/>
          <p:nvPr/>
        </p:nvSpPr>
        <p:spPr>
          <a:xfrm>
            <a:off x="367750" y="1202625"/>
            <a:ext cx="108636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pic>
        <p:nvPicPr>
          <p:cNvPr id="90" name="Google Shape;90;p10" title="GFOI - Core Satellite Dat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8727" y="1437410"/>
            <a:ext cx="7614249" cy="448375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0"/>
          <p:cNvSpPr txBox="1"/>
          <p:nvPr/>
        </p:nvSpPr>
        <p:spPr>
          <a:xfrm>
            <a:off x="405250" y="2871425"/>
            <a:ext cx="3033600" cy="24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/>
              <a:t>GFOI Core Coverage</a:t>
            </a:r>
            <a:endParaRPr sz="33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 txBox="1"/>
          <p:nvPr/>
        </p:nvSpPr>
        <p:spPr>
          <a:xfrm>
            <a:off x="94020" y="103248"/>
            <a:ext cx="86685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Summary of Current &amp; Planned Missions</a:t>
            </a:r>
            <a:endParaRPr sz="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1"/>
          <p:cNvSpPr txBox="1"/>
          <p:nvPr/>
        </p:nvSpPr>
        <p:spPr>
          <a:xfrm>
            <a:off x="367750" y="1202625"/>
            <a:ext cx="108636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pic>
        <p:nvPicPr>
          <p:cNvPr id="98" name="Google Shape;98;p11" title="GFOI - Biomass Mission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8785" y="1459794"/>
            <a:ext cx="8589025" cy="439097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1"/>
          <p:cNvSpPr txBox="1"/>
          <p:nvPr/>
        </p:nvSpPr>
        <p:spPr>
          <a:xfrm>
            <a:off x="266300" y="2975625"/>
            <a:ext cx="25821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/>
              <a:t>Biomass Observation Continuity</a:t>
            </a:r>
            <a:endParaRPr sz="2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2"/>
          <p:cNvSpPr txBox="1"/>
          <p:nvPr>
            <p:ph idx="1" type="body"/>
          </p:nvPr>
        </p:nvSpPr>
        <p:spPr>
          <a:xfrm>
            <a:off x="0" y="1071665"/>
            <a:ext cx="9781200" cy="520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❖"/>
            </a:pPr>
            <a:r>
              <a:rPr b="1" lang="en-GB" sz="1500"/>
              <a:t>JAXA: ALOS-4</a:t>
            </a:r>
            <a:r>
              <a:rPr lang="en-GB" sz="1500"/>
              <a:t> Nominal Observations operation from April 1; Data distribution from July 2025.</a:t>
            </a:r>
            <a:endParaRPr sz="1500"/>
          </a:p>
          <a:p>
            <a:pPr indent="-323850" lvl="0" marL="457200" rtl="0" algn="l">
              <a:spcBef>
                <a:spcPts val="400"/>
              </a:spcBef>
              <a:spcAft>
                <a:spcPts val="0"/>
              </a:spcAft>
              <a:buSzPts val="1500"/>
              <a:buChar char="❖"/>
            </a:pPr>
            <a:r>
              <a:rPr b="1" lang="en-GB" sz="1500"/>
              <a:t>ESA: BIOMASS </a:t>
            </a:r>
            <a:r>
              <a:rPr lang="en-GB" sz="1500"/>
              <a:t>successfully launched in April, 2025. </a:t>
            </a:r>
            <a:endParaRPr b="1" sz="1500"/>
          </a:p>
          <a:p>
            <a:pPr indent="-323850" lvl="0" marL="457200" rtl="0" algn="l">
              <a:spcBef>
                <a:spcPts val="400"/>
              </a:spcBef>
              <a:spcAft>
                <a:spcPts val="0"/>
              </a:spcAft>
              <a:buSzPts val="1500"/>
              <a:buChar char="❖"/>
            </a:pPr>
            <a:r>
              <a:rPr b="1" lang="en-GB" sz="1500"/>
              <a:t>NASA &amp; ISRO: NISAR</a:t>
            </a:r>
            <a:r>
              <a:rPr lang="en-GB" sz="1500"/>
              <a:t> successfully launched in July, 2025. </a:t>
            </a:r>
            <a:endParaRPr b="1" sz="1500"/>
          </a:p>
          <a:p>
            <a:pPr indent="-323850" lvl="1" marL="914400" rtl="0" algn="l">
              <a:spcBef>
                <a:spcPts val="400"/>
              </a:spcBef>
              <a:spcAft>
                <a:spcPts val="0"/>
              </a:spcAft>
              <a:buSzPts val="1500"/>
              <a:buChar char="▪"/>
            </a:pPr>
            <a:r>
              <a:rPr b="1" lang="en-GB" sz="1500"/>
              <a:t>NASA (JPL):</a:t>
            </a:r>
            <a:r>
              <a:rPr lang="en-GB" sz="1500"/>
              <a:t> </a:t>
            </a:r>
            <a:r>
              <a:rPr b="1" lang="en-GB" sz="1500"/>
              <a:t>NISAR(L)</a:t>
            </a:r>
            <a:r>
              <a:rPr lang="en-GB" sz="1500"/>
              <a:t> CEOS-ARD under development. </a:t>
            </a:r>
            <a:endParaRPr b="1" sz="1500"/>
          </a:p>
          <a:p>
            <a:pPr indent="-323850" lvl="1" marL="914400" rtl="0" algn="l">
              <a:spcBef>
                <a:spcPts val="400"/>
              </a:spcBef>
              <a:spcAft>
                <a:spcPts val="0"/>
              </a:spcAft>
              <a:buSzPts val="1500"/>
              <a:buChar char="▪"/>
            </a:pPr>
            <a:r>
              <a:rPr b="1" lang="en-GB" sz="1500"/>
              <a:t>ISRO:</a:t>
            </a:r>
            <a:r>
              <a:rPr lang="en-GB" sz="1500"/>
              <a:t> </a:t>
            </a:r>
            <a:r>
              <a:rPr b="1" lang="en-GB" sz="1500"/>
              <a:t>RISAT-1</a:t>
            </a:r>
            <a:r>
              <a:rPr lang="en-GB" sz="1500"/>
              <a:t> CEOS-ARD compliant; </a:t>
            </a:r>
            <a:r>
              <a:rPr b="1" lang="en-GB" sz="1500"/>
              <a:t>NISAR(S)</a:t>
            </a:r>
            <a:r>
              <a:rPr lang="en-GB" sz="1500"/>
              <a:t> under development. </a:t>
            </a:r>
            <a:endParaRPr sz="1500"/>
          </a:p>
          <a:p>
            <a:pPr indent="-323850" lvl="0" marL="457200" rtl="0" algn="l">
              <a:spcBef>
                <a:spcPts val="400"/>
              </a:spcBef>
              <a:spcAft>
                <a:spcPts val="0"/>
              </a:spcAft>
              <a:buSzPts val="1500"/>
              <a:buChar char="❖"/>
            </a:pPr>
            <a:r>
              <a:rPr b="1" lang="en-GB" sz="1500"/>
              <a:t>CONAE: SAOCOM-1A/B</a:t>
            </a:r>
            <a:r>
              <a:rPr lang="en-GB" sz="1500"/>
              <a:t> CEOS-ARD assessment ongoing.  </a:t>
            </a:r>
            <a:r>
              <a:rPr b="1" lang="en-GB" sz="1500"/>
              <a:t>SABIA-Mar</a:t>
            </a:r>
            <a:r>
              <a:rPr lang="en-GB" sz="1500"/>
              <a:t> also targeting CEOS-ARD.</a:t>
            </a:r>
            <a:endParaRPr sz="1500"/>
          </a:p>
          <a:p>
            <a:pPr indent="-323850" lvl="0" marL="457200" rtl="0" algn="l">
              <a:spcBef>
                <a:spcPts val="400"/>
              </a:spcBef>
              <a:spcAft>
                <a:spcPts val="0"/>
              </a:spcAft>
              <a:buSzPts val="1500"/>
              <a:buChar char="❖"/>
            </a:pPr>
            <a:r>
              <a:rPr b="1" lang="en-GB" sz="1500"/>
              <a:t>USGS/NASA: </a:t>
            </a:r>
            <a:r>
              <a:rPr lang="en-GB" sz="1500"/>
              <a:t>future </a:t>
            </a:r>
            <a:r>
              <a:rPr b="1" lang="en-GB" sz="1500"/>
              <a:t>Landsat</a:t>
            </a:r>
            <a:r>
              <a:rPr lang="en-GB" sz="1500"/>
              <a:t> and </a:t>
            </a:r>
            <a:r>
              <a:rPr b="1" lang="en-GB" sz="1500"/>
              <a:t>Landsat Collection 3 </a:t>
            </a:r>
            <a:r>
              <a:rPr lang="en-GB" sz="1500"/>
              <a:t>development ongoing</a:t>
            </a:r>
            <a:endParaRPr sz="1500"/>
          </a:p>
          <a:p>
            <a:pPr indent="-323850" lvl="0" marL="457200" rtl="0" algn="l">
              <a:spcBef>
                <a:spcPts val="400"/>
              </a:spcBef>
              <a:spcAft>
                <a:spcPts val="0"/>
              </a:spcAft>
              <a:buSzPts val="1500"/>
              <a:buChar char="❖"/>
            </a:pPr>
            <a:r>
              <a:rPr b="1" lang="en-GB" sz="1500"/>
              <a:t>GISTDA: Strong THEOS continuity </a:t>
            </a:r>
            <a:r>
              <a:rPr lang="en-GB" sz="1500"/>
              <a:t>– THEOS-3 (VNIR &amp; SWIR) , 4 (SAR) and 5 (high res). CEOS-ARD development underway. THEOS-1 (2008) and THEOS-2 series active.</a:t>
            </a:r>
            <a:endParaRPr sz="1500"/>
          </a:p>
          <a:p>
            <a:pPr indent="-323850" lvl="0" marL="457200" rtl="0" algn="l">
              <a:spcBef>
                <a:spcPts val="400"/>
              </a:spcBef>
              <a:spcAft>
                <a:spcPts val="0"/>
              </a:spcAft>
              <a:buSzPts val="1500"/>
              <a:buChar char="❖"/>
            </a:pPr>
            <a:r>
              <a:rPr b="1" lang="en-GB" sz="1500"/>
              <a:t>KARI: KOMPSAT-6 (SAR) </a:t>
            </a:r>
            <a:r>
              <a:rPr lang="en-GB" sz="1500"/>
              <a:t>and</a:t>
            </a:r>
            <a:r>
              <a:rPr b="1" lang="en-GB" sz="1500"/>
              <a:t> KOMPSAT-7/7A </a:t>
            </a:r>
            <a:r>
              <a:rPr lang="en-GB" sz="1500"/>
              <a:t>under development; Korean ARD development:</a:t>
            </a:r>
            <a:endParaRPr sz="15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500"/>
              <a:t>CEOS-ARD PFS development:</a:t>
            </a:r>
            <a:endParaRPr sz="1500"/>
          </a:p>
          <a:p>
            <a:pPr indent="-323850" lvl="0" marL="457200" rtl="0" algn="l">
              <a:spcBef>
                <a:spcPts val="400"/>
              </a:spcBef>
              <a:spcAft>
                <a:spcPts val="0"/>
              </a:spcAft>
              <a:buSzPts val="1500"/>
              <a:buChar char="❖"/>
            </a:pPr>
            <a:r>
              <a:rPr lang="en-GB" sz="1500"/>
              <a:t>Multi-Source Backscatter, VHR SAR</a:t>
            </a:r>
            <a:endParaRPr sz="1500"/>
          </a:p>
          <a:p>
            <a:pPr indent="-323850" lvl="0" marL="457200" rtl="0" algn="l">
              <a:spcBef>
                <a:spcPts val="400"/>
              </a:spcBef>
              <a:spcAft>
                <a:spcPts val="0"/>
              </a:spcAft>
              <a:buSzPts val="1500"/>
              <a:buChar char="❖"/>
            </a:pPr>
            <a:r>
              <a:rPr lang="en-GB" sz="1500"/>
              <a:t>Need to update PFS to enable high res (VHR) and commercial sector participation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❖"/>
            </a:pPr>
            <a:r>
              <a:rPr lang="en-GB" sz="1500"/>
              <a:t>CEOS and industry co-development of updated Surface Temperature Specification (LST, SBT)</a:t>
            </a:r>
            <a:endParaRPr sz="1500"/>
          </a:p>
          <a:p>
            <a:pPr indent="-3238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▪"/>
            </a:pPr>
            <a:r>
              <a:rPr lang="en-GB" sz="1500"/>
              <a:t>TRISHNA, SBG, LSTM, S-3 – </a:t>
            </a:r>
            <a:r>
              <a:rPr b="1" lang="en-GB" sz="1500"/>
              <a:t>need additional CEOS mission representation</a:t>
            </a:r>
            <a:endParaRPr b="1" sz="1500"/>
          </a:p>
          <a:p>
            <a:pPr indent="-3238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▪"/>
            </a:pPr>
            <a:r>
              <a:rPr lang="en-GB" sz="1500"/>
              <a:t>OroraTech, Constellr, SatVu, EarthDaily, others</a:t>
            </a:r>
            <a:endParaRPr sz="1500"/>
          </a:p>
          <a:p>
            <a:pPr indent="-3238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▪"/>
            </a:pPr>
            <a:r>
              <a:rPr lang="en-GB" sz="1500"/>
              <a:t>SST-VC co-development?</a:t>
            </a:r>
            <a:endParaRPr sz="1500"/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-GB" sz="1500"/>
              <a:t>Supportive of developing an official LSI-VC recommendation for DGGS (Discrete Global Grid System).</a:t>
            </a:r>
            <a:endParaRPr sz="1500"/>
          </a:p>
        </p:txBody>
      </p:sp>
      <p:sp>
        <p:nvSpPr>
          <p:cNvPr id="105" name="Google Shape;105;p12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Planning highlights</a:t>
            </a:r>
            <a:endParaRPr/>
          </a:p>
        </p:txBody>
      </p:sp>
      <p:pic>
        <p:nvPicPr>
          <p:cNvPr id="106" name="Google Shape;106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91099" y="1111083"/>
            <a:ext cx="2476549" cy="1966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2"/>
          <p:cNvPicPr preferRelativeResize="0"/>
          <p:nvPr/>
        </p:nvPicPr>
        <p:blipFill rotWithShape="1">
          <a:blip r:embed="rId4">
            <a:alphaModFix/>
          </a:blip>
          <a:srcRect b="0" l="3614" r="0" t="0"/>
          <a:stretch/>
        </p:blipFill>
        <p:spPr>
          <a:xfrm>
            <a:off x="9976000" y="3091125"/>
            <a:ext cx="2113775" cy="3324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3"/>
          <p:cNvSpPr txBox="1"/>
          <p:nvPr>
            <p:ph idx="1" type="body"/>
          </p:nvPr>
        </p:nvSpPr>
        <p:spPr>
          <a:xfrm>
            <a:off x="176050" y="1208325"/>
            <a:ext cx="11839500" cy="5212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b="1" lang="en-GB" sz="1400"/>
              <a:t>Land Degradation Neutrality</a:t>
            </a:r>
            <a:r>
              <a:rPr lang="en-GB" sz="1400"/>
              <a:t> (GEO-LDN, UNCCD)</a:t>
            </a:r>
            <a:endParaRPr sz="1400"/>
          </a:p>
          <a:p>
            <a:pPr indent="-317500" lvl="1" marL="914400" rtl="0" algn="l">
              <a:spcBef>
                <a:spcPts val="600"/>
              </a:spcBef>
              <a:spcAft>
                <a:spcPts val="0"/>
              </a:spcAft>
              <a:buSzPts val="1400"/>
              <a:buChar char="▪"/>
            </a:pPr>
            <a:r>
              <a:rPr lang="en-GB" sz="1400" u="sng"/>
              <a:t>Data needs:</a:t>
            </a:r>
            <a:r>
              <a:rPr lang="en-GB" sz="1400"/>
              <a:t> more long term time </a:t>
            </a:r>
            <a:r>
              <a:rPr lang="en-GB" sz="1400"/>
              <a:t>series</a:t>
            </a:r>
            <a:r>
              <a:rPr lang="en-GB" sz="1400"/>
              <a:t> (2000 - present); consistent global land cover datasets; additional hyperspectral; data harmonisation</a:t>
            </a:r>
            <a:endParaRPr sz="1400"/>
          </a:p>
          <a:p>
            <a:pPr indent="-317500" lvl="1" marL="914400" rtl="0" algn="l">
              <a:spcBef>
                <a:spcPts val="600"/>
              </a:spcBef>
              <a:spcAft>
                <a:spcPts val="0"/>
              </a:spcAft>
              <a:buSzPts val="1400"/>
              <a:buChar char="▪"/>
            </a:pPr>
            <a:r>
              <a:rPr lang="en-GB" sz="1400" u="sng"/>
              <a:t>SAR priorities:</a:t>
            </a:r>
            <a:r>
              <a:rPr lang="en-GB" sz="1400"/>
              <a:t> Coverage of small </a:t>
            </a:r>
            <a:r>
              <a:rPr lang="en-GB" sz="1400"/>
              <a:t>islands</a:t>
            </a:r>
            <a:r>
              <a:rPr lang="en-GB" sz="1400"/>
              <a:t> (high res, cloudy); Biomass; Land cover structure, disturbance; Moisture – aridity; Vertical profile (band integration)</a:t>
            </a:r>
            <a:endParaRPr sz="1400"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❖"/>
            </a:pPr>
            <a:r>
              <a:rPr b="1" lang="en-GB" sz="1400"/>
              <a:t>AFOLU Roadmap</a:t>
            </a:r>
            <a:r>
              <a:rPr lang="en-GB" sz="1400"/>
              <a:t> actions need to identify more activities beyond NASA, ESA, JAXA</a:t>
            </a:r>
            <a:endParaRPr sz="1400"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❖"/>
            </a:pPr>
            <a:r>
              <a:rPr lang="en-GB" sz="1400"/>
              <a:t>Need to map </a:t>
            </a:r>
            <a:r>
              <a:rPr b="1" lang="en-GB" sz="1400"/>
              <a:t>GEOGLAM EAVs</a:t>
            </a:r>
            <a:r>
              <a:rPr lang="en-GB" sz="1400"/>
              <a:t> to existing agency products / activities – stocktake of CEOS agency contributions to agriculture</a:t>
            </a:r>
            <a:endParaRPr sz="1400"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❖"/>
            </a:pPr>
            <a:r>
              <a:rPr b="1" lang="en-GB" sz="1400"/>
              <a:t>Wetlands/Ramsar</a:t>
            </a:r>
            <a:r>
              <a:rPr lang="en-GB" sz="1400"/>
              <a:t>: Support for closer collaboration with EO community at Ramsar COP15; EO key to enabling more reporting. </a:t>
            </a:r>
            <a:endParaRPr sz="1400"/>
          </a:p>
          <a:p>
            <a:pPr indent="-317500" lvl="1" marL="914400" rtl="0" algn="l">
              <a:spcBef>
                <a:spcPts val="600"/>
              </a:spcBef>
              <a:spcAft>
                <a:spcPts val="0"/>
              </a:spcAft>
              <a:buSzPts val="1400"/>
              <a:buChar char="▪"/>
            </a:pPr>
            <a:r>
              <a:rPr lang="en-GB" sz="1400"/>
              <a:t>EO included in Resolution COP15 23.10: </a:t>
            </a:r>
            <a:r>
              <a:rPr i="1" lang="en-GB" sz="1400"/>
              <a:t>“working with Earth observation organizations, including the Group on Earth Observations (GEO), for putting Earth observation data and monitoring tools at the disposal of Contracting Parties”</a:t>
            </a:r>
            <a:endParaRPr sz="1400"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❖"/>
            </a:pPr>
            <a:r>
              <a:rPr b="1" lang="en-GB" sz="1400"/>
              <a:t>CEOS-ARD</a:t>
            </a:r>
            <a:r>
              <a:rPr lang="en-GB" sz="1400"/>
              <a:t> survey: </a:t>
            </a:r>
            <a:endParaRPr sz="1400"/>
          </a:p>
          <a:p>
            <a:pPr indent="-317500" lvl="1" marL="914400" rtl="0" algn="l">
              <a:spcBef>
                <a:spcPts val="600"/>
              </a:spcBef>
              <a:spcAft>
                <a:spcPts val="0"/>
              </a:spcAft>
              <a:buSzPts val="1400"/>
              <a:buChar char="▪"/>
            </a:pPr>
            <a:r>
              <a:rPr lang="en-GB" sz="1400"/>
              <a:t>C</a:t>
            </a:r>
            <a:r>
              <a:rPr lang="en-GB" sz="1400"/>
              <a:t>ommunity calling for additional CEOS-ARD from </a:t>
            </a:r>
            <a:r>
              <a:rPr lang="en-GB" sz="1400"/>
              <a:t>MODIS, PACE, NISAR, NovaSAR-1, Sentinel-1 and 3, among others</a:t>
            </a:r>
            <a:endParaRPr sz="1400"/>
          </a:p>
          <a:p>
            <a:pPr indent="-317500" lvl="1" marL="914400" rtl="0" algn="l">
              <a:spcBef>
                <a:spcPts val="600"/>
              </a:spcBef>
              <a:spcAft>
                <a:spcPts val="0"/>
              </a:spcAft>
              <a:buSzPts val="1400"/>
              <a:buChar char="▪"/>
            </a:pPr>
            <a:r>
              <a:rPr lang="en-GB" sz="1400"/>
              <a:t>Availability of open DEMs at higher resolution to support RTC of increasingly high resolution SAR datasets</a:t>
            </a:r>
            <a:endParaRPr sz="1400"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❖"/>
            </a:pPr>
            <a:r>
              <a:rPr b="1" lang="en-GB" sz="1400"/>
              <a:t>Commercial sector</a:t>
            </a:r>
            <a:r>
              <a:rPr lang="en-GB" sz="1400"/>
              <a:t> is keen to engage and </a:t>
            </a:r>
            <a:r>
              <a:rPr lang="en-GB" sz="1400" u="sng"/>
              <a:t>learn</a:t>
            </a:r>
            <a:r>
              <a:rPr lang="en-GB" sz="1400"/>
              <a:t> from CEOS agencies</a:t>
            </a:r>
            <a:endParaRPr sz="1400"/>
          </a:p>
          <a:p>
            <a:pPr indent="-317500" lvl="1" marL="914400" rtl="0" algn="l">
              <a:spcBef>
                <a:spcPts val="600"/>
              </a:spcBef>
              <a:spcAft>
                <a:spcPts val="0"/>
              </a:spcAft>
              <a:buSzPts val="1400"/>
              <a:buChar char="▪"/>
            </a:pPr>
            <a:r>
              <a:rPr lang="en-GB" sz="1400"/>
              <a:t>Active engagements with EarthDaily, OroraTech, Planet, SatVu, Constellr, Aistech Space, Marble Imaging AG, SatSure, Catalyst, Synspective, Esri, Hyspace, SkyServe, Pixxel, SatSure, Synspective, and more</a:t>
            </a:r>
            <a:endParaRPr sz="1400"/>
          </a:p>
          <a:p>
            <a:pPr indent="-317500" lvl="0" marL="457200" rtl="0" algn="l">
              <a:spcBef>
                <a:spcPts val="600"/>
              </a:spcBef>
              <a:spcAft>
                <a:spcPts val="600"/>
              </a:spcAft>
              <a:buSzPts val="1400"/>
              <a:buChar char="❖"/>
            </a:pPr>
            <a:r>
              <a:rPr b="1" lang="en-GB" sz="1400"/>
              <a:t>Review agency participation</a:t>
            </a:r>
            <a:r>
              <a:rPr lang="en-GB" sz="1400"/>
              <a:t> in LSI-VC: ASI, CSA, CNES (note Surface Temp topic), DLR, INPE, NASA, NOAA, VAST</a:t>
            </a:r>
            <a:endParaRPr sz="1400"/>
          </a:p>
        </p:txBody>
      </p:sp>
      <p:sp>
        <p:nvSpPr>
          <p:cNvPr id="113" name="Google Shape;113;p13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Issues for attention of SIT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