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</p:sldIdLst>
  <p:sldSz cy="6858000" cx="12192000"/>
  <p:notesSz cx="6797675" cy="9926625"/>
  <p:embeddedFontLst>
    <p:embeddedFont>
      <p:font typeface="Montserrat"/>
      <p:regular r:id="rId9"/>
      <p:bold r:id="rId10"/>
      <p:italic r:id="rId11"/>
      <p:boldItalic r:id="rId1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3" roundtripDataSignature="AMtx7mikNFM2D/QI6/Mi90EtbwUeY3NuZ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Montserrat-italic.fntdata"/><Relationship Id="rId10" Type="http://schemas.openxmlformats.org/officeDocument/2006/relationships/font" Target="fonts/Montserrat-bold.fntdata"/><Relationship Id="rId13" Type="http://customschemas.google.com/relationships/presentationmetadata" Target="metadata"/><Relationship Id="rId12" Type="http://schemas.openxmlformats.org/officeDocument/2006/relationships/font" Target="fonts/Montserrat-bold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font" Target="fonts/Montserrat-regular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92075" y="744538"/>
            <a:ext cx="6615113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:notes"/>
          <p:cNvSpPr txBox="1"/>
          <p:nvPr>
            <p:ph idx="1" type="body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3" name="Google Shape;33;p1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5:notes"/>
          <p:cNvSpPr txBox="1"/>
          <p:nvPr>
            <p:ph idx="1" type="body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9" name="Google Shape;39;p25:notes"/>
          <p:cNvSpPr/>
          <p:nvPr>
            <p:ph idx="2" type="sldImg"/>
          </p:nvPr>
        </p:nvSpPr>
        <p:spPr>
          <a:xfrm>
            <a:off x="92075" y="744538"/>
            <a:ext cx="6615113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6:notes"/>
          <p:cNvSpPr txBox="1"/>
          <p:nvPr>
            <p:ph idx="1" type="body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8" name="Google Shape;48;p26:notes"/>
          <p:cNvSpPr/>
          <p:nvPr>
            <p:ph idx="2" type="sldImg"/>
          </p:nvPr>
        </p:nvSpPr>
        <p:spPr>
          <a:xfrm>
            <a:off x="92075" y="744538"/>
            <a:ext cx="6615113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3734f502edf_0_1:notes"/>
          <p:cNvSpPr txBox="1"/>
          <p:nvPr>
            <p:ph idx="1" type="body"/>
          </p:nvPr>
        </p:nvSpPr>
        <p:spPr>
          <a:xfrm>
            <a:off x="679768" y="4715153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4" name="Google Shape;54;g3734f502edf_0_1:notes"/>
          <p:cNvSpPr/>
          <p:nvPr>
            <p:ph idx="2" type="sldImg"/>
          </p:nvPr>
        </p:nvSpPr>
        <p:spPr>
          <a:xfrm>
            <a:off x="92075" y="744538"/>
            <a:ext cx="66150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g"/><Relationship Id="rId3" Type="http://schemas.openxmlformats.org/officeDocument/2006/relationships/image" Target="../media/image8.jpg"/><Relationship Id="rId4" Type="http://schemas.openxmlformats.org/officeDocument/2006/relationships/image" Target="../media/image5.jpg"/><Relationship Id="rId5" Type="http://schemas.openxmlformats.org/officeDocument/2006/relationships/image" Target="../media/image6.png"/><Relationship Id="rId6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301750" y="2265730"/>
            <a:ext cx="8288157" cy="2756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0"/>
          <p:cNvPicPr preferRelativeResize="0"/>
          <p:nvPr/>
        </p:nvPicPr>
        <p:blipFill rotWithShape="1">
          <a:blip r:embed="rId3">
            <a:alphaModFix/>
          </a:blip>
          <a:srcRect b="-113" l="0" r="0" t="0"/>
          <a:stretch/>
        </p:blipFill>
        <p:spPr>
          <a:xfrm flipH="1" rot="10800000">
            <a:off x="2824280" y="4824248"/>
            <a:ext cx="5391556" cy="20380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nature&#10;&#10;Description automatically generated" id="14" name="Google Shape;14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77344" y="-1"/>
            <a:ext cx="3714656" cy="268681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0"/>
          <p:cNvSpPr/>
          <p:nvPr/>
        </p:nvSpPr>
        <p:spPr>
          <a:xfrm flipH="1">
            <a:off x="5456394" y="1968439"/>
            <a:ext cx="6751471" cy="4901119"/>
          </a:xfrm>
          <a:custGeom>
            <a:rect b="b" l="l" r="r" t="t"/>
            <a:pathLst>
              <a:path extrusionOk="0" h="4901119" w="6751471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rotWithShape="0" algn="br" dir="135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20"/>
          <p:cNvSpPr/>
          <p:nvPr/>
        </p:nvSpPr>
        <p:spPr>
          <a:xfrm flipH="1">
            <a:off x="-4784" y="-14542"/>
            <a:ext cx="12199164" cy="6874921"/>
          </a:xfrm>
          <a:custGeom>
            <a:rect b="b" l="l" r="r" t="t"/>
            <a:pathLst>
              <a:path extrusionOk="0" h="6836301" w="1476191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rotWithShape="0" algn="t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8431" y="5311498"/>
            <a:ext cx="2738896" cy="1508514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id="18" name="Google Shape;18;p20"/>
          <p:cNvPicPr preferRelativeResize="0"/>
          <p:nvPr/>
        </p:nvPicPr>
        <p:blipFill rotWithShape="1">
          <a:blip r:embed="rId6">
            <a:alphaModFix amt="34000"/>
          </a:blip>
          <a:srcRect b="-8773" l="32582" r="8554" t="2399"/>
          <a:stretch/>
        </p:blipFill>
        <p:spPr>
          <a:xfrm rot="5400000">
            <a:off x="5734286" y="-1016167"/>
            <a:ext cx="5455273" cy="7480884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19" name="Google Shape;19;p20"/>
          <p:cNvPicPr preferRelativeResize="0"/>
          <p:nvPr/>
        </p:nvPicPr>
        <p:blipFill rotWithShape="1">
          <a:blip r:embed="rId6">
            <a:alphaModFix amt="34000"/>
          </a:blip>
          <a:srcRect b="670" l="54016" r="11355" t="36081"/>
          <a:stretch/>
        </p:blipFill>
        <p:spPr>
          <a:xfrm rot="-5400000">
            <a:off x="5792642" y="4819952"/>
            <a:ext cx="1719709" cy="2366806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20" name="Google Shape;20;p20"/>
          <p:cNvSpPr txBox="1"/>
          <p:nvPr>
            <p:ph type="title"/>
          </p:nvPr>
        </p:nvSpPr>
        <p:spPr>
          <a:xfrm>
            <a:off x="176047" y="175938"/>
            <a:ext cx="6157185" cy="39726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Montserrat"/>
              <a:buNone/>
              <a:defRPr b="0" i="0" sz="8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1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21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25" name="Google Shape;25;p21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21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21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" name="Google Shape;28;p21"/>
          <p:cNvSpPr txBox="1"/>
          <p:nvPr/>
        </p:nvSpPr>
        <p:spPr>
          <a:xfrm>
            <a:off x="-24375" y="6562800"/>
            <a:ext cx="5875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 Technical Workshop 2025, 09-11 September 2025</a:t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" name="Google Shape;29;p21"/>
          <p:cNvSpPr txBox="1"/>
          <p:nvPr>
            <p:ph idx="1" type="body"/>
          </p:nvPr>
        </p:nvSpPr>
        <p:spPr>
          <a:xfrm>
            <a:off x="324233" y="1558533"/>
            <a:ext cx="11495400" cy="46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b="0"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b="0"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0" name="Google Shape;30;p21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b="0"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9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19"/>
          <p:cNvPicPr preferRelativeResize="0"/>
          <p:nvPr/>
        </p:nvPicPr>
        <p:blipFill rotWithShape="1">
          <a:blip r:embed="rId1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9" name="Google Shape;9;p19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19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  <p:sldLayoutId id="2147483650" r:id="rId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Relationship Id="rId4" Type="http://schemas.openxmlformats.org/officeDocument/2006/relationships/hyperlink" Target="https://ioccg.org/resources/missions-instruments/ocean-colour-sensor-timeline/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oceancarbonfromspace2025.esa.int/" TargetMode="External"/><Relationship Id="rId4" Type="http://schemas.openxmlformats.org/officeDocument/2006/relationships/hyperlink" Target="https://doi.org/10.1175/BAMS-D-24-0085.1" TargetMode="External"/><Relationship Id="rId9" Type="http://schemas.openxmlformats.org/officeDocument/2006/relationships/hyperlink" Target="https://iocs.ioccg.org/" TargetMode="External"/><Relationship Id="rId5" Type="http://schemas.openxmlformats.org/officeDocument/2006/relationships/hyperlink" Target="https://ioccg.org/what-we-do/ioccg-publications/ioccg-protocols/" TargetMode="External"/><Relationship Id="rId6" Type="http://schemas.openxmlformats.org/officeDocument/2006/relationships/hyperlink" Target="https://frm4soc2.eumetsat.int/" TargetMode="External"/><Relationship Id="rId7" Type="http://schemas.openxmlformats.org/officeDocument/2006/relationships/hyperlink" Target="https://ioccg.org/what-we-do/training-and-education/" TargetMode="External"/><Relationship Id="rId8" Type="http://schemas.openxmlformats.org/officeDocument/2006/relationships/hyperlink" Target="https://frm4soc2.eumetsat.int/post/copernicus-frm4soc-2025-training-above-water-radiometry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"/>
          <p:cNvSpPr txBox="1"/>
          <p:nvPr>
            <p:ph type="title"/>
          </p:nvPr>
        </p:nvSpPr>
        <p:spPr>
          <a:xfrm>
            <a:off x="176050" y="175950"/>
            <a:ext cx="8035800" cy="397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lang="en-GB" sz="7100"/>
              <a:t>SIT Technical Workshop </a:t>
            </a:r>
            <a:r>
              <a:rPr lang="en-GB" sz="7100">
                <a:latin typeface="Montserrat"/>
                <a:ea typeface="Montserrat"/>
                <a:cs typeface="Montserrat"/>
                <a:sym typeface="Montserrat"/>
              </a:rPr>
              <a:t>2025</a:t>
            </a:r>
            <a:endParaRPr sz="71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i="1" lang="en-GB" sz="3600">
                <a:latin typeface="Montserrat"/>
                <a:ea typeface="Montserrat"/>
                <a:cs typeface="Montserrat"/>
                <a:sym typeface="Montserrat"/>
              </a:rPr>
              <a:t>Ocean Colour Radiometry Virtual Constellation (OCR-VC) (For Information)</a:t>
            </a:r>
            <a:endParaRPr i="1" sz="36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6" name="Google Shape;36;p1"/>
          <p:cNvSpPr/>
          <p:nvPr/>
        </p:nvSpPr>
        <p:spPr>
          <a:xfrm>
            <a:off x="7182950" y="3965870"/>
            <a:ext cx="4833000" cy="28921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GB" sz="2200" u="sng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Ewa Kwiatkowska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GB" sz="2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Marie-Helene Rio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GB" sz="2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Jeremy Werdell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GB" sz="2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Agenda Item </a:t>
            </a:r>
            <a:r>
              <a:rPr b="1" lang="en-GB" sz="2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7</a:t>
            </a:r>
            <a:r>
              <a:rPr b="1" i="0" lang="en-GB" sz="2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.5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GB" sz="2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 Technical Workshop 2025</a:t>
            </a:r>
            <a:endParaRPr b="1" i="0" sz="22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GB" sz="2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EUMETSAT, Darmstadt, Germany</a:t>
            </a:r>
            <a:endParaRPr b="1" i="0" sz="22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GB" sz="2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09 - 11 September 2025</a:t>
            </a:r>
            <a:endParaRPr b="1" i="0" sz="22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5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</a:pPr>
            <a:r>
              <a:rPr lang="en-GB"/>
              <a:t>OCR-VC timeline of missions </a:t>
            </a:r>
            <a:endParaRPr/>
          </a:p>
        </p:txBody>
      </p:sp>
      <p:pic>
        <p:nvPicPr>
          <p:cNvPr descr="A graph with red and blue lines&#10;&#10;AI-generated content may be incorrect." id="42" name="Google Shape;42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0625" y="1066625"/>
            <a:ext cx="8530628" cy="5507074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25"/>
          <p:cNvSpPr txBox="1"/>
          <p:nvPr>
            <p:ph idx="1" type="body"/>
          </p:nvPr>
        </p:nvSpPr>
        <p:spPr>
          <a:xfrm>
            <a:off x="8691716" y="990429"/>
            <a:ext cx="3532115" cy="32145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36000" wrap="square" tIns="45700">
            <a:noAutofit/>
          </a:bodyPr>
          <a:lstStyle/>
          <a:p>
            <a:pPr indent="-3937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600"/>
              <a:buChar char="❖"/>
            </a:pPr>
            <a:r>
              <a:rPr lang="en-GB" sz="1800"/>
              <a:t>Operational recurrent missions from 2010s</a:t>
            </a:r>
            <a:endParaRPr sz="2600"/>
          </a:p>
          <a:p>
            <a:pPr indent="-3937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600"/>
              <a:buChar char="❖"/>
            </a:pPr>
            <a:r>
              <a:rPr lang="en-GB" sz="1800"/>
              <a:t>Hyperspectral missions from 2020s, NASA PACE &gt;Feb 2024</a:t>
            </a:r>
            <a:endParaRPr sz="2600"/>
          </a:p>
          <a:p>
            <a:pPr indent="-3937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600"/>
              <a:buChar char="❖"/>
            </a:pPr>
            <a:r>
              <a:rPr lang="en-GB" sz="1800"/>
              <a:t>Geostationary pioneering missions, KIOST GOCI-I&amp;II &gt;2010, but no plans for OCR GEO-ring yet</a:t>
            </a:r>
            <a:endParaRPr sz="2600"/>
          </a:p>
        </p:txBody>
      </p:sp>
      <p:sp>
        <p:nvSpPr>
          <p:cNvPr id="44" name="Google Shape;44;p25"/>
          <p:cNvSpPr txBox="1"/>
          <p:nvPr/>
        </p:nvSpPr>
        <p:spPr>
          <a:xfrm>
            <a:off x="3660112" y="5788489"/>
            <a:ext cx="3490453" cy="7090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36000" wrap="square" tIns="45700">
            <a:noAutofit/>
          </a:bodyPr>
          <a:lstStyle/>
          <a:p>
            <a: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</a:pPr>
            <a:r>
              <a:rPr b="0" i="0" lang="en-GB" sz="2000" u="sng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Link to </a:t>
            </a:r>
            <a:r>
              <a:rPr b="0" i="0" lang="en-GB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IOCCG graphic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45;p25"/>
          <p:cNvSpPr txBox="1"/>
          <p:nvPr/>
        </p:nvSpPr>
        <p:spPr>
          <a:xfrm>
            <a:off x="7486930" y="4283629"/>
            <a:ext cx="4737000" cy="20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36000" wrap="square" tIns="45700">
            <a:noAutofit/>
          </a:bodyPr>
          <a:lstStyle/>
          <a:p>
            <a:pPr indent="-3937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Montserrat"/>
              <a:buChar char="❖"/>
            </a:pPr>
            <a:r>
              <a:rPr b="0" i="0" lang="en-GB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Application advances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7300" lvl="1" marL="180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Char char="▪"/>
            </a:pPr>
            <a:r>
              <a:rPr b="0" i="0" lang="en-GB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Coastal and inland waters in addition to open oceans and seas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7300" lvl="1" marL="180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Char char="▪"/>
            </a:pPr>
            <a:r>
              <a:rPr b="0" i="0" lang="en-GB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Water quality, HABs, ecosystem health, biodiversity, water resources, fisheries, aquaculture, coastal management, primary production, aquatic carbon, climate</a:t>
            </a:r>
            <a:endParaRPr b="0" i="0" sz="14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286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6"/>
          <p:cNvSpPr txBox="1"/>
          <p:nvPr>
            <p:ph idx="1" type="body"/>
          </p:nvPr>
        </p:nvSpPr>
        <p:spPr>
          <a:xfrm>
            <a:off x="0" y="976850"/>
            <a:ext cx="12192000" cy="555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36000" wrap="square" tIns="45700">
            <a:noAutofit/>
          </a:bodyPr>
          <a:lstStyle/>
          <a:p>
            <a:pPr indent="-38735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"/>
              <a:buChar char="❖"/>
            </a:pPr>
            <a:r>
              <a:rPr lang="en-GB" sz="2100"/>
              <a:t>Progress on the Aquatic Carbon Roadmap </a:t>
            </a:r>
            <a:endParaRPr sz="2500"/>
          </a:p>
          <a:p>
            <a:pPr indent="-3810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-GB" sz="1800"/>
              <a:t>Wednes</a:t>
            </a:r>
            <a:r>
              <a:rPr lang="en-GB" sz="1800">
                <a:extLst>
                  <a:ext uri="http://customooxmlschemas.google.com/">
                    <go:slidesCustomData xmlns:go="http://customooxmlschemas.google.com/" textRoundtripDataId="0"/>
                  </a:ext>
                </a:extLst>
              </a:rPr>
              <a:t>day, Sep 10: agenda item 6.1 presented by Marie-Helene Rio, ESA</a:t>
            </a:r>
            <a:endParaRPr/>
          </a:p>
          <a:p>
            <a:pPr indent="-3810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-GB" sz="1800"/>
              <a:t>Dec 2025: a dedicated keynote, panel discussion, and breakout session at the International Ocean Colour Science Meeting (IOCS); preceded by the </a:t>
            </a:r>
            <a:r>
              <a:rPr lang="en-GB" sz="18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Ocean Carbon From Space 2025</a:t>
            </a:r>
            <a:r>
              <a:rPr lang="en-GB" sz="1800"/>
              <a:t> </a:t>
            </a:r>
            <a:r>
              <a:rPr lang="en-GB" sz="1800">
                <a:extLst>
                  <a:ext uri="http://customooxmlschemas.google.com/">
                    <go:slidesCustomData xmlns:go="http://customooxmlschemas.google.com/" textRoundtripDataId="1"/>
                  </a:ext>
                </a:extLst>
              </a:rPr>
              <a:t>Workshop</a:t>
            </a:r>
            <a:r>
              <a:rPr lang="en-GB" sz="1800"/>
              <a:t> </a:t>
            </a:r>
            <a:endParaRPr sz="1400"/>
          </a:p>
          <a:p>
            <a:pPr indent="-3810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-GB" sz="1800"/>
              <a:t>SIT-41 in early 2026: current target for completion</a:t>
            </a:r>
            <a:endParaRPr/>
          </a:p>
          <a:p>
            <a:pPr indent="-38735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"/>
              <a:buChar char="❖"/>
            </a:pPr>
            <a:r>
              <a:rPr lang="en-GB" sz="2100"/>
              <a:t>May 2025 endorsement of the CEOS-ARD Aquatic Reflectance PFS that covers all aquatic ecosystems, oceans, seas, coastal and inland waters</a:t>
            </a:r>
            <a:endParaRPr sz="2500"/>
          </a:p>
          <a:p>
            <a:pPr indent="-38735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"/>
              <a:buChar char="❖"/>
            </a:pPr>
            <a:r>
              <a:rPr lang="en-GB" sz="2100"/>
              <a:t>Other OCR-VC deliverables: System Vicarious Calibration in </a:t>
            </a:r>
            <a:r>
              <a:rPr lang="en-GB" sz="2100" u="sng">
                <a:solidFill>
                  <a:schemeClr val="hlink"/>
                </a:solidFill>
                <a:hlinkClick r:id="rId4"/>
              </a:rPr>
              <a:t>BAMS 2025</a:t>
            </a:r>
            <a:r>
              <a:rPr lang="en-GB" sz="2100"/>
              <a:t>; in situ measurement </a:t>
            </a:r>
            <a:r>
              <a:rPr lang="en-GB" sz="2100" u="sng">
                <a:solidFill>
                  <a:schemeClr val="hlink"/>
                </a:solidFill>
                <a:hlinkClick r:id="rId5"/>
              </a:rPr>
              <a:t>protocols</a:t>
            </a:r>
            <a:r>
              <a:rPr lang="en-GB" sz="2100"/>
              <a:t>,</a:t>
            </a:r>
            <a:r>
              <a:rPr lang="en-GB" sz="2100"/>
              <a:t> </a:t>
            </a:r>
            <a:r>
              <a:rPr lang="en-GB" sz="2100" u="sng">
                <a:solidFill>
                  <a:schemeClr val="hlink"/>
                </a:solidFill>
                <a:hlinkClick r:id="rId6"/>
              </a:rPr>
              <a:t>FRM4SOC2</a:t>
            </a:r>
            <a:r>
              <a:rPr lang="en-GB" sz="2100"/>
              <a:t>; IOCCG </a:t>
            </a:r>
            <a:r>
              <a:rPr lang="en-GB" sz="2100" u="sng">
                <a:solidFill>
                  <a:schemeClr val="hlink"/>
                </a:solidFill>
                <a:hlinkClick r:id="rId7"/>
              </a:rPr>
              <a:t>training &amp; scholarships,</a:t>
            </a:r>
            <a:r>
              <a:rPr lang="en-GB" sz="2100"/>
              <a:t> FRM4SOC2 </a:t>
            </a:r>
            <a:r>
              <a:rPr lang="en-GB" sz="2100" u="sng">
                <a:solidFill>
                  <a:schemeClr val="hlink"/>
                </a:solidFill>
                <a:hlinkClick r:id="rId8"/>
              </a:rPr>
              <a:t>FICE</a:t>
            </a:r>
            <a:endParaRPr sz="2500"/>
          </a:p>
          <a:p>
            <a:pPr indent="-38735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"/>
              <a:buChar char="❖"/>
            </a:pPr>
            <a:r>
              <a:rPr b="1" lang="en-GB" sz="2100" u="sng">
                <a:solidFill>
                  <a:schemeClr val="hlink"/>
                </a:solidFill>
                <a:hlinkClick r:id="rId9"/>
              </a:rPr>
              <a:t>IOCS 2025 </a:t>
            </a:r>
            <a:r>
              <a:rPr lang="en-GB" sz="2100"/>
              <a:t>in Darmstadt, Germany, 1-4 Dec, IOCCG meeting co-hosted by EUM &amp; ESA</a:t>
            </a:r>
            <a:endParaRPr sz="2500"/>
          </a:p>
          <a:p>
            <a:pPr indent="-38735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"/>
              <a:buChar char="❖"/>
            </a:pPr>
            <a:r>
              <a:rPr lang="en-GB" sz="2100"/>
              <a:t>Current IOCCG working groups and task forces </a:t>
            </a:r>
            <a:endParaRPr sz="2500"/>
          </a:p>
          <a:p>
            <a:pPr indent="-3810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Montserrat"/>
              <a:buChar char="▪"/>
            </a:pPr>
            <a:r>
              <a:rPr b="0" i="0" lang="en-GB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WGs: Benthic Reflectances, Primary Production, Optical Water Types</a:t>
            </a:r>
            <a:r>
              <a:rPr lang="en-GB" sz="1800">
                <a:solidFill>
                  <a:srgbClr val="000000"/>
                </a:solidFill>
              </a:rPr>
              <a:t>, </a:t>
            </a:r>
            <a:r>
              <a:rPr b="0" i="0" lang="en-GB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Lidar Applications</a:t>
            </a:r>
            <a:endParaRPr/>
          </a:p>
          <a:p>
            <a:pPr indent="-3810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Montserrat"/>
              <a:buChar char="▪"/>
            </a:pPr>
            <a:r>
              <a:rPr lang="en-GB" sz="1800">
                <a:solidFill>
                  <a:srgbClr val="000000"/>
                </a:solidFill>
              </a:rPr>
              <a:t>TFs: Marine Litter &amp; Debris, Hyperspectral, Carbon, Long-Term Records, Sensor Calibration, SVC</a:t>
            </a:r>
            <a:endParaRPr b="0" i="0" sz="1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1" name="Google Shape;51;p26"/>
          <p:cNvSpPr txBox="1"/>
          <p:nvPr>
            <p:ph type="title"/>
          </p:nvPr>
        </p:nvSpPr>
        <p:spPr>
          <a:xfrm>
            <a:off x="176048" y="175939"/>
            <a:ext cx="9703448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</a:pPr>
            <a:r>
              <a:rPr lang="en-GB" sz="4200"/>
              <a:t>OCR-VC key planning highlights</a:t>
            </a:r>
            <a:endParaRPr sz="42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3734f502edf_0_1"/>
          <p:cNvSpPr txBox="1"/>
          <p:nvPr>
            <p:ph type="title"/>
          </p:nvPr>
        </p:nvSpPr>
        <p:spPr>
          <a:xfrm>
            <a:off x="23647" y="284307"/>
            <a:ext cx="9801000" cy="76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 sz="4100"/>
              <a:t>OCR-VC issues for attention of SIT</a:t>
            </a:r>
            <a:endParaRPr sz="4100"/>
          </a:p>
        </p:txBody>
      </p:sp>
      <p:sp>
        <p:nvSpPr>
          <p:cNvPr id="57" name="Google Shape;57;g3734f502edf_0_1"/>
          <p:cNvSpPr txBox="1"/>
          <p:nvPr>
            <p:ph idx="1" type="body"/>
          </p:nvPr>
        </p:nvSpPr>
        <p:spPr>
          <a:xfrm>
            <a:off x="104300" y="968665"/>
            <a:ext cx="12087600" cy="568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0" wrap="square" tIns="45700">
            <a:noAutofit/>
          </a:bodyPr>
          <a:lstStyle/>
          <a:p>
            <a:pPr indent="-3937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Montserrat"/>
              <a:buChar char="❖"/>
            </a:pPr>
            <a:r>
              <a:rPr lang="en-GB" sz="2200"/>
              <a:t>Current and future of OCR</a:t>
            </a:r>
            <a:endParaRPr sz="2200"/>
          </a:p>
          <a:p>
            <a:pPr indent="-355600" lvl="1" marL="9144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000"/>
              <a:buChar char="▪"/>
            </a:pPr>
            <a:r>
              <a:rPr lang="en-GB" sz="2000"/>
              <a:t>Geo: </a:t>
            </a:r>
            <a:r>
              <a:rPr lang="en-GB" sz="2000"/>
              <a:t>GEO-XO mission may lose the ocean colour sensor</a:t>
            </a:r>
            <a:endParaRPr sz="2000"/>
          </a:p>
          <a:p>
            <a:pPr indent="-355600" lvl="1" marL="9144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000"/>
              <a:buChar char="▪"/>
            </a:pPr>
            <a:r>
              <a:rPr lang="en-GB" sz="2000"/>
              <a:t>Hyperspectral: continuity of hyperspectral </a:t>
            </a:r>
            <a:r>
              <a:rPr lang="en-GB" sz="2000"/>
              <a:t>measurements into the future</a:t>
            </a:r>
            <a:endParaRPr sz="2000"/>
          </a:p>
          <a:p>
            <a:pPr indent="-355600" lvl="1" marL="9144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000"/>
              <a:buChar char="▪"/>
            </a:pPr>
            <a:r>
              <a:rPr lang="en-GB" sz="2000"/>
              <a:t>Consistent long-term time series: IOCCG is tackling this OCR requirement, but it is complex and needs guidance</a:t>
            </a:r>
            <a:endParaRPr sz="2000"/>
          </a:p>
          <a:p>
            <a:pPr indent="-3937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Montserrat"/>
              <a:buChar char="❖"/>
            </a:pPr>
            <a:r>
              <a:rPr lang="en-GB" sz="2200"/>
              <a:t>Support for high quality in situ measurements - Fiducial Reference </a:t>
            </a:r>
            <a:r>
              <a:rPr lang="en-GB" sz="2200"/>
              <a:t>Measurements</a:t>
            </a:r>
            <a:endParaRPr sz="2000"/>
          </a:p>
          <a:p>
            <a:pPr indent="-355600" lvl="1" marL="9144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000"/>
              <a:buChar char="▪"/>
            </a:pPr>
            <a:r>
              <a:rPr lang="en-GB" sz="2000"/>
              <a:t>System</a:t>
            </a:r>
            <a:r>
              <a:rPr lang="en-GB" sz="2000"/>
              <a:t> Vicarious </a:t>
            </a:r>
            <a:r>
              <a:rPr lang="en-GB" sz="2000"/>
              <a:t>Calibration</a:t>
            </a:r>
            <a:r>
              <a:rPr lang="en-GB" sz="2000"/>
              <a:t>: v</a:t>
            </a:r>
            <a:r>
              <a:rPr lang="en-GB" sz="2000"/>
              <a:t>ulnerability around funding for the SVC infrastructures and their measurements (MOBY, MarONet) and the risk for missions</a:t>
            </a:r>
            <a:endParaRPr sz="2000"/>
          </a:p>
          <a:p>
            <a:pPr indent="-355600" lvl="1" marL="9144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000"/>
              <a:buChar char="▪"/>
            </a:pPr>
            <a:r>
              <a:rPr lang="en-GB" sz="2000"/>
              <a:t>Validation: sustainment of investment</a:t>
            </a:r>
            <a:endParaRPr sz="2000"/>
          </a:p>
          <a:p>
            <a:pPr indent="-36830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o"/>
            </a:pPr>
            <a:r>
              <a:rPr lang="en-GB" sz="1800"/>
              <a:t>Coordination with in situ instrument manufacturers, calibration labs, metrology institutes</a:t>
            </a:r>
            <a:endParaRPr sz="1800"/>
          </a:p>
          <a:p>
            <a:pPr indent="-36830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o"/>
            </a:pPr>
            <a:r>
              <a:rPr lang="en-GB" sz="1800"/>
              <a:t>End-to-end uncertainty budget for OCR products and the OCR quality label</a:t>
            </a:r>
            <a:endParaRPr sz="1800"/>
          </a:p>
          <a:p>
            <a:pPr indent="-3683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Char char="❖"/>
            </a:pPr>
            <a:r>
              <a:rPr lang="en-GB" sz="2200"/>
              <a:t>Aquatic carbon roadmap: </a:t>
            </a:r>
            <a:r>
              <a:rPr lang="en-GB" sz="2200"/>
              <a:t>working on interfaces across the three carbon roadmaps and</a:t>
            </a:r>
            <a:r>
              <a:rPr lang="en-GB" sz="2200"/>
              <a:t> implementing aquatic carbon in global carbon stock assessments</a:t>
            </a:r>
            <a:endParaRPr sz="2200"/>
          </a:p>
          <a:p>
            <a:pPr indent="-3683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Char char="❖"/>
            </a:pPr>
            <a:r>
              <a:rPr lang="en-GB" sz="2200"/>
              <a:t>Developing water quality data products: roadblocks for using EO by water quality reporting agencies, and the private and commercial sector </a:t>
            </a:r>
            <a:endParaRPr sz="2200"/>
          </a:p>
        </p:txBody>
      </p:sp>
      <p:pic>
        <p:nvPicPr>
          <p:cNvPr id="58" name="Google Shape;58;g3734f502edf_0_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45475" y="1061950"/>
            <a:ext cx="3946526" cy="580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Ewa Kwiatkowska</dc:creator>
</cp:coreProperties>
</file>