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heTOX+gL0Cneb5EWdU5YLnuy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JKWmKzS8KE65IS46oNJk1Rn5pjZ5iMn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br>
              <a:rPr lang="en-US" sz="4000"/>
            </a:br>
            <a:br>
              <a:rPr lang="en-US" sz="4000"/>
            </a:br>
            <a:r>
              <a:rPr lang="en-US" sz="4000"/>
              <a:t>Ocean Surface Topography</a:t>
            </a:r>
            <a:br>
              <a:rPr lang="en-US" sz="4000"/>
            </a:br>
            <a:r>
              <a:rPr lang="en-US" sz="4000"/>
              <a:t>Virtual Constellataion</a:t>
            </a:r>
            <a:br>
              <a:rPr lang="en-US" sz="4000"/>
            </a:br>
            <a:r>
              <a:rPr lang="en-US" sz="4000"/>
              <a:t> (OST-VC)  </a:t>
            </a:r>
            <a:endParaRPr sz="4000"/>
          </a:p>
        </p:txBody>
      </p:sp>
      <p:sp>
        <p:nvSpPr>
          <p:cNvPr id="58" name="Google Shape;58;p1"/>
          <p:cNvSpPr/>
          <p:nvPr/>
        </p:nvSpPr>
        <p:spPr>
          <a:xfrm>
            <a:off x="7182950" y="4112202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E. Obligis, EUMETSAT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 Faugère, CNES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OST-VC co-chairs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7.6</a:t>
            </a:r>
            <a:endParaRPr b="0" i="0" sz="1600" u="sng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0" i="0" sz="2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3977864" y="3174567"/>
            <a:ext cx="11189498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/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Noto Sans Symbols"/>
              <a:buNone/>
            </a:pPr>
            <a:r>
              <a:t/>
            </a:r>
            <a:endParaRPr b="1" i="0" sz="540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357105" y="1290957"/>
            <a:ext cx="111120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16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 </a:t>
            </a:r>
            <a:r>
              <a:rPr b="0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1.1_Maejima_Welcome)</a:t>
            </a:r>
            <a:endParaRPr b="0" i="1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1" lvl="0" marL="214311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US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(default view only, ask for upload/edit permission as required)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SIT Chair Team:  jaxa-sit-chair-2024-25@googlegroups.com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September 2025</a:t>
            </a:r>
            <a:endParaRPr b="0" i="1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01611" lvl="0" marL="214311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0" i="1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1" lvl="0" marL="214311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SIT meeting.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/>
        </p:nvSpPr>
        <p:spPr>
          <a:xfrm>
            <a:off x="178861" y="137746"/>
            <a:ext cx="8668512" cy="98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 constellation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3598985" y="137746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mputer screen shot of a space ship&#10;&#10;AI-generated content may be incorrect."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1039186"/>
            <a:ext cx="9802141" cy="551401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5246810" y="6221117"/>
            <a:ext cx="1293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Courtesy of CLS</a:t>
            </a:r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5433005" y="1188879"/>
            <a:ext cx="52245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11 missions in flight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11 missions to come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And regular and consistent reprocessing of old missions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Breaking news – Sentinel-6B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0" y="848826"/>
            <a:ext cx="6542569" cy="5160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Sentinel-6B satellite arrived on a truck bed at Vandenberg Space Force Base in California on 18 August. It will be unpacked from its climate-controlled shipping container in the next weeks to begin final preparations for launch in November.</a:t>
            </a:r>
            <a:endParaRPr/>
          </a:p>
          <a:p>
            <a:pPr indent="-184150" lvl="0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Launch to take place from Vandenberg Air Force Base,  with a Space X Falcon 9, on Sunday November 16, 2025, at 9 pm PT.</a:t>
            </a:r>
            <a:endParaRPr/>
          </a:p>
          <a:p>
            <a:pPr indent="-184150" lvl="0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Will guaranty the continuity of the Mean Sea Level record which started in 1992 with Topex-Poseidon.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4" marL="7942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4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5014" y="1112549"/>
            <a:ext cx="2997201" cy="1998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space shuttle" id="81" name="Google Shape;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6943" y="4270248"/>
            <a:ext cx="2345049" cy="236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9036" y="3334648"/>
            <a:ext cx="5520072" cy="300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idx="1" type="body"/>
          </p:nvPr>
        </p:nvSpPr>
        <p:spPr>
          <a:xfrm>
            <a:off x="0" y="954941"/>
            <a:ext cx="121920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AltiKa (CNES/ISRO): Still operational, extended until 2025</a:t>
            </a:r>
            <a:endParaRPr sz="1800">
              <a:solidFill>
                <a:srgbClr val="FF0000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CRYOSAT (ESA): Still operational, extended until 2028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Jason-3 (CNES/NASA/EUMETSAT/NOAA/EU): now definitely  in  interleaved Long Repeat Orbit after the second tandem with Sentinel6-MF, extended until 2027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SWOT (NASA/CNES/CSA/UKSA): fully operational</a:t>
            </a:r>
            <a:endParaRPr sz="1800">
              <a:solidFill>
                <a:srgbClr val="FF0000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Sentinel-3 (ESA/EUMETSAT/EU):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A and B: fully operational, compliant with mission requirements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C: launch expected in Fall 2026, commissioning activities (including tandems) in preparation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HY  (CNSA/CAST/NSOAS)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HY-2B, HY-2C, HY-2D are fully operational</a:t>
            </a:r>
            <a:endParaRPr sz="18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HY-2E and HY-2F will be launched in 2026</a:t>
            </a:r>
            <a:endParaRPr/>
          </a:p>
          <a:p>
            <a:pPr indent="-4572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CFOSAT (CNSA/CNES):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Still operational, extended until 2026</a:t>
            </a:r>
            <a:endParaRPr sz="1800"/>
          </a:p>
          <a:p>
            <a:pPr indent="-3556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200"/>
          </a:p>
        </p:txBody>
      </p:sp>
      <p:sp>
        <p:nvSpPr>
          <p:cNvPr id="88" name="Google Shape;88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>
                <a:solidFill>
                  <a:schemeClr val="lt1"/>
                </a:solidFill>
              </a:rPr>
              <a:t>Missions status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idx="1" type="body"/>
          </p:nvPr>
        </p:nvSpPr>
        <p:spPr>
          <a:xfrm>
            <a:off x="0" y="954941"/>
            <a:ext cx="121920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Sentinel-6 (EUMETSAT/ESA/NOAA/NASA/EU/CNES):</a:t>
            </a:r>
            <a:endParaRPr/>
          </a:p>
          <a:p>
            <a:pPr indent="-457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800"/>
              <a:t>S6-MF : fully operational, compliant with mission requirements</a:t>
            </a:r>
            <a:endParaRPr sz="1800"/>
          </a:p>
          <a:p>
            <a:pPr indent="-457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800"/>
              <a:t>S6-B: will be launched on 16th November</a:t>
            </a:r>
            <a:endParaRPr/>
          </a:p>
          <a:p>
            <a:pPr indent="-457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1800"/>
              <a:t>S6-C: mission identified in the EC Copernicus Long Term Scenario but risk associated to US contribution</a:t>
            </a:r>
            <a:endParaRPr sz="18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CRISTAL (ESA/EUMETSAT/NASA/EU): currently in phase D, launch expected in 2027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Sentinel-3 Next Generation Topography: phase B2/C/D has started, ESA procurement on-going, implementation of two dedicated satellites carrying Wide-Swath and Nadir altimeters, together with radiometer and POD instruments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800"/>
              <a:t>Sentinel-6 Next Generation: ad-hoc expert group in place to define user requirements. Studies under way to determine the impact of a potential newly selected non-sunsynchronous orbit on the long-term record of altimetric mean sea level rise</a:t>
            </a:r>
            <a:endParaRPr sz="18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18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18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94" name="Google Shape;94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>
                <a:solidFill>
                  <a:schemeClr val="lt1"/>
                </a:solidFill>
              </a:rPr>
              <a:t>Missions status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idx="1" type="body"/>
          </p:nvPr>
        </p:nvSpPr>
        <p:spPr>
          <a:xfrm>
            <a:off x="176048" y="1220205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OSTST 2025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16 November 2025, in Buellton, CA, USA, to coincide with the launch of Sentinel-6B 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OSTST 2026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22 – 26 June 2026, Wiesbaden, Germany</a:t>
            </a:r>
            <a:endParaRPr sz="18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Future OSTST meetings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Paper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934" y="1595517"/>
            <a:ext cx="2605802" cy="3600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7" name="Google Shape;1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6301" y="1595517"/>
            <a:ext cx="2533923" cy="3600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8" name="Google Shape;108;p8"/>
          <p:cNvSpPr txBox="1"/>
          <p:nvPr/>
        </p:nvSpPr>
        <p:spPr>
          <a:xfrm>
            <a:off x="5636656" y="1057093"/>
            <a:ext cx="6992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1684800" y="1057093"/>
            <a:ext cx="6254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1992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9789" y="1595517"/>
            <a:ext cx="2528459" cy="3600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" name="Google Shape;111;p8"/>
          <p:cNvSpPr txBox="1"/>
          <p:nvPr/>
        </p:nvSpPr>
        <p:spPr>
          <a:xfrm>
            <a:off x="9662249" y="1057093"/>
            <a:ext cx="6703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-6063" y="5431206"/>
            <a:ext cx="1132683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OST-VC white paper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“A Coordinated International Satellite Altimetry Virtual Constellation: Toward 2050”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🡪 Dedicated Presentation item 8.1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idx="1" type="body"/>
          </p:nvPr>
        </p:nvSpPr>
        <p:spPr>
          <a:xfrm>
            <a:off x="348300" y="1427905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Key role of Chinese missions (HY2) in the Virtual Constellation 🡪 participation of Chinese agencies in the VC would be welcome.</a:t>
            </a:r>
            <a:endParaRPr/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Issues for attention of SIT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Estelle Obligis</dc:creator>
</cp:coreProperties>
</file>