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445F"/>
    <a:srgbClr val="A6CE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0" name="Google Shape;7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702e34eed6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702e34eed6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6e08bd8aa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6e08bd8aa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301750" y="2265730"/>
            <a:ext cx="8288157" cy="27567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2"/>
          <p:cNvPicPr preferRelativeResize="0"/>
          <p:nvPr/>
        </p:nvPicPr>
        <p:blipFill rotWithShape="1">
          <a:blip r:embed="rId3">
            <a:alphaModFix/>
          </a:blip>
          <a:srcRect b="-113"/>
          <a:stretch/>
        </p:blipFill>
        <p:spPr>
          <a:xfrm rot="10800000" flipH="1">
            <a:off x="2824280" y="4824248"/>
            <a:ext cx="5391556" cy="2038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 descr="A picture containing nature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477344" y="-1"/>
            <a:ext cx="3714656" cy="268681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"/>
          <p:cNvSpPr/>
          <p:nvPr/>
        </p:nvSpPr>
        <p:spPr>
          <a:xfrm flipH="1">
            <a:off x="5456394" y="1968439"/>
            <a:ext cx="6751471" cy="4901119"/>
          </a:xfrm>
          <a:custGeom>
            <a:avLst/>
            <a:gdLst/>
            <a:ahLst/>
            <a:cxnLst/>
            <a:rect l="l" t="t" r="r" b="b"/>
            <a:pathLst>
              <a:path w="6751471" h="4901119" extrusionOk="0">
                <a:moveTo>
                  <a:pt x="0" y="4901119"/>
                </a:moveTo>
                <a:cubicBezTo>
                  <a:pt x="794" y="3261063"/>
                  <a:pt x="1588" y="1640056"/>
                  <a:pt x="2382" y="0"/>
                </a:cubicBezTo>
                <a:lnTo>
                  <a:pt x="6751471" y="4901119"/>
                </a:lnTo>
                <a:lnTo>
                  <a:pt x="0" y="490111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2"/>
          <p:cNvSpPr/>
          <p:nvPr/>
        </p:nvSpPr>
        <p:spPr>
          <a:xfrm flipH="1">
            <a:off x="-4784" y="-14542"/>
            <a:ext cx="12199164" cy="6874921"/>
          </a:xfrm>
          <a:custGeom>
            <a:avLst/>
            <a:gdLst/>
            <a:ahLst/>
            <a:cxnLst/>
            <a:rect l="l" t="t" r="r" b="b"/>
            <a:pathLst>
              <a:path w="14761910" h="6836301" extrusionOk="0">
                <a:moveTo>
                  <a:pt x="11356917" y="6833935"/>
                </a:moveTo>
                <a:lnTo>
                  <a:pt x="0" y="12611"/>
                </a:lnTo>
                <a:lnTo>
                  <a:pt x="14761631" y="0"/>
                </a:lnTo>
                <a:cubicBezTo>
                  <a:pt x="14763636" y="1138989"/>
                  <a:pt x="14754117" y="2277978"/>
                  <a:pt x="14756122" y="3416967"/>
                </a:cubicBezTo>
                <a:cubicBezTo>
                  <a:pt x="14754955" y="4555956"/>
                  <a:pt x="14759552" y="5697312"/>
                  <a:pt x="14758385" y="6836301"/>
                </a:cubicBezTo>
                <a:lnTo>
                  <a:pt x="11356917" y="683393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0800" dist="38100" dir="27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" name="Google Shape;17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38431" y="5311498"/>
            <a:ext cx="2738896" cy="150851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8" name="Google Shape;18;p2"/>
          <p:cNvPicPr preferRelativeResize="0"/>
          <p:nvPr/>
        </p:nvPicPr>
        <p:blipFill rotWithShape="1">
          <a:blip r:embed="rId6">
            <a:alphaModFix amt="34000"/>
          </a:blip>
          <a:srcRect l="32582" t="2399" r="8554" b="-8773"/>
          <a:stretch/>
        </p:blipFill>
        <p:spPr>
          <a:xfrm rot="5400000">
            <a:off x="5734286" y="-1016167"/>
            <a:ext cx="5455273" cy="7480884"/>
          </a:xfrm>
          <a:prstGeom prst="rtTriangle">
            <a:avLst/>
          </a:prstGeom>
          <a:noFill/>
          <a:ln>
            <a:noFill/>
          </a:ln>
        </p:spPr>
      </p:pic>
      <p:pic>
        <p:nvPicPr>
          <p:cNvPr id="19" name="Google Shape;19;p2"/>
          <p:cNvPicPr preferRelativeResize="0"/>
          <p:nvPr/>
        </p:nvPicPr>
        <p:blipFill rotWithShape="1">
          <a:blip r:embed="rId6">
            <a:alphaModFix amt="34000"/>
          </a:blip>
          <a:srcRect l="54016" t="36081" r="11355" b="673"/>
          <a:stretch/>
        </p:blipFill>
        <p:spPr>
          <a:xfrm rot="-5400000">
            <a:off x="5792642" y="4819952"/>
            <a:ext cx="1719709" cy="2366806"/>
          </a:xfrm>
          <a:prstGeom prst="rtTriangle">
            <a:avLst/>
          </a:prstGeom>
          <a:noFill/>
          <a:ln>
            <a:noFill/>
          </a:ln>
        </p:spPr>
      </p:pic>
      <p:sp>
        <p:nvSpPr>
          <p:cNvPr id="20" name="Google Shape;20;p2"/>
          <p:cNvSpPr txBox="1">
            <a:spLocks noGrp="1"/>
          </p:cNvSpPr>
          <p:nvPr>
            <p:ph type="title"/>
          </p:nvPr>
        </p:nvSpPr>
        <p:spPr>
          <a:xfrm>
            <a:off x="176047" y="175938"/>
            <a:ext cx="6157185" cy="3972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Montserrat"/>
              <a:buNone/>
              <a:defRPr sz="800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0" y="1"/>
            <a:ext cx="12192000" cy="10374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" name="Google Shape;23;p3"/>
          <p:cNvPicPr preferRelativeResize="0"/>
          <p:nvPr/>
        </p:nvPicPr>
        <p:blipFill rotWithShape="1">
          <a:blip r:embed="rId2">
            <a:alphaModFix amt="34000"/>
          </a:blip>
          <a:srcRect l="51339" t="39269" r="-2839" b="35419"/>
          <a:stretch/>
        </p:blipFill>
        <p:spPr>
          <a:xfrm flipH="1">
            <a:off x="9304422" y="0"/>
            <a:ext cx="2887578" cy="1037492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91700" y="111656"/>
            <a:ext cx="2027900" cy="80343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25" name="Google Shape;25;p3"/>
          <p:cNvSpPr/>
          <p:nvPr/>
        </p:nvSpPr>
        <p:spPr>
          <a:xfrm>
            <a:off x="-1778" y="6574604"/>
            <a:ext cx="12193777" cy="28339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3"/>
          <p:cNvSpPr/>
          <p:nvPr/>
        </p:nvSpPr>
        <p:spPr>
          <a:xfrm rot="10800000" flipH="1">
            <a:off x="-4504" y="6540436"/>
            <a:ext cx="12196504" cy="595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3"/>
          <p:cNvSpPr txBox="1"/>
          <p:nvPr/>
        </p:nvSpPr>
        <p:spPr>
          <a:xfrm>
            <a:off x="10265664" y="6574604"/>
            <a:ext cx="192544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Slide </a:t>
            </a:r>
            <a:fld id="{00000000-1234-1234-1234-123412341234}" type="slidenum">
              <a:rPr lang="en-GB" sz="1400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‹#›</a:t>
            </a:fld>
            <a:endParaRPr sz="1400" b="1" i="0" u="none" strike="noStrike" cap="none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8" name="Google Shape;28;p3"/>
          <p:cNvSpPr txBox="1"/>
          <p:nvPr/>
        </p:nvSpPr>
        <p:spPr>
          <a:xfrm>
            <a:off x="-24375" y="6562800"/>
            <a:ext cx="5875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SIT TW 2025, 9-11 September 2025</a:t>
            </a:r>
            <a:endParaRPr b="1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1"/>
          </p:nvPr>
        </p:nvSpPr>
        <p:spPr>
          <a:xfrm>
            <a:off x="324233" y="1558533"/>
            <a:ext cx="11495400" cy="466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Char char="❖"/>
              <a:defRPr sz="28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810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▪"/>
              <a:defRPr sz="24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o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429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•"/>
              <a:defRPr sz="18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429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•"/>
              <a:defRPr sz="18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title"/>
          </p:nvPr>
        </p:nvSpPr>
        <p:spPr>
          <a:xfrm>
            <a:off x="176048" y="175939"/>
            <a:ext cx="9386864" cy="779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Montserrat"/>
              <a:buNone/>
              <a:defRPr sz="440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/>
          <p:nvPr/>
        </p:nvSpPr>
        <p:spPr>
          <a:xfrm>
            <a:off x="0" y="1"/>
            <a:ext cx="12192000" cy="10374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" name="Google Shape;33;p4"/>
          <p:cNvPicPr preferRelativeResize="0"/>
          <p:nvPr/>
        </p:nvPicPr>
        <p:blipFill rotWithShape="1">
          <a:blip r:embed="rId2">
            <a:alphaModFix amt="34000"/>
          </a:blip>
          <a:srcRect l="51339" t="39269" r="-2839" b="35419"/>
          <a:stretch/>
        </p:blipFill>
        <p:spPr>
          <a:xfrm flipH="1">
            <a:off x="9304422" y="0"/>
            <a:ext cx="2887578" cy="1037492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91700" y="111656"/>
            <a:ext cx="2027900" cy="80343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35" name="Google Shape;35;p4"/>
          <p:cNvSpPr/>
          <p:nvPr/>
        </p:nvSpPr>
        <p:spPr>
          <a:xfrm>
            <a:off x="-1778" y="6574604"/>
            <a:ext cx="12193777" cy="28339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4"/>
          <p:cNvSpPr/>
          <p:nvPr/>
        </p:nvSpPr>
        <p:spPr>
          <a:xfrm rot="10800000" flipH="1">
            <a:off x="-4504" y="6540436"/>
            <a:ext cx="12196504" cy="595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4"/>
          <p:cNvSpPr txBox="1">
            <a:spLocks noGrp="1"/>
          </p:cNvSpPr>
          <p:nvPr>
            <p:ph type="body" idx="1"/>
          </p:nvPr>
        </p:nvSpPr>
        <p:spPr>
          <a:xfrm>
            <a:off x="386632" y="1445923"/>
            <a:ext cx="5509008" cy="4775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Char char="❖"/>
              <a:defRPr sz="28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810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▪"/>
              <a:defRPr sz="24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o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429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•"/>
              <a:defRPr sz="18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429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•"/>
              <a:defRPr sz="18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body" idx="2"/>
          </p:nvPr>
        </p:nvSpPr>
        <p:spPr>
          <a:xfrm>
            <a:off x="6296361" y="1445923"/>
            <a:ext cx="5509008" cy="4775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Char char="❖"/>
              <a:defRPr sz="28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810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▪"/>
              <a:defRPr sz="24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o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429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•"/>
              <a:defRPr sz="18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429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•"/>
              <a:defRPr sz="18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39" name="Google Shape;39;p4"/>
          <p:cNvSpPr txBox="1"/>
          <p:nvPr/>
        </p:nvSpPr>
        <p:spPr>
          <a:xfrm>
            <a:off x="10265664" y="6574604"/>
            <a:ext cx="192544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Slide </a:t>
            </a:r>
            <a:fld id="{00000000-1234-1234-1234-123412341234}" type="slidenum">
              <a:rPr lang="en-GB" sz="14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‹#›</a:t>
            </a:fld>
            <a:endParaRPr sz="1400" b="1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0" name="Google Shape;40;p4"/>
          <p:cNvSpPr txBox="1">
            <a:spLocks noGrp="1"/>
          </p:cNvSpPr>
          <p:nvPr>
            <p:ph type="title"/>
          </p:nvPr>
        </p:nvSpPr>
        <p:spPr>
          <a:xfrm>
            <a:off x="176048" y="175939"/>
            <a:ext cx="9386864" cy="779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Montserrat"/>
              <a:buNone/>
              <a:defRPr sz="440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41" name="Google Shape;41;p4"/>
          <p:cNvSpPr txBox="1"/>
          <p:nvPr/>
        </p:nvSpPr>
        <p:spPr>
          <a:xfrm>
            <a:off x="-24375" y="6562800"/>
            <a:ext cx="5875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SIT TW 2025, 9-11 September 2025</a:t>
            </a:r>
            <a:endParaRPr b="1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"/>
          <p:cNvSpPr/>
          <p:nvPr/>
        </p:nvSpPr>
        <p:spPr>
          <a:xfrm>
            <a:off x="0" y="1"/>
            <a:ext cx="12192000" cy="10374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4" name="Google Shape;44;p5"/>
          <p:cNvPicPr preferRelativeResize="0"/>
          <p:nvPr/>
        </p:nvPicPr>
        <p:blipFill rotWithShape="1">
          <a:blip r:embed="rId2">
            <a:alphaModFix amt="34000"/>
          </a:blip>
          <a:srcRect l="51339" t="39269" r="-2839" b="35419"/>
          <a:stretch/>
        </p:blipFill>
        <p:spPr>
          <a:xfrm flipH="1">
            <a:off x="9304422" y="0"/>
            <a:ext cx="2887578" cy="1037492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45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91700" y="111656"/>
            <a:ext cx="2027900" cy="80343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46" name="Google Shape;46;p5"/>
          <p:cNvSpPr/>
          <p:nvPr/>
        </p:nvSpPr>
        <p:spPr>
          <a:xfrm>
            <a:off x="-1778" y="6574604"/>
            <a:ext cx="12193777" cy="28339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5"/>
          <p:cNvSpPr/>
          <p:nvPr/>
        </p:nvSpPr>
        <p:spPr>
          <a:xfrm rot="10800000" flipH="1">
            <a:off x="-4504" y="6540436"/>
            <a:ext cx="12196504" cy="595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5"/>
          <p:cNvSpPr txBox="1"/>
          <p:nvPr/>
        </p:nvSpPr>
        <p:spPr>
          <a:xfrm>
            <a:off x="10265664" y="6574604"/>
            <a:ext cx="192544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Slide </a:t>
            </a:r>
            <a:fld id="{00000000-1234-1234-1234-123412341234}" type="slidenum">
              <a:rPr lang="en-GB" sz="14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‹#›</a:t>
            </a:fld>
            <a:endParaRPr sz="1400" b="1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9" name="Google Shape;49;p5"/>
          <p:cNvSpPr txBox="1">
            <a:spLocks noGrp="1"/>
          </p:cNvSpPr>
          <p:nvPr>
            <p:ph type="title"/>
          </p:nvPr>
        </p:nvSpPr>
        <p:spPr>
          <a:xfrm>
            <a:off x="176048" y="175939"/>
            <a:ext cx="9386864" cy="779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Montserrat"/>
              <a:buNone/>
              <a:defRPr sz="440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50" name="Google Shape;50;p5"/>
          <p:cNvSpPr txBox="1"/>
          <p:nvPr/>
        </p:nvSpPr>
        <p:spPr>
          <a:xfrm>
            <a:off x="-24375" y="6562800"/>
            <a:ext cx="5875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SIT TW 2025, 9-11 September 2025</a:t>
            </a:r>
            <a:endParaRPr b="1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6"/>
          <p:cNvSpPr/>
          <p:nvPr/>
        </p:nvSpPr>
        <p:spPr>
          <a:xfrm>
            <a:off x="0" y="1"/>
            <a:ext cx="12192000" cy="10374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p6"/>
          <p:cNvPicPr preferRelativeResize="0"/>
          <p:nvPr/>
        </p:nvPicPr>
        <p:blipFill rotWithShape="1">
          <a:blip r:embed="rId2">
            <a:alphaModFix amt="34000"/>
          </a:blip>
          <a:srcRect l="51339" t="39269" r="-2839" b="35419"/>
          <a:stretch/>
        </p:blipFill>
        <p:spPr>
          <a:xfrm flipH="1">
            <a:off x="9304422" y="0"/>
            <a:ext cx="2887578" cy="1037492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91700" y="111656"/>
            <a:ext cx="2027900" cy="80343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55" name="Google Shape;55;p6"/>
          <p:cNvSpPr/>
          <p:nvPr/>
        </p:nvSpPr>
        <p:spPr>
          <a:xfrm>
            <a:off x="-1778" y="6574604"/>
            <a:ext cx="12193777" cy="28339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6"/>
          <p:cNvSpPr/>
          <p:nvPr/>
        </p:nvSpPr>
        <p:spPr>
          <a:xfrm rot="10800000" flipH="1">
            <a:off x="-4504" y="6540436"/>
            <a:ext cx="12196504" cy="595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6"/>
          <p:cNvSpPr txBox="1">
            <a:spLocks noGrp="1"/>
          </p:cNvSpPr>
          <p:nvPr>
            <p:ph type="body" idx="1"/>
          </p:nvPr>
        </p:nvSpPr>
        <p:spPr>
          <a:xfrm>
            <a:off x="5180012" y="1373852"/>
            <a:ext cx="6172200" cy="4694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Montserrat"/>
              <a:buChar char="❖"/>
              <a:defRPr sz="32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4064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Char char="▪"/>
              <a:defRPr sz="28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810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o"/>
              <a:defRPr sz="24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55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Char char="•"/>
              <a:defRPr sz="2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58" name="Google Shape;58;p6"/>
          <p:cNvSpPr txBox="1">
            <a:spLocks noGrp="1"/>
          </p:cNvSpPr>
          <p:nvPr>
            <p:ph type="body" idx="2"/>
          </p:nvPr>
        </p:nvSpPr>
        <p:spPr>
          <a:xfrm>
            <a:off x="839788" y="1373852"/>
            <a:ext cx="3932237" cy="4630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None/>
              <a:defRPr sz="16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228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ontserrat"/>
              <a:buNone/>
              <a:defRPr sz="12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None/>
              <a:defRPr sz="1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None/>
              <a:defRPr sz="1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228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None/>
              <a:defRPr sz="1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228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None/>
              <a:defRPr sz="1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228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None/>
              <a:defRPr sz="1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228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None/>
              <a:defRPr sz="100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59" name="Google Shape;59;p6"/>
          <p:cNvSpPr txBox="1"/>
          <p:nvPr/>
        </p:nvSpPr>
        <p:spPr>
          <a:xfrm>
            <a:off x="10265664" y="6574604"/>
            <a:ext cx="192544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Slide </a:t>
            </a:r>
            <a:fld id="{00000000-1234-1234-1234-123412341234}" type="slidenum">
              <a:rPr lang="en-GB" sz="14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‹#›</a:t>
            </a:fld>
            <a:endParaRPr sz="1400" b="1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0" name="Google Shape;60;p6"/>
          <p:cNvSpPr txBox="1">
            <a:spLocks noGrp="1"/>
          </p:cNvSpPr>
          <p:nvPr>
            <p:ph type="title"/>
          </p:nvPr>
        </p:nvSpPr>
        <p:spPr>
          <a:xfrm>
            <a:off x="176048" y="175939"/>
            <a:ext cx="9386864" cy="779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Montserrat"/>
              <a:buNone/>
              <a:defRPr sz="440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8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1" name="Google Shape;61;p6"/>
          <p:cNvSpPr txBox="1"/>
          <p:nvPr/>
        </p:nvSpPr>
        <p:spPr>
          <a:xfrm>
            <a:off x="-24375" y="6562800"/>
            <a:ext cx="5875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SIT TW 2025, 9-11 September 2025</a:t>
            </a:r>
            <a:endParaRPr b="1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1"/>
            <a:ext cx="12192000" cy="10374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" name="Google Shape;7;p1"/>
          <p:cNvPicPr preferRelativeResize="0"/>
          <p:nvPr/>
        </p:nvPicPr>
        <p:blipFill rotWithShape="1">
          <a:blip r:embed="rId7">
            <a:alphaModFix amt="34000"/>
          </a:blip>
          <a:srcRect l="51339" t="39269" r="-2839" b="35419"/>
          <a:stretch/>
        </p:blipFill>
        <p:spPr>
          <a:xfrm flipH="1">
            <a:off x="9304422" y="0"/>
            <a:ext cx="2887578" cy="103749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8;p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9791700" y="111656"/>
            <a:ext cx="2027900" cy="80343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9" name="Google Shape;9;p1"/>
          <p:cNvSpPr/>
          <p:nvPr/>
        </p:nvSpPr>
        <p:spPr>
          <a:xfrm>
            <a:off x="-1778" y="6574604"/>
            <a:ext cx="12193777" cy="28339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"/>
          <p:cNvSpPr/>
          <p:nvPr/>
        </p:nvSpPr>
        <p:spPr>
          <a:xfrm rot="10800000" flipH="1">
            <a:off x="-4504" y="6540436"/>
            <a:ext cx="12196504" cy="595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7"/>
          <p:cNvSpPr txBox="1">
            <a:spLocks noGrp="1"/>
          </p:cNvSpPr>
          <p:nvPr>
            <p:ph type="title"/>
          </p:nvPr>
        </p:nvSpPr>
        <p:spPr>
          <a:xfrm>
            <a:off x="176050" y="175950"/>
            <a:ext cx="8178900" cy="39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Arial"/>
              <a:buNone/>
            </a:pPr>
            <a:r>
              <a:rPr lang="en-GB" sz="6500" dirty="0"/>
              <a:t>OSVW-VC</a:t>
            </a:r>
            <a:endParaRPr sz="65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Arial"/>
              <a:buNone/>
            </a:pPr>
            <a:r>
              <a:rPr lang="en-GB" sz="3300" i="1" dirty="0"/>
              <a:t>State of the Global Observing System</a:t>
            </a:r>
            <a:endParaRPr sz="3300" i="1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7" name="Google Shape;67;p7"/>
          <p:cNvSpPr/>
          <p:nvPr/>
        </p:nvSpPr>
        <p:spPr>
          <a:xfrm>
            <a:off x="7272909" y="4252807"/>
            <a:ext cx="4833000" cy="26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b="1" dirty="0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i="0" u="none" strike="noStrike" cap="none" dirty="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S Linow, EUMETSAT</a:t>
            </a:r>
            <a:endParaRPr dirty="0"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i="0" u="none" strike="noStrike" cap="none" dirty="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Agenda Item # </a:t>
            </a:r>
            <a:r>
              <a:rPr lang="en-GB" sz="2200" b="1" i="0" u="none" strike="noStrike" cap="none" dirty="0">
                <a:solidFill>
                  <a:srgbClr val="FF0000"/>
                </a:solidFill>
                <a:latin typeface="Montserrat"/>
                <a:ea typeface="Montserrat"/>
                <a:cs typeface="Montserrat"/>
                <a:sym typeface="Montserrat"/>
              </a:rPr>
              <a:t>xx</a:t>
            </a:r>
            <a:endParaRPr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dirty="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SIT TW 2025</a:t>
            </a:r>
            <a:endParaRPr sz="2200" b="1" dirty="0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dirty="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Darmstadt, Germany</a:t>
            </a:r>
            <a:endParaRPr sz="2200" b="1" dirty="0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dirty="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9-11 September, 2025</a:t>
            </a:r>
            <a:endParaRPr sz="2200" b="1" i="0" u="none" strike="noStrike" cap="none" dirty="0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8"/>
          <p:cNvSpPr txBox="1"/>
          <p:nvPr/>
        </p:nvSpPr>
        <p:spPr>
          <a:xfrm>
            <a:off x="94020" y="103248"/>
            <a:ext cx="9059124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3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Summary of Current &amp; Planned Missions</a:t>
            </a:r>
            <a:endParaRPr sz="3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0CDAA64-49E6-8968-B7D8-2F7699B8DB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69194"/>
            <a:ext cx="12192000" cy="4904828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30806639-7AA5-BAD2-4B42-C6EBC3EF0488}"/>
              </a:ext>
            </a:extLst>
          </p:cNvPr>
          <p:cNvSpPr txBox="1"/>
          <p:nvPr/>
        </p:nvSpPr>
        <p:spPr>
          <a:xfrm>
            <a:off x="0" y="6174022"/>
            <a:ext cx="3898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Source: WMO OSCAR database, 05 Aug 2025</a:t>
            </a:r>
            <a:endParaRPr lang="en-I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9"/>
          <p:cNvSpPr txBox="1">
            <a:spLocks noGrp="1"/>
          </p:cNvSpPr>
          <p:nvPr>
            <p:ph type="body" idx="1"/>
          </p:nvPr>
        </p:nvSpPr>
        <p:spPr>
          <a:xfrm>
            <a:off x="348300" y="1524899"/>
            <a:ext cx="11456604" cy="5047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Continuity of ocean surface vector wind observations, with several upcoming missions, into the 40’s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E.g. upcoming EPS-SG SCA launch in H2/2026 which will improve high-winds capabilities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IE" sz="2400" dirty="0"/>
              <a:t>Coverage at different times during the diurnal cycle (5:00, 6:00, 7:00, 9:30 and 12:00), plus additional sampling in drifting orbits from NSOAS/CAST HY-2 series into the 30’s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IE" sz="2400" dirty="0"/>
              <a:t>Coverage needs to be maintained in the future</a:t>
            </a:r>
          </a:p>
          <a:p>
            <a:pPr marL="50800" indent="0">
              <a:spcBef>
                <a:spcPts val="0"/>
              </a:spcBef>
              <a:spcAft>
                <a:spcPts val="600"/>
              </a:spcAft>
              <a:buNone/>
            </a:pPr>
            <a:endParaRPr sz="2400" dirty="0"/>
          </a:p>
          <a:p>
            <a:pPr marL="457200" lvl="0" indent="-406400" algn="l" rtl="0">
              <a:spcBef>
                <a:spcPts val="1000"/>
              </a:spcBef>
              <a:spcAft>
                <a:spcPts val="600"/>
              </a:spcAft>
              <a:buSzPts val="2800"/>
              <a:buChar char="❖"/>
            </a:pPr>
            <a:endParaRPr lang="en-IE" dirty="0"/>
          </a:p>
        </p:txBody>
      </p:sp>
      <p:sp>
        <p:nvSpPr>
          <p:cNvPr id="79" name="Google Shape;79;p9"/>
          <p:cNvSpPr txBox="1">
            <a:spLocks noGrp="1"/>
          </p:cNvSpPr>
          <p:nvPr>
            <p:ph type="title"/>
          </p:nvPr>
        </p:nvSpPr>
        <p:spPr>
          <a:xfrm>
            <a:off x="176048" y="175939"/>
            <a:ext cx="9387000" cy="779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Planning highlights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"/>
          <p:cNvSpPr txBox="1">
            <a:spLocks noGrp="1"/>
          </p:cNvSpPr>
          <p:nvPr>
            <p:ph type="body" idx="1"/>
          </p:nvPr>
        </p:nvSpPr>
        <p:spPr>
          <a:xfrm>
            <a:off x="324225" y="1173974"/>
            <a:ext cx="11495400" cy="5047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93700" indent="-342900"/>
            <a:r>
              <a:rPr lang="en-GB" sz="2400" dirty="0"/>
              <a:t>VC Coordination through side-meeting at the IOVWST:</a:t>
            </a:r>
          </a:p>
          <a:p>
            <a:pPr lvl="1"/>
            <a:r>
              <a:rPr lang="en-GB" sz="2000" dirty="0"/>
              <a:t>International Ocean Vector Science Team meeting</a:t>
            </a:r>
          </a:p>
          <a:p>
            <a:pPr lvl="1"/>
            <a:r>
              <a:rPr lang="en-GB" sz="2000" dirty="0"/>
              <a:t>Location is alternating between US and Europe but attendance from various countries is becoming increasingly difficult</a:t>
            </a:r>
          </a:p>
          <a:p>
            <a:pPr lvl="1"/>
            <a:r>
              <a:rPr lang="en-GB" sz="2000" dirty="0"/>
              <a:t>NASA funding until 2024, exceptional EUMETSAT funding in 2025</a:t>
            </a:r>
          </a:p>
          <a:p>
            <a:r>
              <a:rPr lang="en-GB" sz="2400" dirty="0"/>
              <a:t>High societal impact of high / extreme winds (tropical cyclones), routine ocean surface wind observations have high benefit (NWP impact, long time series)</a:t>
            </a:r>
          </a:p>
          <a:p>
            <a:r>
              <a:rPr lang="en-IE" sz="2400" dirty="0"/>
              <a:t>Complementarity with other instruments (e.g. SAR and microwave radiometers)</a:t>
            </a:r>
            <a:endParaRPr lang="en-GB" sz="2400" dirty="0"/>
          </a:p>
        </p:txBody>
      </p:sp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76048" y="175939"/>
            <a:ext cx="9387000" cy="779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Issues for attention of SIT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eos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3445F"/>
      </a:accent1>
      <a:accent2>
        <a:srgbClr val="A3CB34"/>
      </a:accent2>
      <a:accent3>
        <a:srgbClr val="C1666B"/>
      </a:accent3>
      <a:accent4>
        <a:srgbClr val="DDDDDD"/>
      </a:accent4>
      <a:accent5>
        <a:srgbClr val="7BC0D7"/>
      </a:accent5>
      <a:accent6>
        <a:srgbClr val="D1462F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202</Words>
  <Application>Microsoft Office PowerPoint</Application>
  <PresentationFormat>Widescreen</PresentationFormat>
  <Paragraphs>22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Montserrat</vt:lpstr>
      <vt:lpstr>ceos</vt:lpstr>
      <vt:lpstr>OSVW-VC State of the Global Observing System</vt:lpstr>
      <vt:lpstr>PowerPoint Presentation</vt:lpstr>
      <vt:lpstr>Planning highlights</vt:lpstr>
      <vt:lpstr>Issues for attention of SIT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Stefanie Linow</cp:lastModifiedBy>
  <cp:revision>44</cp:revision>
  <dcterms:modified xsi:type="dcterms:W3CDTF">2025-09-02T06:56:58Z</dcterms:modified>
</cp:coreProperties>
</file>