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embeddedFontLst>
    <p:embeddedFont>
      <p:font typeface="Montserrat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Montserrat-italic.fntdata"/><Relationship Id="rId10" Type="http://schemas.openxmlformats.org/officeDocument/2006/relationships/font" Target="fonts/Montserrat-bold.fntdata"/><Relationship Id="rId12" Type="http://schemas.openxmlformats.org/officeDocument/2006/relationships/font" Target="fonts/Montserrat-boldItalic.fntdata"/><Relationship Id="rId9" Type="http://schemas.openxmlformats.org/officeDocument/2006/relationships/font" Target="fonts/Montserra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702e34eed6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702e34eed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e08bd8aa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e08bd8a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3.jpg"/><Relationship Id="rId4" Type="http://schemas.openxmlformats.org/officeDocument/2006/relationships/image" Target="../media/image5.jp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93429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6500"/>
              <a:t>Precipitation </a:t>
            </a:r>
            <a:r>
              <a:rPr lang="en-GB" sz="6500"/>
              <a:t>Virtual Constellation </a:t>
            </a:r>
            <a:endParaRPr sz="6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3300"/>
              <a:t>State of the Global Observing System</a:t>
            </a:r>
            <a:endParaRPr i="1"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319873" y="3811049"/>
            <a:ext cx="4833000" cy="30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Chris Kidd  </a:t>
            </a:r>
            <a:r>
              <a:rPr b="1" i="1" lang="en-GB" sz="2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NASA/UMD</a:t>
            </a:r>
            <a:endParaRPr b="1" i="1" sz="2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Takuji Kubota  </a:t>
            </a:r>
            <a:r>
              <a:rPr b="1" i="1" lang="en-GB" sz="2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JAXA</a:t>
            </a:r>
            <a:endParaRPr b="1" i="1" sz="2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7.8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Darmstadt, Germany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9-11 September, 2025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94020" y="103248"/>
            <a:ext cx="8668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Summary of Current &amp; Planned Missions</a:t>
            </a:r>
            <a:endParaRPr sz="3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3" name="Google Shape;7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663" y="5783900"/>
            <a:ext cx="11826830" cy="83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50" y="1090800"/>
            <a:ext cx="12243860" cy="4693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>
            <p:ph idx="1" type="body"/>
          </p:nvPr>
        </p:nvSpPr>
        <p:spPr>
          <a:xfrm>
            <a:off x="310350" y="1126775"/>
            <a:ext cx="11571300" cy="540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Current product status:</a:t>
            </a:r>
            <a:endParaRPr sz="2400"/>
          </a:p>
          <a:p>
            <a:pPr indent="-409699" lvl="1" marL="719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GB" sz="2000"/>
              <a:t>Agency/organisation products generally freely available in HDF5/netCDF formats.</a:t>
            </a:r>
            <a:endParaRPr sz="2000"/>
          </a:p>
          <a:p>
            <a:pPr indent="-409699" lvl="1" marL="719999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</a:pPr>
            <a:r>
              <a:rPr lang="en-GB" sz="2000"/>
              <a:t>New products based upon AI/ML are being developed </a:t>
            </a:r>
            <a:r>
              <a:rPr i="1" lang="en-GB" sz="2000"/>
              <a:t>(e.g. GPROF V08 precipitation retrieval product for release in 2026).</a:t>
            </a:r>
            <a:endParaRPr i="1" sz="2000"/>
          </a:p>
          <a:p>
            <a:pPr indent="-409699" lvl="1" marL="719999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</a:pPr>
            <a:r>
              <a:rPr lang="en-GB" sz="2000"/>
              <a:t>CEOS-ARD PFS for precipitation under development </a:t>
            </a:r>
            <a:r>
              <a:rPr i="1" lang="en-GB" sz="2000"/>
              <a:t>(primary agency/organisation products already in ARD-type formats).</a:t>
            </a:r>
            <a:endParaRPr sz="2200"/>
          </a:p>
          <a:p>
            <a:pPr indent="-3937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Potential gaps in product availability</a:t>
            </a:r>
            <a:endParaRPr sz="2600"/>
          </a:p>
          <a:p>
            <a:pPr indent="-409699" lvl="1" marL="719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GB" sz="2000"/>
              <a:t>Products heavily dependent on the suitability and availability of data.</a:t>
            </a:r>
            <a:endParaRPr sz="2000"/>
          </a:p>
          <a:p>
            <a:pPr indent="-409699" lvl="1" marL="719999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</a:pPr>
            <a:r>
              <a:rPr lang="en-GB" sz="2000"/>
              <a:t>To 2030 - continued operations of core sensors (with some loss/gains). </a:t>
            </a:r>
            <a:endParaRPr sz="2000"/>
          </a:p>
          <a:p>
            <a:pPr indent="-409699" lvl="1" marL="719999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</a:pPr>
            <a:r>
              <a:rPr lang="en-GB" sz="2000"/>
              <a:t>Commercial (high frequency) data available (at a not insignificant cost).</a:t>
            </a:r>
            <a:endParaRPr sz="2000"/>
          </a:p>
          <a:p>
            <a:pPr indent="-409699" lvl="1" marL="719999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</a:pPr>
            <a:r>
              <a:rPr lang="en-GB" sz="2000"/>
              <a:t>Post 2030 - GPM EoL, some new missions, but dominated sounding instruments which are less capable for surface precipitation estimation.</a:t>
            </a:r>
            <a:endParaRPr sz="2000"/>
          </a:p>
          <a:p>
            <a:pPr indent="-409699" lvl="1" marL="719999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</a:pPr>
            <a:r>
              <a:rPr lang="en-GB" sz="2000"/>
              <a:t>No precipitation radar beyond GPM DPR (EoL ~2031).</a:t>
            </a:r>
            <a:endParaRPr sz="2200"/>
          </a:p>
          <a:p>
            <a:pPr indent="0" lvl="0" marL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80" name="Google Shape;80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Planning highlights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Issues for attention of SIT</a:t>
            </a:r>
            <a:endParaRPr/>
          </a:p>
        </p:txBody>
      </p:sp>
      <p:sp>
        <p:nvSpPr>
          <p:cNvPr id="86" name="Google Shape;86;p10"/>
          <p:cNvSpPr txBox="1"/>
          <p:nvPr/>
        </p:nvSpPr>
        <p:spPr>
          <a:xfrm>
            <a:off x="176050" y="1283925"/>
            <a:ext cx="12028200" cy="50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Satellite data provides key observations for mapping,  monitoring and measuring global precipitation: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70000" lvl="0" marL="3600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❖</a:t>
            </a:r>
            <a:r>
              <a:rPr i="1"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Critical gaps</a:t>
            </a:r>
            <a:r>
              <a:rPr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possible </a:t>
            </a:r>
            <a:r>
              <a:rPr lang="en-GB" sz="230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(likely) </a:t>
            </a:r>
            <a:r>
              <a:rPr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lack of low inclination radar(s) </a:t>
            </a:r>
            <a:r>
              <a:rPr lang="en-GB" sz="23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and</a:t>
            </a:r>
            <a:r>
              <a:rPr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suitable low frequency radiometers for precipitation is </a:t>
            </a:r>
            <a:r>
              <a:rPr b="1"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now critical</a:t>
            </a:r>
            <a:r>
              <a:rPr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i="1" lang="en-GB" sz="22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(Precipitation-focused missions have been largely ‘research’ missions).</a:t>
            </a:r>
            <a:endParaRPr i="1" sz="22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70000" lvl="0" marL="3600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❖</a:t>
            </a:r>
            <a:r>
              <a:rPr i="1"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Coordination required:</a:t>
            </a:r>
            <a:r>
              <a:rPr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the continuation of a core set of precipitation-capable agency missions is vital - commercial missions are an added extra </a:t>
            </a:r>
            <a:r>
              <a:rPr i="1" lang="en-GB" sz="22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(albeit with reduced capability)</a:t>
            </a:r>
            <a:r>
              <a:rPr lang="en-GB" sz="22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2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70000" lvl="0" marL="3600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❖</a:t>
            </a:r>
            <a:r>
              <a:rPr i="1"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Societal impact: </a:t>
            </a:r>
            <a:r>
              <a:rPr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reduction in the accuracy of satellite precipitation estimates impacts many aspects of our society from natural hazard mitigation to water resource planning.</a:t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