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6858000" cx="12192000"/>
  <p:notesSz cx="6858000" cy="9144000"/>
  <p:embeddedFontLst>
    <p:embeddedFont>
      <p:font typeface="Montserrat"/>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i5RlhCp1QbUlyfoT0E/SzMeJ9l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Montserrat-italic.fntdata"/><Relationship Id="rId10" Type="http://schemas.openxmlformats.org/officeDocument/2006/relationships/font" Target="fonts/Montserrat-bold.fntdata"/><Relationship Id="rId13" Type="http://customschemas.google.com/relationships/presentationmetadata" Target="metadata"/><Relationship Id="rId12"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Montserra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Font typeface="Arial"/>
              <a:buChar char="•"/>
            </a:pPr>
            <a:r>
              <a:rPr b="0" i="0" lang="en-US" sz="1800" u="none" strike="noStrike">
                <a:solidFill>
                  <a:srgbClr val="595959"/>
                </a:solidFill>
                <a:latin typeface="Arial"/>
                <a:ea typeface="Arial"/>
                <a:cs typeface="Arial"/>
                <a:sym typeface="Arial"/>
              </a:rPr>
              <a:t>Application Knowledge Hub (AKH) Improvements released</a:t>
            </a:r>
            <a:endParaRPr/>
          </a:p>
          <a:p>
            <a:pPr indent="-298450" lvl="0" marL="457200" rtl="0" algn="l">
              <a:lnSpc>
                <a:spcPct val="100000"/>
              </a:lnSpc>
              <a:spcBef>
                <a:spcPts val="0"/>
              </a:spcBef>
              <a:spcAft>
                <a:spcPts val="0"/>
              </a:spcAft>
              <a:buSzPts val="1100"/>
              <a:buFont typeface="Arial"/>
              <a:buChar char="•"/>
            </a:pPr>
            <a:r>
              <a:rPr b="0" i="0" lang="en-US" sz="1800" u="none" strike="noStrike">
                <a:solidFill>
                  <a:srgbClr val="595959"/>
                </a:solidFill>
                <a:latin typeface="Arial"/>
                <a:ea typeface="Arial"/>
                <a:cs typeface="Arial"/>
                <a:sym typeface="Arial"/>
              </a:rPr>
              <a:t>Geoscience Australia intertidal bathymetry</a:t>
            </a:r>
            <a:endParaRPr/>
          </a:p>
          <a:p>
            <a:pPr indent="-298450" lvl="0" marL="457200" rtl="0" algn="l">
              <a:lnSpc>
                <a:spcPct val="100000"/>
              </a:lnSpc>
              <a:spcBef>
                <a:spcPts val="1200"/>
              </a:spcBef>
              <a:spcAft>
                <a:spcPts val="0"/>
              </a:spcAft>
              <a:buSzPts val="1100"/>
              <a:buFont typeface="Arial"/>
              <a:buChar char="•"/>
            </a:pPr>
            <a:r>
              <a:rPr b="0" i="0" lang="en-US" sz="1800" u="none" strike="noStrike">
                <a:solidFill>
                  <a:srgbClr val="595959"/>
                </a:solidFill>
                <a:latin typeface="Arial"/>
                <a:ea typeface="Arial"/>
                <a:cs typeface="Arial"/>
                <a:sym typeface="Arial"/>
              </a:rPr>
              <a:t>Successful Outreach and Training at One Ocean Science Conference/UNOC3 and ESALPS</a:t>
            </a:r>
            <a:endParaRPr/>
          </a:p>
          <a:p>
            <a:pPr indent="0" lvl="0" marL="158750" rtl="0" algn="l">
              <a:lnSpc>
                <a:spcPct val="100000"/>
              </a:lnSpc>
              <a:spcBef>
                <a:spcPts val="0"/>
              </a:spcBef>
              <a:spcAft>
                <a:spcPts val="0"/>
              </a:spcAft>
              <a:buSzPts val="1100"/>
              <a:buFont typeface="Arial"/>
              <a:buNone/>
            </a:pPr>
            <a:r>
              <a:rPr b="0" i="0" lang="en-US" sz="1800" u="none" strike="noStrike">
                <a:solidFill>
                  <a:srgbClr val="595959"/>
                </a:solidFill>
                <a:latin typeface="Arial"/>
                <a:ea typeface="Arial"/>
                <a:cs typeface="Arial"/>
                <a:sym typeface="Arial"/>
              </a:rPr>
              <a:t>Hopefully you saw some of the new products in our Side Event demo Tuesday before this SIT-Technical Workshop</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100"/>
              <a:buFont typeface="Arial"/>
              <a:buNone/>
            </a:pPr>
            <a:r>
              <a:t/>
            </a:r>
            <a:endParaRPr b="1" i="0" sz="18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b="1" i="0" lang="en-US" sz="1800" u="none" strike="noStrike">
                <a:solidFill>
                  <a:srgbClr val="000000"/>
                </a:solidFill>
                <a:latin typeface="Arial"/>
                <a:ea typeface="Arial"/>
                <a:cs typeface="Arial"/>
                <a:sym typeface="Arial"/>
              </a:rPr>
              <a:t>CoastPredict collaboration</a:t>
            </a:r>
            <a:r>
              <a:rPr b="0" i="0" lang="en-US" sz="1800" u="none" strike="noStrike">
                <a:solidFill>
                  <a:srgbClr val="000000"/>
                </a:solidFill>
                <a:latin typeface="Arial"/>
                <a:ea typeface="Arial"/>
                <a:cs typeface="Arial"/>
                <a:sym typeface="Arial"/>
              </a:rPr>
              <a:t> - Co-chairing special session at AGU 2025 (New Orleans) </a:t>
            </a:r>
            <a:r>
              <a:rPr b="0" i="1" lang="en-US" sz="1800" u="none" strike="noStrike">
                <a:solidFill>
                  <a:srgbClr val="000000"/>
                </a:solidFill>
                <a:latin typeface="Arial"/>
                <a:ea typeface="Arial"/>
                <a:cs typeface="Arial"/>
                <a:sym typeface="Arial"/>
              </a:rPr>
              <a:t>OS021 - Satellite and In Situ Observations in Support of the Prediction of Coastal Hazard Impacts for Enhancing the Resilience of Coastal Communities</a:t>
            </a:r>
            <a:r>
              <a:rPr b="1" i="0" lang="en-US" sz="1800" u="none" strike="noStrike">
                <a:solidFill>
                  <a:srgbClr val="000000"/>
                </a:solidFill>
                <a:latin typeface="Arial"/>
                <a:ea typeface="Arial"/>
                <a:cs typeface="Arial"/>
                <a:sym typeface="Arial"/>
              </a:rPr>
              <a:t> </a:t>
            </a:r>
            <a:endParaRPr b="0" i="0" sz="18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b="1" i="0" lang="en-US" sz="1800" u="none" strike="noStrike">
                <a:solidFill>
                  <a:srgbClr val="000000"/>
                </a:solidFill>
                <a:latin typeface="Arial"/>
                <a:ea typeface="Arial"/>
                <a:cs typeface="Arial"/>
                <a:sym typeface="Arial"/>
              </a:rPr>
              <a:t>IOCCG and GOOS</a:t>
            </a:r>
            <a:r>
              <a:rPr b="0" i="0" lang="en-US" sz="1800" u="none" strike="noStrike">
                <a:solidFill>
                  <a:srgbClr val="000000"/>
                </a:solidFill>
                <a:latin typeface="Arial"/>
                <a:ea typeface="Arial"/>
                <a:cs typeface="Arial"/>
                <a:sym typeface="Arial"/>
              </a:rPr>
              <a:t> - Aurelien Carbonniere attended a meeting with IOCCG to introduce COAST to the members, and IOCCG leadership were also invited to a special meeting (alongside OCR-VC) with COAST-VC to discuss future collaboration areas.   </a:t>
            </a:r>
            <a:endParaRPr/>
          </a:p>
          <a:p>
            <a:pPr indent="-298450" lvl="0" marL="457200" rtl="0" algn="l">
              <a:lnSpc>
                <a:spcPct val="100000"/>
              </a:lnSpc>
              <a:spcBef>
                <a:spcPts val="0"/>
              </a:spcBef>
              <a:spcAft>
                <a:spcPts val="0"/>
              </a:spcAft>
              <a:buSzPts val="1100"/>
              <a:buFont typeface="Arial"/>
              <a:buChar char="•"/>
            </a:pPr>
            <a:r>
              <a:rPr b="1" i="0" lang="en-US" sz="1800" u="none" strike="noStrike">
                <a:solidFill>
                  <a:srgbClr val="000000"/>
                </a:solidFill>
                <a:latin typeface="Arial"/>
                <a:ea typeface="Arial"/>
                <a:cs typeface="Arial"/>
                <a:sym typeface="Arial"/>
              </a:rPr>
              <a:t>SST-VC:</a:t>
            </a:r>
            <a:r>
              <a:rPr b="0" i="0" lang="en-US" sz="1800" u="none" strike="noStrike">
                <a:solidFill>
                  <a:srgbClr val="000000"/>
                </a:solidFill>
                <a:latin typeface="Arial"/>
                <a:ea typeface="Arial"/>
                <a:cs typeface="Arial"/>
                <a:sym typeface="Arial"/>
              </a:rPr>
              <a:t> Successfully completed cross VC collaborations for coastal masking recommendation joint statement  </a:t>
            </a:r>
            <a:endParaRPr/>
          </a:p>
          <a:p>
            <a:pPr indent="-298450" lvl="0" marL="457200" rtl="0" algn="l">
              <a:lnSpc>
                <a:spcPct val="100000"/>
              </a:lnSpc>
              <a:spcBef>
                <a:spcPts val="0"/>
              </a:spcBef>
              <a:spcAft>
                <a:spcPts val="0"/>
              </a:spcAft>
              <a:buSzPts val="1100"/>
              <a:buFont typeface="Arial"/>
              <a:buChar char="•"/>
            </a:pPr>
            <a:r>
              <a:rPr b="0" i="0" lang="en-US" sz="1800" u="none" strike="noStrike">
                <a:solidFill>
                  <a:srgbClr val="000000"/>
                </a:solidFill>
                <a:latin typeface="Arial"/>
                <a:ea typeface="Arial"/>
                <a:cs typeface="Arial"/>
                <a:sym typeface="Arial"/>
              </a:rPr>
              <a:t>Responded on time to </a:t>
            </a:r>
            <a:r>
              <a:rPr b="1" i="0" lang="en-US" sz="1800" u="none" strike="noStrike">
                <a:solidFill>
                  <a:srgbClr val="000000"/>
                </a:solidFill>
                <a:latin typeface="Arial"/>
                <a:ea typeface="Arial"/>
                <a:cs typeface="Arial"/>
                <a:sym typeface="Arial"/>
              </a:rPr>
              <a:t>Biodiversity Study Team, WGISS </a:t>
            </a:r>
            <a:r>
              <a:rPr b="0" i="0" lang="en-US" sz="1800" u="none" strike="noStrike">
                <a:solidFill>
                  <a:srgbClr val="000000"/>
                </a:solidFill>
                <a:latin typeface="Arial"/>
                <a:ea typeface="Arial"/>
                <a:cs typeface="Arial"/>
                <a:sym typeface="Arial"/>
              </a:rPr>
              <a:t>Interoperability Handbook Review, and </a:t>
            </a:r>
            <a:r>
              <a:rPr b="1" i="0" lang="en-US" sz="1800" u="none" strike="noStrike">
                <a:solidFill>
                  <a:srgbClr val="000000"/>
                </a:solidFill>
                <a:latin typeface="Arial"/>
                <a:ea typeface="Arial"/>
                <a:cs typeface="Arial"/>
                <a:sym typeface="Arial"/>
              </a:rPr>
              <a:t>OCR-VC</a:t>
            </a:r>
            <a:r>
              <a:rPr b="0" i="0" lang="en-US" sz="1800" u="none" strike="noStrike">
                <a:solidFill>
                  <a:srgbClr val="000000"/>
                </a:solidFill>
                <a:latin typeface="Arial"/>
                <a:ea typeface="Arial"/>
                <a:cs typeface="Arial"/>
                <a:sym typeface="Arial"/>
              </a:rPr>
              <a:t> Aquatic Carbon Roadmap calls for contributors</a:t>
            </a:r>
            <a:endParaRPr/>
          </a:p>
          <a:p>
            <a:pPr indent="-298450" lvl="0" marL="457200" rtl="0" algn="l">
              <a:lnSpc>
                <a:spcPct val="100000"/>
              </a:lnSpc>
              <a:spcBef>
                <a:spcPts val="0"/>
              </a:spcBef>
              <a:spcAft>
                <a:spcPts val="0"/>
              </a:spcAft>
              <a:buSzPts val="1100"/>
              <a:buFont typeface="Arial"/>
              <a:buChar char="•"/>
            </a:pPr>
            <a:r>
              <a:rPr b="0" i="0" lang="en-US" sz="1800" u="none" strike="noStrike">
                <a:solidFill>
                  <a:srgbClr val="000000"/>
                </a:solidFill>
                <a:latin typeface="Arial"/>
                <a:ea typeface="Arial"/>
                <a:cs typeface="Arial"/>
                <a:sym typeface="Arial"/>
              </a:rPr>
              <a:t>Now participating in the </a:t>
            </a:r>
            <a:r>
              <a:rPr b="1" i="0" lang="en-US" sz="1800" u="none" strike="noStrike">
                <a:solidFill>
                  <a:srgbClr val="000000"/>
                </a:solidFill>
                <a:latin typeface="Arial"/>
                <a:ea typeface="Arial"/>
                <a:cs typeface="Arial"/>
                <a:sym typeface="Arial"/>
              </a:rPr>
              <a:t>CEOS Analysis Ready Data (ARD) </a:t>
            </a:r>
            <a:r>
              <a:rPr b="0" i="0" lang="en-US" sz="1800" u="none" strike="noStrike">
                <a:solidFill>
                  <a:srgbClr val="000000"/>
                </a:solidFill>
                <a:latin typeface="Arial"/>
                <a:ea typeface="Arial"/>
                <a:cs typeface="Arial"/>
                <a:sym typeface="Arial"/>
              </a:rPr>
              <a:t>Group Meetings</a:t>
            </a:r>
            <a:endParaRPr b="0" i="0" sz="18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p>
          <a:p>
            <a:pPr indent="-914400" lvl="0" marL="914400" rtl="0" algn="l">
              <a:lnSpc>
                <a:spcPct val="115000"/>
              </a:lnSpc>
              <a:spcBef>
                <a:spcPts val="0"/>
              </a:spcBef>
              <a:spcAft>
                <a:spcPts val="0"/>
              </a:spcAft>
              <a:buClr>
                <a:schemeClr val="dk1"/>
              </a:buClr>
              <a:buSzPts val="1100"/>
              <a:buFont typeface="Arial"/>
              <a:buNone/>
            </a:pPr>
            <a:r>
              <a:rPr i="1" lang="en-US">
                <a:solidFill>
                  <a:schemeClr val="dk1"/>
                </a:solidFill>
              </a:rPr>
              <a:t>2026-27 - </a:t>
            </a:r>
            <a:r>
              <a:rPr b="1" i="1" lang="en-US">
                <a:solidFill>
                  <a:srgbClr val="222222"/>
                </a:solidFill>
                <a:highlight>
                  <a:srgbClr val="FFFFFF"/>
                </a:highlight>
              </a:rPr>
              <a:t>COAST-VC (in conjunction with other CEOS entities) shall lead subject matter experts in a gaps and limitations analysis of existing mission data for the coastal ocean (e.g. within 100km of the shoreline) and prepare for the SIT chair a summary report with detailed appendices. </a:t>
            </a:r>
            <a:r>
              <a:rPr i="1" lang="en-US">
                <a:solidFill>
                  <a:srgbClr val="222222"/>
                </a:solidFill>
                <a:highlight>
                  <a:srgbClr val="FFFFFF"/>
                </a:highlight>
              </a:rPr>
              <a:t> This will be a CEOS contribution to the Space4Ocean Alliance.  The report would ideally document what products are not operationally achievable with current data and which future missions should target to fill in terms of science requirements, stakeholder and model needs.  Examples are salinity, ocean color, SST less than 30m resolution.  There is also a consideration of data access and latency of data processing that will be operational concerns.  Principle: CEOS COAST-VC     Due Date: Quarter 2 of 2027.</a:t>
            </a:r>
            <a:endParaRPr i="1">
              <a:solidFill>
                <a:schemeClr val="dk1"/>
              </a:solidFill>
            </a:endParaRPr>
          </a:p>
          <a:p>
            <a:pPr indent="0" lvl="0" marL="0" rtl="0" algn="l">
              <a:lnSpc>
                <a:spcPct val="100000"/>
              </a:lnSpc>
              <a:spcBef>
                <a:spcPts val="0"/>
              </a:spcBef>
              <a:spcAft>
                <a:spcPts val="0"/>
              </a:spcAft>
              <a:buSzPts val="1100"/>
              <a:buNone/>
            </a:pPr>
            <a:r>
              <a:t/>
            </a:r>
            <a:endParaRPr sz="1800"/>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1000"/>
              </a:spcBef>
              <a:spcAft>
                <a:spcPts val="0"/>
              </a:spcAft>
              <a:buClr>
                <a:schemeClr val="dk1"/>
              </a:buClr>
              <a:buSzPts val="1300"/>
              <a:buFont typeface="Arial"/>
              <a:buChar char="❖"/>
            </a:pPr>
            <a:r>
              <a:rPr lang="en-US" sz="1300">
                <a:solidFill>
                  <a:schemeClr val="dk1"/>
                </a:solidFill>
              </a:rPr>
              <a:t>COAST welcomes discussion on the future hosting of the COAST Application Knowledge Hub as CEOS considers how/where to manage final VC products.</a:t>
            </a:r>
            <a:endParaRPr sz="1300">
              <a:solidFill>
                <a:schemeClr val="dk1"/>
              </a:solidFill>
            </a:endParaRPr>
          </a:p>
          <a:p>
            <a:pPr indent="-311150" lvl="0" marL="457200" rtl="0" algn="l">
              <a:lnSpc>
                <a:spcPct val="115000"/>
              </a:lnSpc>
              <a:spcBef>
                <a:spcPts val="1000"/>
              </a:spcBef>
              <a:spcAft>
                <a:spcPts val="0"/>
              </a:spcAft>
              <a:buClr>
                <a:schemeClr val="dk1"/>
              </a:buClr>
              <a:buSzPts val="1300"/>
              <a:buFont typeface="Arial"/>
              <a:buChar char="❖"/>
            </a:pPr>
            <a:r>
              <a:rPr lang="en-US" sz="1300">
                <a:solidFill>
                  <a:schemeClr val="dk1"/>
                </a:solidFill>
              </a:rPr>
              <a:t>COAST announces the Open Recruitment of COAST-VC members, including to support the Gap Analysis Effort Subject Matter Experts CEOS wide - meetings to start in October"</a:t>
            </a:r>
            <a:endParaRPr sz="1300">
              <a:solidFill>
                <a:schemeClr val="dk1"/>
              </a:solidFill>
            </a:endParaRPr>
          </a:p>
          <a:p>
            <a:pPr indent="-311150" lvl="0" marL="457200" rtl="0" algn="l">
              <a:lnSpc>
                <a:spcPct val="115000"/>
              </a:lnSpc>
              <a:spcBef>
                <a:spcPts val="1000"/>
              </a:spcBef>
              <a:spcAft>
                <a:spcPts val="0"/>
              </a:spcAft>
              <a:buClr>
                <a:schemeClr val="dk1"/>
              </a:buClr>
              <a:buSzPts val="1300"/>
              <a:buFont typeface="Arial"/>
              <a:buChar char="❖"/>
            </a:pPr>
            <a:r>
              <a:rPr lang="en-US" sz="1300">
                <a:solidFill>
                  <a:schemeClr val="dk1"/>
                </a:solidFill>
              </a:rPr>
              <a:t>COAST welcomes expressions of interest in COAST-VC co-leads as NOAA plans its natural transition back to membership status in mid-2026, in alignment with our initial VC proposal timeline.</a:t>
            </a:r>
            <a:endParaRPr sz="1300">
              <a:solidFill>
                <a:srgbClr val="444746"/>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6"/>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6"/>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6"/>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6"/>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6"/>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6"/>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6"/>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6"/>
          <p:cNvPicPr preferRelativeResize="0"/>
          <p:nvPr/>
        </p:nvPicPr>
        <p:blipFill rotWithShape="1">
          <a:blip r:embed="rId6">
            <a:alphaModFix amt="34000"/>
          </a:blip>
          <a:srcRect b="671" l="54016" r="11355" t="36081"/>
          <a:stretch/>
        </p:blipFill>
        <p:spPr>
          <a:xfrm rot="-5400000">
            <a:off x="5792642" y="4819952"/>
            <a:ext cx="1719709" cy="2366806"/>
          </a:xfrm>
          <a:prstGeom prst="rtTriangle">
            <a:avLst/>
          </a:prstGeom>
          <a:noFill/>
          <a:ln>
            <a:noFill/>
          </a:ln>
        </p:spPr>
      </p:pic>
      <p:sp>
        <p:nvSpPr>
          <p:cNvPr id="20" name="Google Shape;20;p6"/>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
        <p:nvSpPr>
          <p:cNvPr id="29" name="Google Shape;29;p7"/>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8"/>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8"/>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0"/>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0"/>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0"/>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5"/>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5"/>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81789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6500"/>
              <a:t>COAST Virtual Constellation </a:t>
            </a:r>
            <a:endParaRPr sz="6500">
              <a:latin typeface="Montserrat"/>
              <a:ea typeface="Montserrat"/>
              <a:cs typeface="Montserrat"/>
              <a:sym typeface="Montserrat"/>
            </a:endParaRPr>
          </a:p>
        </p:txBody>
      </p:sp>
      <p:sp>
        <p:nvSpPr>
          <p:cNvPr id="67" name="Google Shape;67;p1"/>
          <p:cNvSpPr/>
          <p:nvPr/>
        </p:nvSpPr>
        <p:spPr>
          <a:xfrm>
            <a:off x="7272909" y="42528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Paul DiGiacomo, NOAA</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7.</a:t>
            </a:r>
            <a:r>
              <a:rPr b="1" lang="en-US" sz="2200">
                <a:solidFill>
                  <a:schemeClr val="accent1"/>
                </a:solidFill>
                <a:latin typeface="Montserrat"/>
                <a:ea typeface="Montserrat"/>
                <a:cs typeface="Montserrat"/>
                <a:sym typeface="Montserrat"/>
              </a:rPr>
              <a:t>9</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 TW 2025</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Darmstadt, Germany</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9-11 September,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nvSpPr>
        <p:spPr>
          <a:xfrm>
            <a:off x="94026" y="103250"/>
            <a:ext cx="100437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300"/>
              <a:buFont typeface="Arial"/>
              <a:buNone/>
            </a:pPr>
            <a:r>
              <a:rPr b="0" i="0" lang="en-US" sz="3300" u="none" cap="none" strike="noStrike">
                <a:solidFill>
                  <a:schemeClr val="lt1"/>
                </a:solidFill>
                <a:latin typeface="Montserrat"/>
                <a:ea typeface="Montserrat"/>
                <a:cs typeface="Montserrat"/>
                <a:sym typeface="Montserrat"/>
              </a:rPr>
              <a:t>Summary of Current &amp; Planned Activities</a:t>
            </a:r>
            <a:endParaRPr b="0" i="0" sz="300" u="none" cap="none" strike="noStrike">
              <a:solidFill>
                <a:srgbClr val="000000"/>
              </a:solidFill>
              <a:latin typeface="Montserrat"/>
              <a:ea typeface="Montserrat"/>
              <a:cs typeface="Montserrat"/>
              <a:sym typeface="Montserrat"/>
            </a:endParaRPr>
          </a:p>
        </p:txBody>
      </p:sp>
      <p:pic>
        <p:nvPicPr>
          <p:cNvPr id="73" name="Google Shape;73;p2" title="COAST Virtual Constellation.png"/>
          <p:cNvPicPr preferRelativeResize="0"/>
          <p:nvPr/>
        </p:nvPicPr>
        <p:blipFill>
          <a:blip r:embed="rId3">
            <a:alphaModFix/>
          </a:blip>
          <a:stretch>
            <a:fillRect/>
          </a:stretch>
        </p:blipFill>
        <p:spPr>
          <a:xfrm>
            <a:off x="2050325" y="752450"/>
            <a:ext cx="7655004" cy="5849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348300" y="1109263"/>
            <a:ext cx="11495400" cy="50475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Char char="❖"/>
            </a:pPr>
            <a:r>
              <a:rPr lang="en-US"/>
              <a:t>Current status: product development &amp; internal-external communications</a:t>
            </a:r>
            <a:endParaRPr/>
          </a:p>
          <a:p>
            <a:pPr indent="-342900" lvl="1" marL="914400" rtl="0" algn="l">
              <a:lnSpc>
                <a:spcPct val="100000"/>
              </a:lnSpc>
              <a:spcBef>
                <a:spcPts val="0"/>
              </a:spcBef>
              <a:spcAft>
                <a:spcPts val="0"/>
              </a:spcAft>
              <a:buSzPts val="1800"/>
              <a:buFont typeface="Arial"/>
              <a:buChar char="•"/>
            </a:pPr>
            <a:r>
              <a:rPr b="1" i="0" lang="en-US" sz="1800" u="none" strike="noStrike">
                <a:solidFill>
                  <a:srgbClr val="595959"/>
                </a:solidFill>
                <a:latin typeface="Arial"/>
                <a:ea typeface="Arial"/>
                <a:cs typeface="Arial"/>
                <a:sym typeface="Arial"/>
              </a:rPr>
              <a:t>Products/Tools/Services </a:t>
            </a:r>
            <a:r>
              <a:rPr i="0" lang="en-US" sz="1800" u="none" strike="noStrike">
                <a:solidFill>
                  <a:srgbClr val="595959"/>
                </a:solidFill>
                <a:latin typeface="Arial"/>
                <a:ea typeface="Arial"/>
                <a:cs typeface="Arial"/>
                <a:sym typeface="Arial"/>
              </a:rPr>
              <a:t>- Application Knowledge Hub (AKH) Improvements released; improved Geoscience Australia intertidal bathymetry and NOAA Marsh Mapping tool</a:t>
            </a:r>
            <a:endParaRPr b="1" i="0" sz="1800" u="none" strike="noStrike">
              <a:solidFill>
                <a:srgbClr val="000000"/>
              </a:solidFill>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b="1" i="0" lang="en-US" sz="1800" u="none" strike="noStrike">
                <a:solidFill>
                  <a:srgbClr val="000000"/>
                </a:solidFill>
                <a:latin typeface="Arial"/>
                <a:ea typeface="Arial"/>
                <a:cs typeface="Arial"/>
                <a:sym typeface="Arial"/>
              </a:rPr>
              <a:t>CoastPredict collaboration</a:t>
            </a:r>
            <a:r>
              <a:rPr i="0" lang="en-US" sz="1800" u="none" strike="noStrike">
                <a:solidFill>
                  <a:srgbClr val="000000"/>
                </a:solidFill>
                <a:latin typeface="Arial"/>
                <a:ea typeface="Arial"/>
                <a:cs typeface="Arial"/>
                <a:sym typeface="Arial"/>
              </a:rPr>
              <a:t> - Co-chairing special session at AGU 2025</a:t>
            </a:r>
            <a:endParaRPr sz="18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b="1" i="0" lang="en-US" sz="1800" u="none" strike="noStrike">
                <a:solidFill>
                  <a:srgbClr val="000000"/>
                </a:solidFill>
                <a:latin typeface="Arial"/>
                <a:ea typeface="Arial"/>
                <a:cs typeface="Arial"/>
                <a:sym typeface="Arial"/>
              </a:rPr>
              <a:t>IOCCG and GOOS</a:t>
            </a:r>
            <a:r>
              <a:rPr i="0" lang="en-US" sz="1800" u="none" strike="noStrike">
                <a:solidFill>
                  <a:srgbClr val="000000"/>
                </a:solidFill>
                <a:latin typeface="Arial"/>
                <a:ea typeface="Arial"/>
                <a:cs typeface="Arial"/>
                <a:sym typeface="Arial"/>
              </a:rPr>
              <a:t> – </a:t>
            </a:r>
            <a:r>
              <a:rPr lang="en-US" sz="1800">
                <a:solidFill>
                  <a:srgbClr val="000000"/>
                </a:solidFill>
                <a:latin typeface="Arial"/>
                <a:ea typeface="Arial"/>
                <a:cs typeface="Arial"/>
                <a:sym typeface="Arial"/>
              </a:rPr>
              <a:t>introductory outreach completed, in conjunction with</a:t>
            </a:r>
            <a:r>
              <a:rPr i="0" lang="en-US" sz="1800" u="none" strike="noStrike">
                <a:solidFill>
                  <a:srgbClr val="000000"/>
                </a:solidFill>
                <a:latin typeface="Arial"/>
                <a:ea typeface="Arial"/>
                <a:cs typeface="Arial"/>
                <a:sym typeface="Arial"/>
              </a:rPr>
              <a:t> OCR-VC discuss future collaboration areas.   </a:t>
            </a:r>
            <a:endParaRPr sz="18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b="1" i="0" lang="en-US" sz="1800" u="none" strike="noStrike">
                <a:solidFill>
                  <a:srgbClr val="000000"/>
                </a:solidFill>
                <a:latin typeface="Arial"/>
                <a:ea typeface="Arial"/>
                <a:cs typeface="Arial"/>
                <a:sym typeface="Arial"/>
              </a:rPr>
              <a:t>SST-VC -</a:t>
            </a:r>
            <a:r>
              <a:rPr i="0" lang="en-US" sz="1800" u="none" strike="noStrike">
                <a:solidFill>
                  <a:srgbClr val="000000"/>
                </a:solidFill>
                <a:latin typeface="Arial"/>
                <a:ea typeface="Arial"/>
                <a:cs typeface="Arial"/>
                <a:sym typeface="Arial"/>
              </a:rPr>
              <a:t> coastal masking recommendation joint statement  </a:t>
            </a:r>
            <a:endParaRPr sz="18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US" sz="1800">
                <a:solidFill>
                  <a:srgbClr val="000000"/>
                </a:solidFill>
                <a:latin typeface="Arial"/>
                <a:ea typeface="Arial"/>
                <a:cs typeface="Arial"/>
                <a:sym typeface="Arial"/>
              </a:rPr>
              <a:t>Responsive to call from </a:t>
            </a:r>
            <a:r>
              <a:rPr b="1" i="0" lang="en-US" sz="1800" u="none" strike="noStrike">
                <a:solidFill>
                  <a:srgbClr val="000000"/>
                </a:solidFill>
                <a:latin typeface="Arial"/>
                <a:ea typeface="Arial"/>
                <a:cs typeface="Arial"/>
                <a:sym typeface="Arial"/>
              </a:rPr>
              <a:t>Biodiversity Study Team, WGISS </a:t>
            </a:r>
            <a:r>
              <a:rPr i="0" lang="en-US" sz="1800" u="none" strike="noStrike">
                <a:solidFill>
                  <a:srgbClr val="000000"/>
                </a:solidFill>
                <a:latin typeface="Arial"/>
                <a:ea typeface="Arial"/>
                <a:cs typeface="Arial"/>
                <a:sym typeface="Arial"/>
              </a:rPr>
              <a:t>Interoperability Handbook Review, and </a:t>
            </a:r>
            <a:r>
              <a:rPr b="1" i="0" lang="en-US" sz="1800" u="none" strike="noStrike">
                <a:solidFill>
                  <a:srgbClr val="000000"/>
                </a:solidFill>
                <a:latin typeface="Arial"/>
                <a:ea typeface="Arial"/>
                <a:cs typeface="Arial"/>
                <a:sym typeface="Arial"/>
              </a:rPr>
              <a:t>OCR-VC</a:t>
            </a:r>
            <a:r>
              <a:rPr i="0" lang="en-US" sz="1800" u="none" strike="noStrike">
                <a:solidFill>
                  <a:srgbClr val="000000"/>
                </a:solidFill>
                <a:latin typeface="Arial"/>
                <a:ea typeface="Arial"/>
                <a:cs typeface="Arial"/>
                <a:sym typeface="Arial"/>
              </a:rPr>
              <a:t> Aquatic Carbon Roadmap contributors</a:t>
            </a:r>
            <a:endParaRPr sz="18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i="0" lang="en-US" sz="1800" u="none" strike="noStrike">
                <a:solidFill>
                  <a:srgbClr val="000000"/>
                </a:solidFill>
                <a:latin typeface="Arial"/>
                <a:ea typeface="Arial"/>
                <a:cs typeface="Arial"/>
                <a:sym typeface="Arial"/>
              </a:rPr>
              <a:t>Now participating in the </a:t>
            </a:r>
            <a:r>
              <a:rPr b="1" i="0" lang="en-US" sz="1800" u="none" strike="noStrike">
                <a:solidFill>
                  <a:srgbClr val="000000"/>
                </a:solidFill>
                <a:latin typeface="Arial"/>
                <a:ea typeface="Arial"/>
                <a:cs typeface="Arial"/>
                <a:sym typeface="Arial"/>
              </a:rPr>
              <a:t>CEOS Analysis Ready Data (ARD) </a:t>
            </a:r>
            <a:r>
              <a:rPr i="0" lang="en-US" sz="1800" u="none" strike="noStrike">
                <a:solidFill>
                  <a:srgbClr val="000000"/>
                </a:solidFill>
                <a:latin typeface="Arial"/>
                <a:ea typeface="Arial"/>
                <a:cs typeface="Arial"/>
                <a:sym typeface="Arial"/>
              </a:rPr>
              <a:t>Group Meetings</a:t>
            </a:r>
            <a:endParaRPr sz="1800">
              <a:latin typeface="Arial"/>
              <a:ea typeface="Arial"/>
              <a:cs typeface="Arial"/>
              <a:sym typeface="Arial"/>
            </a:endParaRPr>
          </a:p>
          <a:p>
            <a:pPr indent="-406400" lvl="0" marL="457200" rtl="0" algn="l">
              <a:lnSpc>
                <a:spcPct val="115000"/>
              </a:lnSpc>
              <a:spcBef>
                <a:spcPts val="1000"/>
              </a:spcBef>
              <a:spcAft>
                <a:spcPts val="0"/>
              </a:spcAft>
              <a:buSzPts val="2800"/>
              <a:buChar char="❖"/>
            </a:pPr>
            <a:r>
              <a:rPr lang="en-US">
                <a:highlight>
                  <a:schemeClr val="lt1"/>
                </a:highlight>
              </a:rPr>
              <a:t>Product Availability and Gap Analysis (Commencing soon)</a:t>
            </a:r>
            <a:endParaRPr>
              <a:highlight>
                <a:schemeClr val="lt1"/>
              </a:highlight>
            </a:endParaRPr>
          </a:p>
          <a:p>
            <a:pPr indent="-342900" lvl="1" marL="914400" rtl="0" algn="l">
              <a:lnSpc>
                <a:spcPct val="100000"/>
              </a:lnSpc>
              <a:spcBef>
                <a:spcPts val="0"/>
              </a:spcBef>
              <a:spcAft>
                <a:spcPts val="0"/>
              </a:spcAft>
              <a:buSzPts val="1800"/>
              <a:buChar char="▪"/>
            </a:pPr>
            <a:r>
              <a:rPr b="1" lang="en-US" sz="1800">
                <a:solidFill>
                  <a:srgbClr val="222222"/>
                </a:solidFill>
                <a:highlight>
                  <a:srgbClr val="FFFFFF"/>
                </a:highlight>
                <a:latin typeface="Arial"/>
                <a:ea typeface="Arial"/>
                <a:cs typeface="Arial"/>
                <a:sym typeface="Arial"/>
              </a:rPr>
              <a:t>COAST-VC (in conjunction with other CEOS entities) shall lead subject matter experts in a gaps and limitations analysis of existing mission data for the coastal ocean. </a:t>
            </a:r>
            <a:r>
              <a:rPr lang="en-US" sz="1800">
                <a:solidFill>
                  <a:srgbClr val="222222"/>
                </a:solidFill>
                <a:highlight>
                  <a:srgbClr val="FFFFFF"/>
                </a:highlight>
                <a:latin typeface="Arial"/>
                <a:ea typeface="Arial"/>
                <a:cs typeface="Arial"/>
                <a:sym typeface="Arial"/>
              </a:rPr>
              <a:t>This will be a CEOS contribution to the Space4Ocean Alliance.  Report due to SIT Chair Q2 2027</a:t>
            </a:r>
            <a:endParaRPr sz="1800">
              <a:highlight>
                <a:srgbClr val="FFFF00"/>
              </a:highlight>
              <a:latin typeface="Arial"/>
              <a:ea typeface="Arial"/>
              <a:cs typeface="Arial"/>
              <a:sym typeface="Arial"/>
            </a:endParaRPr>
          </a:p>
        </p:txBody>
      </p:sp>
      <p:sp>
        <p:nvSpPr>
          <p:cNvPr id="79" name="Google Shape;79;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Planning highlights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idx="1" type="body"/>
          </p:nvPr>
        </p:nvSpPr>
        <p:spPr>
          <a:xfrm>
            <a:off x="348300" y="1394199"/>
            <a:ext cx="11495400" cy="5047500"/>
          </a:xfrm>
          <a:prstGeom prst="rect">
            <a:avLst/>
          </a:prstGeom>
          <a:noFill/>
          <a:ln>
            <a:noFill/>
          </a:ln>
        </p:spPr>
        <p:txBody>
          <a:bodyPr anchorCtr="0" anchor="t" bIns="45700" lIns="91425" spcFirstLastPara="1" rIns="91425" wrap="square" tIns="45700">
            <a:noAutofit/>
          </a:bodyPr>
          <a:lstStyle/>
          <a:p>
            <a:pPr indent="-393700" lvl="0" marL="457200" rtl="0" algn="l">
              <a:lnSpc>
                <a:spcPct val="115000"/>
              </a:lnSpc>
              <a:spcBef>
                <a:spcPts val="1000"/>
              </a:spcBef>
              <a:spcAft>
                <a:spcPts val="0"/>
              </a:spcAft>
              <a:buSzPts val="2600"/>
              <a:buChar char="❖"/>
            </a:pPr>
            <a:r>
              <a:rPr lang="en-US" sz="2600"/>
              <a:t>COAST welcomes discussion on the future hosting of the COAST Application Knowledge Hub as CEOS considers how/where to manage final VC products.</a:t>
            </a:r>
            <a:endParaRPr sz="2600"/>
          </a:p>
          <a:p>
            <a:pPr indent="-393700" lvl="0" marL="457200" rtl="0" algn="l">
              <a:lnSpc>
                <a:spcPct val="115000"/>
              </a:lnSpc>
              <a:spcBef>
                <a:spcPts val="1000"/>
              </a:spcBef>
              <a:spcAft>
                <a:spcPts val="0"/>
              </a:spcAft>
              <a:buSzPts val="2600"/>
              <a:buChar char="❖"/>
            </a:pPr>
            <a:r>
              <a:rPr lang="en-US" sz="2600"/>
              <a:t>COAST announces the Open Recruitment of COAST-VC members, including to support the Gap Analysis Effort that requires Subject Matter Experts CEOS wide - meetings to start in October</a:t>
            </a:r>
            <a:endParaRPr sz="2600"/>
          </a:p>
          <a:p>
            <a:pPr indent="-393700" lvl="0" marL="457200" rtl="0" algn="l">
              <a:lnSpc>
                <a:spcPct val="115000"/>
              </a:lnSpc>
              <a:spcBef>
                <a:spcPts val="1000"/>
              </a:spcBef>
              <a:spcAft>
                <a:spcPts val="0"/>
              </a:spcAft>
              <a:buSzPts val="2600"/>
              <a:buChar char="❖"/>
            </a:pPr>
            <a:r>
              <a:rPr lang="en-US" sz="2600"/>
              <a:t>COAST welcomes expressions of interest in COAST-VC co-leads as NOAA plans its natural transition back to membership status in mid-2026, in alignment with our initial VC proposal timeline.</a:t>
            </a:r>
            <a:endParaRPr sz="2600"/>
          </a:p>
          <a:p>
            <a:pPr indent="0" lvl="0" marL="457200" rtl="0" algn="l">
              <a:lnSpc>
                <a:spcPct val="115000"/>
              </a:lnSpc>
              <a:spcBef>
                <a:spcPts val="1000"/>
              </a:spcBef>
              <a:spcAft>
                <a:spcPts val="0"/>
              </a:spcAft>
              <a:buSzPts val="2800"/>
              <a:buNone/>
            </a:pPr>
            <a:r>
              <a:t/>
            </a:r>
            <a:endParaRPr sz="2600"/>
          </a:p>
        </p:txBody>
      </p:sp>
      <p:sp>
        <p:nvSpPr>
          <p:cNvPr id="85" name="Google Shape;85;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Items for attention of SIT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