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Montserrat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h8B8hMFypgYvFJ8DgbfRuWeEdN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5E2435E-3E43-4ED6-95C7-BA2EC755DBFA}">
  <a:tblStyle styleId="{55E2435E-3E43-4ED6-95C7-BA2EC755DBFA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0F6E7"/>
          </a:solidFill>
        </a:fill>
      </a:tcStyle>
    </a:wholeTbl>
    <a:band1H>
      <a:tcTxStyle/>
      <a:tcStyle>
        <a:fill>
          <a:solidFill>
            <a:srgbClr val="E0ECCC"/>
          </a:solidFill>
        </a:fill>
      </a:tcStyle>
    </a:band1H>
    <a:band2H>
      <a:tcTxStyle/>
    </a:band2H>
    <a:band1V>
      <a:tcTxStyle/>
      <a:tcStyle>
        <a:fill>
          <a:solidFill>
            <a:srgbClr val="E0ECCC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2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2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2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2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.fntdata"/><Relationship Id="rId6" Type="http://schemas.openxmlformats.org/officeDocument/2006/relationships/slide" Target="slides/slide1.xml"/><Relationship Id="rId18" Type="http://schemas.openxmlformats.org/officeDocument/2006/relationships/font" Target="fonts/Montserra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5" name="Google Shape;5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p1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2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2" name="Google Shape;132;p1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1" name="Google Shape;6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7" name="Google Shape;67;p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p7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p8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5.jpg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6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4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4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4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4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4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4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1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1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6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16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1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1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1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7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1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7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9" name="Google Shape;49;p17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1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Google Shape;51;p1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2" name="Google Shape;52;p17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3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rive.google.com/drive/folders/1JKWmKzS8KE65IS46oNJk1Rn5pjZ5iMnA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"/>
          <p:cNvSpPr txBox="1"/>
          <p:nvPr>
            <p:ph type="title"/>
          </p:nvPr>
        </p:nvSpPr>
        <p:spPr>
          <a:xfrm>
            <a:off x="176050" y="175950"/>
            <a:ext cx="7793400" cy="47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br>
              <a:rPr lang="en-US" sz="4000"/>
            </a:br>
            <a:r>
              <a:rPr lang="en-US" sz="4000"/>
              <a:t>OST-VC White Paper </a:t>
            </a:r>
            <a:br>
              <a:rPr lang="en-US" sz="4000"/>
            </a:br>
            <a:br>
              <a:rPr lang="en-US" sz="4000"/>
            </a:br>
            <a:r>
              <a:rPr lang="en-US" sz="4000"/>
              <a:t>A Coordinated International Satellite Altimetry Virtual Constellation </a:t>
            </a:r>
            <a:endParaRPr sz="4000"/>
          </a:p>
        </p:txBody>
      </p:sp>
      <p:sp>
        <p:nvSpPr>
          <p:cNvPr id="58" name="Google Shape;58;p1"/>
          <p:cNvSpPr/>
          <p:nvPr/>
        </p:nvSpPr>
        <p:spPr>
          <a:xfrm>
            <a:off x="7086871" y="4041265"/>
            <a:ext cx="48330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E. Obligis, EUMETSAT</a:t>
            </a:r>
            <a:endParaRPr/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Y. Faugère, CNES</a:t>
            </a:r>
            <a:endParaRPr/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OST-VC co-chairs</a:t>
            </a:r>
            <a:endParaRPr/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sng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8.1</a:t>
            </a:r>
            <a:endParaRPr b="0" i="0" sz="1600" u="sng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</a:t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Darmstadt, Germany</a:t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9-11 September, 2025</a:t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Key outcomes (2/3)</a:t>
            </a:r>
            <a:endParaRPr/>
          </a:p>
        </p:txBody>
      </p:sp>
      <p:sp>
        <p:nvSpPr>
          <p:cNvPr id="122" name="Google Shape;122;p10"/>
          <p:cNvSpPr txBox="1"/>
          <p:nvPr>
            <p:ph idx="1" type="body"/>
          </p:nvPr>
        </p:nvSpPr>
        <p:spPr>
          <a:xfrm>
            <a:off x="-64008" y="954941"/>
            <a:ext cx="12256008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1800"/>
              <a:t>Relatively poor coverage of polar areas which is key to climate change monitoring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1800"/>
              <a:t>Need to continue the observation of the poles with altimetry (potential gap between Cryosat-2 and CRISTAL missions if any should be minimized)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1800"/>
              <a:t>In-situ / FRM data for calibration and validation 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1800"/>
              <a:t>Need to maintain and further develop transponders, corner reflectors, tide gauges, drifting/profiling floats…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1800"/>
              <a:t>Gap and opportunity in developing higher level products in synergy with other satellite-borne sensors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1800"/>
              <a:t>Need combination with SAR, scatterometers, radiometers, visible or infrared imagers, etc.) and/or other geophysical parameters (ocean color, sea surface temperature, ocean salinity, etc.)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1800"/>
              <a:t>Service to users could be improved to serve more applications and to reach a broader user community</a:t>
            </a:r>
            <a:endParaRPr sz="1400"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1800"/>
              <a:t>Need to follow the data distribution technologies for a larger user uptake, maintain open and free data policies, provide adequate and accessible documentation, develop further cloud/hosted processing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sz="1800"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sz="1800"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sz="1800"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"/>
          <p:cNvSpPr txBox="1"/>
          <p:nvPr/>
        </p:nvSpPr>
        <p:spPr>
          <a:xfrm>
            <a:off x="94020" y="103248"/>
            <a:ext cx="8668512" cy="76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1"/>
          <p:cNvSpPr txBox="1"/>
          <p:nvPr/>
        </p:nvSpPr>
        <p:spPr>
          <a:xfrm>
            <a:off x="574316" y="1388000"/>
            <a:ext cx="11103334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international collaboration across continents has been key to the success story that is satellite altimetry (e.g. OSTST):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Most of the altimeter missions have been multi-national and multi-institutional;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Incredible user community that has historically been very open and collaborative, spanning an immense array of disciplines: oceanography, geodesy, weather monitoring and forecast, hydrology, space technology, and many more.</a:t>
            </a:r>
            <a:endParaRPr/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Strong expectation is that such transnational and transformative collaboration continues for the coming decades.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Key outcomes (3/3)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2"/>
          <p:cNvSpPr txBox="1"/>
          <p:nvPr/>
        </p:nvSpPr>
        <p:spPr>
          <a:xfrm>
            <a:off x="94020" y="103248"/>
            <a:ext cx="8668512" cy="76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12"/>
          <p:cNvSpPr txBox="1"/>
          <p:nvPr/>
        </p:nvSpPr>
        <p:spPr>
          <a:xfrm>
            <a:off x="3673206" y="4634999"/>
            <a:ext cx="11189498" cy="3416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92D050"/>
                </a:solidFill>
                <a:latin typeface="Montserrat"/>
                <a:ea typeface="Montserrat"/>
                <a:cs typeface="Montserrat"/>
                <a:sym typeface="Montserrat"/>
              </a:rPr>
              <a:t>Thank you</a:t>
            </a:r>
            <a:endParaRPr/>
          </a:p>
          <a:p>
            <a:pPr indent="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Noto Sans Symbols"/>
              <a:buNone/>
            </a:pPr>
            <a:r>
              <a:t/>
            </a:r>
            <a:endParaRPr b="1" i="0" sz="5400" u="none" cap="none" strike="noStrike">
              <a:solidFill>
                <a:srgbClr val="92D05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1" i="0" sz="5400" u="none" cap="none" strike="noStrike">
              <a:solidFill>
                <a:srgbClr val="92D05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1" i="0" sz="54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2"/>
          <p:cNvSpPr txBox="1"/>
          <p:nvPr/>
        </p:nvSpPr>
        <p:spPr>
          <a:xfrm>
            <a:off x="307910" y="1336119"/>
            <a:ext cx="11103334" cy="3354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Final draft version of the white paper delivered to CEOS in July 2025;</a:t>
            </a:r>
            <a:endParaRPr/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Presented to SIT WG today for information and discussion;</a:t>
            </a:r>
            <a:endParaRPr/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Proposed to be presented at the CEOS plenary, November 4</a:t>
            </a:r>
            <a:r>
              <a:rPr b="0" baseline="3000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– 6</a:t>
            </a:r>
            <a:r>
              <a:rPr b="0" baseline="3000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2025 for final endorsement;</a:t>
            </a:r>
            <a:endParaRPr/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Proposed to be presented to the community during the next OSTST, 16 November 2025.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Way forward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/>
          <p:nvPr/>
        </p:nvSpPr>
        <p:spPr>
          <a:xfrm>
            <a:off x="357105" y="1290957"/>
            <a:ext cx="11112000" cy="42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01613" lvl="0" marL="214313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❖"/>
            </a:pPr>
            <a:r>
              <a:rPr b="1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Presenters should name their file using the following convention: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16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❖"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AgendaItemNumber_LastName_Subject </a:t>
            </a:r>
            <a:r>
              <a:rPr b="0" i="1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(e.g., 1.1_Maejima_Welcome)</a:t>
            </a:r>
            <a:endParaRPr b="0" i="1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1611" lvl="0" marL="214311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❖"/>
            </a:pPr>
            <a:r>
              <a:rPr b="1" i="1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Documents and presentations should be uploaded to the shared folder to allow for streamlined self service</a:t>
            </a:r>
            <a:endParaRPr b="1" i="1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16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❖"/>
            </a:pPr>
            <a:r>
              <a:rPr b="1" i="0" lang="en-US" sz="14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Shared Presentation Folder</a:t>
            </a:r>
            <a:r>
              <a:rPr b="1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(default view only, ask for upload/edit permission as required)</a:t>
            </a:r>
            <a:endParaRPr b="1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16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b="1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 support</a:t>
            </a: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contact the SIT Chair Team:  jaxa-sit-chair-2024-25@googlegroups.com</a:t>
            </a:r>
            <a:endParaRPr b="1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16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b="1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Presentations </a:t>
            </a: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b="1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documents for information </a:t>
            </a: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should be submitted by </a:t>
            </a:r>
            <a:r>
              <a:rPr b="1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 September 2025</a:t>
            </a:r>
            <a:endParaRPr b="0" i="1" sz="1400" u="none" cap="none" strike="noStrike">
              <a:solidFill>
                <a:schemeClr val="dk1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01611" lvl="0" marL="214311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❖"/>
            </a:pPr>
            <a:r>
              <a:rPr b="0" i="1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Reporting to engage discussion or decision is encouraged</a:t>
            </a: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but detailed reporting should be provided as pre-meeting reading material or in background slides.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1611" lvl="0" marL="214311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❖"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Please explicitly highlight the decisions, outcomes, or actions you are seeking. The more explicit you are, the better. i.e., feel free to provide text for a proposed action – it may be revised later, but this approach will help with the efficient preparation of the actions record of the SIT meeting.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2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Presenter Guidelines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"/>
          <p:cNvSpPr txBox="1"/>
          <p:nvPr/>
        </p:nvSpPr>
        <p:spPr>
          <a:xfrm>
            <a:off x="178861" y="137746"/>
            <a:ext cx="8668512" cy="984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Current constellation</a:t>
            </a:r>
            <a:endParaRPr b="0" i="0" sz="4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3"/>
          <p:cNvSpPr txBox="1"/>
          <p:nvPr/>
        </p:nvSpPr>
        <p:spPr>
          <a:xfrm>
            <a:off x="3598985" y="137746"/>
            <a:ext cx="54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omputer screen shot of a space ship&#10;&#10;AI-generated content may be incorrect." id="71" name="Google Shape;7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0125" y="1039186"/>
            <a:ext cx="9802141" cy="551401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3"/>
          <p:cNvSpPr txBox="1"/>
          <p:nvPr/>
        </p:nvSpPr>
        <p:spPr>
          <a:xfrm>
            <a:off x="5246810" y="6221117"/>
            <a:ext cx="129394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Courtesy of CLS</a:t>
            </a:r>
            <a:endParaRPr b="0" i="0" sz="105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5433005" y="1188879"/>
            <a:ext cx="5224507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92D050"/>
                </a:solidFill>
                <a:latin typeface="Montserrat"/>
                <a:ea typeface="Montserrat"/>
                <a:cs typeface="Montserrat"/>
                <a:sym typeface="Montserrat"/>
              </a:rPr>
              <a:t>11 missions in flight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92D050"/>
                </a:solidFill>
                <a:latin typeface="Montserrat"/>
                <a:ea typeface="Montserrat"/>
                <a:cs typeface="Montserrat"/>
                <a:sym typeface="Montserrat"/>
              </a:rPr>
              <a:t>11 missions to come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92D050"/>
                </a:solidFill>
                <a:latin typeface="Montserrat"/>
                <a:ea typeface="Montserrat"/>
                <a:cs typeface="Montserrat"/>
                <a:sym typeface="Montserrat"/>
              </a:rPr>
              <a:t>And regular and consistent reprocessing of old missions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92D05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 txBox="1"/>
          <p:nvPr>
            <p:ph idx="1" type="body"/>
          </p:nvPr>
        </p:nvSpPr>
        <p:spPr>
          <a:xfrm>
            <a:off x="198694" y="1225566"/>
            <a:ext cx="6206464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000"/>
              <a:t>The future of Spaceborne Altimetry, also called the Purple book, was published in 1992.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000"/>
              <a:t>Then, in 2006, CEOS initiated the gathering of user requirements for a satellite constellation in support of ocean surface topography monitoring for the years </a:t>
            </a:r>
            <a:r>
              <a:rPr lang="en-US" sz="2000" u="sng"/>
              <a:t>2010 to 2025</a:t>
            </a:r>
            <a:r>
              <a:rPr lang="en-US" sz="2000"/>
              <a:t>. 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⮚"/>
            </a:pPr>
            <a:r>
              <a:rPr lang="en-US" sz="2000"/>
              <a:t>In 2009 the Assmannshausen report (Escudier and Fellous, 2009) was published under EUMETSAT and NOAA leadership.</a:t>
            </a:r>
            <a:endParaRPr/>
          </a:p>
          <a:p>
            <a:pPr indent="0" lvl="0" marL="508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000">
                <a:solidFill>
                  <a:schemeClr val="accent2"/>
                </a:solidFill>
              </a:rPr>
              <a:t>All the high-level requirements from that document have since been implemented.</a:t>
            </a:r>
            <a:endParaRPr sz="2000">
              <a:solidFill>
                <a:schemeClr val="accent2"/>
              </a:solidFill>
            </a:endParaRPr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sz="2000"/>
          </a:p>
        </p:txBody>
      </p:sp>
      <p:sp>
        <p:nvSpPr>
          <p:cNvPr id="79" name="Google Shape;79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Scope</a:t>
            </a:r>
            <a:endParaRPr/>
          </a:p>
        </p:txBody>
      </p:sp>
      <p:pic>
        <p:nvPicPr>
          <p:cNvPr id="80" name="Google Shape;8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88289" y="2420408"/>
            <a:ext cx="2240990" cy="3096000"/>
          </a:xfrm>
          <a:prstGeom prst="rect">
            <a:avLst/>
          </a:prstGeom>
          <a:noFill/>
          <a:ln cap="sq" cmpd="thickThin" w="889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81" name="Google Shape;8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12410" y="2434028"/>
            <a:ext cx="2160000" cy="3068760"/>
          </a:xfrm>
          <a:prstGeom prst="rect">
            <a:avLst/>
          </a:prstGeom>
          <a:noFill/>
          <a:ln cap="sq" cmpd="thickThin" w="889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82" name="Google Shape;82;p4"/>
          <p:cNvSpPr txBox="1"/>
          <p:nvPr/>
        </p:nvSpPr>
        <p:spPr>
          <a:xfrm>
            <a:off x="10488257" y="1889034"/>
            <a:ext cx="69923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2009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4"/>
          <p:cNvSpPr txBox="1"/>
          <p:nvPr/>
        </p:nvSpPr>
        <p:spPr>
          <a:xfrm>
            <a:off x="7696038" y="1825026"/>
            <a:ext cx="62549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1992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 txBox="1"/>
          <p:nvPr>
            <p:ph idx="1" type="body"/>
          </p:nvPr>
        </p:nvSpPr>
        <p:spPr>
          <a:xfrm>
            <a:off x="0" y="954941"/>
            <a:ext cx="1207008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1800"/>
              <a:t>Update needed to consider: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1800"/>
              <a:t>New emerging applications from historically “ocean missions”: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800"/>
              <a:t>Coastal applications, marine meteorology, waves  and currents;</a:t>
            </a:r>
            <a:endParaRPr sz="1800"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800"/>
              <a:t>Polar monitoring of sea level, ice thickness and glaciers;</a:t>
            </a:r>
            <a:endParaRPr sz="1800"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800"/>
              <a:t>Hydrological applications such as lake, river and wetland levels, slopes, volumes and discharges;</a:t>
            </a:r>
            <a:endParaRPr sz="1800"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800"/>
              <a:t>Climate monitoring, through the assessment of global and regional sea level change, its trend and acceleration.</a:t>
            </a:r>
            <a:endParaRPr sz="1800"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1800"/>
              <a:t>New innovative technologies implemented on-board recent altimetry missions:</a:t>
            </a:r>
            <a:endParaRPr sz="1800"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800"/>
              <a:t>The use of Ka-band as implemented in SARAL/AltiKa, SWOT/KaRin and planned for the CRISTAL mission;</a:t>
            </a:r>
            <a:endParaRPr sz="1800"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800"/>
              <a:t>Synthetic Aperture Radar (SAR, also known as delay-Doppler) altimetry as implemented on CryoSat-2, Sentinel-3, and Sentinel-6;</a:t>
            </a:r>
            <a:endParaRPr sz="1800"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800"/>
              <a:t>Wide-swath altimetry as demonstrated with SWOT and planned for Sentinel-3 Next Generation Topography mission.</a:t>
            </a:r>
            <a:endParaRPr sz="1800"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800"/>
          </a:p>
        </p:txBody>
      </p:sp>
      <p:sp>
        <p:nvSpPr>
          <p:cNvPr id="89" name="Google Shape;8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Purpose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 txBox="1"/>
          <p:nvPr>
            <p:ph idx="1" type="body"/>
          </p:nvPr>
        </p:nvSpPr>
        <p:spPr>
          <a:xfrm>
            <a:off x="176048" y="1256693"/>
            <a:ext cx="6748272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000"/>
              <a:t>“A Coordinated International Satellite Altimetry Virtual Constellation: Towards 2050”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000"/>
          </a:p>
          <a:p>
            <a:pPr indent="-342900" lvl="4" marL="113715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 sz="2000"/>
              <a:t>Inventory of current user needs* including emerging ones;</a:t>
            </a:r>
            <a:endParaRPr/>
          </a:p>
          <a:p>
            <a:pPr indent="-342900" lvl="4" marL="1137150" rtl="0" algn="l">
              <a:lnSpc>
                <a:spcPct val="115000"/>
              </a:lnSpc>
              <a:spcBef>
                <a:spcPts val="875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 sz="2000"/>
              <a:t>Identification of gaps in the current international space constellation.</a:t>
            </a:r>
            <a:endParaRPr/>
          </a:p>
          <a:p>
            <a:pPr indent="0" lvl="4" marL="794250" rtl="0" algn="l">
              <a:lnSpc>
                <a:spcPct val="115000"/>
              </a:lnSpc>
              <a:spcBef>
                <a:spcPts val="875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0" lvl="2" marL="0" rtl="0" algn="l">
              <a:lnSpc>
                <a:spcPct val="115000"/>
              </a:lnSpc>
              <a:spcBef>
                <a:spcPts val="875"/>
              </a:spcBef>
              <a:spcAft>
                <a:spcPts val="0"/>
              </a:spcAft>
              <a:buSzPts val="2000"/>
              <a:buNone/>
            </a:pPr>
            <a:r>
              <a:rPr i="1" lang="en-US"/>
              <a:t>(*) It is up to agencies, once the coordinated space programmes are decided, to set up mission requirements documents.</a:t>
            </a:r>
            <a:endParaRPr/>
          </a:p>
          <a:p>
            <a:pPr indent="0" lvl="2" marL="0" rtl="0" algn="l">
              <a:lnSpc>
                <a:spcPct val="115000"/>
              </a:lnSpc>
              <a:spcBef>
                <a:spcPts val="875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1375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/>
          </a:p>
        </p:txBody>
      </p:sp>
      <p:sp>
        <p:nvSpPr>
          <p:cNvPr id="95" name="Google Shape;95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Purpose</a:t>
            </a:r>
            <a:endParaRPr/>
          </a:p>
        </p:txBody>
      </p:sp>
      <p:pic>
        <p:nvPicPr>
          <p:cNvPr id="96" name="Google Shape;9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7227" y="1320701"/>
            <a:ext cx="3284408" cy="4662900"/>
          </a:xfrm>
          <a:prstGeom prst="rect">
            <a:avLst/>
          </a:prstGeom>
          <a:noFill/>
          <a:ln cap="sq" cmpd="thickThin" w="889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"/>
          <p:cNvSpPr txBox="1"/>
          <p:nvPr/>
        </p:nvSpPr>
        <p:spPr>
          <a:xfrm>
            <a:off x="94020" y="103248"/>
            <a:ext cx="8668512" cy="76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Authors</a:t>
            </a:r>
            <a:endParaRPr b="0" i="0" sz="4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7"/>
          <p:cNvSpPr txBox="1"/>
          <p:nvPr/>
        </p:nvSpPr>
        <p:spPr>
          <a:xfrm>
            <a:off x="217845" y="1382306"/>
            <a:ext cx="11974155" cy="4401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Editorial team:  EUMETSAT - CNES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E. Obligis (EUMETSAT), OST-VC co-chair</a:t>
            </a:r>
            <a:endParaRPr b="0" i="0" sz="2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Y. Faugère (CNES, FR), OST-VC co-chair</a:t>
            </a:r>
            <a:endParaRPr b="0" i="0" sz="2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R. Scharroo (EUMETSAT), OSTST project scientist</a:t>
            </a:r>
            <a:endParaRPr b="0" i="0" sz="2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P. Bonnefond (Observatoire de Paris for CNES, FR), OSTST project scientist</a:t>
            </a:r>
            <a:endParaRPr b="0" i="0" sz="2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A. Sylvestre-Baron (CNES, FR), previous OST-VC co-chair</a:t>
            </a:r>
            <a:endParaRPr b="0" i="0" sz="2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Contributors: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OST-VC members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Key experts from the altimetry community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7"/>
          <p:cNvSpPr txBox="1"/>
          <p:nvPr/>
        </p:nvSpPr>
        <p:spPr>
          <a:xfrm>
            <a:off x="6528816" y="5783470"/>
            <a:ext cx="482696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* OSTST : Ocean Surface Topography Science Team</a:t>
            </a:r>
            <a:endParaRPr b="0" i="1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"/>
          <p:cNvSpPr txBox="1"/>
          <p:nvPr/>
        </p:nvSpPr>
        <p:spPr>
          <a:xfrm>
            <a:off x="-19811" y="0"/>
            <a:ext cx="5544311" cy="1384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Summary of the user needs and gap analysis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8"/>
          <p:cNvSpPr txBox="1"/>
          <p:nvPr/>
        </p:nvSpPr>
        <p:spPr>
          <a:xfrm>
            <a:off x="0" y="1164174"/>
            <a:ext cx="5544311" cy="59400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 all applications: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Ocean Dynamics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Operational oceanography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Biology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Sea state and surface currents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Inland waters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Coastal and continental shelf waters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Ice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Geodesy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Extreme events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Weather monitoring and forecast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Climate Monitoring and Research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And transversal activities: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Calibration and Validation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Data and user service components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84150" lvl="0" marL="2857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84150" lvl="0" marL="2857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12713" lvl="0" marL="214313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0" name="Google Shape;110;p8"/>
          <p:cNvGraphicFramePr/>
          <p:nvPr/>
        </p:nvGraphicFramePr>
        <p:xfrm>
          <a:off x="5524500" y="19051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{55E2435E-3E43-4ED6-95C7-BA2EC755DBFA}</a:tableStyleId>
              </a:tblPr>
              <a:tblGrid>
                <a:gridCol w="1362075"/>
                <a:gridCol w="1489400"/>
                <a:gridCol w="978700"/>
                <a:gridCol w="993900"/>
                <a:gridCol w="844875"/>
                <a:gridCol w="194900"/>
                <a:gridCol w="803650"/>
              </a:tblGrid>
              <a:tr h="390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/>
                        <a:t>Application</a:t>
                      </a:r>
                      <a:endParaRPr sz="8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/>
                        <a:t>Horizontal Resolution</a:t>
                      </a:r>
                      <a:endParaRPr sz="8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/>
                        <a:t>Temporal Resolution</a:t>
                      </a:r>
                      <a:endParaRPr sz="8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/>
                        <a:t>Delivery Timeliness </a:t>
                      </a:r>
                      <a:endParaRPr sz="8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/>
                        <a:t>Accuracy</a:t>
                      </a:r>
                      <a:endParaRPr sz="8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/>
                        <a:t>Stability</a:t>
                      </a:r>
                      <a:endParaRPr sz="8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</a:tr>
              <a:tr h="52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solidFill>
                            <a:schemeClr val="dk2"/>
                          </a:solidFill>
                        </a:rPr>
                        <a:t>Open ocean mesoscale topography </a:t>
                      </a:r>
                      <a:endParaRPr sz="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1-10 km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1-5 days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few hours (for operational purposes)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 1 cm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 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</a:tr>
              <a:tr h="311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solidFill>
                            <a:schemeClr val="dk2"/>
                          </a:solidFill>
                        </a:rPr>
                        <a:t>Open ocean wind speed </a:t>
                      </a:r>
                      <a:endParaRPr sz="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&lt;10 km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&lt;1 day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&lt; 3 hour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&lt; 1 m/s (wind speed)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 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</a:tr>
              <a:tr h="311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solidFill>
                            <a:schemeClr val="dk2"/>
                          </a:solidFill>
                        </a:rPr>
                        <a:t>Open ocean SWH</a:t>
                      </a:r>
                      <a:endParaRPr sz="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&lt;10 km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&lt;1 day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&lt; 3 hour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&lt;10%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 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</a:tr>
              <a:tr h="311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solidFill>
                            <a:schemeClr val="dk2"/>
                          </a:solidFill>
                        </a:rPr>
                        <a:t>Open ocean currents</a:t>
                      </a:r>
                      <a:endParaRPr sz="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&lt;10 km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 day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&lt; 3 hour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5 cm/s (currents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 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</a:tr>
              <a:tr h="400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solidFill>
                            <a:schemeClr val="dk2"/>
                          </a:solidFill>
                        </a:rPr>
                        <a:t>Open ocean directional wave spectra</a:t>
                      </a:r>
                      <a:endParaRPr sz="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60-1000m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&lt; 20km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 day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&lt; 3 hour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&lt; 15%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 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</a:tr>
              <a:tr h="260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solidFill>
                            <a:schemeClr val="dk2"/>
                          </a:solidFill>
                        </a:rPr>
                        <a:t>Coastal waters (topography)</a:t>
                      </a:r>
                      <a:endParaRPr sz="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&lt;100 m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 &lt; 1 hour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&lt;1 hour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 1 cm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 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</a:tr>
              <a:tr h="52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solidFill>
                            <a:schemeClr val="dk2"/>
                          </a:solidFill>
                        </a:rPr>
                        <a:t>Inland Waters topography</a:t>
                      </a:r>
                      <a:endParaRPr sz="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&lt;50m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 day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few hours (for operational purposes)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10cm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 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</a:tr>
              <a:tr h="141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solidFill>
                            <a:schemeClr val="dk2"/>
                          </a:solidFill>
                        </a:rPr>
                        <a:t>Land ice topography</a:t>
                      </a:r>
                      <a:endParaRPr sz="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&lt; 1 km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&lt; 1 month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&lt; 1 month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&lt; 50 cm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 1 cm/yr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</a:tr>
              <a:tr h="16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solidFill>
                            <a:schemeClr val="dk2"/>
                          </a:solidFill>
                        </a:rPr>
                        <a:t>Sea ice thickness</a:t>
                      </a:r>
                      <a:endParaRPr sz="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&lt; 1 km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&lt; 1 day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&lt; 1 day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&lt; 10 cm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 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</a:tr>
              <a:tr h="141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solidFill>
                            <a:schemeClr val="dk2"/>
                          </a:solidFill>
                        </a:rPr>
                        <a:t>Geodesy</a:t>
                      </a:r>
                      <a:endParaRPr sz="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 &lt; 1 km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 &lt; 1 month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 &lt; 12 months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&lt; 1 microrad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 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</a:tr>
              <a:tr h="52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solidFill>
                            <a:schemeClr val="dk2"/>
                          </a:solidFill>
                        </a:rPr>
                        <a:t>Extreme events</a:t>
                      </a:r>
                      <a:endParaRPr sz="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meters to kilometers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minutes to days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minutes (for events), months for baseline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phenomenon dependent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 hMerge="1"/>
                <a:tc hMerge="1"/>
              </a:tr>
              <a:tr h="1984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solidFill>
                            <a:schemeClr val="dk2"/>
                          </a:solidFill>
                        </a:rPr>
                        <a:t>Global Mean Sea Level</a:t>
                      </a:r>
                      <a:endParaRPr sz="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&lt; 100km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&lt; 30 days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&lt; 12 months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&lt; 4 mm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&lt;0.1 mm/yr (90% CL) over 10-year and longer periods, and an accuracy of the GMSL acceleration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of 0.5 mm/yr/ decade (90% CL) over 20-year and longer periods 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 hMerge="1"/>
              </a:tr>
              <a:tr h="650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solidFill>
                            <a:schemeClr val="dk2"/>
                          </a:solidFill>
                        </a:rPr>
                        <a:t>Regional Mean Sea Level</a:t>
                      </a:r>
                      <a:endParaRPr sz="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&lt; 100km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&lt; 7 days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&lt; 12 months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&lt; 1 cm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0.3 mm/yr (90% CL) over 20-year and longer periods.</a:t>
                      </a:r>
                      <a:endParaRPr sz="9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4375" marL="34375" anchor="ctr"/>
                </a:tc>
                <a:tc hMerge="1"/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Key outcomes (1/3)</a:t>
            </a:r>
            <a:endParaRPr/>
          </a:p>
        </p:txBody>
      </p:sp>
      <p:sp>
        <p:nvSpPr>
          <p:cNvPr id="116" name="Google Shape;116;p9"/>
          <p:cNvSpPr txBox="1"/>
          <p:nvPr>
            <p:ph idx="1" type="body"/>
          </p:nvPr>
        </p:nvSpPr>
        <p:spPr>
          <a:xfrm>
            <a:off x="60960" y="954941"/>
            <a:ext cx="1207008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1800"/>
              <a:t>For most of the applications related to water level, both over sea and inland, relatively poor spatio-temporal sampling today (either lack in coverage or revisit time, or both). For example, ocean model resolution will soon reach a few kilometers at the global scale and 1 km or less at regional and coastal scales </a:t>
            </a:r>
            <a:endParaRPr sz="1800"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1800" u="sng"/>
              <a:t>Need to fly swath altimeters </a:t>
            </a:r>
            <a:r>
              <a:rPr lang="en-US" sz="1800"/>
              <a:t>: will be implemented with the Sentinel-3 Next Generation operational swath altimeters in the Copernicus programme</a:t>
            </a:r>
            <a:endParaRPr sz="1800"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1800"/>
              <a:t>For the monitoring and understanding of climate change and its contributors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1800" u="sng"/>
              <a:t>Need to ensure the continuation of the now three decades long time series of reference altimeter missions</a:t>
            </a:r>
            <a:r>
              <a:rPr lang="en-US" sz="1800"/>
              <a:t>, preferably maintaining the same ground track to ensure uninterrupted continuity (Sentinel-6 and Sentinel-6NG)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1800"/>
              <a:t>For sea state and surface currents considered a still underdeveloped domain of satellite altimetry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1800"/>
              <a:t>Need to investigate SAR and swath altimetry to aid the disentangling between wind driven waves from swell as well as surface and geostrophic currents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1800"/>
              <a:t>Need surface current observations for science (understanding of ocean-atmosphere interaction, the energy transport, …) and many applications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Estelle Obligis</dc:creator>
</cp:coreProperties>
</file>