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embeddedFontLst>
    <p:embeddedFont>
      <p:font typeface="Montserrat"/>
      <p:regular r:id="rId28"/>
      <p:bold r:id="rId29"/>
      <p:italic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B94200-8743-440C-B416-BCB7B92FC1A7}">
  <a:tblStyle styleId="{B4B94200-8743-440C-B416-BCB7B92FC1A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B12170D-D20B-4403-A8B9-4BDCF3D10153}" styleName="Table_1">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F8A8EDA-EF54-41B5-8C9F-B89A4AFCD7EB}"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Montserra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academies.org/beckman-center"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academies.org/beckman-cente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7a6599d5bb_0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7a6599d5bb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Points:</a:t>
            </a:r>
            <a:endParaRPr/>
          </a:p>
          <a:p>
            <a:pPr indent="-298450" lvl="0" marL="457200" rtl="0" algn="l">
              <a:spcBef>
                <a:spcPts val="0"/>
              </a:spcBef>
              <a:spcAft>
                <a:spcPts val="0"/>
              </a:spcAft>
              <a:buSzPts val="1100"/>
              <a:buChar char="-"/>
            </a:pPr>
            <a:r>
              <a:rPr lang="en-GB"/>
              <a:t>This is the idea, but we need sustained agency commitment and involvement… SIT-41 will be a chance to renew that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7a6599d5b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7a6599d5b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7a9593ce4d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7a9593ce4d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7adbc508b4_0_1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7adbc508b4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78a28ef761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78a28ef76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78a28ef761_0_11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78a28ef761_0_1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7d97e0b945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7d97e0b94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7adbc508b4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7adbc508b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7adbc508b4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7adbc508b4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7adbc508b4_0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7adbc508b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7adbc508b4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7adbc508b4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Points → </a:t>
            </a:r>
            <a:endParaRPr/>
          </a:p>
          <a:p>
            <a:pPr indent="-298450" lvl="0" marL="457200" rtl="0" algn="l">
              <a:spcBef>
                <a:spcPts val="0"/>
              </a:spcBef>
              <a:spcAft>
                <a:spcPts val="0"/>
              </a:spcAft>
              <a:buSzPts val="1100"/>
              <a:buChar char="-"/>
            </a:pPr>
            <a:r>
              <a:rPr lang="en-GB"/>
              <a:t>These are the actions we will ask for today, I’ll describe them later</a:t>
            </a:r>
            <a:endParaRPr/>
          </a:p>
          <a:p>
            <a:pPr indent="-298450" lvl="0" marL="457200" rtl="0" algn="l">
              <a:spcBef>
                <a:spcPts val="0"/>
              </a:spcBef>
              <a:spcAft>
                <a:spcPts val="0"/>
              </a:spcAft>
              <a:buSzPts val="1100"/>
              <a:buChar char="-"/>
            </a:pPr>
            <a:r>
              <a:rPr lang="en-GB"/>
              <a:t>We are absorbing the old actions into the new actions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7d97e0b945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7d97e0b945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7d97e0b945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7d97e0b945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7d97e0b945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7d97e0b945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100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By Plenary-39 → Review SIT-41 action - and set some deadline after which the ToR simply is assumed endorsed (?)</a:t>
            </a:r>
            <a:endParaRPr sz="1700">
              <a:solidFill>
                <a:schemeClr val="dk1"/>
              </a:solidFill>
              <a:latin typeface="Montserrat"/>
              <a:ea typeface="Montserrat"/>
              <a:cs typeface="Montserrat"/>
              <a:sym typeface="Montserrat"/>
            </a:endParaRPr>
          </a:p>
          <a:p>
            <a:pPr indent="-336550" lvl="0" marL="457200" rtl="0" algn="l">
              <a:lnSpc>
                <a:spcPct val="115000"/>
              </a:lnSpc>
              <a:spcBef>
                <a:spcPts val="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By Plenary-39 → Agencies to fill in the blanks on LSI-VC group</a:t>
            </a:r>
            <a:endParaRPr sz="1700">
              <a:solidFill>
                <a:schemeClr val="dk1"/>
              </a:solidFill>
              <a:latin typeface="Montserrat"/>
              <a:ea typeface="Montserrat"/>
              <a:cs typeface="Montserrat"/>
              <a:sym typeface="Montserrat"/>
            </a:endParaRPr>
          </a:p>
          <a:p>
            <a:pPr indent="-336550" lvl="1" marL="914400" rtl="0" algn="l">
              <a:lnSpc>
                <a:spcPct val="115000"/>
              </a:lnSpc>
              <a:spcBef>
                <a:spcPts val="0"/>
              </a:spcBef>
              <a:spcAft>
                <a:spcPts val="0"/>
              </a:spcAft>
              <a:buClr>
                <a:schemeClr val="dk1"/>
              </a:buClr>
              <a:buSzPts val="1700"/>
              <a:buFont typeface="Montserrat"/>
              <a:buChar char="-"/>
            </a:pPr>
            <a:r>
              <a:rPr i="1" lang="en-GB" sz="1700">
                <a:solidFill>
                  <a:schemeClr val="dk1"/>
                </a:solidFill>
                <a:latin typeface="Montserrat"/>
                <a:ea typeface="Montserrat"/>
                <a:cs typeface="Montserrat"/>
                <a:sym typeface="Montserrat"/>
              </a:rPr>
              <a:t>Beginning in the context of the stocktake support for the 6 actions</a:t>
            </a:r>
            <a:endParaRPr i="1" sz="1700">
              <a:solidFill>
                <a:schemeClr val="dk1"/>
              </a:solidFill>
              <a:latin typeface="Montserrat"/>
              <a:ea typeface="Montserrat"/>
              <a:cs typeface="Montserrat"/>
              <a:sym typeface="Montserrat"/>
            </a:endParaRPr>
          </a:p>
          <a:p>
            <a:pPr indent="-336550" lvl="1" marL="914400" rtl="0" algn="l">
              <a:lnSpc>
                <a:spcPct val="115000"/>
              </a:lnSpc>
              <a:spcBef>
                <a:spcPts val="0"/>
              </a:spcBef>
              <a:spcAft>
                <a:spcPts val="0"/>
              </a:spcAft>
              <a:buClr>
                <a:schemeClr val="dk1"/>
              </a:buClr>
              <a:buSzPts val="1700"/>
              <a:buFont typeface="Montserrat"/>
              <a:buChar char="-"/>
            </a:pPr>
            <a:r>
              <a:rPr i="1" lang="en-GB" sz="1700">
                <a:solidFill>
                  <a:schemeClr val="dk1"/>
                </a:solidFill>
                <a:latin typeface="Montserrat"/>
                <a:ea typeface="Montserrat"/>
                <a:cs typeface="Montserrat"/>
                <a:sym typeface="Montserrat"/>
              </a:rPr>
              <a:t>We could name the individual agencies who have been active in the past (see right pane)</a:t>
            </a:r>
            <a:endParaRPr i="1" sz="17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457200" rtl="0" algn="l">
              <a:lnSpc>
                <a:spcPct val="115000"/>
              </a:lnSpc>
              <a:spcBef>
                <a:spcPts val="0"/>
              </a:spcBef>
              <a:spcAft>
                <a:spcPts val="0"/>
              </a:spcAft>
              <a:buNone/>
            </a:pPr>
            <a:r>
              <a:t/>
            </a:r>
            <a:endParaRPr>
              <a:solidFill>
                <a:srgbClr val="222222"/>
              </a:solidFill>
              <a:highlight>
                <a:srgbClr val="FFFFFF"/>
              </a:highlight>
            </a:endParaRPr>
          </a:p>
          <a:p>
            <a:pPr indent="0" lvl="0" marL="457200" rtl="0" algn="l">
              <a:lnSpc>
                <a:spcPct val="115000"/>
              </a:lnSpc>
              <a:spcBef>
                <a:spcPts val="0"/>
              </a:spcBef>
              <a:spcAft>
                <a:spcPts val="0"/>
              </a:spcAft>
              <a:buNone/>
            </a:pPr>
            <a:r>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GB">
                <a:solidFill>
                  <a:srgbClr val="222222"/>
                </a:solidFill>
                <a:highlight>
                  <a:srgbClr val="FFFFFF"/>
                </a:highlight>
              </a:rPr>
              <a:t>April 14-16, 2026 - NASEM Beckman Center in Irvine, CA - </a:t>
            </a:r>
            <a:r>
              <a:rPr lang="en-GB" u="sng">
                <a:solidFill>
                  <a:srgbClr val="1155CC"/>
                </a:solidFill>
                <a:highlight>
                  <a:srgbClr val="FFFFFF"/>
                </a:highlight>
                <a:hlinkClick r:id="rId2">
                  <a:extLst>
                    <a:ext uri="{A12FA001-AC4F-418D-AE19-62706E023703}">
                      <ahyp:hlinkClr val="tx"/>
                    </a:ext>
                  </a:extLst>
                </a:hlinkClick>
              </a:rPr>
              <a:t>https://www.nationalacademies.org/beckman-center</a:t>
            </a:r>
            <a:endParaRPr u="sng">
              <a:solidFill>
                <a:srgbClr val="1155CC"/>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Agencies work on prioritized stocktake for 2 months (?)</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More MIM</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June-July period… GEOGLAM Prioritisation workshop (because full req’s + stocktake (as much as agencies want) + gap analysis can be complete) … outcome of this = prioritisation plan</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GB">
                <a:solidFill>
                  <a:srgbClr val="222222"/>
                </a:solidFill>
                <a:highlight>
                  <a:srgbClr val="FFFFFF"/>
                </a:highlight>
              </a:rPr>
              <a:t>Sept. 8-10, 2026 - NASEM in Washington, D.C. → review prioritisation plan</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Plenary 2026… present final stocktake and operationalised MIM</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GB">
                <a:solidFill>
                  <a:srgbClr val="222222"/>
                </a:solidFill>
                <a:highlight>
                  <a:srgbClr val="FFFFFF"/>
                </a:highlight>
              </a:rPr>
              <a:t>April 20-22, 2027 - NASEM in Washington, D.C.</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GB">
                <a:solidFill>
                  <a:srgbClr val="222222"/>
                </a:solidFill>
                <a:highlight>
                  <a:srgbClr val="FFFFFF"/>
                </a:highlight>
              </a:rPr>
              <a:t>Sept. 7-9, 2027 – NASEM Beckman Center in Irvine, CA</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t>
            </a:r>
            <a:endParaRPr>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7a6599d5b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7a6599d5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Points →</a:t>
            </a:r>
            <a:endParaRPr/>
          </a:p>
          <a:p>
            <a:pPr indent="-298450" lvl="0" marL="457200" rtl="0" algn="l">
              <a:spcBef>
                <a:spcPts val="0"/>
              </a:spcBef>
              <a:spcAft>
                <a:spcPts val="0"/>
              </a:spcAft>
              <a:buSzPts val="1100"/>
              <a:buChar char="-"/>
            </a:pPr>
            <a:r>
              <a:rPr lang="en-GB"/>
              <a:t>Well attended</a:t>
            </a:r>
            <a:endParaRPr/>
          </a:p>
          <a:p>
            <a:pPr indent="-298450" lvl="0" marL="457200" rtl="0" algn="l">
              <a:spcBef>
                <a:spcPts val="0"/>
              </a:spcBef>
              <a:spcAft>
                <a:spcPts val="0"/>
              </a:spcAft>
              <a:buSzPts val="1100"/>
              <a:buChar char="-"/>
            </a:pPr>
            <a:r>
              <a:rPr lang="en-GB"/>
              <a:t>Participation in-person and online by CEOS orgs</a:t>
            </a:r>
            <a:endParaRPr/>
          </a:p>
          <a:p>
            <a:pPr indent="-298450" lvl="0" marL="457200" rtl="0" algn="l">
              <a:spcBef>
                <a:spcPts val="0"/>
              </a:spcBef>
              <a:spcAft>
                <a:spcPts val="0"/>
              </a:spcAft>
              <a:buSzPts val="1100"/>
              <a:buChar char="-"/>
            </a:pPr>
            <a:r>
              <a:rPr lang="en-GB"/>
              <a:t>This is really a valuable thing for increasing efficiency for CEOS agencies to support ag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7a6599d5bb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7a6599d5b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Points → </a:t>
            </a:r>
            <a:endParaRPr/>
          </a:p>
          <a:p>
            <a:pPr indent="-298450" lvl="0" marL="457200" rtl="0" algn="l">
              <a:spcBef>
                <a:spcPts val="0"/>
              </a:spcBef>
              <a:spcAft>
                <a:spcPts val="0"/>
              </a:spcAft>
              <a:buSzPts val="1100"/>
              <a:buChar char="-"/>
            </a:pPr>
            <a:r>
              <a:rPr lang="en-GB"/>
              <a:t>What CEOS gets out of it </a:t>
            </a:r>
            <a:endParaRPr/>
          </a:p>
          <a:p>
            <a:pPr indent="-298450" lvl="0" marL="457200" rtl="0" algn="l">
              <a:spcBef>
                <a:spcPts val="0"/>
              </a:spcBef>
              <a:spcAft>
                <a:spcPts val="0"/>
              </a:spcAft>
              <a:buSzPts val="1100"/>
              <a:buChar char="-"/>
            </a:pPr>
            <a:r>
              <a:rPr lang="en-GB"/>
              <a:t>What agencies get out of it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7d97e0b945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7d97e0b94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Points →</a:t>
            </a:r>
            <a:endParaRPr/>
          </a:p>
          <a:p>
            <a:pPr indent="-298450" lvl="0" marL="457200" rtl="0" algn="l">
              <a:spcBef>
                <a:spcPts val="0"/>
              </a:spcBef>
              <a:spcAft>
                <a:spcPts val="0"/>
              </a:spcAft>
              <a:buSzPts val="1100"/>
              <a:buChar char="-"/>
            </a:pPr>
            <a:r>
              <a:rPr lang="en-GB"/>
              <a:t>Expansion of GEOGLAM “on the record” scope - but it has always been in the community</a:t>
            </a:r>
            <a:endParaRPr/>
          </a:p>
          <a:p>
            <a:pPr indent="-298450" lvl="1" marL="914400" rtl="0" algn="l">
              <a:spcBef>
                <a:spcPts val="0"/>
              </a:spcBef>
              <a:spcAft>
                <a:spcPts val="0"/>
              </a:spcAft>
              <a:buSzPts val="1100"/>
              <a:buChar char="-"/>
            </a:pPr>
            <a:r>
              <a:rPr lang="en-GB"/>
              <a:t>This is why the distillation/unified-voice function of the EAVs is important </a:t>
            </a:r>
            <a:endParaRPr/>
          </a:p>
          <a:p>
            <a:pPr indent="-298450" lvl="0" marL="457200" rtl="0" algn="l">
              <a:spcBef>
                <a:spcPts val="0"/>
              </a:spcBef>
              <a:spcAft>
                <a:spcPts val="0"/>
              </a:spcAft>
              <a:buSzPts val="1100"/>
              <a:buChar char="-"/>
            </a:pPr>
            <a:r>
              <a:rPr lang="en-GB"/>
              <a:t>6 Initial variables means incremental effort opportunity for agencies and getting process right before doing everything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adbc508b4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7adbc508b4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Points:</a:t>
            </a:r>
            <a:endParaRPr/>
          </a:p>
          <a:p>
            <a:pPr indent="-298450" lvl="0" marL="457200" rtl="0" algn="l">
              <a:spcBef>
                <a:spcPts val="0"/>
              </a:spcBef>
              <a:spcAft>
                <a:spcPts val="0"/>
              </a:spcAft>
              <a:buSzPts val="1100"/>
              <a:buChar char="-"/>
            </a:pPr>
            <a:r>
              <a:rPr lang="en-GB"/>
              <a:t>Single set = consensus</a:t>
            </a:r>
            <a:endParaRPr/>
          </a:p>
          <a:p>
            <a:pPr indent="-298450" lvl="0" marL="457200" rtl="0" algn="l">
              <a:spcBef>
                <a:spcPts val="0"/>
              </a:spcBef>
              <a:spcAft>
                <a:spcPts val="0"/>
              </a:spcAft>
              <a:buSzPts val="1100"/>
              <a:buChar char="-"/>
            </a:pPr>
            <a:r>
              <a:rPr lang="en-GB"/>
              <a:t>Multiple sets for uses = a </a:t>
            </a:r>
            <a:r>
              <a:rPr lang="en-GB"/>
              <a:t>realistic</a:t>
            </a:r>
            <a:r>
              <a:rPr lang="en-GB"/>
              <a:t> picture of how EO data are used</a:t>
            </a:r>
            <a:endParaRPr/>
          </a:p>
          <a:p>
            <a:pPr indent="-298450" lvl="0" marL="457200" rtl="0" algn="l">
              <a:spcBef>
                <a:spcPts val="0"/>
              </a:spcBef>
              <a:spcAft>
                <a:spcPts val="0"/>
              </a:spcAft>
              <a:buSzPts val="1100"/>
              <a:buChar char="-"/>
            </a:pPr>
            <a:r>
              <a:rPr lang="en-GB"/>
              <a:t>But at the end, we narrow and distill down  </a:t>
            </a:r>
            <a:endParaRPr/>
          </a:p>
          <a:p>
            <a:pPr indent="-298450" lvl="0" marL="457200" rtl="0" algn="l">
              <a:spcBef>
                <a:spcPts val="0"/>
              </a:spcBef>
              <a:spcAft>
                <a:spcPts val="0"/>
              </a:spcAft>
              <a:buSzPts val="1100"/>
              <a:buChar char="-"/>
            </a:pPr>
            <a:r>
              <a:rPr lang="en-GB"/>
              <a:t>Missions piece is where we really need agency help - products are good too</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7d97e0b94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7d97e0b94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6550" lvl="0" marL="457200" rtl="0" algn="l">
              <a:lnSpc>
                <a:spcPct val="115000"/>
              </a:lnSpc>
              <a:spcBef>
                <a:spcPts val="100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By Plenary-39 → Review SIT-41 action - and set some deadline after which the ToR simply is assumed endorsed (?)</a:t>
            </a:r>
            <a:endParaRPr sz="1700">
              <a:solidFill>
                <a:schemeClr val="dk1"/>
              </a:solidFill>
              <a:latin typeface="Montserrat"/>
              <a:ea typeface="Montserrat"/>
              <a:cs typeface="Montserrat"/>
              <a:sym typeface="Montserrat"/>
            </a:endParaRPr>
          </a:p>
          <a:p>
            <a:pPr indent="-336550" lvl="0" marL="457200" rtl="0" algn="l">
              <a:lnSpc>
                <a:spcPct val="115000"/>
              </a:lnSpc>
              <a:spcBef>
                <a:spcPts val="0"/>
              </a:spcBef>
              <a:spcAft>
                <a:spcPts val="0"/>
              </a:spcAft>
              <a:buClr>
                <a:schemeClr val="dk1"/>
              </a:buClr>
              <a:buSzPts val="1700"/>
              <a:buFont typeface="Montserrat"/>
              <a:buChar char="-"/>
            </a:pPr>
            <a:r>
              <a:rPr lang="en-GB" sz="1700">
                <a:solidFill>
                  <a:schemeClr val="dk1"/>
                </a:solidFill>
                <a:latin typeface="Montserrat"/>
                <a:ea typeface="Montserrat"/>
                <a:cs typeface="Montserrat"/>
                <a:sym typeface="Montserrat"/>
              </a:rPr>
              <a:t>By Plenary-39 → Agencies to fill in the blanks on LSI-VC group</a:t>
            </a:r>
            <a:endParaRPr sz="1700">
              <a:solidFill>
                <a:schemeClr val="dk1"/>
              </a:solidFill>
              <a:latin typeface="Montserrat"/>
              <a:ea typeface="Montserrat"/>
              <a:cs typeface="Montserrat"/>
              <a:sym typeface="Montserrat"/>
            </a:endParaRPr>
          </a:p>
          <a:p>
            <a:pPr indent="-336550" lvl="1" marL="914400" rtl="0" algn="l">
              <a:lnSpc>
                <a:spcPct val="115000"/>
              </a:lnSpc>
              <a:spcBef>
                <a:spcPts val="0"/>
              </a:spcBef>
              <a:spcAft>
                <a:spcPts val="0"/>
              </a:spcAft>
              <a:buClr>
                <a:schemeClr val="dk1"/>
              </a:buClr>
              <a:buSzPts val="1700"/>
              <a:buFont typeface="Montserrat"/>
              <a:buChar char="-"/>
            </a:pPr>
            <a:r>
              <a:rPr i="1" lang="en-GB" sz="1700">
                <a:solidFill>
                  <a:schemeClr val="dk1"/>
                </a:solidFill>
                <a:latin typeface="Montserrat"/>
                <a:ea typeface="Montserrat"/>
                <a:cs typeface="Montserrat"/>
                <a:sym typeface="Montserrat"/>
              </a:rPr>
              <a:t>Beginning in the context of the stocktake support for the 6 actions</a:t>
            </a:r>
            <a:endParaRPr i="1" sz="1700">
              <a:solidFill>
                <a:schemeClr val="dk1"/>
              </a:solidFill>
              <a:latin typeface="Montserrat"/>
              <a:ea typeface="Montserrat"/>
              <a:cs typeface="Montserrat"/>
              <a:sym typeface="Montserrat"/>
            </a:endParaRPr>
          </a:p>
          <a:p>
            <a:pPr indent="-336550" lvl="1" marL="914400" rtl="0" algn="l">
              <a:lnSpc>
                <a:spcPct val="115000"/>
              </a:lnSpc>
              <a:spcBef>
                <a:spcPts val="0"/>
              </a:spcBef>
              <a:spcAft>
                <a:spcPts val="0"/>
              </a:spcAft>
              <a:buClr>
                <a:schemeClr val="dk1"/>
              </a:buClr>
              <a:buSzPts val="1700"/>
              <a:buFont typeface="Montserrat"/>
              <a:buChar char="-"/>
            </a:pPr>
            <a:r>
              <a:rPr i="1" lang="en-GB" sz="1700">
                <a:solidFill>
                  <a:schemeClr val="dk1"/>
                </a:solidFill>
                <a:latin typeface="Montserrat"/>
                <a:ea typeface="Montserrat"/>
                <a:cs typeface="Montserrat"/>
                <a:sym typeface="Montserrat"/>
              </a:rPr>
              <a:t>We could name the individual agencies who have been active in the past (see right pane)</a:t>
            </a:r>
            <a:endParaRPr i="1" sz="17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457200" rtl="0" algn="l">
              <a:lnSpc>
                <a:spcPct val="115000"/>
              </a:lnSpc>
              <a:spcBef>
                <a:spcPts val="0"/>
              </a:spcBef>
              <a:spcAft>
                <a:spcPts val="0"/>
              </a:spcAft>
              <a:buNone/>
            </a:pPr>
            <a:r>
              <a:t/>
            </a:r>
            <a:endParaRPr>
              <a:solidFill>
                <a:srgbClr val="222222"/>
              </a:solidFill>
              <a:highlight>
                <a:srgbClr val="FFFFFF"/>
              </a:highlight>
            </a:endParaRPr>
          </a:p>
          <a:p>
            <a:pPr indent="0" lvl="0" marL="457200" rtl="0" algn="l">
              <a:lnSpc>
                <a:spcPct val="115000"/>
              </a:lnSpc>
              <a:spcBef>
                <a:spcPts val="0"/>
              </a:spcBef>
              <a:spcAft>
                <a:spcPts val="0"/>
              </a:spcAft>
              <a:buNone/>
            </a:pPr>
            <a:r>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GB">
                <a:solidFill>
                  <a:srgbClr val="222222"/>
                </a:solidFill>
                <a:highlight>
                  <a:srgbClr val="FFFFFF"/>
                </a:highlight>
              </a:rPr>
              <a:t>April 14-16, 2026 - NASEM Beckman Center in Irvine, CA - </a:t>
            </a:r>
            <a:r>
              <a:rPr lang="en-GB" u="sng">
                <a:solidFill>
                  <a:srgbClr val="1155CC"/>
                </a:solidFill>
                <a:highlight>
                  <a:srgbClr val="FFFFFF"/>
                </a:highlight>
                <a:hlinkClick r:id="rId2">
                  <a:extLst>
                    <a:ext uri="{A12FA001-AC4F-418D-AE19-62706E023703}">
                      <ahyp:hlinkClr val="tx"/>
                    </a:ext>
                  </a:extLst>
                </a:hlinkClick>
              </a:rPr>
              <a:t>https://www.nationalacademies.org/beckman-center</a:t>
            </a:r>
            <a:endParaRPr u="sng">
              <a:solidFill>
                <a:srgbClr val="1155CC"/>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Agencies work on prioritized stocktake for 2 months (?)</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More MIM</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June-July period… GEOGLAM Prioritisation workshop (because full req’s + stocktake (as much as agencies want) + gap analysis can be complete) … outcome of this = prioritisation plan</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GB">
                <a:solidFill>
                  <a:srgbClr val="222222"/>
                </a:solidFill>
                <a:highlight>
                  <a:srgbClr val="FFFFFF"/>
                </a:highlight>
              </a:rPr>
              <a:t>Sept. 8-10, 2026 - NASEM in Washington, D.C. → review prioritisation plan</a:t>
            </a:r>
            <a:endParaRPr>
              <a:solidFill>
                <a:srgbClr val="222222"/>
              </a:solidFill>
              <a:highlight>
                <a:srgbClr val="FFFFFF"/>
              </a:highlight>
            </a:endParaRPr>
          </a:p>
          <a:p>
            <a:pPr indent="0" lvl="0" marL="0" rtl="0" algn="l">
              <a:lnSpc>
                <a:spcPct val="115000"/>
              </a:lnSpc>
              <a:spcBef>
                <a:spcPts val="0"/>
              </a:spcBef>
              <a:spcAft>
                <a:spcPts val="0"/>
              </a:spcAft>
              <a:buNone/>
            </a:pPr>
            <a:r>
              <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Plenary 2026… present final stocktake and operationalised MIM</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GB">
                <a:solidFill>
                  <a:srgbClr val="222222"/>
                </a:solidFill>
                <a:highlight>
                  <a:srgbClr val="FFFFFF"/>
                </a:highlight>
              </a:rPr>
              <a:t>April 20-22, 2027 - NASEM in Washington, D.C.</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t>
            </a:r>
            <a:endParaRPr>
              <a:solidFill>
                <a:srgbClr val="222222"/>
              </a:solidFill>
              <a:highlight>
                <a:srgbClr val="FFFFFF"/>
              </a:highlight>
            </a:endParaRPr>
          </a:p>
          <a:p>
            <a:pPr indent="-298450" lvl="0" marL="596900" rtl="0" algn="l">
              <a:lnSpc>
                <a:spcPct val="115000"/>
              </a:lnSpc>
              <a:spcBef>
                <a:spcPts val="0"/>
              </a:spcBef>
              <a:spcAft>
                <a:spcPts val="0"/>
              </a:spcAft>
              <a:buClr>
                <a:srgbClr val="222222"/>
              </a:buClr>
              <a:buSzPts val="1100"/>
              <a:buChar char="●"/>
            </a:pPr>
            <a:r>
              <a:rPr lang="en-GB">
                <a:solidFill>
                  <a:srgbClr val="222222"/>
                </a:solidFill>
                <a:highlight>
                  <a:srgbClr val="FFFFFF"/>
                </a:highlight>
              </a:rPr>
              <a:t>Sept. 7-9, 2027 – NASEM Beckman Center in Irvine, CA</a:t>
            </a:r>
            <a:endParaRPr>
              <a:solidFill>
                <a:srgbClr val="222222"/>
              </a:solidFill>
              <a:highlight>
                <a:srgbClr val="FFFFFF"/>
              </a:highlight>
            </a:endParaRPr>
          </a:p>
          <a:p>
            <a:pPr indent="0" lvl="0" marL="0" rtl="0" algn="l">
              <a:lnSpc>
                <a:spcPct val="115000"/>
              </a:lnSpc>
              <a:spcBef>
                <a:spcPts val="0"/>
              </a:spcBef>
              <a:spcAft>
                <a:spcPts val="0"/>
              </a:spcAft>
              <a:buNone/>
            </a:pPr>
            <a:r>
              <a:rPr lang="en-GB">
                <a:solidFill>
                  <a:srgbClr val="222222"/>
                </a:solidFill>
                <a:highlight>
                  <a:srgbClr val="FFFFFF"/>
                </a:highlight>
              </a:rPr>
              <a:t> </a:t>
            </a:r>
            <a:endParaRPr>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7a9593ce4d_0_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7a9593ce4d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7a9593ce4d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7a9593ce4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Points → </a:t>
            </a:r>
            <a:endParaRPr/>
          </a:p>
          <a:p>
            <a:pPr indent="-298450" lvl="0" marL="457200" rtl="0" algn="l">
              <a:spcBef>
                <a:spcPts val="0"/>
              </a:spcBef>
              <a:spcAft>
                <a:spcPts val="0"/>
              </a:spcAft>
              <a:buSzPts val="1100"/>
              <a:buChar char="-"/>
            </a:pPr>
            <a:r>
              <a:rPr lang="en-GB"/>
              <a:t>We will take the first 6 variables as far as we can - but we need the insight on missions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png"/><Relationship Id="rId6"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6"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21101" y="-14542"/>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365" y="-1016162"/>
            <a:ext cx="5455200" cy="7480800"/>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4" y="4820060"/>
            <a:ext cx="1719600" cy="2366700"/>
          </a:xfrm>
          <a:prstGeom prst="rtTriangle">
            <a:avLst/>
          </a:prstGeom>
          <a:noFill/>
          <a:ln>
            <a:noFill/>
          </a:ln>
        </p:spPr>
      </p:pic>
      <p:sp>
        <p:nvSpPr>
          <p:cNvPr id="20" name="Google Shape;20;p2"/>
          <p:cNvSpPr txBox="1"/>
          <p:nvPr>
            <p:ph type="title"/>
          </p:nvPr>
        </p:nvSpPr>
        <p:spPr>
          <a:xfrm>
            <a:off x="176047" y="175938"/>
            <a:ext cx="6157200" cy="3972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3" y="0"/>
            <a:ext cx="2887577"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3" y="0"/>
            <a:ext cx="2887577"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8900" cy="4775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8900" cy="4775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3" y="0"/>
            <a:ext cx="2887577"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3" y="0"/>
            <a:ext cx="2887577"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100" cy="4630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a:solidFill>
                  <a:schemeClr val="accent1"/>
                </a:solidFill>
                <a:latin typeface="Montserrat"/>
                <a:ea typeface="Montserrat"/>
                <a:cs typeface="Montserrat"/>
                <a:sym typeface="Montserrat"/>
              </a:rPr>
              <a:t>SIT TW 2025, 9-11 September 2025</a:t>
            </a:r>
            <a:endParaRPr b="1">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3" y="0"/>
            <a:ext cx="2887577"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hyperlink" Target="https://go.umd.edu/GEOGLAM-LSIVC-LIST" TargetMode="External"/><Relationship Id="rId5" Type="http://schemas.openxmlformats.org/officeDocument/2006/relationships/hyperlink" Target="https://go.umd.edu/GEOGLAM-LSIVC-LIS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go.umd.edu/GEOGLAM-LSIVC_ToR" TargetMode="External"/><Relationship Id="rId4" Type="http://schemas.openxmlformats.org/officeDocument/2006/relationships/hyperlink" Target="https://go.umd.edu/GEOGLAM-LSIVC_ToR" TargetMode="External"/><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7"/>
          <p:cNvSpPr txBox="1"/>
          <p:nvPr>
            <p:ph type="title"/>
          </p:nvPr>
        </p:nvSpPr>
        <p:spPr>
          <a:xfrm>
            <a:off x="176050" y="175950"/>
            <a:ext cx="8035800" cy="3972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SIT Technical Workshop 2025</a:t>
            </a:r>
            <a:endParaRPr sz="7500"/>
          </a:p>
          <a:p>
            <a:pPr indent="0" lvl="0" marL="0" rtl="0" algn="l">
              <a:lnSpc>
                <a:spcPct val="115000"/>
              </a:lnSpc>
              <a:spcBef>
                <a:spcPts val="0"/>
              </a:spcBef>
              <a:spcAft>
                <a:spcPts val="0"/>
              </a:spcAft>
              <a:buClr>
                <a:schemeClr val="lt1"/>
              </a:buClr>
              <a:buSzPts val="8000"/>
              <a:buFont typeface="Arial"/>
              <a:buNone/>
            </a:pPr>
            <a:r>
              <a:rPr i="1" lang="en-GB" sz="5300">
                <a:solidFill>
                  <a:srgbClr val="93C47D"/>
                </a:solidFill>
              </a:rPr>
              <a:t>GEOGLAM</a:t>
            </a:r>
            <a:endParaRPr i="1" sz="5300">
              <a:solidFill>
                <a:srgbClr val="93C47D"/>
              </a:solidFill>
              <a:latin typeface="Montserrat"/>
              <a:ea typeface="Montserrat"/>
              <a:cs typeface="Montserrat"/>
              <a:sym typeface="Montserrat"/>
            </a:endParaRPr>
          </a:p>
        </p:txBody>
      </p:sp>
      <p:sp>
        <p:nvSpPr>
          <p:cNvPr id="67" name="Google Shape;67;p7"/>
          <p:cNvSpPr/>
          <p:nvPr/>
        </p:nvSpPr>
        <p:spPr>
          <a:xfrm>
            <a:off x="7272909" y="3385941"/>
            <a:ext cx="4833000" cy="26052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Sven Gilliams</a:t>
            </a:r>
            <a:br>
              <a:rPr b="1" lang="en-GB" sz="2200">
                <a:solidFill>
                  <a:schemeClr val="accent1"/>
                </a:solidFill>
                <a:latin typeface="Montserrat"/>
                <a:ea typeface="Montserrat"/>
                <a:cs typeface="Montserrat"/>
                <a:sym typeface="Montserrat"/>
              </a:rPr>
            </a:br>
            <a:r>
              <a:rPr b="1" lang="en-GB" sz="2200">
                <a:solidFill>
                  <a:schemeClr val="accent1"/>
                </a:solidFill>
                <a:latin typeface="Montserrat"/>
                <a:ea typeface="Montserrat"/>
                <a:cs typeface="Montserrat"/>
                <a:sym typeface="Montserrat"/>
              </a:rPr>
              <a:t>Alyssa Whitcraft</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lang="en-GB" sz="2200">
                <a:solidFill>
                  <a:schemeClr val="accent1"/>
                </a:solidFill>
                <a:latin typeface="Montserrat"/>
                <a:ea typeface="Montserrat"/>
                <a:cs typeface="Montserrat"/>
                <a:sym typeface="Montserrat"/>
              </a:rPr>
              <a:t>GEOGLAM Secretariat</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Agenda Item # 8.2</a:t>
            </a:r>
            <a:endParaRPr>
              <a:solidFill>
                <a:schemeClr val="dk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SIT TW 2025</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Darmstadt, Germany</a:t>
            </a:r>
            <a:endParaRPr b="1" sz="2200">
              <a:solidFill>
                <a:schemeClr val="accent1"/>
              </a:solidFill>
              <a:latin typeface="Montserrat"/>
              <a:ea typeface="Montserrat"/>
              <a:cs typeface="Montserrat"/>
              <a:sym typeface="Montserrat"/>
            </a:endParaRPr>
          </a:p>
          <a:p>
            <a:pPr indent="0" lvl="0" marL="0" rtl="0" algn="r">
              <a:lnSpc>
                <a:spcPct val="130000"/>
              </a:lnSpc>
              <a:spcBef>
                <a:spcPts val="0"/>
              </a:spcBef>
              <a:spcAft>
                <a:spcPts val="0"/>
              </a:spcAft>
              <a:buClr>
                <a:schemeClr val="dk1"/>
              </a:buClr>
              <a:buFont typeface="Arial"/>
              <a:buNone/>
            </a:pPr>
            <a:r>
              <a:rPr b="1" lang="en-GB" sz="2200">
                <a:solidFill>
                  <a:schemeClr val="accent1"/>
                </a:solidFill>
                <a:latin typeface="Montserrat"/>
                <a:ea typeface="Montserrat"/>
                <a:cs typeface="Montserrat"/>
                <a:sym typeface="Montserrat"/>
              </a:rPr>
              <a:t>9-11 September, 2025</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6"/>
          <p:cNvSpPr txBox="1"/>
          <p:nvPr>
            <p:ph idx="1" type="body"/>
          </p:nvPr>
        </p:nvSpPr>
        <p:spPr>
          <a:xfrm>
            <a:off x="324225" y="1151850"/>
            <a:ext cx="6240000" cy="5069700"/>
          </a:xfrm>
          <a:prstGeom prst="rect">
            <a:avLst/>
          </a:prstGeom>
        </p:spPr>
        <p:txBody>
          <a:bodyPr anchorCtr="0" anchor="t" bIns="45700" lIns="91425" spcFirstLastPara="1" rIns="91425" wrap="square" tIns="45700">
            <a:noAutofit/>
          </a:bodyPr>
          <a:lstStyle/>
          <a:p>
            <a:pPr indent="0" lvl="0" marL="0" rtl="0" algn="l">
              <a:lnSpc>
                <a:spcPct val="100000"/>
              </a:lnSpc>
              <a:spcBef>
                <a:spcPts val="600"/>
              </a:spcBef>
              <a:spcAft>
                <a:spcPts val="0"/>
              </a:spcAft>
              <a:buNone/>
            </a:pPr>
            <a:r>
              <a:rPr b="1" lang="en-GB" sz="1500"/>
              <a:t>Actions from Plenary-39:</a:t>
            </a:r>
            <a:endParaRPr b="1" sz="1500"/>
          </a:p>
          <a:p>
            <a:pPr indent="-285638" lvl="0" marL="380777" rtl="0" algn="l">
              <a:lnSpc>
                <a:spcPct val="100000"/>
              </a:lnSpc>
              <a:spcBef>
                <a:spcPts val="600"/>
              </a:spcBef>
              <a:spcAft>
                <a:spcPts val="0"/>
              </a:spcAft>
              <a:buSzPts val="1500"/>
              <a:buFont typeface="Montserrat"/>
              <a:buAutoNum type="arabicPeriod"/>
            </a:pPr>
            <a:r>
              <a:rPr lang="en-GB" sz="1500"/>
              <a:t>Agencies Work on Stocktake for 1st 6 Variables </a:t>
            </a:r>
            <a:endParaRPr sz="1500"/>
          </a:p>
          <a:p>
            <a:pPr indent="-285639" lvl="1" marL="761556" rtl="0" algn="l">
              <a:lnSpc>
                <a:spcPct val="100000"/>
              </a:lnSpc>
              <a:spcBef>
                <a:spcPts val="600"/>
              </a:spcBef>
              <a:spcAft>
                <a:spcPts val="0"/>
              </a:spcAft>
              <a:buClr>
                <a:srgbClr val="38761D"/>
              </a:buClr>
              <a:buSzPts val="1500"/>
              <a:buFont typeface="Arial"/>
              <a:buChar char="▪"/>
            </a:pPr>
            <a:r>
              <a:rPr i="1" lang="en-GB" sz="1500">
                <a:solidFill>
                  <a:srgbClr val="38761D"/>
                </a:solidFill>
              </a:rPr>
              <a:t>In parallel, GEOGLAM EAV Working Group continues undertaking EAV Framework for other EAVs.</a:t>
            </a:r>
            <a:endParaRPr sz="1500"/>
          </a:p>
          <a:p>
            <a:pPr indent="-285638" lvl="0" marL="380777" rtl="0" algn="l">
              <a:lnSpc>
                <a:spcPct val="100000"/>
              </a:lnSpc>
              <a:spcBef>
                <a:spcPts val="600"/>
              </a:spcBef>
              <a:spcAft>
                <a:spcPts val="0"/>
              </a:spcAft>
              <a:buSzPts val="1500"/>
              <a:buFont typeface="Montserrat"/>
              <a:buAutoNum type="arabicPeriod"/>
            </a:pPr>
            <a:r>
              <a:rPr lang="en-GB" sz="1500"/>
              <a:t>CEOS MIM Ag Component Database Design Scoping</a:t>
            </a:r>
            <a:endParaRPr sz="1500"/>
          </a:p>
          <a:p>
            <a:pPr indent="-285639" lvl="1" marL="761556" rtl="0" algn="l">
              <a:lnSpc>
                <a:spcPct val="100000"/>
              </a:lnSpc>
              <a:spcBef>
                <a:spcPts val="600"/>
              </a:spcBef>
              <a:spcAft>
                <a:spcPts val="0"/>
              </a:spcAft>
              <a:buSzPts val="1500"/>
              <a:buFont typeface="Arial"/>
              <a:buChar char="▪"/>
            </a:pPr>
            <a:r>
              <a:rPr lang="en-GB" sz="1500"/>
              <a:t>Eventual home for the EAV Framework</a:t>
            </a:r>
            <a:endParaRPr sz="1500"/>
          </a:p>
          <a:p>
            <a:pPr indent="-285638" lvl="0" marL="380777" rtl="0" algn="l">
              <a:lnSpc>
                <a:spcPct val="100000"/>
              </a:lnSpc>
              <a:spcBef>
                <a:spcPts val="600"/>
              </a:spcBef>
              <a:spcAft>
                <a:spcPts val="0"/>
              </a:spcAft>
              <a:buSzPts val="1500"/>
              <a:buFont typeface="Montserrat"/>
              <a:buAutoNum type="arabicPeriod"/>
            </a:pPr>
            <a:r>
              <a:rPr lang="en-GB" sz="1500"/>
              <a:t>Continued planning, possible execution of WG Cal-Val Workshop </a:t>
            </a:r>
            <a:endParaRPr sz="1500"/>
          </a:p>
          <a:p>
            <a:pPr indent="0" lvl="0" marL="0" rtl="0" algn="l">
              <a:lnSpc>
                <a:spcPct val="100000"/>
              </a:lnSpc>
              <a:spcBef>
                <a:spcPts val="600"/>
              </a:spcBef>
              <a:spcAft>
                <a:spcPts val="0"/>
              </a:spcAft>
              <a:buNone/>
            </a:pPr>
            <a:r>
              <a:t/>
            </a:r>
            <a:endParaRPr sz="1500"/>
          </a:p>
          <a:p>
            <a:pPr indent="0" lvl="0" marL="0" rtl="0" algn="l">
              <a:lnSpc>
                <a:spcPct val="100000"/>
              </a:lnSpc>
              <a:spcBef>
                <a:spcPts val="600"/>
              </a:spcBef>
              <a:spcAft>
                <a:spcPts val="0"/>
              </a:spcAft>
              <a:buNone/>
            </a:pPr>
            <a:r>
              <a:rPr b="1" lang="en-GB" sz="1500">
                <a:solidFill>
                  <a:srgbClr val="0B5394"/>
                </a:solidFill>
              </a:rPr>
              <a:t>There are many dependencies in this plan, so SIT-41’s report could become SIT-TW-41’s:</a:t>
            </a:r>
            <a:endParaRPr b="1" sz="1500">
              <a:solidFill>
                <a:srgbClr val="0B5394"/>
              </a:solidFill>
            </a:endParaRPr>
          </a:p>
          <a:p>
            <a:pPr indent="-323850" lvl="0" marL="457200" rtl="0" algn="l">
              <a:lnSpc>
                <a:spcPct val="100000"/>
              </a:lnSpc>
              <a:spcBef>
                <a:spcPts val="600"/>
              </a:spcBef>
              <a:spcAft>
                <a:spcPts val="0"/>
              </a:spcAft>
              <a:buClr>
                <a:srgbClr val="0B5394"/>
              </a:buClr>
              <a:buSzPts val="1500"/>
              <a:buChar char="❖"/>
            </a:pPr>
            <a:r>
              <a:rPr lang="en-GB" sz="1500">
                <a:solidFill>
                  <a:srgbClr val="0B5394"/>
                </a:solidFill>
              </a:rPr>
              <a:t>Finding engaged EAV Stewards for next tranche of variables</a:t>
            </a:r>
            <a:endParaRPr sz="1500">
              <a:solidFill>
                <a:srgbClr val="0B5394"/>
              </a:solidFill>
            </a:endParaRPr>
          </a:p>
          <a:p>
            <a:pPr indent="-323850" lvl="0" marL="457200" rtl="0" algn="l">
              <a:lnSpc>
                <a:spcPct val="100000"/>
              </a:lnSpc>
              <a:spcBef>
                <a:spcPts val="0"/>
              </a:spcBef>
              <a:spcAft>
                <a:spcPts val="0"/>
              </a:spcAft>
              <a:buClr>
                <a:srgbClr val="0B5394"/>
              </a:buClr>
              <a:buSzPts val="1500"/>
              <a:buChar char="❖"/>
            </a:pPr>
            <a:r>
              <a:rPr lang="en-GB" sz="1500">
                <a:solidFill>
                  <a:srgbClr val="0B5394"/>
                </a:solidFill>
              </a:rPr>
              <a:t>Adequate agency engagement and buy-in</a:t>
            </a:r>
            <a:endParaRPr sz="1500">
              <a:solidFill>
                <a:srgbClr val="0B5394"/>
              </a:solidFill>
            </a:endParaRPr>
          </a:p>
          <a:p>
            <a:pPr indent="-323850" lvl="0" marL="457200" rtl="0" algn="l">
              <a:lnSpc>
                <a:spcPct val="100000"/>
              </a:lnSpc>
              <a:spcBef>
                <a:spcPts val="0"/>
              </a:spcBef>
              <a:spcAft>
                <a:spcPts val="0"/>
              </a:spcAft>
              <a:buClr>
                <a:srgbClr val="0B5394"/>
              </a:buClr>
              <a:buSzPts val="1500"/>
              <a:buChar char="❖"/>
            </a:pPr>
            <a:r>
              <a:rPr lang="en-GB" sz="1500">
                <a:solidFill>
                  <a:srgbClr val="0B5394"/>
                </a:solidFill>
              </a:rPr>
              <a:t>Green-light of Cal-Val Workshop + travel availability of participants</a:t>
            </a:r>
            <a:endParaRPr sz="1500">
              <a:solidFill>
                <a:srgbClr val="0B5394"/>
              </a:solidFill>
            </a:endParaRPr>
          </a:p>
        </p:txBody>
      </p:sp>
      <p:sp>
        <p:nvSpPr>
          <p:cNvPr id="216" name="Google Shape;216;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100"/>
              <a:t>Between Plenary-39 and SIT-41 or SIT-TW-41……</a:t>
            </a:r>
            <a:endParaRPr sz="3100"/>
          </a:p>
        </p:txBody>
      </p:sp>
      <p:sp>
        <p:nvSpPr>
          <p:cNvPr id="217" name="Google Shape;217;p16"/>
          <p:cNvSpPr/>
          <p:nvPr/>
        </p:nvSpPr>
        <p:spPr>
          <a:xfrm>
            <a:off x="11198083" y="2073303"/>
            <a:ext cx="950100" cy="2085300"/>
          </a:xfrm>
          <a:prstGeom prst="rect">
            <a:avLst/>
          </a:prstGeom>
          <a:solidFill>
            <a:srgbClr val="D0E0E3"/>
          </a:solidFill>
          <a:ln cap="flat" cmpd="sng" w="7900">
            <a:solidFill>
              <a:schemeClr val="dk2"/>
            </a:solidFill>
            <a:prstDash val="solid"/>
            <a:round/>
            <a:headEnd len="sm" w="sm" type="none"/>
            <a:tailEnd len="sm" w="sm" type="none"/>
          </a:ln>
        </p:spPr>
        <p:txBody>
          <a:bodyPr anchorCtr="0" anchor="t" bIns="76000" lIns="76000" spcFirstLastPara="1" rIns="76000" wrap="square" tIns="76000">
            <a:noAutofit/>
          </a:bodyPr>
          <a:lstStyle/>
          <a:p>
            <a:pPr indent="0" lvl="0" marL="0" marR="0" rtl="0" algn="ctr">
              <a:lnSpc>
                <a:spcPct val="100000"/>
              </a:lnSpc>
              <a:spcBef>
                <a:spcPts val="0"/>
              </a:spcBef>
              <a:spcAft>
                <a:spcPts val="0"/>
              </a:spcAft>
              <a:buNone/>
            </a:pPr>
            <a:r>
              <a:rPr b="1" lang="en-GB" sz="1080">
                <a:latin typeface="Montserrat"/>
                <a:ea typeface="Montserrat"/>
                <a:cs typeface="Montserrat"/>
                <a:sym typeface="Montserrat"/>
              </a:rPr>
              <a:t>Fall or Winter 2026</a:t>
            </a:r>
            <a:endParaRPr b="1" sz="1080">
              <a:latin typeface="Montserrat"/>
              <a:ea typeface="Montserrat"/>
              <a:cs typeface="Montserrat"/>
              <a:sym typeface="Montserrat"/>
            </a:endParaRPr>
          </a:p>
          <a:p>
            <a:pPr indent="0" lvl="0" marL="0" rtl="0" algn="ctr">
              <a:spcBef>
                <a:spcPts val="0"/>
              </a:spcBef>
              <a:spcAft>
                <a:spcPts val="0"/>
              </a:spcAft>
              <a:buNone/>
            </a:pPr>
            <a:r>
              <a:t/>
            </a:r>
            <a:endParaRPr sz="1080">
              <a:latin typeface="Montserrat"/>
              <a:ea typeface="Montserrat"/>
              <a:cs typeface="Montserrat"/>
              <a:sym typeface="Montserrat"/>
            </a:endParaRPr>
          </a:p>
          <a:p>
            <a:pPr indent="0" lvl="0" marL="0" rtl="0" algn="ctr">
              <a:spcBef>
                <a:spcPts val="0"/>
              </a:spcBef>
              <a:spcAft>
                <a:spcPts val="0"/>
              </a:spcAft>
              <a:buNone/>
            </a:pPr>
            <a:r>
              <a:rPr lang="en-GB" sz="1080">
                <a:latin typeface="Montserrat"/>
                <a:ea typeface="Montserrat"/>
                <a:cs typeface="Montserrat"/>
                <a:sym typeface="Montserrat"/>
              </a:rPr>
              <a:t>GEOGLAM EAV WG + LSI-VC Subgroup Joint Workshop to Distill Priorities</a:t>
            </a:r>
            <a:endParaRPr sz="1080">
              <a:latin typeface="Montserrat"/>
              <a:ea typeface="Montserrat"/>
              <a:cs typeface="Montserrat"/>
              <a:sym typeface="Montserrat"/>
            </a:endParaRPr>
          </a:p>
        </p:txBody>
      </p:sp>
      <p:sp>
        <p:nvSpPr>
          <p:cNvPr id="218" name="Google Shape;218;p16"/>
          <p:cNvSpPr/>
          <p:nvPr/>
        </p:nvSpPr>
        <p:spPr>
          <a:xfrm>
            <a:off x="8718918" y="2073303"/>
            <a:ext cx="2031300" cy="2925600"/>
          </a:xfrm>
          <a:prstGeom prst="rect">
            <a:avLst/>
          </a:prstGeom>
          <a:solidFill>
            <a:schemeClr val="lt2"/>
          </a:solidFill>
          <a:ln cap="flat" cmpd="sng" w="7900">
            <a:solidFill>
              <a:schemeClr val="dk2"/>
            </a:solidFill>
            <a:prstDash val="solid"/>
            <a:round/>
            <a:headEnd len="sm" w="sm" type="none"/>
            <a:tailEnd len="sm" w="sm" type="none"/>
          </a:ln>
        </p:spPr>
        <p:txBody>
          <a:bodyPr anchorCtr="0" anchor="b" bIns="76000" lIns="76000" spcFirstLastPara="1" rIns="76000" wrap="square" tIns="76000">
            <a:noAutofit/>
          </a:bodyPr>
          <a:lstStyle/>
          <a:p>
            <a:pPr indent="0" lvl="0" marL="0" rtl="0" algn="l">
              <a:spcBef>
                <a:spcPts val="0"/>
              </a:spcBef>
              <a:spcAft>
                <a:spcPts val="0"/>
              </a:spcAft>
              <a:buNone/>
            </a:pPr>
            <a:r>
              <a:rPr b="1" lang="en-GB" sz="1080">
                <a:latin typeface="Montserrat"/>
                <a:ea typeface="Montserrat"/>
                <a:cs typeface="Montserrat"/>
                <a:sym typeface="Montserrat"/>
              </a:rPr>
              <a:t>SIT-41 or SIT-TW-41</a:t>
            </a:r>
            <a:endParaRPr b="1" sz="1080">
              <a:latin typeface="Montserrat"/>
              <a:ea typeface="Montserrat"/>
              <a:cs typeface="Montserrat"/>
              <a:sym typeface="Montserrat"/>
            </a:endParaRPr>
          </a:p>
          <a:p>
            <a:pPr indent="0" lvl="0" marL="0" rtl="0" algn="l">
              <a:spcBef>
                <a:spcPts val="0"/>
              </a:spcBef>
              <a:spcAft>
                <a:spcPts val="0"/>
              </a:spcAft>
              <a:buNone/>
            </a:pPr>
            <a:r>
              <a:t/>
            </a:r>
            <a:endParaRPr b="1" sz="1080">
              <a:latin typeface="Montserrat"/>
              <a:ea typeface="Montserrat"/>
              <a:cs typeface="Montserrat"/>
              <a:sym typeface="Montserrat"/>
            </a:endParaRPr>
          </a:p>
          <a:p>
            <a:pPr indent="0" lvl="0" marL="0" rtl="0" algn="l">
              <a:spcBef>
                <a:spcPts val="0"/>
              </a:spcBef>
              <a:spcAft>
                <a:spcPts val="0"/>
              </a:spcAft>
              <a:buNone/>
            </a:pPr>
            <a:r>
              <a:rPr b="1" lang="en-GB" sz="1080">
                <a:latin typeface="Montserrat"/>
                <a:ea typeface="Montserrat"/>
                <a:cs typeface="Montserrat"/>
                <a:sym typeface="Montserrat"/>
              </a:rPr>
              <a:t>Documents: </a:t>
            </a:r>
            <a:endParaRPr b="1" sz="1080">
              <a:latin typeface="Montserrat"/>
              <a:ea typeface="Montserrat"/>
              <a:cs typeface="Montserrat"/>
              <a:sym typeface="Montserrat"/>
            </a:endParaRPr>
          </a:p>
          <a:p>
            <a:pPr indent="0" lvl="0" marL="0" rtl="0" algn="l">
              <a:spcBef>
                <a:spcPts val="0"/>
              </a:spcBef>
              <a:spcAft>
                <a:spcPts val="0"/>
              </a:spcAft>
              <a:buNone/>
            </a:pPr>
            <a:r>
              <a:rPr lang="en-GB" sz="1080">
                <a:latin typeface="Montserrat"/>
                <a:ea typeface="Montserrat"/>
                <a:cs typeface="Montserrat"/>
                <a:sym typeface="Montserrat"/>
              </a:rPr>
              <a:t>- Phase 2 Report</a:t>
            </a:r>
            <a:endParaRPr sz="1080">
              <a:latin typeface="Montserrat"/>
              <a:ea typeface="Montserrat"/>
              <a:cs typeface="Montserrat"/>
              <a:sym typeface="Montserrat"/>
            </a:endParaRPr>
          </a:p>
          <a:p>
            <a:pPr indent="0" lvl="0" marL="0" rtl="0" algn="l">
              <a:spcBef>
                <a:spcPts val="0"/>
              </a:spcBef>
              <a:spcAft>
                <a:spcPts val="0"/>
              </a:spcAft>
              <a:buNone/>
            </a:pPr>
            <a:r>
              <a:rPr lang="en-GB" sz="1080">
                <a:latin typeface="Montserrat"/>
                <a:ea typeface="Montserrat"/>
                <a:cs typeface="Montserrat"/>
                <a:sym typeface="Montserrat"/>
              </a:rPr>
              <a:t>- Agency feedback on level of interest in remaining EAVs</a:t>
            </a:r>
            <a:endParaRPr sz="1080">
              <a:latin typeface="Montserrat"/>
              <a:ea typeface="Montserrat"/>
              <a:cs typeface="Montserrat"/>
              <a:sym typeface="Montserrat"/>
            </a:endParaRPr>
          </a:p>
          <a:p>
            <a:pPr indent="0" lvl="0" marL="0" rtl="0" algn="l">
              <a:spcBef>
                <a:spcPts val="0"/>
              </a:spcBef>
              <a:spcAft>
                <a:spcPts val="0"/>
              </a:spcAft>
              <a:buNone/>
            </a:pPr>
            <a:r>
              <a:t/>
            </a:r>
            <a:endParaRPr b="1" sz="1080">
              <a:latin typeface="Montserrat"/>
              <a:ea typeface="Montserrat"/>
              <a:cs typeface="Montserrat"/>
              <a:sym typeface="Montserrat"/>
            </a:endParaRPr>
          </a:p>
          <a:p>
            <a:pPr indent="0" lvl="0" marL="0" rtl="0" algn="l">
              <a:spcBef>
                <a:spcPts val="0"/>
              </a:spcBef>
              <a:spcAft>
                <a:spcPts val="0"/>
              </a:spcAft>
              <a:buNone/>
            </a:pPr>
            <a:r>
              <a:rPr b="1" lang="en-GB" sz="1080">
                <a:latin typeface="Montserrat"/>
                <a:ea typeface="Montserrat"/>
                <a:cs typeface="Montserrat"/>
                <a:sym typeface="Montserrat"/>
              </a:rPr>
              <a:t>Report</a:t>
            </a:r>
            <a:r>
              <a:rPr lang="en-GB" sz="1080">
                <a:latin typeface="Montserrat"/>
                <a:ea typeface="Montserrat"/>
                <a:cs typeface="Montserrat"/>
                <a:sym typeface="Montserrat"/>
              </a:rPr>
              <a:t>:</a:t>
            </a:r>
            <a:endParaRPr sz="1080">
              <a:latin typeface="Montserrat"/>
              <a:ea typeface="Montserrat"/>
              <a:cs typeface="Montserrat"/>
              <a:sym typeface="Montserrat"/>
            </a:endParaRPr>
          </a:p>
          <a:p>
            <a:pPr indent="0" lvl="0" marL="0" rtl="0" algn="l">
              <a:spcBef>
                <a:spcPts val="0"/>
              </a:spcBef>
              <a:spcAft>
                <a:spcPts val="0"/>
              </a:spcAft>
              <a:buNone/>
            </a:pPr>
            <a:r>
              <a:rPr lang="en-GB" sz="1080">
                <a:latin typeface="Montserrat"/>
                <a:ea typeface="Montserrat"/>
                <a:cs typeface="Montserrat"/>
                <a:sym typeface="Montserrat"/>
              </a:rPr>
              <a:t>- EAV Req’s</a:t>
            </a:r>
            <a:endParaRPr sz="1080">
              <a:latin typeface="Montserrat"/>
              <a:ea typeface="Montserrat"/>
              <a:cs typeface="Montserrat"/>
              <a:sym typeface="Montserrat"/>
            </a:endParaRPr>
          </a:p>
          <a:p>
            <a:pPr indent="0" lvl="0" marL="0" rtl="0" algn="l">
              <a:spcBef>
                <a:spcPts val="0"/>
              </a:spcBef>
              <a:spcAft>
                <a:spcPts val="0"/>
              </a:spcAft>
              <a:buNone/>
            </a:pPr>
            <a:r>
              <a:rPr lang="en-GB" sz="1080">
                <a:latin typeface="Montserrat"/>
                <a:ea typeface="Montserrat"/>
                <a:cs typeface="Montserrat"/>
                <a:sym typeface="Montserrat"/>
              </a:rPr>
              <a:t>- Agency Foci for next phase of EAV Stocktake</a:t>
            </a:r>
            <a:endParaRPr sz="1080">
              <a:latin typeface="Montserrat"/>
              <a:ea typeface="Montserrat"/>
              <a:cs typeface="Montserrat"/>
              <a:sym typeface="Montserrat"/>
            </a:endParaRPr>
          </a:p>
          <a:p>
            <a:pPr indent="0" lvl="0" marL="0" rtl="0" algn="l">
              <a:spcBef>
                <a:spcPts val="0"/>
              </a:spcBef>
              <a:spcAft>
                <a:spcPts val="0"/>
              </a:spcAft>
              <a:buNone/>
            </a:pPr>
            <a:r>
              <a:t/>
            </a:r>
            <a:endParaRPr sz="1080">
              <a:latin typeface="Montserrat"/>
              <a:ea typeface="Montserrat"/>
              <a:cs typeface="Montserrat"/>
              <a:sym typeface="Montserrat"/>
            </a:endParaRPr>
          </a:p>
          <a:p>
            <a:pPr indent="0" lvl="0" marL="0" rtl="0" algn="l">
              <a:spcBef>
                <a:spcPts val="0"/>
              </a:spcBef>
              <a:spcAft>
                <a:spcPts val="0"/>
              </a:spcAft>
              <a:buNone/>
            </a:pPr>
            <a:r>
              <a:rPr b="1" lang="en-GB" sz="1080">
                <a:latin typeface="Montserrat"/>
                <a:ea typeface="Montserrat"/>
                <a:cs typeface="Montserrat"/>
                <a:sym typeface="Montserrat"/>
              </a:rPr>
              <a:t>Action</a:t>
            </a:r>
            <a:r>
              <a:rPr lang="en-GB" sz="1080">
                <a:latin typeface="Montserrat"/>
                <a:ea typeface="Montserrat"/>
                <a:cs typeface="Montserrat"/>
                <a:sym typeface="Montserrat"/>
              </a:rPr>
              <a:t>:</a:t>
            </a:r>
            <a:endParaRPr sz="1080">
              <a:latin typeface="Montserrat"/>
              <a:ea typeface="Montserrat"/>
              <a:cs typeface="Montserrat"/>
              <a:sym typeface="Montserrat"/>
            </a:endParaRPr>
          </a:p>
          <a:p>
            <a:pPr indent="-258690" lvl="0" marL="380117" rtl="0" algn="l">
              <a:spcBef>
                <a:spcPts val="0"/>
              </a:spcBef>
              <a:spcAft>
                <a:spcPts val="0"/>
              </a:spcAft>
              <a:buSzPts val="1081"/>
              <a:buFont typeface="Montserrat"/>
              <a:buAutoNum type="arabicPeriod"/>
            </a:pPr>
            <a:r>
              <a:rPr lang="en-GB" sz="1080">
                <a:latin typeface="Montserrat"/>
                <a:ea typeface="Montserrat"/>
                <a:cs typeface="Montserrat"/>
                <a:sym typeface="Montserrat"/>
              </a:rPr>
              <a:t>Agencies continue Stocktake based on their foci </a:t>
            </a:r>
            <a:endParaRPr sz="1080">
              <a:latin typeface="Montserrat"/>
              <a:ea typeface="Montserrat"/>
              <a:cs typeface="Montserrat"/>
              <a:sym typeface="Montserrat"/>
            </a:endParaRPr>
          </a:p>
        </p:txBody>
      </p:sp>
      <p:sp>
        <p:nvSpPr>
          <p:cNvPr id="219" name="Google Shape;219;p16"/>
          <p:cNvSpPr/>
          <p:nvPr/>
        </p:nvSpPr>
        <p:spPr>
          <a:xfrm>
            <a:off x="7880972" y="4390030"/>
            <a:ext cx="1293300" cy="903000"/>
          </a:xfrm>
          <a:prstGeom prst="rightArrow">
            <a:avLst>
              <a:gd fmla="val 50000" name="adj1"/>
              <a:gd fmla="val 50000" name="adj2"/>
            </a:avLst>
          </a:prstGeom>
          <a:solidFill>
            <a:schemeClr val="lt2"/>
          </a:solidFill>
          <a:ln cap="flat" cmpd="sng" w="7900">
            <a:solidFill>
              <a:schemeClr val="dk2"/>
            </a:solidFill>
            <a:prstDash val="solid"/>
            <a:round/>
            <a:headEnd len="sm" w="sm" type="none"/>
            <a:tailEnd len="sm" w="sm" type="none"/>
          </a:ln>
        </p:spPr>
        <p:txBody>
          <a:bodyPr anchorCtr="0" anchor="ctr" bIns="76000" lIns="76000" spcFirstLastPara="1" rIns="76000" wrap="square" tIns="76000">
            <a:noAutofit/>
          </a:bodyPr>
          <a:lstStyle/>
          <a:p>
            <a:pPr indent="0" lvl="0" marL="0" rtl="0" algn="ctr">
              <a:spcBef>
                <a:spcPts val="0"/>
              </a:spcBef>
              <a:spcAft>
                <a:spcPts val="0"/>
              </a:spcAft>
              <a:buNone/>
            </a:pPr>
            <a:r>
              <a:rPr lang="en-GB" sz="1080">
                <a:latin typeface="Montserrat"/>
                <a:ea typeface="Montserrat"/>
                <a:cs typeface="Montserrat"/>
                <a:sym typeface="Montserrat"/>
              </a:rPr>
              <a:t>Agencies Do Action #1</a:t>
            </a:r>
            <a:endParaRPr sz="1080">
              <a:latin typeface="Montserrat"/>
              <a:ea typeface="Montserrat"/>
              <a:cs typeface="Montserrat"/>
              <a:sym typeface="Montserrat"/>
            </a:endParaRPr>
          </a:p>
        </p:txBody>
      </p:sp>
      <p:sp>
        <p:nvSpPr>
          <p:cNvPr id="220" name="Google Shape;220;p16"/>
          <p:cNvSpPr/>
          <p:nvPr/>
        </p:nvSpPr>
        <p:spPr>
          <a:xfrm>
            <a:off x="6206498" y="5328288"/>
            <a:ext cx="2967600" cy="1006200"/>
          </a:xfrm>
          <a:prstGeom prst="rightArrow">
            <a:avLst>
              <a:gd fmla="val 50000" name="adj1"/>
              <a:gd fmla="val 44637" name="adj2"/>
            </a:avLst>
          </a:prstGeom>
          <a:solidFill>
            <a:srgbClr val="B6D7A8"/>
          </a:solidFill>
          <a:ln cap="flat" cmpd="sng" w="7900">
            <a:solidFill>
              <a:schemeClr val="dk2"/>
            </a:solidFill>
            <a:prstDash val="solid"/>
            <a:round/>
            <a:headEnd len="sm" w="sm" type="none"/>
            <a:tailEnd len="sm" w="sm" type="none"/>
          </a:ln>
        </p:spPr>
        <p:txBody>
          <a:bodyPr anchorCtr="0" anchor="ctr" bIns="76000" lIns="76000" spcFirstLastPara="1" rIns="76000" wrap="square" tIns="76000">
            <a:noAutofit/>
          </a:bodyPr>
          <a:lstStyle/>
          <a:p>
            <a:pPr indent="0" lvl="0" marL="0" rtl="0" algn="ctr">
              <a:spcBef>
                <a:spcPts val="0"/>
              </a:spcBef>
              <a:spcAft>
                <a:spcPts val="0"/>
              </a:spcAft>
              <a:buNone/>
            </a:pPr>
            <a:r>
              <a:rPr lang="en-GB" sz="1080">
                <a:latin typeface="Montserrat"/>
                <a:ea typeface="Montserrat"/>
                <a:cs typeface="Montserrat"/>
                <a:sym typeface="Montserrat"/>
              </a:rPr>
              <a:t>Asynchronous Work on Phase 2 </a:t>
            </a:r>
            <a:br>
              <a:rPr lang="en-GB" sz="1080">
                <a:latin typeface="Montserrat"/>
                <a:ea typeface="Montserrat"/>
                <a:cs typeface="Montserrat"/>
                <a:sym typeface="Montserrat"/>
              </a:rPr>
            </a:br>
            <a:r>
              <a:rPr lang="en-GB" sz="1080">
                <a:latin typeface="Montserrat"/>
                <a:ea typeface="Montserrat"/>
                <a:cs typeface="Montserrat"/>
                <a:sym typeface="Montserrat"/>
              </a:rPr>
              <a:t>Def’s + Req’s for Other Variables</a:t>
            </a:r>
            <a:endParaRPr sz="1080">
              <a:latin typeface="Montserrat"/>
              <a:ea typeface="Montserrat"/>
              <a:cs typeface="Montserrat"/>
              <a:sym typeface="Montserrat"/>
            </a:endParaRPr>
          </a:p>
        </p:txBody>
      </p:sp>
      <p:sp>
        <p:nvSpPr>
          <p:cNvPr id="221" name="Google Shape;221;p16"/>
          <p:cNvSpPr/>
          <p:nvPr/>
        </p:nvSpPr>
        <p:spPr>
          <a:xfrm>
            <a:off x="7699180" y="1354166"/>
            <a:ext cx="2898900" cy="885300"/>
          </a:xfrm>
          <a:prstGeom prst="rightArrow">
            <a:avLst>
              <a:gd fmla="val 50000" name="adj1"/>
              <a:gd fmla="val 50000" name="adj2"/>
            </a:avLst>
          </a:prstGeom>
          <a:solidFill>
            <a:schemeClr val="lt2"/>
          </a:solidFill>
          <a:ln cap="flat" cmpd="sng" w="7900">
            <a:solidFill>
              <a:schemeClr val="dk2"/>
            </a:solidFill>
            <a:prstDash val="solid"/>
            <a:round/>
            <a:headEnd len="sm" w="sm" type="none"/>
            <a:tailEnd len="sm" w="sm" type="none"/>
          </a:ln>
        </p:spPr>
        <p:txBody>
          <a:bodyPr anchorCtr="0" anchor="ctr" bIns="76000" lIns="76000" spcFirstLastPara="1" rIns="76000" wrap="square" tIns="76000">
            <a:noAutofit/>
          </a:bodyPr>
          <a:lstStyle/>
          <a:p>
            <a:pPr indent="0" lvl="0" marL="0" rtl="0" algn="ctr">
              <a:spcBef>
                <a:spcPts val="0"/>
              </a:spcBef>
              <a:spcAft>
                <a:spcPts val="0"/>
              </a:spcAft>
              <a:buNone/>
            </a:pPr>
            <a:r>
              <a:rPr lang="en-GB" sz="1080">
                <a:latin typeface="Montserrat"/>
                <a:ea typeface="Montserrat"/>
                <a:cs typeface="Montserrat"/>
                <a:sym typeface="Montserrat"/>
              </a:rPr>
              <a:t>CEOS Does Plenary-39 Action #2-3 </a:t>
            </a:r>
            <a:endParaRPr sz="1080">
              <a:latin typeface="Montserrat"/>
              <a:ea typeface="Montserrat"/>
              <a:cs typeface="Montserrat"/>
              <a:sym typeface="Montserrat"/>
            </a:endParaRPr>
          </a:p>
        </p:txBody>
      </p:sp>
      <p:grpSp>
        <p:nvGrpSpPr>
          <p:cNvPr id="222" name="Google Shape;222;p16"/>
          <p:cNvGrpSpPr/>
          <p:nvPr/>
        </p:nvGrpSpPr>
        <p:grpSpPr>
          <a:xfrm>
            <a:off x="10628569" y="5264219"/>
            <a:ext cx="1563365" cy="1521213"/>
            <a:chOff x="10311625" y="5028300"/>
            <a:chExt cx="1880400" cy="1829700"/>
          </a:xfrm>
        </p:grpSpPr>
        <p:sp>
          <p:nvSpPr>
            <p:cNvPr id="223" name="Google Shape;223;p16"/>
            <p:cNvSpPr/>
            <p:nvPr/>
          </p:nvSpPr>
          <p:spPr>
            <a:xfrm>
              <a:off x="10311625" y="5028300"/>
              <a:ext cx="1880400" cy="1829700"/>
            </a:xfrm>
            <a:prstGeom prst="rect">
              <a:avLst/>
            </a:prstGeom>
            <a:solidFill>
              <a:schemeClr val="dk1"/>
            </a:solidFill>
            <a:ln cap="flat" cmpd="sng" w="7900">
              <a:solidFill>
                <a:schemeClr val="dk1"/>
              </a:solidFill>
              <a:prstDash val="solid"/>
              <a:round/>
              <a:headEnd len="sm" w="sm" type="none"/>
              <a:tailEnd len="sm" w="sm" type="none"/>
            </a:ln>
          </p:spPr>
          <p:txBody>
            <a:bodyPr anchorCtr="0" anchor="t" bIns="76000" lIns="76000" spcFirstLastPara="1" rIns="76000" wrap="square" tIns="76000">
              <a:noAutofit/>
            </a:bodyPr>
            <a:lstStyle/>
            <a:p>
              <a:pPr indent="0" lvl="0" marL="0" rtl="0" algn="ctr">
                <a:spcBef>
                  <a:spcPts val="0"/>
                </a:spcBef>
                <a:spcAft>
                  <a:spcPts val="0"/>
                </a:spcAft>
                <a:buNone/>
              </a:pPr>
              <a:r>
                <a:rPr b="1" lang="en-GB" sz="1163">
                  <a:solidFill>
                    <a:schemeClr val="lt1"/>
                  </a:solidFill>
                  <a:latin typeface="Montserrat"/>
                  <a:ea typeface="Montserrat"/>
                  <a:cs typeface="Montserrat"/>
                  <a:sym typeface="Montserrat"/>
                </a:rPr>
                <a:t>Legend</a:t>
              </a:r>
              <a:endParaRPr b="1" sz="1163">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63">
                  <a:solidFill>
                    <a:schemeClr val="lt1"/>
                  </a:solidFill>
                  <a:latin typeface="Montserrat"/>
                  <a:ea typeface="Montserrat"/>
                  <a:cs typeface="Montserrat"/>
                  <a:sym typeface="Montserrat"/>
                </a:rPr>
                <a:t>Boxes = Events</a:t>
              </a:r>
              <a:endParaRPr sz="1163">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63">
                  <a:solidFill>
                    <a:schemeClr val="lt1"/>
                  </a:solidFill>
                  <a:latin typeface="Montserrat"/>
                  <a:ea typeface="Montserrat"/>
                  <a:cs typeface="Montserrat"/>
                  <a:sym typeface="Montserrat"/>
                </a:rPr>
                <a:t>Arrows = Work</a:t>
              </a:r>
              <a:endParaRPr sz="1163">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63">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63">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63">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63">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63">
                <a:solidFill>
                  <a:schemeClr val="lt1"/>
                </a:solidFill>
                <a:latin typeface="Montserrat"/>
                <a:ea typeface="Montserrat"/>
                <a:cs typeface="Montserrat"/>
                <a:sym typeface="Montserrat"/>
              </a:endParaRPr>
            </a:p>
          </p:txBody>
        </p:sp>
        <p:sp>
          <p:nvSpPr>
            <p:cNvPr id="224" name="Google Shape;224;p16"/>
            <p:cNvSpPr/>
            <p:nvPr/>
          </p:nvSpPr>
          <p:spPr>
            <a:xfrm>
              <a:off x="10401175" y="5814176"/>
              <a:ext cx="1701300" cy="305700"/>
            </a:xfrm>
            <a:prstGeom prst="rect">
              <a:avLst/>
            </a:prstGeom>
            <a:solidFill>
              <a:srgbClr val="B6D7A8"/>
            </a:solidFill>
            <a:ln cap="flat" cmpd="sng" w="7900">
              <a:solidFill>
                <a:schemeClr val="dk2"/>
              </a:solidFill>
              <a:prstDash val="solid"/>
              <a:round/>
              <a:headEnd len="sm" w="sm" type="none"/>
              <a:tailEnd len="sm" w="sm" type="none"/>
            </a:ln>
          </p:spPr>
          <p:txBody>
            <a:bodyPr anchorCtr="0" anchor="ctr" bIns="76000" lIns="76000" spcFirstLastPara="1" rIns="76000" wrap="square" tIns="76000">
              <a:noAutofit/>
            </a:bodyPr>
            <a:lstStyle/>
            <a:p>
              <a:pPr indent="0" lvl="0" marL="0" rtl="0" algn="ctr">
                <a:spcBef>
                  <a:spcPts val="0"/>
                </a:spcBef>
                <a:spcAft>
                  <a:spcPts val="0"/>
                </a:spcAft>
                <a:buNone/>
              </a:pPr>
              <a:r>
                <a:rPr lang="en-GB" sz="1163">
                  <a:latin typeface="Montserrat"/>
                  <a:ea typeface="Montserrat"/>
                  <a:cs typeface="Montserrat"/>
                  <a:sym typeface="Montserrat"/>
                </a:rPr>
                <a:t>GEOGLAM</a:t>
              </a:r>
              <a:endParaRPr sz="1163">
                <a:latin typeface="Montserrat"/>
                <a:ea typeface="Montserrat"/>
                <a:cs typeface="Montserrat"/>
                <a:sym typeface="Montserrat"/>
              </a:endParaRPr>
            </a:p>
          </p:txBody>
        </p:sp>
        <p:sp>
          <p:nvSpPr>
            <p:cNvPr id="225" name="Google Shape;225;p16"/>
            <p:cNvSpPr/>
            <p:nvPr/>
          </p:nvSpPr>
          <p:spPr>
            <a:xfrm>
              <a:off x="10401175" y="6169633"/>
              <a:ext cx="1701300" cy="305700"/>
            </a:xfrm>
            <a:prstGeom prst="rect">
              <a:avLst/>
            </a:prstGeom>
            <a:solidFill>
              <a:schemeClr val="lt2"/>
            </a:solidFill>
            <a:ln cap="flat" cmpd="sng" w="7900">
              <a:solidFill>
                <a:schemeClr val="dk2"/>
              </a:solidFill>
              <a:prstDash val="solid"/>
              <a:round/>
              <a:headEnd len="sm" w="sm" type="none"/>
              <a:tailEnd len="sm" w="sm" type="none"/>
            </a:ln>
          </p:spPr>
          <p:txBody>
            <a:bodyPr anchorCtr="0" anchor="ctr" bIns="76000" lIns="76000" spcFirstLastPara="1" rIns="76000" wrap="square" tIns="76000">
              <a:noAutofit/>
            </a:bodyPr>
            <a:lstStyle/>
            <a:p>
              <a:pPr indent="0" lvl="0" marL="0" rtl="0" algn="ctr">
                <a:spcBef>
                  <a:spcPts val="0"/>
                </a:spcBef>
                <a:spcAft>
                  <a:spcPts val="0"/>
                </a:spcAft>
                <a:buNone/>
              </a:pPr>
              <a:r>
                <a:rPr lang="en-GB" sz="1163">
                  <a:latin typeface="Montserrat"/>
                  <a:ea typeface="Montserrat"/>
                  <a:cs typeface="Montserrat"/>
                  <a:sym typeface="Montserrat"/>
                </a:rPr>
                <a:t>CEOS/Agencies</a:t>
              </a:r>
              <a:endParaRPr sz="1163">
                <a:latin typeface="Montserrat"/>
                <a:ea typeface="Montserrat"/>
                <a:cs typeface="Montserrat"/>
                <a:sym typeface="Montserrat"/>
              </a:endParaRPr>
            </a:p>
          </p:txBody>
        </p:sp>
        <p:sp>
          <p:nvSpPr>
            <p:cNvPr id="226" name="Google Shape;226;p16"/>
            <p:cNvSpPr/>
            <p:nvPr/>
          </p:nvSpPr>
          <p:spPr>
            <a:xfrm>
              <a:off x="10401175" y="6533149"/>
              <a:ext cx="1701300" cy="305700"/>
            </a:xfrm>
            <a:prstGeom prst="rect">
              <a:avLst/>
            </a:prstGeom>
            <a:solidFill>
              <a:srgbClr val="D0E0E3"/>
            </a:solidFill>
            <a:ln cap="flat" cmpd="sng" w="7900">
              <a:solidFill>
                <a:schemeClr val="dk2"/>
              </a:solidFill>
              <a:prstDash val="solid"/>
              <a:round/>
              <a:headEnd len="sm" w="sm" type="none"/>
              <a:tailEnd len="sm" w="sm" type="none"/>
            </a:ln>
          </p:spPr>
          <p:txBody>
            <a:bodyPr anchorCtr="0" anchor="ctr" bIns="76000" lIns="76000" spcFirstLastPara="1" rIns="76000" wrap="square" tIns="76000">
              <a:noAutofit/>
            </a:bodyPr>
            <a:lstStyle/>
            <a:p>
              <a:pPr indent="0" lvl="0" marL="0" rtl="0" algn="ctr">
                <a:spcBef>
                  <a:spcPts val="0"/>
                </a:spcBef>
                <a:spcAft>
                  <a:spcPts val="0"/>
                </a:spcAft>
                <a:buNone/>
              </a:pPr>
              <a:r>
                <a:rPr lang="en-GB" sz="1163">
                  <a:latin typeface="Montserrat"/>
                  <a:ea typeface="Montserrat"/>
                  <a:cs typeface="Montserrat"/>
                  <a:sym typeface="Montserrat"/>
                </a:rPr>
                <a:t>Shared</a:t>
              </a:r>
              <a:endParaRPr sz="1163">
                <a:latin typeface="Montserrat"/>
                <a:ea typeface="Montserrat"/>
                <a:cs typeface="Montserrat"/>
                <a:sym typeface="Montserrat"/>
              </a:endParaRPr>
            </a:p>
          </p:txBody>
        </p:sp>
      </p:grpSp>
      <p:sp>
        <p:nvSpPr>
          <p:cNvPr id="227" name="Google Shape;227;p16"/>
          <p:cNvSpPr txBox="1"/>
          <p:nvPr/>
        </p:nvSpPr>
        <p:spPr>
          <a:xfrm>
            <a:off x="8766142" y="1079326"/>
            <a:ext cx="1925100" cy="312600"/>
          </a:xfrm>
          <a:prstGeom prst="rect">
            <a:avLst/>
          </a:prstGeom>
          <a:noFill/>
          <a:ln>
            <a:noFill/>
          </a:ln>
        </p:spPr>
        <p:txBody>
          <a:bodyPr anchorCtr="0" anchor="t" bIns="76000" lIns="76000" spcFirstLastPara="1" rIns="76000" wrap="square" tIns="76000">
            <a:noAutofit/>
          </a:bodyPr>
          <a:lstStyle/>
          <a:p>
            <a:pPr indent="0" lvl="0" marL="0" rtl="0" algn="l">
              <a:spcBef>
                <a:spcPts val="0"/>
              </a:spcBef>
              <a:spcAft>
                <a:spcPts val="0"/>
              </a:spcAft>
              <a:buNone/>
            </a:pPr>
            <a:r>
              <a:rPr b="1" i="1" lang="en-GB" sz="914">
                <a:solidFill>
                  <a:schemeClr val="dk2"/>
                </a:solidFill>
                <a:latin typeface="Montserrat"/>
                <a:ea typeface="Montserrat"/>
                <a:cs typeface="Montserrat"/>
                <a:sym typeface="Montserrat"/>
              </a:rPr>
              <a:t>April or Sept 2026</a:t>
            </a:r>
            <a:endParaRPr b="1" i="1" sz="914">
              <a:solidFill>
                <a:schemeClr val="dk2"/>
              </a:solidFill>
              <a:latin typeface="Montserrat"/>
              <a:ea typeface="Montserrat"/>
              <a:cs typeface="Montserrat"/>
              <a:sym typeface="Montserrat"/>
            </a:endParaRPr>
          </a:p>
        </p:txBody>
      </p:sp>
      <p:sp>
        <p:nvSpPr>
          <p:cNvPr id="228" name="Google Shape;228;p16"/>
          <p:cNvSpPr txBox="1"/>
          <p:nvPr/>
        </p:nvSpPr>
        <p:spPr>
          <a:xfrm>
            <a:off x="11198083" y="1079326"/>
            <a:ext cx="993600" cy="275100"/>
          </a:xfrm>
          <a:prstGeom prst="rect">
            <a:avLst/>
          </a:prstGeom>
          <a:noFill/>
          <a:ln>
            <a:noFill/>
          </a:ln>
        </p:spPr>
        <p:txBody>
          <a:bodyPr anchorCtr="0" anchor="t" bIns="76000" lIns="76000" spcFirstLastPara="1" rIns="76000" wrap="square" tIns="76000">
            <a:noAutofit/>
          </a:bodyPr>
          <a:lstStyle/>
          <a:p>
            <a:pPr indent="0" lvl="0" marL="0" rtl="0" algn="l">
              <a:spcBef>
                <a:spcPts val="0"/>
              </a:spcBef>
              <a:spcAft>
                <a:spcPts val="0"/>
              </a:spcAft>
              <a:buNone/>
            </a:pPr>
            <a:r>
              <a:rPr b="1" i="1" lang="en-GB" sz="914">
                <a:solidFill>
                  <a:schemeClr val="dk2"/>
                </a:solidFill>
                <a:latin typeface="Montserrat"/>
                <a:ea typeface="Montserrat"/>
                <a:cs typeface="Montserrat"/>
                <a:sym typeface="Montserrat"/>
              </a:rPr>
              <a:t>Fall or </a:t>
            </a:r>
            <a:br>
              <a:rPr b="1" i="1" lang="en-GB" sz="914">
                <a:solidFill>
                  <a:schemeClr val="dk2"/>
                </a:solidFill>
                <a:latin typeface="Montserrat"/>
                <a:ea typeface="Montserrat"/>
                <a:cs typeface="Montserrat"/>
                <a:sym typeface="Montserrat"/>
              </a:rPr>
            </a:br>
            <a:r>
              <a:rPr b="1" i="1" lang="en-GB" sz="914">
                <a:solidFill>
                  <a:schemeClr val="dk2"/>
                </a:solidFill>
                <a:latin typeface="Montserrat"/>
                <a:ea typeface="Montserrat"/>
                <a:cs typeface="Montserrat"/>
                <a:sym typeface="Montserrat"/>
              </a:rPr>
              <a:t>Winter 2026</a:t>
            </a:r>
            <a:endParaRPr b="1" i="1" sz="914">
              <a:solidFill>
                <a:schemeClr val="dk2"/>
              </a:solidFill>
              <a:latin typeface="Montserrat"/>
              <a:ea typeface="Montserrat"/>
              <a:cs typeface="Montserrat"/>
              <a:sym typeface="Montserrat"/>
            </a:endParaRPr>
          </a:p>
        </p:txBody>
      </p:sp>
      <p:sp>
        <p:nvSpPr>
          <p:cNvPr id="229" name="Google Shape;229;p16"/>
          <p:cNvSpPr/>
          <p:nvPr/>
        </p:nvSpPr>
        <p:spPr>
          <a:xfrm>
            <a:off x="10656277" y="4390030"/>
            <a:ext cx="1293300" cy="903000"/>
          </a:xfrm>
          <a:prstGeom prst="rightArrow">
            <a:avLst>
              <a:gd fmla="val 50000" name="adj1"/>
              <a:gd fmla="val 50000" name="adj2"/>
            </a:avLst>
          </a:prstGeom>
          <a:solidFill>
            <a:schemeClr val="lt2"/>
          </a:solidFill>
          <a:ln cap="flat" cmpd="sng" w="7900">
            <a:solidFill>
              <a:schemeClr val="dk2"/>
            </a:solidFill>
            <a:prstDash val="solid"/>
            <a:round/>
            <a:headEnd len="sm" w="sm" type="none"/>
            <a:tailEnd len="sm" w="sm" type="none"/>
          </a:ln>
        </p:spPr>
        <p:txBody>
          <a:bodyPr anchorCtr="0" anchor="ctr" bIns="76000" lIns="76000" spcFirstLastPara="1" rIns="76000" wrap="square" tIns="76000">
            <a:noAutofit/>
          </a:bodyPr>
          <a:lstStyle/>
          <a:p>
            <a:pPr indent="0" lvl="0" marL="0" rtl="0" algn="ctr">
              <a:spcBef>
                <a:spcPts val="0"/>
              </a:spcBef>
              <a:spcAft>
                <a:spcPts val="0"/>
              </a:spcAft>
              <a:buNone/>
            </a:pPr>
            <a:r>
              <a:rPr lang="en-GB" sz="1080">
                <a:latin typeface="Montserrat"/>
                <a:ea typeface="Montserrat"/>
                <a:cs typeface="Montserrat"/>
                <a:sym typeface="Montserrat"/>
              </a:rPr>
              <a:t>Agencies Do Action #1</a:t>
            </a:r>
            <a:endParaRPr sz="108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SIT-TW-40 → </a:t>
            </a:r>
            <a:r>
              <a:rPr lang="en-GB" sz="4000"/>
              <a:t>2</a:t>
            </a:r>
            <a:r>
              <a:rPr lang="en-GB" sz="4000"/>
              <a:t> Requested Actions</a:t>
            </a:r>
            <a:endParaRPr sz="4000"/>
          </a:p>
        </p:txBody>
      </p:sp>
      <p:sp>
        <p:nvSpPr>
          <p:cNvPr id="235" name="Google Shape;235;p17"/>
          <p:cNvSpPr txBox="1"/>
          <p:nvPr>
            <p:ph idx="1" type="body"/>
          </p:nvPr>
        </p:nvSpPr>
        <p:spPr>
          <a:xfrm>
            <a:off x="386800" y="1249700"/>
            <a:ext cx="7862700" cy="4971600"/>
          </a:xfrm>
          <a:prstGeom prst="rect">
            <a:avLst/>
          </a:prstGeom>
        </p:spPr>
        <p:txBody>
          <a:bodyPr anchorCtr="0" anchor="t" bIns="45700" lIns="91425" spcFirstLastPara="1" rIns="91425" wrap="square" tIns="45700">
            <a:noAutofit/>
          </a:bodyPr>
          <a:lstStyle/>
          <a:p>
            <a:pPr indent="0" lvl="0" marL="0" rtl="0" algn="l">
              <a:lnSpc>
                <a:spcPct val="100000"/>
              </a:lnSpc>
              <a:spcBef>
                <a:spcPts val="600"/>
              </a:spcBef>
              <a:spcAft>
                <a:spcPts val="0"/>
              </a:spcAft>
              <a:buNone/>
            </a:pPr>
            <a:r>
              <a:rPr b="1" lang="en-GB" sz="1700"/>
              <a:t>1. By Plenary-39, CEOS agencies are asked to</a:t>
            </a:r>
            <a:r>
              <a:rPr b="1" i="1" lang="en-GB" sz="900"/>
              <a:t> </a:t>
            </a:r>
            <a:r>
              <a:rPr b="1" lang="en-GB" sz="1700"/>
              <a:t>formally appoint a PoC to the GEOGLAM LSI-VC Subgroup</a:t>
            </a:r>
            <a:r>
              <a:rPr lang="en-GB" sz="1700"/>
              <a:t> </a:t>
            </a:r>
            <a:r>
              <a:rPr b="1" i="1" lang="en-GB" sz="900"/>
              <a:t>(from Plenary-38-08)</a:t>
            </a:r>
            <a:endParaRPr i="1" sz="1700"/>
          </a:p>
          <a:p>
            <a:pPr indent="-323850" lvl="0" marL="914400" rtl="0" algn="l">
              <a:lnSpc>
                <a:spcPct val="100000"/>
              </a:lnSpc>
              <a:spcBef>
                <a:spcPts val="600"/>
              </a:spcBef>
              <a:spcAft>
                <a:spcPts val="0"/>
              </a:spcAft>
              <a:buSzPts val="1500"/>
              <a:buChar char="❖"/>
            </a:pPr>
            <a:r>
              <a:rPr b="1" lang="en-GB" sz="1500"/>
              <a:t>Confirmed</a:t>
            </a:r>
            <a:r>
              <a:rPr lang="en-GB" sz="1500"/>
              <a:t>: ESA, ISRO, CSIRO, SANSA, Geoscience Australia, CONAE</a:t>
            </a:r>
            <a:endParaRPr sz="1500"/>
          </a:p>
          <a:p>
            <a:pPr indent="-323850" lvl="0" marL="914400" rtl="0" algn="l">
              <a:lnSpc>
                <a:spcPct val="100000"/>
              </a:lnSpc>
              <a:spcBef>
                <a:spcPts val="600"/>
              </a:spcBef>
              <a:spcAft>
                <a:spcPts val="0"/>
              </a:spcAft>
              <a:buClr>
                <a:srgbClr val="38761D"/>
              </a:buClr>
              <a:buSzPts val="1500"/>
              <a:buChar char="❖"/>
            </a:pPr>
            <a:r>
              <a:rPr b="1" lang="en-GB" sz="1500">
                <a:solidFill>
                  <a:srgbClr val="38761D"/>
                </a:solidFill>
              </a:rPr>
              <a:t>Historically-engaged agencies without formal PoC</a:t>
            </a:r>
            <a:r>
              <a:rPr lang="en-GB" sz="1500">
                <a:solidFill>
                  <a:srgbClr val="38761D"/>
                </a:solidFill>
              </a:rPr>
              <a:t>: NASA, DLR, CSA, JAXA, UKSA, USGS, NOAA, CNES</a:t>
            </a:r>
            <a:endParaRPr sz="1500">
              <a:solidFill>
                <a:srgbClr val="38761D"/>
              </a:solidFill>
            </a:endParaRPr>
          </a:p>
          <a:p>
            <a:pPr indent="-323850" lvl="1" marL="1371600" rtl="0" algn="l">
              <a:lnSpc>
                <a:spcPct val="100000"/>
              </a:lnSpc>
              <a:spcBef>
                <a:spcPts val="600"/>
              </a:spcBef>
              <a:spcAft>
                <a:spcPts val="0"/>
              </a:spcAft>
              <a:buClr>
                <a:srgbClr val="38761D"/>
              </a:buClr>
              <a:buSzPts val="1500"/>
              <a:buChar char="▪"/>
            </a:pPr>
            <a:r>
              <a:rPr lang="en-GB" sz="1500">
                <a:solidFill>
                  <a:srgbClr val="38761D"/>
                </a:solidFill>
              </a:rPr>
              <a:t>All other agencies are very much welcome!</a:t>
            </a:r>
            <a:endParaRPr b="1" sz="1500"/>
          </a:p>
          <a:p>
            <a:pPr indent="-323850" lvl="0" marL="914400" rtl="0" algn="l">
              <a:lnSpc>
                <a:spcPct val="100000"/>
              </a:lnSpc>
              <a:spcBef>
                <a:spcPts val="600"/>
              </a:spcBef>
              <a:spcAft>
                <a:spcPts val="0"/>
              </a:spcAft>
              <a:buSzPts val="1500"/>
              <a:buChar char="❖"/>
            </a:pPr>
            <a:r>
              <a:rPr b="1" lang="en-GB" sz="1500"/>
              <a:t>Effort can be incremental </a:t>
            </a:r>
            <a:r>
              <a:rPr lang="en-GB" sz="1500"/>
              <a:t>→ short-term commitment to support for first 6 variables of the stocktake</a:t>
            </a:r>
            <a:r>
              <a:rPr lang="en-GB" sz="1700"/>
              <a:t> </a:t>
            </a:r>
            <a:r>
              <a:rPr b="1" i="1" lang="en-GB" sz="900"/>
              <a:t>(from SIT-39-05)</a:t>
            </a:r>
            <a:endParaRPr sz="1500"/>
          </a:p>
          <a:p>
            <a:pPr indent="0" lvl="0" marL="0" rtl="0" algn="l">
              <a:lnSpc>
                <a:spcPct val="100000"/>
              </a:lnSpc>
              <a:spcBef>
                <a:spcPts val="600"/>
              </a:spcBef>
              <a:spcAft>
                <a:spcPts val="0"/>
              </a:spcAft>
              <a:buNone/>
            </a:pPr>
            <a:r>
              <a:t/>
            </a:r>
            <a:endParaRPr b="1" sz="1700"/>
          </a:p>
          <a:p>
            <a:pPr indent="0" lvl="0" marL="0" rtl="0" algn="l">
              <a:lnSpc>
                <a:spcPct val="100000"/>
              </a:lnSpc>
              <a:spcBef>
                <a:spcPts val="600"/>
              </a:spcBef>
              <a:spcAft>
                <a:spcPts val="0"/>
              </a:spcAft>
              <a:buNone/>
            </a:pPr>
            <a:r>
              <a:rPr b="1" lang="en-GB" sz="1700"/>
              <a:t>2. WG Cal-Val asked to work with GEOGLAM PoCs to scope “Joint Workshop on Good Practices for ET Validation”</a:t>
            </a:r>
            <a:endParaRPr sz="1700"/>
          </a:p>
          <a:p>
            <a:pPr indent="-336550" lvl="0" marL="914400" rtl="0" algn="l">
              <a:lnSpc>
                <a:spcPct val="100000"/>
              </a:lnSpc>
              <a:spcBef>
                <a:spcPts val="600"/>
              </a:spcBef>
              <a:spcAft>
                <a:spcPts val="0"/>
              </a:spcAft>
              <a:buSzPts val="1700"/>
              <a:buChar char="❖"/>
            </a:pPr>
            <a:r>
              <a:rPr lang="en-GB" sz="1700"/>
              <a:t>UN FAO </a:t>
            </a:r>
            <a:r>
              <a:rPr i="1" lang="en-GB" sz="1700"/>
              <a:t>(ET &amp; Irrigated Cropland Lead Steward)</a:t>
            </a:r>
            <a:r>
              <a:rPr lang="en-GB" sz="1700"/>
              <a:t> is able to host</a:t>
            </a:r>
            <a:endParaRPr sz="1700"/>
          </a:p>
          <a:p>
            <a:pPr indent="-336550" lvl="0" marL="914400" rtl="0" algn="l">
              <a:lnSpc>
                <a:spcPct val="100000"/>
              </a:lnSpc>
              <a:spcBef>
                <a:spcPts val="600"/>
              </a:spcBef>
              <a:spcAft>
                <a:spcPts val="0"/>
              </a:spcAft>
              <a:buSzPts val="1700"/>
              <a:buChar char="❖"/>
            </a:pPr>
            <a:r>
              <a:rPr lang="en-GB" sz="1700"/>
              <a:t>Then, we will report workshop proposal at Plenary-39</a:t>
            </a:r>
            <a:endParaRPr sz="1700"/>
          </a:p>
        </p:txBody>
      </p:sp>
      <p:pic>
        <p:nvPicPr>
          <p:cNvPr id="236" name="Google Shape;236;p17" title="umd-GEOGLAM-LSIVC-LIST.png"/>
          <p:cNvPicPr preferRelativeResize="0"/>
          <p:nvPr/>
        </p:nvPicPr>
        <p:blipFill>
          <a:blip r:embed="rId3">
            <a:alphaModFix/>
          </a:blip>
          <a:stretch>
            <a:fillRect/>
          </a:stretch>
        </p:blipFill>
        <p:spPr>
          <a:xfrm>
            <a:off x="8585950" y="1298250"/>
            <a:ext cx="1142100" cy="1142100"/>
          </a:xfrm>
          <a:prstGeom prst="rect">
            <a:avLst/>
          </a:prstGeom>
          <a:noFill/>
          <a:ln>
            <a:noFill/>
          </a:ln>
        </p:spPr>
      </p:pic>
      <p:sp>
        <p:nvSpPr>
          <p:cNvPr id="237" name="Google Shape;237;p17"/>
          <p:cNvSpPr txBox="1"/>
          <p:nvPr/>
        </p:nvSpPr>
        <p:spPr>
          <a:xfrm>
            <a:off x="9774675" y="1432050"/>
            <a:ext cx="2145900" cy="93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sz="1500">
                <a:solidFill>
                  <a:schemeClr val="dk1"/>
                </a:solidFill>
                <a:latin typeface="Montserrat"/>
                <a:ea typeface="Montserrat"/>
                <a:cs typeface="Montserrat"/>
                <a:sym typeface="Montserrat"/>
              </a:rPr>
              <a:t>View PoC List</a:t>
            </a:r>
            <a:r>
              <a:rPr b="1" lang="en-GB" sz="1500">
                <a:solidFill>
                  <a:schemeClr val="dk1"/>
                </a:solidFill>
                <a:latin typeface="Montserrat"/>
                <a:ea typeface="Montserrat"/>
                <a:cs typeface="Montserrat"/>
                <a:sym typeface="Montserrat"/>
              </a:rPr>
              <a:t> here: </a:t>
            </a:r>
            <a:r>
              <a:rPr lang="en-GB" sz="1500" u="sng">
                <a:solidFill>
                  <a:schemeClr val="hlink"/>
                </a:solidFill>
                <a:latin typeface="Montserrat"/>
                <a:ea typeface="Montserrat"/>
                <a:cs typeface="Montserrat"/>
                <a:sym typeface="Montserrat"/>
                <a:hlinkClick r:id="rId4"/>
              </a:rPr>
              <a:t>https://go.umd.edu/</a:t>
            </a:r>
            <a:r>
              <a:rPr lang="en-GB" u="sng">
                <a:solidFill>
                  <a:schemeClr val="hlink"/>
                </a:solidFill>
                <a:latin typeface="Montserrat"/>
                <a:ea typeface="Montserrat"/>
                <a:cs typeface="Montserrat"/>
                <a:sym typeface="Montserrat"/>
                <a:hlinkClick r:id="rId5"/>
              </a:rPr>
              <a:t>GEOGLAM-LSIVC-LIST</a:t>
            </a:r>
            <a:r>
              <a:rPr lang="en-GB">
                <a:solidFill>
                  <a:schemeClr val="dk1"/>
                </a:solidFill>
                <a:latin typeface="Montserrat"/>
                <a:ea typeface="Montserrat"/>
                <a:cs typeface="Montserrat"/>
                <a:sym typeface="Montserrat"/>
              </a:rPr>
              <a:t> </a:t>
            </a:r>
            <a:endParaRPr>
              <a:solidFill>
                <a:schemeClr val="dk1"/>
              </a:solidFill>
              <a:latin typeface="Montserrat"/>
              <a:ea typeface="Montserrat"/>
              <a:cs typeface="Montserrat"/>
              <a:sym typeface="Montserrat"/>
            </a:endParaRPr>
          </a:p>
        </p:txBody>
      </p:sp>
      <p:sp>
        <p:nvSpPr>
          <p:cNvPr id="238" name="Google Shape;238;p17"/>
          <p:cNvSpPr txBox="1"/>
          <p:nvPr/>
        </p:nvSpPr>
        <p:spPr>
          <a:xfrm>
            <a:off x="9117775" y="3207150"/>
            <a:ext cx="3000000" cy="3300900"/>
          </a:xfrm>
          <a:prstGeom prst="rect">
            <a:avLst/>
          </a:prstGeom>
          <a:solidFill>
            <a:schemeClr val="lt2"/>
          </a:solid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sz="1300">
                <a:solidFill>
                  <a:schemeClr val="dk1"/>
                </a:solidFill>
                <a:latin typeface="Montserrat"/>
                <a:ea typeface="Montserrat"/>
                <a:cs typeface="Montserrat"/>
                <a:sym typeface="Montserrat"/>
              </a:rPr>
              <a:t>Recap:</a:t>
            </a:r>
            <a:endParaRPr b="1" sz="1300">
              <a:solidFill>
                <a:schemeClr val="dk1"/>
              </a:solidFill>
              <a:latin typeface="Montserrat"/>
              <a:ea typeface="Montserrat"/>
              <a:cs typeface="Montserrat"/>
              <a:sym typeface="Montserrat"/>
            </a:endParaRPr>
          </a:p>
          <a:p>
            <a:pPr indent="-311150" lvl="0" marL="457200" rtl="0" algn="l">
              <a:lnSpc>
                <a:spcPct val="115000"/>
              </a:lnSpc>
              <a:spcBef>
                <a:spcPts val="100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We are making good progress toward EAV Objectives</a:t>
            </a:r>
            <a:endParaRPr sz="1300">
              <a:solidFill>
                <a:schemeClr val="dk1"/>
              </a:solidFill>
              <a:latin typeface="Montserrat"/>
              <a:ea typeface="Montserrat"/>
              <a:cs typeface="Montserrat"/>
              <a:sym typeface="Montserrat"/>
            </a:endParaRPr>
          </a:p>
          <a:p>
            <a:pPr indent="-311150" lvl="0" marL="457200" rtl="0" algn="l">
              <a:lnSpc>
                <a:spcPct val="115000"/>
              </a:lnSpc>
              <a:spcBef>
                <a:spcPts val="100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There was solid agency participation in the EAV Workshop</a:t>
            </a:r>
            <a:endParaRPr sz="1300">
              <a:solidFill>
                <a:schemeClr val="dk1"/>
              </a:solidFill>
              <a:latin typeface="Montserrat"/>
              <a:ea typeface="Montserrat"/>
              <a:cs typeface="Montserrat"/>
              <a:sym typeface="Montserrat"/>
            </a:endParaRPr>
          </a:p>
          <a:p>
            <a:pPr indent="-311150" lvl="0" marL="457200" rtl="0" algn="l">
              <a:lnSpc>
                <a:spcPct val="115000"/>
              </a:lnSpc>
              <a:spcBef>
                <a:spcPts val="1000"/>
              </a:spcBef>
              <a:spcAft>
                <a:spcPts val="1000"/>
              </a:spcAft>
              <a:buClr>
                <a:schemeClr val="dk1"/>
              </a:buClr>
              <a:buSzPts val="1300"/>
              <a:buFont typeface="Montserrat"/>
              <a:buChar char="❖"/>
            </a:pPr>
            <a:r>
              <a:rPr lang="en-GB" sz="1300">
                <a:solidFill>
                  <a:schemeClr val="dk1"/>
                </a:solidFill>
                <a:latin typeface="Montserrat"/>
                <a:ea typeface="Montserrat"/>
                <a:cs typeface="Montserrat"/>
                <a:sym typeface="Montserrat"/>
              </a:rPr>
              <a:t>We need ongoing communication and effort from several key agency collaborators for successful implementation of the EAVs</a:t>
            </a:r>
            <a:endParaRPr sz="1300">
              <a:solidFill>
                <a:srgbClr val="38761D"/>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Thanks</a:t>
            </a:r>
            <a:endParaRPr/>
          </a:p>
        </p:txBody>
      </p:sp>
      <p:sp>
        <p:nvSpPr>
          <p:cNvPr id="244" name="Google Shape;244;p18"/>
          <p:cNvSpPr txBox="1"/>
          <p:nvPr>
            <p:ph type="title"/>
          </p:nvPr>
        </p:nvSpPr>
        <p:spPr>
          <a:xfrm>
            <a:off x="1441925" y="1112175"/>
            <a:ext cx="7714200" cy="640500"/>
          </a:xfrm>
          <a:prstGeom prst="rect">
            <a:avLst/>
          </a:prstGeom>
        </p:spPr>
        <p:txBody>
          <a:bodyPr anchorCtr="0" anchor="t" bIns="75125" lIns="75125" spcFirstLastPara="1" rIns="75125" wrap="square" tIns="75125">
            <a:noAutofit/>
          </a:bodyPr>
          <a:lstStyle/>
          <a:p>
            <a:pPr indent="0" lvl="0" marL="0" rtl="0" algn="l">
              <a:spcBef>
                <a:spcPts val="0"/>
              </a:spcBef>
              <a:spcAft>
                <a:spcPts val="0"/>
              </a:spcAft>
              <a:buNone/>
            </a:pPr>
            <a:r>
              <a:rPr lang="en-GB" sz="3287">
                <a:solidFill>
                  <a:schemeClr val="dk2"/>
                </a:solidFill>
              </a:rPr>
              <a:t>With Gratitude to Dr. Bradley Doorn</a:t>
            </a:r>
            <a:endParaRPr sz="3287">
              <a:solidFill>
                <a:schemeClr val="dk2"/>
              </a:solidFill>
            </a:endParaRPr>
          </a:p>
        </p:txBody>
      </p:sp>
      <p:sp>
        <p:nvSpPr>
          <p:cNvPr id="245" name="Google Shape;245;p18"/>
          <p:cNvSpPr txBox="1"/>
          <p:nvPr>
            <p:ph idx="1" type="body"/>
          </p:nvPr>
        </p:nvSpPr>
        <p:spPr>
          <a:xfrm>
            <a:off x="1576681" y="1902116"/>
            <a:ext cx="3904200" cy="4307400"/>
          </a:xfrm>
          <a:prstGeom prst="rect">
            <a:avLst/>
          </a:prstGeom>
        </p:spPr>
        <p:txBody>
          <a:bodyPr anchorCtr="0" anchor="t" bIns="75125" lIns="75125" spcFirstLastPara="1" rIns="75125" wrap="square" tIns="75125">
            <a:noAutofit/>
          </a:bodyPr>
          <a:lstStyle/>
          <a:p>
            <a:pPr indent="0" lvl="0" marL="0" rtl="0" algn="l">
              <a:lnSpc>
                <a:spcPct val="100000"/>
              </a:lnSpc>
              <a:spcBef>
                <a:spcPts val="657"/>
              </a:spcBef>
              <a:spcAft>
                <a:spcPts val="0"/>
              </a:spcAft>
              <a:buNone/>
            </a:pPr>
            <a:r>
              <a:rPr b="1" lang="en-GB" sz="1561"/>
              <a:t>Brad Doorn retired from NASA in July 2025 after 40 years of government service</a:t>
            </a:r>
            <a:endParaRPr b="1" sz="1561"/>
          </a:p>
          <a:p>
            <a:pPr indent="0" lvl="0" marL="0" rtl="0" algn="l">
              <a:lnSpc>
                <a:spcPct val="100000"/>
              </a:lnSpc>
              <a:spcBef>
                <a:spcPts val="657"/>
              </a:spcBef>
              <a:spcAft>
                <a:spcPts val="0"/>
              </a:spcAft>
              <a:buNone/>
            </a:pPr>
            <a:r>
              <a:rPr b="1" lang="en-GB" sz="1561"/>
              <a:t>Highlights:</a:t>
            </a:r>
            <a:endParaRPr b="1" sz="1561"/>
          </a:p>
          <a:p>
            <a:pPr indent="-287013" lvl="0" marL="375726" rtl="0" algn="l">
              <a:lnSpc>
                <a:spcPct val="100000"/>
              </a:lnSpc>
              <a:spcBef>
                <a:spcPts val="657"/>
              </a:spcBef>
              <a:spcAft>
                <a:spcPts val="0"/>
              </a:spcAft>
              <a:buSzPts val="1561"/>
              <a:buChar char="❖"/>
            </a:pPr>
            <a:r>
              <a:rPr lang="en-GB" sz="1561"/>
              <a:t>He started NASA’s Agriculture Applied Sciences Program in 2017, managed Water Resources 2008-2023</a:t>
            </a:r>
            <a:endParaRPr sz="1561"/>
          </a:p>
          <a:p>
            <a:pPr indent="-287013" lvl="0" marL="375726" rtl="0" algn="l">
              <a:lnSpc>
                <a:spcPct val="100000"/>
              </a:lnSpc>
              <a:spcBef>
                <a:spcPts val="657"/>
              </a:spcBef>
              <a:spcAft>
                <a:spcPts val="0"/>
              </a:spcAft>
              <a:buSzPts val="1561"/>
              <a:buChar char="❖"/>
            </a:pPr>
            <a:r>
              <a:rPr lang="en-GB" sz="1561"/>
              <a:t>He served as (co-)lead of GEOGLAM Subgroup / AHWG from 2012 </a:t>
            </a:r>
            <a:r>
              <a:rPr i="1" lang="en-GB" sz="1314"/>
              <a:t>(far right, 2012)</a:t>
            </a:r>
            <a:endParaRPr i="1" sz="1314"/>
          </a:p>
          <a:p>
            <a:pPr indent="-287013" lvl="0" marL="375726" rtl="0" algn="l">
              <a:lnSpc>
                <a:spcPct val="100000"/>
              </a:lnSpc>
              <a:spcBef>
                <a:spcPts val="657"/>
              </a:spcBef>
              <a:spcAft>
                <a:spcPts val="0"/>
              </a:spcAft>
              <a:buSzPts val="1561"/>
              <a:buChar char="❖"/>
            </a:pPr>
            <a:r>
              <a:rPr lang="en-GB" sz="1561"/>
              <a:t>He was one of GEOGLAM’s largest supporters (even when it was GEO Ag Task 07-03) </a:t>
            </a:r>
            <a:r>
              <a:rPr i="1" lang="en-GB" sz="1314"/>
              <a:t>(bottom, 2007)</a:t>
            </a:r>
            <a:endParaRPr sz="1561"/>
          </a:p>
          <a:p>
            <a:pPr indent="0" lvl="0" marL="0" rtl="0" algn="l">
              <a:lnSpc>
                <a:spcPct val="100000"/>
              </a:lnSpc>
              <a:spcBef>
                <a:spcPts val="657"/>
              </a:spcBef>
              <a:spcAft>
                <a:spcPts val="0"/>
              </a:spcAft>
              <a:buNone/>
            </a:pPr>
            <a:r>
              <a:rPr b="1" lang="en-GB" sz="1561"/>
              <a:t>What’s next?</a:t>
            </a:r>
            <a:r>
              <a:rPr lang="en-GB" sz="1561"/>
              <a:t> → he will continue teaching at Penn State University</a:t>
            </a:r>
            <a:endParaRPr sz="1561"/>
          </a:p>
        </p:txBody>
      </p:sp>
      <p:pic>
        <p:nvPicPr>
          <p:cNvPr id="246" name="Google Shape;246;p18"/>
          <p:cNvPicPr preferRelativeResize="0"/>
          <p:nvPr/>
        </p:nvPicPr>
        <p:blipFill rotWithShape="1">
          <a:blip r:embed="rId3">
            <a:alphaModFix/>
          </a:blip>
          <a:srcRect b="0" l="0" r="0" t="0"/>
          <a:stretch/>
        </p:blipFill>
        <p:spPr>
          <a:xfrm>
            <a:off x="7446535" y="2155846"/>
            <a:ext cx="3870087" cy="2915059"/>
          </a:xfrm>
          <a:prstGeom prst="rect">
            <a:avLst/>
          </a:prstGeom>
          <a:noFill/>
          <a:ln cap="flat" cmpd="sng" w="9525">
            <a:solidFill>
              <a:schemeClr val="lt1"/>
            </a:solidFill>
            <a:prstDash val="solid"/>
            <a:round/>
            <a:headEnd len="sm" w="sm" type="none"/>
            <a:tailEnd len="sm" w="sm" type="none"/>
          </a:ln>
        </p:spPr>
      </p:pic>
      <p:sp>
        <p:nvSpPr>
          <p:cNvPr id="247" name="Google Shape;247;p18"/>
          <p:cNvSpPr/>
          <p:nvPr/>
        </p:nvSpPr>
        <p:spPr>
          <a:xfrm>
            <a:off x="9504610" y="3093101"/>
            <a:ext cx="282000" cy="326100"/>
          </a:xfrm>
          <a:prstGeom prst="ellipse">
            <a:avLst/>
          </a:prstGeom>
          <a:noFill/>
          <a:ln cap="flat" cmpd="sng" w="15650">
            <a:solidFill>
              <a:srgbClr val="FF00FF"/>
            </a:solidFill>
            <a:prstDash val="solid"/>
            <a:round/>
            <a:headEnd len="sm" w="sm" type="none"/>
            <a:tailEnd len="sm" w="sm" type="none"/>
          </a:ln>
        </p:spPr>
        <p:txBody>
          <a:bodyPr anchorCtr="0" anchor="ctr" bIns="75125" lIns="75125" spcFirstLastPara="1" rIns="75125" wrap="square" tIns="75125">
            <a:noAutofit/>
          </a:bodyPr>
          <a:lstStyle/>
          <a:p>
            <a:pPr indent="0" lvl="0" marL="0" marR="0" rtl="0" algn="ctr">
              <a:lnSpc>
                <a:spcPct val="100000"/>
              </a:lnSpc>
              <a:spcBef>
                <a:spcPts val="0"/>
              </a:spcBef>
              <a:spcAft>
                <a:spcPts val="0"/>
              </a:spcAft>
              <a:buNone/>
            </a:pPr>
            <a:r>
              <a:t/>
            </a:r>
            <a:endParaRPr sz="1150"/>
          </a:p>
        </p:txBody>
      </p:sp>
      <p:pic>
        <p:nvPicPr>
          <p:cNvPr id="248" name="Google Shape;248;p18"/>
          <p:cNvPicPr preferRelativeResize="0"/>
          <p:nvPr/>
        </p:nvPicPr>
        <p:blipFill>
          <a:blip r:embed="rId4">
            <a:alphaModFix/>
          </a:blip>
          <a:stretch>
            <a:fillRect/>
          </a:stretch>
        </p:blipFill>
        <p:spPr>
          <a:xfrm>
            <a:off x="5415778" y="4248595"/>
            <a:ext cx="5088219" cy="2129956"/>
          </a:xfrm>
          <a:prstGeom prst="rect">
            <a:avLst/>
          </a:prstGeom>
          <a:noFill/>
          <a:ln>
            <a:noFill/>
          </a:ln>
        </p:spPr>
      </p:pic>
      <p:sp>
        <p:nvSpPr>
          <p:cNvPr id="249" name="Google Shape;249;p18"/>
          <p:cNvSpPr/>
          <p:nvPr/>
        </p:nvSpPr>
        <p:spPr>
          <a:xfrm>
            <a:off x="6866442" y="4554705"/>
            <a:ext cx="282000" cy="326100"/>
          </a:xfrm>
          <a:prstGeom prst="ellipse">
            <a:avLst/>
          </a:prstGeom>
          <a:noFill/>
          <a:ln cap="flat" cmpd="sng" w="15650">
            <a:solidFill>
              <a:srgbClr val="FF00FF"/>
            </a:solidFill>
            <a:prstDash val="solid"/>
            <a:round/>
            <a:headEnd len="sm" w="sm" type="none"/>
            <a:tailEnd len="sm" w="sm" type="none"/>
          </a:ln>
        </p:spPr>
        <p:txBody>
          <a:bodyPr anchorCtr="0" anchor="ctr" bIns="75125" lIns="75125" spcFirstLastPara="1" rIns="75125" wrap="square" tIns="75125">
            <a:noAutofit/>
          </a:bodyPr>
          <a:lstStyle/>
          <a:p>
            <a:pPr indent="0" lvl="0" marL="0" rtl="0" algn="ctr">
              <a:spcBef>
                <a:spcPts val="0"/>
              </a:spcBef>
              <a:spcAft>
                <a:spcPts val="0"/>
              </a:spcAft>
              <a:buNone/>
            </a:pPr>
            <a:r>
              <a:t/>
            </a:r>
            <a:endParaRPr sz="1150"/>
          </a:p>
        </p:txBody>
      </p:sp>
      <p:pic>
        <p:nvPicPr>
          <p:cNvPr id="250" name="Google Shape;250;p18"/>
          <p:cNvPicPr preferRelativeResize="0"/>
          <p:nvPr/>
        </p:nvPicPr>
        <p:blipFill rotWithShape="1">
          <a:blip r:embed="rId5">
            <a:alphaModFix/>
          </a:blip>
          <a:srcRect b="0" l="6260" r="29727" t="4214"/>
          <a:stretch/>
        </p:blipFill>
        <p:spPr>
          <a:xfrm>
            <a:off x="5775293" y="1869738"/>
            <a:ext cx="1786676" cy="17814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9"/>
          <p:cNvSpPr txBox="1"/>
          <p:nvPr>
            <p:ph idx="1" type="body"/>
          </p:nvPr>
        </p:nvSpPr>
        <p:spPr>
          <a:xfrm>
            <a:off x="324233" y="1558533"/>
            <a:ext cx="11495400" cy="4662900"/>
          </a:xfrm>
          <a:prstGeom prst="rect">
            <a:avLst/>
          </a:prstGeom>
        </p:spPr>
        <p:txBody>
          <a:bodyPr anchorCtr="0" anchor="ctr" bIns="45700" lIns="91425" spcFirstLastPara="1" rIns="91425" wrap="square" tIns="45700">
            <a:noAutofit/>
          </a:bodyPr>
          <a:lstStyle/>
          <a:p>
            <a:pPr indent="0" lvl="0" marL="0" rtl="0" algn="ctr">
              <a:spcBef>
                <a:spcPts val="1000"/>
              </a:spcBef>
              <a:spcAft>
                <a:spcPts val="0"/>
              </a:spcAft>
              <a:buNone/>
            </a:pPr>
            <a:r>
              <a:rPr lang="en-GB" sz="4100"/>
              <a:t>Appendix</a:t>
            </a:r>
            <a:endParaRPr sz="4100"/>
          </a:p>
        </p:txBody>
      </p:sp>
      <p:sp>
        <p:nvSpPr>
          <p:cNvPr id="256" name="Google Shape;256;p1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Appendix</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txBox="1"/>
          <p:nvPr>
            <p:ph idx="1" type="body"/>
          </p:nvPr>
        </p:nvSpPr>
        <p:spPr>
          <a:xfrm>
            <a:off x="324225" y="1356347"/>
            <a:ext cx="7972200" cy="2624400"/>
          </a:xfrm>
          <a:prstGeom prst="rect">
            <a:avLst/>
          </a:prstGeom>
        </p:spPr>
        <p:txBody>
          <a:bodyPr anchorCtr="0" anchor="t" bIns="45700" lIns="91425" spcFirstLastPara="1" rIns="91425" wrap="square" tIns="45700">
            <a:noAutofit/>
          </a:bodyPr>
          <a:lstStyle/>
          <a:p>
            <a:pPr indent="-323850" lvl="0" marL="457200" rtl="0" algn="l">
              <a:spcBef>
                <a:spcPts val="0"/>
              </a:spcBef>
              <a:spcAft>
                <a:spcPts val="0"/>
              </a:spcAft>
              <a:buSzPts val="1500"/>
              <a:buChar char="●"/>
            </a:pPr>
            <a:r>
              <a:rPr i="1" lang="en-GB" sz="1500">
                <a:solidFill>
                  <a:schemeClr val="accent6"/>
                </a:solidFill>
              </a:rPr>
              <a:t>SIT-TW-40 + Plenary-39 Ask →</a:t>
            </a:r>
            <a:r>
              <a:rPr lang="en-GB" sz="1500">
                <a:solidFill>
                  <a:schemeClr val="accent6"/>
                </a:solidFill>
              </a:rPr>
              <a:t> </a:t>
            </a:r>
            <a:r>
              <a:rPr b="1" lang="en-GB" sz="1500"/>
              <a:t>Scoping the breadth of activities, roles, and responsibilities between GEOGLAM and CEOS</a:t>
            </a:r>
            <a:r>
              <a:rPr lang="en-GB" sz="1500"/>
              <a:t> (SIT-39-06)</a:t>
            </a:r>
            <a:endParaRPr sz="1500"/>
          </a:p>
          <a:p>
            <a:pPr indent="-323850" lvl="1" marL="914400" rtl="0" algn="l">
              <a:spcBef>
                <a:spcPts val="0"/>
              </a:spcBef>
              <a:spcAft>
                <a:spcPts val="0"/>
              </a:spcAft>
              <a:buSzPts val="1500"/>
              <a:buChar char="○"/>
            </a:pPr>
            <a:r>
              <a:rPr b="1" lang="en-GB" sz="1500"/>
              <a:t>Confirming ToR</a:t>
            </a:r>
            <a:r>
              <a:rPr lang="en-GB" sz="1500"/>
              <a:t> for LSI-VC Subgroup on GEOGLAM (SIT-40-12)</a:t>
            </a:r>
            <a:endParaRPr sz="1500"/>
          </a:p>
          <a:p>
            <a:pPr indent="-323850" lvl="1" marL="914400" rtl="0" algn="l">
              <a:spcBef>
                <a:spcPts val="0"/>
              </a:spcBef>
              <a:spcAft>
                <a:spcPts val="0"/>
              </a:spcAft>
              <a:buSzPts val="1500"/>
              <a:buChar char="○"/>
            </a:pPr>
            <a:r>
              <a:rPr lang="en-GB" sz="1500"/>
              <a:t>Identifying communication modalities and procedures for GEOGLAM collaboration with other CEOS Working Groups and activities, including the AFOLU initiative, where EAVs already feature.</a:t>
            </a:r>
            <a:endParaRPr sz="1500"/>
          </a:p>
          <a:p>
            <a:pPr indent="-311150" lvl="2" marL="1371600" rtl="0" algn="l">
              <a:spcBef>
                <a:spcPts val="0"/>
              </a:spcBef>
              <a:spcAft>
                <a:spcPts val="0"/>
              </a:spcAft>
              <a:buSzPts val="1300"/>
              <a:buChar char="■"/>
            </a:pPr>
            <a:r>
              <a:rPr i="1" lang="en-GB" sz="1300"/>
              <a:t>This was an objective of the GEOGLAM EAV Workshop that was not resolved</a:t>
            </a:r>
            <a:endParaRPr i="1" sz="1300"/>
          </a:p>
          <a:p>
            <a:pPr indent="-323850" lvl="1" marL="914400" rtl="0" algn="l">
              <a:spcBef>
                <a:spcPts val="0"/>
              </a:spcBef>
              <a:spcAft>
                <a:spcPts val="0"/>
              </a:spcAft>
              <a:buSzPts val="1500"/>
              <a:buChar char="○"/>
            </a:pPr>
            <a:r>
              <a:rPr i="1" lang="en-GB" sz="1500">
                <a:solidFill>
                  <a:schemeClr val="accent6"/>
                </a:solidFill>
              </a:rPr>
              <a:t>SIT-TW-40 Ask →</a:t>
            </a:r>
            <a:r>
              <a:rPr lang="en-GB" sz="1500">
                <a:solidFill>
                  <a:schemeClr val="accent6"/>
                </a:solidFill>
              </a:rPr>
              <a:t> </a:t>
            </a:r>
            <a:r>
              <a:rPr lang="en-GB" sz="1500"/>
              <a:t>Identifying </a:t>
            </a:r>
            <a:r>
              <a:rPr lang="en-GB" sz="1500" u="sng"/>
              <a:t>engaged/active</a:t>
            </a:r>
            <a:r>
              <a:rPr lang="en-GB" sz="1500"/>
              <a:t> points of contact for each agency to serve on the LSI-VC Subgroup on GEOGLAM (SIT-39-05)</a:t>
            </a:r>
            <a:endParaRPr b="1" sz="1500"/>
          </a:p>
        </p:txBody>
      </p:sp>
      <p:sp>
        <p:nvSpPr>
          <p:cNvPr id="262" name="Google Shape;262;p20"/>
          <p:cNvSpPr txBox="1"/>
          <p:nvPr>
            <p:ph type="title"/>
          </p:nvPr>
        </p:nvSpPr>
        <p:spPr>
          <a:xfrm>
            <a:off x="176048" y="3052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solidFill>
                  <a:srgbClr val="93C47D"/>
                </a:solidFill>
              </a:rPr>
              <a:t>GEOGLAM Priorities for CEOS</a:t>
            </a:r>
            <a:br>
              <a:rPr lang="en-GB" sz="3600"/>
            </a:br>
            <a:r>
              <a:rPr lang="en-GB" sz="2800"/>
              <a:t>LSI-VC Subgroup on GEOGLAM</a:t>
            </a:r>
            <a:r>
              <a:rPr lang="en-GB" sz="3400"/>
              <a:t> ToR Excerpt</a:t>
            </a:r>
            <a:endParaRPr sz="3400"/>
          </a:p>
        </p:txBody>
      </p:sp>
      <p:sp>
        <p:nvSpPr>
          <p:cNvPr id="263" name="Google Shape;263;p20"/>
          <p:cNvSpPr txBox="1"/>
          <p:nvPr/>
        </p:nvSpPr>
        <p:spPr>
          <a:xfrm>
            <a:off x="9795125" y="1565122"/>
            <a:ext cx="1977900" cy="88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sz="1500">
                <a:solidFill>
                  <a:schemeClr val="dk1"/>
                </a:solidFill>
                <a:latin typeface="Montserrat"/>
                <a:ea typeface="Montserrat"/>
                <a:cs typeface="Montserrat"/>
                <a:sym typeface="Montserrat"/>
              </a:rPr>
              <a:t>View ToR here: </a:t>
            </a:r>
            <a:br>
              <a:rPr b="1" lang="en-GB" sz="1500">
                <a:solidFill>
                  <a:schemeClr val="dk1"/>
                </a:solidFill>
                <a:latin typeface="Montserrat"/>
                <a:ea typeface="Montserrat"/>
                <a:cs typeface="Montserrat"/>
                <a:sym typeface="Montserrat"/>
              </a:rPr>
            </a:br>
            <a:r>
              <a:rPr lang="en-GB" u="sng">
                <a:solidFill>
                  <a:schemeClr val="hlink"/>
                </a:solidFill>
                <a:latin typeface="Montserrat"/>
                <a:ea typeface="Montserrat"/>
                <a:cs typeface="Montserrat"/>
                <a:sym typeface="Montserrat"/>
                <a:hlinkClick r:id="rId3"/>
              </a:rPr>
              <a:t>https://go.umd.edu/</a:t>
            </a:r>
            <a:r>
              <a:rPr lang="en-GB" sz="1200" u="sng">
                <a:solidFill>
                  <a:schemeClr val="hlink"/>
                </a:solidFill>
                <a:latin typeface="Montserrat"/>
                <a:ea typeface="Montserrat"/>
                <a:cs typeface="Montserrat"/>
                <a:sym typeface="Montserrat"/>
                <a:hlinkClick r:id="rId4"/>
              </a:rPr>
              <a:t>GEOGLAM-LSIVC_ToR</a:t>
            </a:r>
            <a:r>
              <a:rPr lang="en-GB" sz="1200">
                <a:solidFill>
                  <a:schemeClr val="dk1"/>
                </a:solidFill>
                <a:latin typeface="Montserrat"/>
                <a:ea typeface="Montserrat"/>
                <a:cs typeface="Montserrat"/>
                <a:sym typeface="Montserrat"/>
              </a:rPr>
              <a:t> </a:t>
            </a:r>
            <a:endParaRPr sz="1200">
              <a:solidFill>
                <a:schemeClr val="dk1"/>
              </a:solidFill>
              <a:latin typeface="Montserrat"/>
              <a:ea typeface="Montserrat"/>
              <a:cs typeface="Montserrat"/>
              <a:sym typeface="Montserrat"/>
            </a:endParaRPr>
          </a:p>
        </p:txBody>
      </p:sp>
      <p:pic>
        <p:nvPicPr>
          <p:cNvPr id="264" name="Google Shape;264;p20" title="umd-GEOGLAM-LSIVC_ToR.png"/>
          <p:cNvPicPr preferRelativeResize="0"/>
          <p:nvPr/>
        </p:nvPicPr>
        <p:blipFill>
          <a:blip r:embed="rId5">
            <a:alphaModFix/>
          </a:blip>
          <a:stretch>
            <a:fillRect/>
          </a:stretch>
        </p:blipFill>
        <p:spPr>
          <a:xfrm>
            <a:off x="8606400" y="1509572"/>
            <a:ext cx="1142100" cy="1142100"/>
          </a:xfrm>
          <a:prstGeom prst="rect">
            <a:avLst/>
          </a:prstGeom>
          <a:noFill/>
          <a:ln>
            <a:noFill/>
          </a:ln>
        </p:spPr>
      </p:pic>
      <p:sp>
        <p:nvSpPr>
          <p:cNvPr id="265" name="Google Shape;265;p20"/>
          <p:cNvSpPr txBox="1"/>
          <p:nvPr/>
        </p:nvSpPr>
        <p:spPr>
          <a:xfrm>
            <a:off x="324225" y="3828929"/>
            <a:ext cx="11707500" cy="2274300"/>
          </a:xfrm>
          <a:prstGeom prst="rect">
            <a:avLst/>
          </a:prstGeom>
          <a:noFill/>
          <a:ln>
            <a:noFill/>
          </a:ln>
        </p:spPr>
        <p:txBody>
          <a:bodyPr anchorCtr="0" anchor="t" bIns="91425" lIns="91425" spcFirstLastPara="1" rIns="91425" wrap="square" tIns="91425">
            <a:spAutoFit/>
          </a:bodyPr>
          <a:lstStyle/>
          <a:p>
            <a:pPr indent="-323850" lvl="0" marL="457200" rtl="0" algn="l">
              <a:lnSpc>
                <a:spcPct val="115000"/>
              </a:lnSpc>
              <a:spcBef>
                <a:spcPts val="0"/>
              </a:spcBef>
              <a:spcAft>
                <a:spcPts val="0"/>
              </a:spcAft>
              <a:buClr>
                <a:schemeClr val="dk1"/>
              </a:buClr>
              <a:buSzPts val="1500"/>
              <a:buFont typeface="Montserrat"/>
              <a:buChar char="●"/>
            </a:pPr>
            <a:r>
              <a:rPr i="1" lang="en-GB" sz="1500">
                <a:solidFill>
                  <a:schemeClr val="accent6"/>
                </a:solidFill>
                <a:latin typeface="Montserrat"/>
                <a:ea typeface="Montserrat"/>
                <a:cs typeface="Montserrat"/>
                <a:sym typeface="Montserrat"/>
              </a:rPr>
              <a:t>Embedded within SIT-TW-40 + Plenary-39 Ask →</a:t>
            </a:r>
            <a:r>
              <a:rPr i="1" lang="en-GB" sz="1500">
                <a:solidFill>
                  <a:schemeClr val="dk1"/>
                </a:solidFill>
                <a:latin typeface="Montserrat"/>
                <a:ea typeface="Montserrat"/>
                <a:cs typeface="Montserrat"/>
                <a:sym typeface="Montserrat"/>
              </a:rPr>
              <a:t> </a:t>
            </a:r>
            <a:r>
              <a:rPr b="1" lang="en-GB" sz="1500">
                <a:solidFill>
                  <a:schemeClr val="dk1"/>
                </a:solidFill>
                <a:latin typeface="Montserrat"/>
                <a:ea typeface="Montserrat"/>
                <a:cs typeface="Montserrat"/>
                <a:sym typeface="Montserrat"/>
              </a:rPr>
              <a:t>Undertaking a “stocktake” </a:t>
            </a:r>
            <a:r>
              <a:rPr lang="en-GB" sz="1500">
                <a:solidFill>
                  <a:schemeClr val="dk1"/>
                </a:solidFill>
                <a:latin typeface="Montserrat"/>
                <a:ea typeface="Montserrat"/>
                <a:cs typeface="Montserrat"/>
                <a:sym typeface="Montserrat"/>
              </a:rPr>
              <a:t>of (and formally documenting) past, current, and future EAV-related projects, activities, and missions/instruments, with CEOS agency participation. </a:t>
            </a:r>
            <a:endParaRPr sz="1500">
              <a:solidFill>
                <a:schemeClr val="dk1"/>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i="1" sz="1500">
              <a:solidFill>
                <a:schemeClr val="accent6"/>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i="1" lang="en-GB" sz="1500">
                <a:solidFill>
                  <a:schemeClr val="accent6"/>
                </a:solidFill>
                <a:latin typeface="Montserrat"/>
                <a:ea typeface="Montserrat"/>
                <a:cs typeface="Montserrat"/>
                <a:sym typeface="Montserrat"/>
              </a:rPr>
              <a:t>Embedded within SIT-TW-40 + Plenary-39 Ask →</a:t>
            </a:r>
            <a:r>
              <a:rPr i="1" lang="en-GB" sz="1500">
                <a:solidFill>
                  <a:schemeClr val="accent6"/>
                </a:solidFill>
                <a:latin typeface="Montserrat"/>
                <a:ea typeface="Montserrat"/>
                <a:cs typeface="Montserrat"/>
                <a:sym typeface="Montserrat"/>
              </a:rPr>
              <a:t> </a:t>
            </a:r>
            <a:r>
              <a:rPr lang="en-GB" sz="1500">
                <a:solidFill>
                  <a:schemeClr val="dk1"/>
                </a:solidFill>
                <a:latin typeface="Montserrat"/>
                <a:ea typeface="Montserrat"/>
                <a:cs typeface="Montserrat"/>
                <a:sym typeface="Montserrat"/>
              </a:rPr>
              <a:t>Reflect on the stocktake to create a robust gap analysis related to the EAVs toward </a:t>
            </a:r>
            <a:r>
              <a:rPr b="1" lang="en-GB" sz="1500">
                <a:solidFill>
                  <a:schemeClr val="dk1"/>
                </a:solidFill>
                <a:latin typeface="Montserrat"/>
                <a:ea typeface="Montserrat"/>
                <a:cs typeface="Montserrat"/>
                <a:sym typeface="Montserrat"/>
              </a:rPr>
              <a:t>identifying 2-3 of the highest-priority gaps</a:t>
            </a:r>
            <a:r>
              <a:rPr lang="en-GB" sz="1500">
                <a:solidFill>
                  <a:schemeClr val="dk1"/>
                </a:solidFill>
                <a:latin typeface="Montserrat"/>
                <a:ea typeface="Montserrat"/>
                <a:cs typeface="Montserrat"/>
                <a:sym typeface="Montserrat"/>
              </a:rPr>
              <a:t>, their source (e.g. observation, method, product…), and opportunities to address them.</a:t>
            </a:r>
            <a:endParaRPr i="1" sz="1500">
              <a:solidFill>
                <a:schemeClr val="accent6"/>
              </a:solidFill>
              <a:latin typeface="Montserrat"/>
              <a:ea typeface="Montserrat"/>
              <a:cs typeface="Montserrat"/>
              <a:sym typeface="Montserrat"/>
            </a:endParaRPr>
          </a:p>
          <a:p>
            <a:pPr indent="0" lvl="0" marL="457200" rtl="0" algn="l">
              <a:lnSpc>
                <a:spcPct val="115000"/>
              </a:lnSpc>
              <a:spcBef>
                <a:spcPts val="0"/>
              </a:spcBef>
              <a:spcAft>
                <a:spcPts val="0"/>
              </a:spcAft>
              <a:buNone/>
            </a:pPr>
            <a:r>
              <a:t/>
            </a:r>
            <a:endParaRPr i="1" sz="1500">
              <a:solidFill>
                <a:schemeClr val="accent6"/>
              </a:solidFill>
              <a:latin typeface="Montserrat"/>
              <a:ea typeface="Montserrat"/>
              <a:cs typeface="Montserrat"/>
              <a:sym typeface="Montserrat"/>
            </a:endParaRPr>
          </a:p>
          <a:p>
            <a:pPr indent="-323850" lvl="0" marL="457200" rtl="0" algn="l">
              <a:lnSpc>
                <a:spcPct val="115000"/>
              </a:lnSpc>
              <a:spcBef>
                <a:spcPts val="0"/>
              </a:spcBef>
              <a:spcAft>
                <a:spcPts val="0"/>
              </a:spcAft>
              <a:buClr>
                <a:schemeClr val="dk1"/>
              </a:buClr>
              <a:buSzPts val="1500"/>
              <a:buFont typeface="Montserrat"/>
              <a:buChar char="●"/>
            </a:pPr>
            <a:r>
              <a:rPr i="1" lang="en-GB" sz="1500">
                <a:solidFill>
                  <a:schemeClr val="accent6"/>
                </a:solidFill>
                <a:latin typeface="Montserrat"/>
                <a:ea typeface="Montserrat"/>
                <a:cs typeface="Montserrat"/>
                <a:sym typeface="Montserrat"/>
              </a:rPr>
              <a:t>SIT-TW-40 Ask</a:t>
            </a:r>
            <a:r>
              <a:rPr i="1" lang="en-GB" sz="1500">
                <a:solidFill>
                  <a:schemeClr val="dk1"/>
                </a:solidFill>
                <a:latin typeface="Montserrat"/>
                <a:ea typeface="Montserrat"/>
                <a:cs typeface="Montserrat"/>
                <a:sym typeface="Montserrat"/>
              </a:rPr>
              <a:t> → </a:t>
            </a:r>
            <a:r>
              <a:rPr lang="en-GB" sz="1500">
                <a:solidFill>
                  <a:schemeClr val="dk1"/>
                </a:solidFill>
                <a:latin typeface="Montserrat"/>
                <a:ea typeface="Montserrat"/>
                <a:cs typeface="Montserrat"/>
                <a:sym typeface="Montserrat"/>
              </a:rPr>
              <a:t>Progressing the work already initiated with </a:t>
            </a:r>
            <a:r>
              <a:rPr b="1" lang="en-GB" sz="1500">
                <a:solidFill>
                  <a:schemeClr val="dk1"/>
                </a:solidFill>
                <a:latin typeface="Montserrat"/>
                <a:ea typeface="Montserrat"/>
                <a:cs typeface="Montserrat"/>
                <a:sym typeface="Montserrat"/>
              </a:rPr>
              <a:t>CEOS WG Cal/Val Land Product Validation.</a:t>
            </a:r>
            <a:endParaRPr b="1" sz="1500">
              <a:solidFill>
                <a:schemeClr val="dk1"/>
              </a:solidFill>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2700"/>
              <a:t>A sketch of logical GEOGLAM-CEOS interactions</a:t>
            </a:r>
            <a:endParaRPr sz="2700"/>
          </a:p>
        </p:txBody>
      </p:sp>
      <p:pic>
        <p:nvPicPr>
          <p:cNvPr id="271" name="Google Shape;271;p21"/>
          <p:cNvPicPr preferRelativeResize="0"/>
          <p:nvPr/>
        </p:nvPicPr>
        <p:blipFill>
          <a:blip r:embed="rId3">
            <a:alphaModFix/>
          </a:blip>
          <a:stretch>
            <a:fillRect/>
          </a:stretch>
        </p:blipFill>
        <p:spPr>
          <a:xfrm>
            <a:off x="1478701" y="1197125"/>
            <a:ext cx="9234599" cy="5194475"/>
          </a:xfrm>
          <a:prstGeom prst="rect">
            <a:avLst/>
          </a:prstGeom>
          <a:noFill/>
          <a:ln cap="flat" cmpd="sng" w="12700">
            <a:solidFill>
              <a:srgbClr val="000000"/>
            </a:solidFill>
            <a:prstDash val="solid"/>
            <a:miter lim="8000"/>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2"/>
          <p:cNvSpPr txBox="1"/>
          <p:nvPr>
            <p:ph idx="1" type="body"/>
          </p:nvPr>
        </p:nvSpPr>
        <p:spPr>
          <a:xfrm>
            <a:off x="324225" y="1558531"/>
            <a:ext cx="11495400" cy="142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400"/>
              <a:t>Can add another Category “Agriculture” or add </a:t>
            </a:r>
            <a:br>
              <a:rPr lang="en-GB" sz="2400"/>
            </a:br>
            <a:r>
              <a:rPr lang="en-GB" sz="2400"/>
              <a:t>									“Agriculture” under “Land”</a:t>
            </a:r>
            <a:endParaRPr sz="2400"/>
          </a:p>
        </p:txBody>
      </p:sp>
      <p:sp>
        <p:nvSpPr>
          <p:cNvPr id="277" name="Google Shape;277;p2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4100"/>
              <a:t>MIM Database - We need to scope</a:t>
            </a:r>
            <a:endParaRPr sz="4100"/>
          </a:p>
        </p:txBody>
      </p:sp>
      <p:pic>
        <p:nvPicPr>
          <p:cNvPr id="278" name="Google Shape;278;p22" title="Screenshot 2025-09-10 at 10.48.01 AM.png"/>
          <p:cNvPicPr preferRelativeResize="0"/>
          <p:nvPr/>
        </p:nvPicPr>
        <p:blipFill>
          <a:blip r:embed="rId3">
            <a:alphaModFix/>
          </a:blip>
          <a:stretch>
            <a:fillRect/>
          </a:stretch>
        </p:blipFill>
        <p:spPr>
          <a:xfrm>
            <a:off x="152400" y="2503733"/>
            <a:ext cx="11887200" cy="2669117"/>
          </a:xfrm>
          <a:prstGeom prst="rect">
            <a:avLst/>
          </a:prstGeom>
          <a:noFill/>
          <a:ln>
            <a:noFill/>
          </a:ln>
        </p:spPr>
      </p:pic>
      <p:sp>
        <p:nvSpPr>
          <p:cNvPr id="279" name="Google Shape;279;p22"/>
          <p:cNvSpPr/>
          <p:nvPr/>
        </p:nvSpPr>
        <p:spPr>
          <a:xfrm>
            <a:off x="6181450" y="4392325"/>
            <a:ext cx="1678500" cy="442200"/>
          </a:xfrm>
          <a:prstGeom prst="rect">
            <a:avLst/>
          </a:prstGeom>
          <a:solidFill>
            <a:schemeClr val="lt1"/>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600">
                <a:solidFill>
                  <a:schemeClr val="accent6"/>
                </a:solidFill>
                <a:latin typeface="Montserrat"/>
                <a:ea typeface="Montserrat"/>
                <a:cs typeface="Montserrat"/>
                <a:sym typeface="Montserrat"/>
              </a:rPr>
              <a:t>Agriculture</a:t>
            </a:r>
            <a:endParaRPr sz="1600">
              <a:solidFill>
                <a:schemeClr val="accent6"/>
              </a:solidFill>
              <a:latin typeface="Montserrat"/>
              <a:ea typeface="Montserrat"/>
              <a:cs typeface="Montserrat"/>
              <a:sym typeface="Montserrat"/>
            </a:endParaRPr>
          </a:p>
        </p:txBody>
      </p:sp>
      <p:pic>
        <p:nvPicPr>
          <p:cNvPr id="280" name="Google Shape;280;p22"/>
          <p:cNvPicPr preferRelativeResize="0"/>
          <p:nvPr/>
        </p:nvPicPr>
        <p:blipFill>
          <a:blip r:embed="rId4">
            <a:alphaModFix/>
          </a:blip>
          <a:stretch>
            <a:fillRect/>
          </a:stretch>
        </p:blipFill>
        <p:spPr>
          <a:xfrm flipH="1">
            <a:off x="1169699" y="5427725"/>
            <a:ext cx="1111901" cy="1111901"/>
          </a:xfrm>
          <a:prstGeom prst="rect">
            <a:avLst/>
          </a:prstGeom>
          <a:noFill/>
          <a:ln>
            <a:noFill/>
          </a:ln>
        </p:spPr>
      </p:pic>
      <p:sp>
        <p:nvSpPr>
          <p:cNvPr id="281" name="Google Shape;281;p22"/>
          <p:cNvSpPr txBox="1"/>
          <p:nvPr/>
        </p:nvSpPr>
        <p:spPr>
          <a:xfrm>
            <a:off x="1085525" y="5116025"/>
            <a:ext cx="1869600" cy="31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accent6"/>
                </a:solidFill>
                <a:latin typeface="Montserrat"/>
                <a:ea typeface="Montserrat"/>
                <a:cs typeface="Montserrat"/>
                <a:sym typeface="Montserrat"/>
              </a:rPr>
              <a:t>Agriculture</a:t>
            </a:r>
            <a:endParaRPr b="1">
              <a:solidFill>
                <a:schemeClr val="accent6"/>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3"/>
          <p:cNvSpPr txBox="1"/>
          <p:nvPr>
            <p:ph type="title"/>
          </p:nvPr>
        </p:nvSpPr>
        <p:spPr>
          <a:xfrm>
            <a:off x="176048" y="46532"/>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GEOGLAM EAV Audiences &amp; </a:t>
            </a:r>
            <a:br>
              <a:rPr lang="en-GB" sz="3600"/>
            </a:br>
            <a:r>
              <a:rPr lang="en-GB" sz="3600"/>
              <a:t>What to Show Them</a:t>
            </a:r>
            <a:endParaRPr sz="3600"/>
          </a:p>
        </p:txBody>
      </p:sp>
      <p:graphicFrame>
        <p:nvGraphicFramePr>
          <p:cNvPr id="287" name="Google Shape;287;p23"/>
          <p:cNvGraphicFramePr/>
          <p:nvPr/>
        </p:nvGraphicFramePr>
        <p:xfrm>
          <a:off x="37382" y="1122966"/>
          <a:ext cx="3000000" cy="3000000"/>
        </p:xfrm>
        <a:graphic>
          <a:graphicData uri="http://schemas.openxmlformats.org/drawingml/2006/table">
            <a:tbl>
              <a:tblPr>
                <a:noFill/>
                <a:tableStyleId>{DB12170D-D20B-4403-A8B9-4BDCF3D10153}</a:tableStyleId>
              </a:tblPr>
              <a:tblGrid>
                <a:gridCol w="1605225"/>
                <a:gridCol w="2667425"/>
                <a:gridCol w="4074700"/>
                <a:gridCol w="3798025"/>
              </a:tblGrid>
              <a:tr h="620500">
                <a:tc>
                  <a:txBody>
                    <a:bodyPr/>
                    <a:lstStyle/>
                    <a:p>
                      <a:pPr indent="0" lvl="0" marL="0" rtl="0" algn="l">
                        <a:lnSpc>
                          <a:spcPct val="115000"/>
                        </a:lnSpc>
                        <a:spcBef>
                          <a:spcPts val="0"/>
                        </a:spcBef>
                        <a:spcAft>
                          <a:spcPts val="0"/>
                        </a:spcAft>
                        <a:buNone/>
                      </a:pPr>
                      <a:r>
                        <a:rPr b="1" lang="en-GB" sz="1200">
                          <a:latin typeface="Montserrat"/>
                          <a:ea typeface="Montserrat"/>
                          <a:cs typeface="Montserrat"/>
                          <a:sym typeface="Montserrat"/>
                        </a:rPr>
                        <a:t>Audience for GEOGLAM’s EAV Efforts</a:t>
                      </a:r>
                      <a:endParaRPr sz="1200">
                        <a:latin typeface="Montserrat"/>
                        <a:ea typeface="Montserrat"/>
                        <a:cs typeface="Montserrat"/>
                        <a:sym typeface="Montserrat"/>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b="1" lang="en-GB" sz="1200">
                          <a:latin typeface="Montserrat"/>
                          <a:ea typeface="Montserrat"/>
                          <a:cs typeface="Montserrat"/>
                          <a:sym typeface="Montserrat"/>
                        </a:rPr>
                        <a:t>What GEOGLAM wants from them</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b="1" lang="en-GB" sz="1200">
                          <a:latin typeface="Montserrat"/>
                          <a:ea typeface="Montserrat"/>
                          <a:cs typeface="Montserrat"/>
                          <a:sym typeface="Montserrat"/>
                        </a:rPr>
                        <a:t>What they want to know from GEOGLAM’s EAV efforts</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b="1" lang="en-GB" sz="1200">
                          <a:latin typeface="Montserrat"/>
                          <a:ea typeface="Montserrat"/>
                          <a:cs typeface="Montserrat"/>
                          <a:sym typeface="Montserrat"/>
                        </a:rPr>
                        <a:t>What GEOGLAM EAV WG shows them</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r>
              <a:tr h="873750">
                <a:tc>
                  <a:txBody>
                    <a:bodyPr/>
                    <a:lstStyle/>
                    <a:p>
                      <a:pPr indent="0" lvl="0" marL="0" rtl="0" algn="l">
                        <a:lnSpc>
                          <a:spcPct val="115000"/>
                        </a:lnSpc>
                        <a:spcBef>
                          <a:spcPts val="0"/>
                        </a:spcBef>
                        <a:spcAft>
                          <a:spcPts val="0"/>
                        </a:spcAft>
                        <a:buNone/>
                      </a:pPr>
                      <a:r>
                        <a:rPr b="1" lang="en-GB" sz="1200">
                          <a:latin typeface="Montserrat"/>
                          <a:ea typeface="Montserrat"/>
                          <a:cs typeface="Montserrat"/>
                          <a:sym typeface="Montserrat"/>
                        </a:rPr>
                        <a:t>Funders / donors</a:t>
                      </a:r>
                      <a:endParaRPr b="1" sz="1200">
                        <a:latin typeface="Montserrat"/>
                        <a:ea typeface="Montserrat"/>
                        <a:cs typeface="Montserrat"/>
                        <a:sym typeface="Montserrat"/>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Money for innovation research and in-situ data collection</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What agriculture decision makers need (products, training, and underpinning materials) in order to achieve a desired impact</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Constrained/time-limited funding ask which clearly link to impact that can be achieved from the innovation/in-situ data collection research in terms of human and environmental benefit.</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r>
              <a:tr h="707075">
                <a:tc>
                  <a:txBody>
                    <a:bodyPr/>
                    <a:lstStyle/>
                    <a:p>
                      <a:pPr indent="0" lvl="0" marL="0" rtl="0" algn="l">
                        <a:lnSpc>
                          <a:spcPct val="115000"/>
                        </a:lnSpc>
                        <a:spcBef>
                          <a:spcPts val="0"/>
                        </a:spcBef>
                        <a:spcAft>
                          <a:spcPts val="0"/>
                        </a:spcAft>
                        <a:buNone/>
                      </a:pPr>
                      <a:r>
                        <a:rPr b="1" lang="en-GB" sz="1200">
                          <a:latin typeface="Montserrat"/>
                          <a:ea typeface="Montserrat"/>
                          <a:cs typeface="Montserrat"/>
                          <a:sym typeface="Montserrat"/>
                        </a:rPr>
                        <a:t>Agriculture decision-makers</a:t>
                      </a:r>
                      <a:endParaRPr b="1" sz="1200">
                        <a:latin typeface="Montserrat"/>
                        <a:ea typeface="Montserrat"/>
                        <a:cs typeface="Montserrat"/>
                        <a:sym typeface="Montserrat"/>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To serve them - which justifies the entirety of agriculture monitoring</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Which decision-relevant, satellite-derived agriculture information products are available to them, where to find them, and how to use them</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A list of the agriculture information products. Where the decision-makers are also funders, we show them the above as well.</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r>
              <a:tr h="811875">
                <a:tc>
                  <a:txBody>
                    <a:bodyPr/>
                    <a:lstStyle/>
                    <a:p>
                      <a:pPr indent="0" lvl="0" marL="0" rtl="0" algn="l">
                        <a:lnSpc>
                          <a:spcPct val="115000"/>
                        </a:lnSpc>
                        <a:spcBef>
                          <a:spcPts val="0"/>
                        </a:spcBef>
                        <a:spcAft>
                          <a:spcPts val="0"/>
                        </a:spcAft>
                        <a:buNone/>
                      </a:pPr>
                      <a:r>
                        <a:rPr b="1" lang="en-GB" sz="1200">
                          <a:latin typeface="Montserrat"/>
                          <a:ea typeface="Montserrat"/>
                          <a:cs typeface="Montserrat"/>
                          <a:sym typeface="Montserrat"/>
                        </a:rPr>
                        <a:t>Agriculture information product generators</a:t>
                      </a:r>
                      <a:endParaRPr b="1" sz="1200">
                        <a:latin typeface="Montserrat"/>
                        <a:ea typeface="Montserrat"/>
                        <a:cs typeface="Montserrat"/>
                        <a:sym typeface="Montserrat"/>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Common definitions for the agriculture information products that agriculture decision-makers need</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i="1" lang="en-GB" sz="1200">
                          <a:latin typeface="Montserrat"/>
                          <a:ea typeface="Montserrat"/>
                          <a:cs typeface="Montserrat"/>
                          <a:sym typeface="Montserrat"/>
                        </a:rPr>
                        <a:t>GEOGLAM itself - we</a:t>
                      </a:r>
                      <a:r>
                        <a:rPr i="1" lang="en-GB" sz="1200">
                          <a:latin typeface="Montserrat"/>
                          <a:ea typeface="Montserrat"/>
                          <a:cs typeface="Montserrat"/>
                          <a:sym typeface="Montserrat"/>
                        </a:rPr>
                        <a:t> want to collectively benefit from our varied perspective and expertise facilitated through the convening power of GEOGLAM.</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The framework and clear boundaries/guidance for their efforts</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r>
              <a:tr h="811875">
                <a:tc>
                  <a:txBody>
                    <a:bodyPr/>
                    <a:lstStyle/>
                    <a:p>
                      <a:pPr indent="0" lvl="0" marL="0" rtl="0" algn="l">
                        <a:lnSpc>
                          <a:spcPct val="115000"/>
                        </a:lnSpc>
                        <a:spcBef>
                          <a:spcPts val="0"/>
                        </a:spcBef>
                        <a:spcAft>
                          <a:spcPts val="0"/>
                        </a:spcAft>
                        <a:buNone/>
                      </a:pPr>
                      <a:r>
                        <a:rPr b="1" lang="en-GB" sz="1200">
                          <a:latin typeface="Montserrat"/>
                          <a:ea typeface="Montserrat"/>
                          <a:cs typeface="Montserrat"/>
                          <a:sym typeface="Montserrat"/>
                        </a:rPr>
                        <a:t>Bio/geo/physical and hydrological product generators</a:t>
                      </a:r>
                      <a:endParaRPr b="1" sz="1200">
                        <a:latin typeface="Montserrat"/>
                        <a:ea typeface="Montserrat"/>
                        <a:cs typeface="Montserrat"/>
                        <a:sym typeface="Montserrat"/>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Basic variables that are necessary for the agriculture information product generators to create the decision-relevant products</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Which "input EAVs" to produce and with which specifications</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The list of measurements and their requirements.</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chemeClr val="lt1"/>
                    </a:solidFill>
                  </a:tcPr>
                </a:tc>
              </a:tr>
              <a:tr h="1040425">
                <a:tc>
                  <a:txBody>
                    <a:bodyPr/>
                    <a:lstStyle/>
                    <a:p>
                      <a:pPr indent="0" lvl="0" marL="0" rtl="0" algn="l">
                        <a:lnSpc>
                          <a:spcPct val="115000"/>
                        </a:lnSpc>
                        <a:spcBef>
                          <a:spcPts val="0"/>
                        </a:spcBef>
                        <a:spcAft>
                          <a:spcPts val="0"/>
                        </a:spcAft>
                        <a:buNone/>
                      </a:pPr>
                      <a:r>
                        <a:rPr b="1" lang="en-GB" sz="1200">
                          <a:latin typeface="Montserrat"/>
                          <a:ea typeface="Montserrat"/>
                          <a:cs typeface="Montserrat"/>
                          <a:sym typeface="Montserrat"/>
                        </a:rPr>
                        <a:t>CEOS / Agencies</a:t>
                      </a:r>
                      <a:endParaRPr b="1" sz="1200">
                        <a:latin typeface="Montserrat"/>
                        <a:ea typeface="Montserrat"/>
                        <a:cs typeface="Montserrat"/>
                        <a:sym typeface="Montserrat"/>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Suitable satellite observations</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Spatial, spectral, temporal requirements that have a clear tie to what the agriculture decision-makers need.</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200">
                          <a:latin typeface="Montserrat"/>
                          <a:ea typeface="Montserrat"/>
                          <a:cs typeface="Montserrat"/>
                          <a:sym typeface="Montserrat"/>
                        </a:rPr>
                        <a:t>Spectral, spatial, temporal, radiometric, accuracy, continuity, and latency requirements, with an indication of what concrete improvements will be achieved through their provision of satellites with the specified requirements.</a:t>
                      </a:r>
                      <a:endParaRPr sz="1200">
                        <a:latin typeface="Montserrat"/>
                        <a:ea typeface="Montserrat"/>
                        <a:cs typeface="Montserrat"/>
                        <a:sym typeface="Montserrat"/>
                      </a:endParaRPr>
                    </a:p>
                  </a:txBody>
                  <a:tcPr marT="25400" marB="25400" marR="25400" marL="25400" anchor="b">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4"/>
          <p:cNvSpPr txBox="1"/>
          <p:nvPr>
            <p:ph idx="1" type="body"/>
          </p:nvPr>
        </p:nvSpPr>
        <p:spPr>
          <a:xfrm>
            <a:off x="386700" y="1110900"/>
            <a:ext cx="5190300" cy="4775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sz="1400"/>
              <a:t>Definition:</a:t>
            </a:r>
            <a:r>
              <a:rPr lang="en-GB" sz="1400"/>
              <a:t> Field boundaries are the borders of an agricultural field, which are contiguous area of land used for specific agricultural purposes, such as one crop with common phenology for one season (sub-field) that may be contained within a larger field block (primary field) that is defined by land ownership or permanent or natural boundary features such as trees, roads, water courses, etc.</a:t>
            </a:r>
            <a:endParaRPr sz="1400"/>
          </a:p>
          <a:p>
            <a:pPr indent="0" lvl="0" marL="0" rtl="0" algn="l">
              <a:spcBef>
                <a:spcPts val="1000"/>
              </a:spcBef>
              <a:spcAft>
                <a:spcPts val="0"/>
              </a:spcAft>
              <a:buNone/>
            </a:pPr>
            <a:r>
              <a:rPr b="1" lang="en-GB" sz="1400"/>
              <a:t>Observability Comments: </a:t>
            </a:r>
            <a:endParaRPr b="1" sz="1400"/>
          </a:p>
          <a:p>
            <a:pPr indent="-317500" lvl="0" marL="457200" rtl="0" algn="l">
              <a:spcBef>
                <a:spcPts val="1000"/>
              </a:spcBef>
              <a:spcAft>
                <a:spcPts val="0"/>
              </a:spcAft>
              <a:buSzPts val="1400"/>
              <a:buChar char="❖"/>
            </a:pPr>
            <a:r>
              <a:rPr lang="en-GB" sz="1400"/>
              <a:t>Commonly relies upon object-oriented classification. </a:t>
            </a:r>
            <a:endParaRPr sz="1400"/>
          </a:p>
          <a:p>
            <a:pPr indent="-317500" lvl="0" marL="457200" rtl="0" algn="l">
              <a:spcBef>
                <a:spcPts val="0"/>
              </a:spcBef>
              <a:spcAft>
                <a:spcPts val="0"/>
              </a:spcAft>
              <a:buSzPts val="1400"/>
              <a:buChar char="❖"/>
            </a:pPr>
            <a:r>
              <a:rPr lang="en-GB" sz="1400"/>
              <a:t>Permanent and natural boundaries are easier to distinguish.  </a:t>
            </a:r>
            <a:endParaRPr sz="1400"/>
          </a:p>
          <a:p>
            <a:pPr indent="-317500" lvl="0" marL="457200" rtl="0" algn="l">
              <a:spcBef>
                <a:spcPts val="0"/>
              </a:spcBef>
              <a:spcAft>
                <a:spcPts val="0"/>
              </a:spcAft>
              <a:buSzPts val="1400"/>
              <a:buChar char="❖"/>
            </a:pPr>
            <a:r>
              <a:rPr lang="en-GB" sz="1400"/>
              <a:t>Sub-field boundaries are meaningful but can be more difficult to distinguish using EO unless very different management (e.g. different crops)</a:t>
            </a:r>
            <a:endParaRPr sz="1400"/>
          </a:p>
          <a:p>
            <a:pPr indent="-317500" lvl="0" marL="457200" rtl="0" algn="l">
              <a:spcBef>
                <a:spcPts val="0"/>
              </a:spcBef>
              <a:spcAft>
                <a:spcPts val="0"/>
              </a:spcAft>
              <a:buSzPts val="1400"/>
              <a:buChar char="❖"/>
            </a:pPr>
            <a:r>
              <a:rPr lang="en-GB" sz="1400"/>
              <a:t>Product quality contingent upon reference data quality and desired objective (e.g. exact boundary location vs. area within boundaries)</a:t>
            </a:r>
            <a:endParaRPr sz="1400"/>
          </a:p>
          <a:p>
            <a:pPr indent="0" lvl="0" marL="0" rtl="0" algn="l">
              <a:spcBef>
                <a:spcPts val="1000"/>
              </a:spcBef>
              <a:spcAft>
                <a:spcPts val="0"/>
              </a:spcAft>
              <a:buClr>
                <a:schemeClr val="dk1"/>
              </a:buClr>
              <a:buSzPts val="1100"/>
              <a:buFont typeface="Arial"/>
              <a:buNone/>
            </a:pPr>
            <a:r>
              <a:t/>
            </a:r>
            <a:endParaRPr sz="1400"/>
          </a:p>
        </p:txBody>
      </p:sp>
      <p:sp>
        <p:nvSpPr>
          <p:cNvPr id="293" name="Google Shape;293;p24"/>
          <p:cNvSpPr txBox="1"/>
          <p:nvPr>
            <p:ph type="title"/>
          </p:nvPr>
        </p:nvSpPr>
        <p:spPr>
          <a:xfrm>
            <a:off x="176048" y="-1423"/>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Example: Field Boundaries</a:t>
            </a:r>
            <a:endParaRPr sz="3600"/>
          </a:p>
          <a:p>
            <a:pPr indent="0" lvl="0" marL="0" rtl="0" algn="l">
              <a:spcBef>
                <a:spcPts val="0"/>
              </a:spcBef>
              <a:spcAft>
                <a:spcPts val="0"/>
              </a:spcAft>
              <a:buNone/>
            </a:pPr>
            <a:r>
              <a:rPr i="1" lang="en-GB" sz="3300">
                <a:solidFill>
                  <a:srgbClr val="93C47D"/>
                </a:solidFill>
              </a:rPr>
              <a:t>(still in progress)</a:t>
            </a:r>
            <a:endParaRPr i="1" sz="3300">
              <a:solidFill>
                <a:srgbClr val="93C47D"/>
              </a:solidFill>
            </a:endParaRPr>
          </a:p>
        </p:txBody>
      </p:sp>
      <p:sp>
        <p:nvSpPr>
          <p:cNvPr id="294" name="Google Shape;294;p24"/>
          <p:cNvSpPr txBox="1"/>
          <p:nvPr/>
        </p:nvSpPr>
        <p:spPr>
          <a:xfrm>
            <a:off x="5944925" y="1110900"/>
            <a:ext cx="6100500" cy="576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Measurement Unit:</a:t>
            </a:r>
            <a:r>
              <a:rPr lang="en-GB">
                <a:solidFill>
                  <a:schemeClr val="dk1"/>
                </a:solidFill>
                <a:latin typeface="Montserrat"/>
                <a:ea typeface="Montserrat"/>
                <a:cs typeface="Montserrat"/>
                <a:sym typeface="Montserrat"/>
              </a:rPr>
              <a:t> Unitless Vector</a:t>
            </a:r>
            <a:endParaRPr i="1">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Overlap with Other EVs: </a:t>
            </a:r>
            <a:r>
              <a:rPr lang="en-GB">
                <a:solidFill>
                  <a:schemeClr val="dk1"/>
                </a:solidFill>
                <a:latin typeface="Montserrat"/>
                <a:ea typeface="Montserrat"/>
                <a:cs typeface="Montserrat"/>
                <a:sym typeface="Montserrat"/>
              </a:rPr>
              <a:t>None</a:t>
            </a:r>
            <a:endParaRPr>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Recommended Typology:</a:t>
            </a:r>
            <a:r>
              <a:rPr lang="en-GB">
                <a:solidFill>
                  <a:schemeClr val="dk1"/>
                </a:solidFill>
                <a:latin typeface="Montserrat"/>
                <a:ea typeface="Montserrat"/>
                <a:cs typeface="Montserrat"/>
                <a:sym typeface="Montserrat"/>
              </a:rPr>
              <a:t> Land Use Typology</a:t>
            </a:r>
            <a:endParaRPr>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Accuracy Assessment Guidelines: </a:t>
            </a:r>
            <a:endParaRPr i="1">
              <a:solidFill>
                <a:schemeClr val="dk1"/>
              </a:solidFill>
              <a:latin typeface="Montserrat"/>
              <a:ea typeface="Montserrat"/>
              <a:cs typeface="Montserrat"/>
              <a:sym typeface="Montserrat"/>
            </a:endParaRPr>
          </a:p>
          <a:p>
            <a:pPr indent="-317500" lvl="0" marL="457200" rtl="0" algn="l">
              <a:lnSpc>
                <a:spcPct val="115000"/>
              </a:lnSpc>
              <a:spcBef>
                <a:spcPts val="100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Object-based accuracy metrics (over segmentation, under-segmentation, intersection over union, commission/omission errors)</a:t>
            </a:r>
            <a:endParaRPr>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Good practices guidelines needed</a:t>
            </a:r>
            <a:endParaRPr>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Lead Steward:</a:t>
            </a:r>
            <a:r>
              <a:rPr lang="en-GB">
                <a:solidFill>
                  <a:schemeClr val="dk1"/>
                </a:solidFill>
                <a:latin typeface="Montserrat"/>
                <a:ea typeface="Montserrat"/>
                <a:cs typeface="Montserrat"/>
                <a:sym typeface="Montserrat"/>
              </a:rPr>
              <a:t> Catherine Champagne, AAFC</a:t>
            </a:r>
            <a:endParaRPr>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Participants</a:t>
            </a:r>
            <a:r>
              <a:rPr lang="en-GB">
                <a:solidFill>
                  <a:schemeClr val="dk1"/>
                </a:solidFill>
                <a:latin typeface="Montserrat"/>
                <a:ea typeface="Montserrat"/>
                <a:cs typeface="Montserrat"/>
                <a:sym typeface="Montserrat"/>
              </a:rPr>
              <a:t>: Bahram Daneshfar, Yuval Sadeh, Lin Yan, Rakhesh Devadas, Mykola Lavreniuk, Miao Zhang, Alyssa Whitcraft</a:t>
            </a:r>
            <a:endParaRPr>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Uses Identified</a:t>
            </a:r>
            <a:r>
              <a:rPr lang="en-GB">
                <a:solidFill>
                  <a:schemeClr val="dk1"/>
                </a:solidFill>
                <a:latin typeface="Montserrat"/>
                <a:ea typeface="Montserrat"/>
                <a:cs typeface="Montserrat"/>
                <a:sym typeface="Montserrat"/>
              </a:rPr>
              <a:t> (means 4 potetnail sets of reqs, inventory, gap analysis):</a:t>
            </a:r>
            <a:endParaRPr>
              <a:solidFill>
                <a:schemeClr val="dk1"/>
              </a:solidFill>
              <a:latin typeface="Montserrat"/>
              <a:ea typeface="Montserrat"/>
              <a:cs typeface="Montserrat"/>
              <a:sym typeface="Montserrat"/>
            </a:endParaRPr>
          </a:p>
          <a:p>
            <a:pPr indent="-317500" lvl="0" marL="457200" rtl="0" algn="l">
              <a:lnSpc>
                <a:spcPct val="115000"/>
              </a:lnSpc>
              <a:spcBef>
                <a:spcPts val="1000"/>
              </a:spcBef>
              <a:spcAft>
                <a:spcPts val="0"/>
              </a:spcAft>
              <a:buClr>
                <a:srgbClr val="38761D"/>
              </a:buClr>
              <a:buSzPts val="1400"/>
              <a:buFont typeface="Montserrat"/>
              <a:buChar char="❖"/>
            </a:pPr>
            <a:r>
              <a:rPr b="1" lang="en-GB">
                <a:solidFill>
                  <a:srgbClr val="38761D"/>
                </a:solidFill>
                <a:latin typeface="Montserrat"/>
                <a:ea typeface="Montserrat"/>
                <a:cs typeface="Montserrat"/>
                <a:sym typeface="Montserrat"/>
              </a:rPr>
              <a:t>Production forecast or estimation (combine with yield)</a:t>
            </a:r>
            <a:endParaRPr b="1">
              <a:solidFill>
                <a:srgbClr val="38761D"/>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Landscape monitoring</a:t>
            </a:r>
            <a:endParaRPr>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Parcel identification (e.g. reporting)</a:t>
            </a:r>
            <a:endParaRPr>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Current-season monitoring / rapid analysis</a:t>
            </a:r>
            <a:endParaRPr>
              <a:solidFill>
                <a:schemeClr val="dk1"/>
              </a:solidFill>
              <a:latin typeface="Montserrat"/>
              <a:ea typeface="Montserrat"/>
              <a:cs typeface="Montserrat"/>
              <a:sym typeface="Montserrat"/>
            </a:endParaRPr>
          </a:p>
          <a:p>
            <a:pPr indent="0" lvl="0" marL="0" rtl="0" algn="l">
              <a:lnSpc>
                <a:spcPct val="115000"/>
              </a:lnSpc>
              <a:spcBef>
                <a:spcPts val="1000"/>
              </a:spcBef>
              <a:spcAft>
                <a:spcPts val="0"/>
              </a:spcAft>
              <a:buNone/>
            </a:pPr>
            <a:r>
              <a:t/>
            </a:r>
            <a:endParaRPr>
              <a:solidFill>
                <a:schemeClr val="dk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5"/>
          <p:cNvSpPr txBox="1"/>
          <p:nvPr>
            <p:ph type="title"/>
          </p:nvPr>
        </p:nvSpPr>
        <p:spPr>
          <a:xfrm>
            <a:off x="176048" y="-1423"/>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t>Example: Field Boundaries</a:t>
            </a:r>
            <a:endParaRPr sz="3600"/>
          </a:p>
          <a:p>
            <a:pPr indent="0" lvl="0" marL="0" rtl="0" algn="l">
              <a:spcBef>
                <a:spcPts val="0"/>
              </a:spcBef>
              <a:spcAft>
                <a:spcPts val="0"/>
              </a:spcAft>
              <a:buNone/>
            </a:pPr>
            <a:r>
              <a:rPr i="1" lang="en-GB" sz="3300">
                <a:solidFill>
                  <a:srgbClr val="93C47D"/>
                </a:solidFill>
              </a:rPr>
              <a:t>(still in progress)</a:t>
            </a:r>
            <a:endParaRPr i="1" sz="3300">
              <a:solidFill>
                <a:srgbClr val="93C47D"/>
              </a:solidFill>
            </a:endParaRPr>
          </a:p>
        </p:txBody>
      </p:sp>
      <p:graphicFrame>
        <p:nvGraphicFramePr>
          <p:cNvPr id="300" name="Google Shape;300;p25"/>
          <p:cNvGraphicFramePr/>
          <p:nvPr/>
        </p:nvGraphicFramePr>
        <p:xfrm>
          <a:off x="134038" y="1417686"/>
          <a:ext cx="3000000" cy="3000000"/>
        </p:xfrm>
        <a:graphic>
          <a:graphicData uri="http://schemas.openxmlformats.org/drawingml/2006/table">
            <a:tbl>
              <a:tblPr>
                <a:noFill/>
                <a:tableStyleId>{4F8A8EDA-EF54-41B5-8C9F-B89A4AFCD7EB}</a:tableStyleId>
              </a:tblPr>
              <a:tblGrid>
                <a:gridCol w="955475"/>
                <a:gridCol w="850350"/>
                <a:gridCol w="995975"/>
                <a:gridCol w="923550"/>
                <a:gridCol w="1003250"/>
                <a:gridCol w="2382925"/>
                <a:gridCol w="977375"/>
                <a:gridCol w="902900"/>
                <a:gridCol w="988525"/>
              </a:tblGrid>
              <a:tr h="220200">
                <a:tc rowSpan="3">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Product Requirements</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Temporal </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Spatial</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hMerge="1"/>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Accuracy</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Latency</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hMerge="1"/>
              </a:tr>
              <a:tr h="220200">
                <a:tc vMerge="1"/>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Threshold</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Goal</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Threshold</a:t>
                      </a:r>
                      <a:endParaRPr b="1" sz="1000">
                        <a:latin typeface="Open Sans"/>
                        <a:ea typeface="Open Sans"/>
                        <a:cs typeface="Open Sans"/>
                        <a:sym typeface="Open Sa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Goal</a:t>
                      </a:r>
                      <a:endParaRPr b="1" sz="1000">
                        <a:latin typeface="Open Sans"/>
                        <a:ea typeface="Open Sans"/>
                        <a:cs typeface="Open Sans"/>
                        <a:sym typeface="Open Sa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Threshold</a:t>
                      </a:r>
                      <a:endParaRPr b="1" sz="1000">
                        <a:latin typeface="Open Sans"/>
                        <a:ea typeface="Open Sans"/>
                        <a:cs typeface="Open Sans"/>
                        <a:sym typeface="Open Sa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Goal</a:t>
                      </a:r>
                      <a:endParaRPr b="1" sz="1000">
                        <a:latin typeface="Open Sans"/>
                        <a:ea typeface="Open Sans"/>
                        <a:cs typeface="Open Sans"/>
                        <a:sym typeface="Open Sa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Threshold</a:t>
                      </a:r>
                      <a:endParaRPr b="1" sz="1000">
                        <a:latin typeface="Open Sans"/>
                        <a:ea typeface="Open Sans"/>
                        <a:cs typeface="Open Sans"/>
                        <a:sym typeface="Open Sa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Goal</a:t>
                      </a:r>
                      <a:endParaRPr b="1" sz="1000">
                        <a:latin typeface="Open Sans"/>
                        <a:ea typeface="Open Sans"/>
                        <a:cs typeface="Open Sans"/>
                        <a:sym typeface="Open Sans"/>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1325525">
                <a:tc vMerge="1"/>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Annual </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Seasonal</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gridSpan="2">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Unit = Field Highly-variable globally.  </a:t>
                      </a:r>
                      <a:endParaRPr sz="1000">
                        <a:latin typeface="Open Sans"/>
                        <a:ea typeface="Open Sans"/>
                        <a:cs typeface="Open Sans"/>
                        <a:sym typeface="Open Sans"/>
                      </a:endParaRPr>
                    </a:p>
                    <a:p>
                      <a:pPr indent="0" lvl="0" marL="0" rtl="0" algn="l">
                        <a:lnSpc>
                          <a:spcPct val="115000"/>
                        </a:lnSpc>
                        <a:spcBef>
                          <a:spcPts val="0"/>
                        </a:spcBef>
                        <a:spcAft>
                          <a:spcPts val="0"/>
                        </a:spcAft>
                        <a:buNone/>
                      </a:pPr>
                      <a:r>
                        <a:t/>
                      </a:r>
                      <a:endParaRPr sz="1000">
                        <a:latin typeface="Open Sans"/>
                        <a:ea typeface="Open Sans"/>
                        <a:cs typeface="Open Sans"/>
                        <a:sym typeface="Open Sans"/>
                      </a:endParaRPr>
                    </a:p>
                    <a:p>
                      <a:pPr indent="0" lvl="0" marL="0" rtl="0" algn="l">
                        <a:lnSpc>
                          <a:spcPct val="115000"/>
                        </a:lnSpc>
                        <a:spcBef>
                          <a:spcPts val="0"/>
                        </a:spcBef>
                        <a:spcAft>
                          <a:spcPts val="0"/>
                        </a:spcAft>
                        <a:buNone/>
                      </a:pPr>
                      <a:r>
                        <a:rPr lang="en-GB" sz="1000">
                          <a:latin typeface="Open Sans"/>
                          <a:ea typeface="Open Sans"/>
                          <a:cs typeface="Open Sans"/>
                          <a:sym typeface="Open Sans"/>
                        </a:rPr>
                        <a:t>Corresponding spatial resolution would be 1-30m with precise geometric registration between images.</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Above 80% overlap with each reference field</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Above 90% overlap with each reference field </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End of year</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Early/mid season prior to harvest</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
        <p:nvSpPr>
          <p:cNvPr id="301" name="Google Shape;301;p25"/>
          <p:cNvSpPr txBox="1"/>
          <p:nvPr/>
        </p:nvSpPr>
        <p:spPr>
          <a:xfrm>
            <a:off x="140900" y="1056900"/>
            <a:ext cx="88986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000"/>
              </a:spcBef>
              <a:spcAft>
                <a:spcPts val="0"/>
              </a:spcAft>
              <a:buNone/>
            </a:pPr>
            <a:r>
              <a:rPr b="1" lang="en-GB">
                <a:solidFill>
                  <a:schemeClr val="dk1"/>
                </a:solidFill>
                <a:latin typeface="Montserrat"/>
                <a:ea typeface="Montserrat"/>
                <a:cs typeface="Montserrat"/>
                <a:sym typeface="Montserrat"/>
              </a:rPr>
              <a:t>Use: </a:t>
            </a:r>
            <a:r>
              <a:rPr b="1" lang="en-GB">
                <a:solidFill>
                  <a:srgbClr val="38761D"/>
                </a:solidFill>
                <a:latin typeface="Montserrat"/>
                <a:ea typeface="Montserrat"/>
                <a:cs typeface="Montserrat"/>
                <a:sym typeface="Montserrat"/>
              </a:rPr>
              <a:t>Production forecast or estimation (combine with yield)</a:t>
            </a:r>
            <a:endParaRPr b="1">
              <a:solidFill>
                <a:srgbClr val="38761D"/>
              </a:solidFill>
              <a:latin typeface="Montserrat"/>
              <a:ea typeface="Montserrat"/>
              <a:cs typeface="Montserrat"/>
              <a:sym typeface="Montserrat"/>
            </a:endParaRPr>
          </a:p>
        </p:txBody>
      </p:sp>
      <p:graphicFrame>
        <p:nvGraphicFramePr>
          <p:cNvPr id="302" name="Google Shape;302;p25"/>
          <p:cNvGraphicFramePr/>
          <p:nvPr/>
        </p:nvGraphicFramePr>
        <p:xfrm>
          <a:off x="134075" y="3212546"/>
          <a:ext cx="3000000" cy="3000000"/>
        </p:xfrm>
        <a:graphic>
          <a:graphicData uri="http://schemas.openxmlformats.org/drawingml/2006/table">
            <a:tbl>
              <a:tblPr>
                <a:noFill/>
                <a:tableStyleId>{4F8A8EDA-EF54-41B5-8C9F-B89A4AFCD7EB}</a:tableStyleId>
              </a:tblPr>
              <a:tblGrid>
                <a:gridCol w="955450"/>
                <a:gridCol w="850350"/>
                <a:gridCol w="995975"/>
                <a:gridCol w="902900"/>
                <a:gridCol w="1023900"/>
                <a:gridCol w="2382925"/>
                <a:gridCol w="977375"/>
                <a:gridCol w="902900"/>
                <a:gridCol w="988525"/>
                <a:gridCol w="863825"/>
                <a:gridCol w="1079750"/>
              </a:tblGrid>
              <a:tr h="204325">
                <a:tc gridSpan="11">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Relevant Satellite Instruments</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hMerge="1"/>
                <a:tc hMerge="1"/>
                <a:tc hMerge="1"/>
                <a:tc hMerge="1"/>
                <a:tc hMerge="1"/>
                <a:tc hMerge="1"/>
                <a:tc hMerge="1"/>
                <a:tc hMerge="1"/>
              </a:tr>
              <a:tr h="204325">
                <a:tc rowSpan="3">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List</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gridSpan="10">
                  <a:txBody>
                    <a:bodyPr/>
                    <a:lstStyle/>
                    <a:p>
                      <a:pPr indent="0" lvl="0" marL="0" rtl="0" algn="ctr">
                        <a:lnSpc>
                          <a:spcPct val="115000"/>
                        </a:lnSpc>
                        <a:spcBef>
                          <a:spcPts val="0"/>
                        </a:spcBef>
                        <a:spcAft>
                          <a:spcPts val="0"/>
                        </a:spcAft>
                        <a:buNone/>
                      </a:pPr>
                      <a:r>
                        <a:rPr b="1" lang="en-GB" sz="1000">
                          <a:latin typeface="Open Sans"/>
                          <a:ea typeface="Open Sans"/>
                          <a:cs typeface="Open Sans"/>
                          <a:sym typeface="Open Sans"/>
                        </a:rPr>
                        <a:t>Specs &amp; Performance (</a:t>
                      </a:r>
                      <a:r>
                        <a:rPr b="1" lang="en-GB" sz="1000">
                          <a:solidFill>
                            <a:schemeClr val="accent6"/>
                          </a:solidFill>
                          <a:latin typeface="Open Sans"/>
                          <a:ea typeface="Open Sans"/>
                          <a:cs typeface="Open Sans"/>
                          <a:sym typeface="Open Sans"/>
                        </a:rPr>
                        <a:t>Red = Full Gap</a:t>
                      </a:r>
                      <a:r>
                        <a:rPr b="1" lang="en-GB" sz="1000">
                          <a:latin typeface="Open Sans"/>
                          <a:ea typeface="Open Sans"/>
                          <a:cs typeface="Open Sans"/>
                          <a:sym typeface="Open Sans"/>
                        </a:rPr>
                        <a:t>; </a:t>
                      </a:r>
                      <a:r>
                        <a:rPr b="1" lang="en-GB" sz="1000">
                          <a:solidFill>
                            <a:srgbClr val="F1C232"/>
                          </a:solidFill>
                          <a:latin typeface="Open Sans"/>
                          <a:ea typeface="Open Sans"/>
                          <a:cs typeface="Open Sans"/>
                          <a:sym typeface="Open Sans"/>
                        </a:rPr>
                        <a:t>Yellow = Goal not met</a:t>
                      </a:r>
                      <a:r>
                        <a:rPr b="1" lang="en-GB" sz="1000">
                          <a:latin typeface="Open Sans"/>
                          <a:ea typeface="Open Sans"/>
                          <a:cs typeface="Open Sans"/>
                          <a:sym typeface="Open Sans"/>
                        </a:rPr>
                        <a:t>; </a:t>
                      </a:r>
                      <a:r>
                        <a:rPr b="1" lang="en-GB" sz="1000">
                          <a:solidFill>
                            <a:srgbClr val="38761D"/>
                          </a:solidFill>
                          <a:latin typeface="Open Sans"/>
                          <a:ea typeface="Open Sans"/>
                          <a:cs typeface="Open Sans"/>
                          <a:sym typeface="Open Sans"/>
                        </a:rPr>
                        <a:t>Green = Goal Met</a:t>
                      </a:r>
                      <a:r>
                        <a:rPr b="1" lang="en-GB" sz="1000">
                          <a:solidFill>
                            <a:schemeClr val="dk1"/>
                          </a:solidFill>
                          <a:latin typeface="Open Sans"/>
                          <a:ea typeface="Open Sans"/>
                          <a:cs typeface="Open Sans"/>
                          <a:sym typeface="Open Sans"/>
                        </a:rPr>
                        <a:t>)</a:t>
                      </a:r>
                      <a:endParaRPr b="1" sz="1000">
                        <a:solidFill>
                          <a:schemeClr val="dk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FEFEF"/>
                    </a:solidFill>
                  </a:tcPr>
                </a:tc>
                <a:tc hMerge="1"/>
                <a:tc hMerge="1"/>
                <a:tc hMerge="1"/>
                <a:tc hMerge="1"/>
                <a:tc hMerge="1"/>
                <a:tc hMerge="1"/>
                <a:tc hMerge="1"/>
                <a:tc hMerge="1"/>
                <a:tc hMerge="1"/>
              </a:tr>
              <a:tr h="245175">
                <a:tc vMerge="1"/>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Temporal</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Spatial</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Accuracy -&gt; interpreted as limiting factors</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Latency</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hMerge="1"/>
                <a:tc gridSpan="2">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Availability</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r>
              <a:tr h="204325">
                <a:tc vMerge="1"/>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Spec</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Performance</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Spec</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Performance</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Spec</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Performance</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Spec</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Performance</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Spec</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Performance</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r>
              <a:tr h="538650">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Sentinel-2</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5 days</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11734B"/>
                          </a:solidFill>
                          <a:latin typeface="Open Sans"/>
                          <a:ea typeface="Open Sans"/>
                          <a:cs typeface="Open Sans"/>
                          <a:sym typeface="Open Sans"/>
                        </a:rPr>
                        <a:t>Goal</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10m</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F1C232"/>
                          </a:solidFill>
                          <a:latin typeface="Open Sans"/>
                          <a:ea typeface="Open Sans"/>
                          <a:cs typeface="Open Sans"/>
                          <a:sym typeface="Open Sans"/>
                        </a:rPr>
                        <a:t>Threshold</a:t>
                      </a:r>
                      <a:endParaRPr sz="1000">
                        <a:solidFill>
                          <a:srgbClr val="F1C232"/>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issues with geometric registration with default processing - particular issues for small fields</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F1C232"/>
                          </a:solidFill>
                          <a:latin typeface="Open Sans"/>
                          <a:ea typeface="Open Sans"/>
                          <a:cs typeface="Open Sans"/>
                          <a:sym typeface="Open Sans"/>
                        </a:rPr>
                        <a:t>Threshold</a:t>
                      </a:r>
                      <a:r>
                        <a:rPr lang="en-GB" sz="1000">
                          <a:solidFill>
                            <a:srgbClr val="473821"/>
                          </a:solidFill>
                          <a:latin typeface="Open Sans"/>
                          <a:ea typeface="Open Sans"/>
                          <a:cs typeface="Open Sans"/>
                          <a:sym typeface="Open Sans"/>
                        </a:rPr>
                        <a:t> / not adequate for small fields</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3-4h</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11734B"/>
                          </a:solidFill>
                          <a:latin typeface="Open Sans"/>
                          <a:ea typeface="Open Sans"/>
                          <a:cs typeface="Open Sans"/>
                          <a:sym typeface="Open Sans"/>
                        </a:rPr>
                        <a:t>Goal</a:t>
                      </a:r>
                      <a:endParaRPr sz="1000">
                        <a:solidFill>
                          <a:srgbClr val="11734B"/>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free</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11734B"/>
                          </a:solidFill>
                          <a:latin typeface="Open Sans"/>
                          <a:ea typeface="Open Sans"/>
                          <a:cs typeface="Open Sans"/>
                          <a:sym typeface="Open Sans"/>
                        </a:rPr>
                        <a:t>Goal</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8650">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Planet</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Daily</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11734B"/>
                          </a:solidFill>
                          <a:latin typeface="Open Sans"/>
                          <a:ea typeface="Open Sans"/>
                          <a:cs typeface="Open Sans"/>
                          <a:sym typeface="Open Sans"/>
                        </a:rPr>
                        <a:t>Goal</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5m</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F1C232"/>
                          </a:solidFill>
                          <a:latin typeface="Open Sans"/>
                          <a:ea typeface="Open Sans"/>
                          <a:cs typeface="Open Sans"/>
                          <a:sym typeface="Open Sans"/>
                        </a:rPr>
                        <a:t>Threshold</a:t>
                      </a:r>
                      <a:r>
                        <a:rPr lang="en-GB" sz="1000">
                          <a:latin typeface="Open Sans"/>
                          <a:ea typeface="Open Sans"/>
                          <a:cs typeface="Open Sans"/>
                          <a:sym typeface="Open Sans"/>
                        </a:rPr>
                        <a:t> to </a:t>
                      </a:r>
                      <a:r>
                        <a:rPr lang="en-GB" sz="1000">
                          <a:solidFill>
                            <a:srgbClr val="11734B"/>
                          </a:solidFill>
                          <a:latin typeface="Open Sans"/>
                          <a:ea typeface="Open Sans"/>
                          <a:cs typeface="Open Sans"/>
                          <a:sym typeface="Open Sans"/>
                        </a:rPr>
                        <a:t>Goal</a:t>
                      </a:r>
                      <a:r>
                        <a:rPr lang="en-GB" sz="1000">
                          <a:latin typeface="Open Sans"/>
                          <a:ea typeface="Open Sans"/>
                          <a:cs typeface="Open Sans"/>
                          <a:sym typeface="Open Sans"/>
                        </a:rPr>
                        <a:t> (TBC)</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georeferencing issues, limited spectral bands, limited time series, radiometric mosaics not consistent</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B10202"/>
                          </a:solidFill>
                          <a:latin typeface="Open Sans"/>
                          <a:ea typeface="Open Sans"/>
                          <a:cs typeface="Open Sans"/>
                          <a:sym typeface="Open Sans"/>
                        </a:rPr>
                        <a:t>Not Met</a:t>
                      </a:r>
                      <a:endParaRPr sz="1000">
                        <a:solidFill>
                          <a:srgbClr val="B10202"/>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n/a</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11734B"/>
                          </a:solidFill>
                          <a:latin typeface="Open Sans"/>
                          <a:ea typeface="Open Sans"/>
                          <a:cs typeface="Open Sans"/>
                          <a:sym typeface="Open Sans"/>
                        </a:rPr>
                        <a:t>Goal</a:t>
                      </a:r>
                      <a:endParaRPr sz="1000">
                        <a:solidFill>
                          <a:srgbClr val="11734B"/>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commercial</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solidFill>
                            <a:srgbClr val="B10202"/>
                          </a:solidFill>
                          <a:latin typeface="Open Sans"/>
                          <a:ea typeface="Open Sans"/>
                          <a:cs typeface="Open Sans"/>
                          <a:sym typeface="Open Sans"/>
                        </a:rPr>
                        <a:t>Not Met</a:t>
                      </a:r>
                      <a:endParaRPr sz="1000">
                        <a:solidFill>
                          <a:srgbClr val="B10202"/>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71475">
                <a:tc>
                  <a:txBody>
                    <a:bodyPr/>
                    <a:lstStyle/>
                    <a:p>
                      <a:pPr indent="0" lvl="0" marL="0" rtl="0" algn="l">
                        <a:lnSpc>
                          <a:spcPct val="115000"/>
                        </a:lnSpc>
                        <a:spcBef>
                          <a:spcPts val="0"/>
                        </a:spcBef>
                        <a:spcAft>
                          <a:spcPts val="0"/>
                        </a:spcAft>
                        <a:buNone/>
                      </a:pPr>
                      <a:r>
                        <a:rPr b="1" lang="en-GB" sz="1000">
                          <a:latin typeface="Open Sans"/>
                          <a:ea typeface="Open Sans"/>
                          <a:cs typeface="Open Sans"/>
                          <a:sym typeface="Open Sans"/>
                        </a:rPr>
                        <a:t>Landsat</a:t>
                      </a:r>
                      <a:endParaRPr b="1"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8 days</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11734B"/>
                          </a:solidFill>
                          <a:latin typeface="Open Sans"/>
                          <a:ea typeface="Open Sans"/>
                          <a:cs typeface="Open Sans"/>
                          <a:sym typeface="Open Sans"/>
                        </a:rPr>
                        <a:t>Goal</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30 m</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F1C232"/>
                          </a:solidFill>
                          <a:latin typeface="Open Sans"/>
                          <a:ea typeface="Open Sans"/>
                          <a:cs typeface="Open Sans"/>
                          <a:sym typeface="Open Sans"/>
                        </a:rPr>
                        <a:t>Threshold</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spatial resolution suitable for large fields (North America)</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F1C232"/>
                          </a:solidFill>
                          <a:latin typeface="Open Sans"/>
                          <a:ea typeface="Open Sans"/>
                          <a:cs typeface="Open Sans"/>
                          <a:sym typeface="Open Sans"/>
                        </a:rPr>
                        <a:t>Threshold</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Not Yet Analyzed</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1000">
                          <a:latin typeface="Open Sans"/>
                          <a:ea typeface="Open Sans"/>
                          <a:cs typeface="Open Sans"/>
                          <a:sym typeface="Open Sans"/>
                        </a:rPr>
                        <a:t>free</a:t>
                      </a:r>
                      <a:endParaRPr sz="1000">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GB" sz="1000">
                          <a:solidFill>
                            <a:srgbClr val="11734B"/>
                          </a:solidFill>
                          <a:latin typeface="Open Sans"/>
                          <a:ea typeface="Open Sans"/>
                          <a:cs typeface="Open Sans"/>
                          <a:sym typeface="Open Sans"/>
                        </a:rPr>
                        <a:t>Goal</a:t>
                      </a:r>
                      <a:endParaRPr sz="1000">
                        <a:solidFill>
                          <a:srgbClr val="473821"/>
                        </a:solidFill>
                        <a:latin typeface="Open Sans"/>
                        <a:ea typeface="Open Sans"/>
                        <a:cs typeface="Open Sans"/>
                        <a:sym typeface="Open Sans"/>
                      </a:endParaRPr>
                    </a:p>
                  </a:txBody>
                  <a:tcPr marT="19050" marB="19050" marR="28575" marL="285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303" name="Google Shape;303;p25"/>
          <p:cNvSpPr txBox="1"/>
          <p:nvPr/>
        </p:nvSpPr>
        <p:spPr>
          <a:xfrm>
            <a:off x="134075" y="5636167"/>
            <a:ext cx="9828000" cy="880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ontserrat"/>
                <a:ea typeface="Montserrat"/>
                <a:cs typeface="Montserrat"/>
                <a:sym typeface="Montserrat"/>
              </a:rPr>
              <a:t>There is MUCH more information… but take home messages are:</a:t>
            </a:r>
            <a:endParaRPr b="1" sz="1200">
              <a:latin typeface="Montserrat"/>
              <a:ea typeface="Montserrat"/>
              <a:cs typeface="Montserrat"/>
              <a:sym typeface="Montserrat"/>
            </a:endParaRPr>
          </a:p>
          <a:p>
            <a:pPr indent="0" lvl="0" marL="0" rtl="0" algn="l">
              <a:spcBef>
                <a:spcPts val="0"/>
              </a:spcBef>
              <a:spcAft>
                <a:spcPts val="0"/>
              </a:spcAft>
              <a:buNone/>
            </a:pPr>
            <a:r>
              <a:rPr lang="en-GB" sz="1200">
                <a:latin typeface="Montserrat"/>
                <a:ea typeface="Montserrat"/>
                <a:cs typeface="Montserrat"/>
                <a:sym typeface="Montserrat"/>
              </a:rPr>
              <a:t>1) the satellite observation component are pretty good except for small fields, where geometric accuracy + insufficiently fine spatial resolution leads to many fields being missed.</a:t>
            </a:r>
            <a:endParaRPr sz="1200">
              <a:latin typeface="Montserrat"/>
              <a:ea typeface="Montserrat"/>
              <a:cs typeface="Montserrat"/>
              <a:sym typeface="Montserrat"/>
            </a:endParaRPr>
          </a:p>
          <a:p>
            <a:pPr indent="0" lvl="0" marL="0" rtl="0" algn="l">
              <a:spcBef>
                <a:spcPts val="0"/>
              </a:spcBef>
              <a:spcAft>
                <a:spcPts val="0"/>
              </a:spcAft>
              <a:buNone/>
            </a:pPr>
            <a:r>
              <a:rPr lang="en-GB" sz="1200">
                <a:latin typeface="Montserrat"/>
                <a:ea typeface="Montserrat"/>
                <a:cs typeface="Montserrat"/>
                <a:sym typeface="Montserrat"/>
              </a:rPr>
              <a:t>2) We are definitely not documenting all satellites and products - </a:t>
            </a:r>
            <a:r>
              <a:rPr b="1" lang="en-GB" sz="1200">
                <a:latin typeface="Montserrat"/>
                <a:ea typeface="Montserrat"/>
                <a:cs typeface="Montserrat"/>
                <a:sym typeface="Montserrat"/>
              </a:rPr>
              <a:t>and need agency input to do that… </a:t>
            </a:r>
            <a:r>
              <a:rPr lang="en-GB" sz="1200">
                <a:latin typeface="Montserrat"/>
                <a:ea typeface="Montserrat"/>
                <a:cs typeface="Montserrat"/>
                <a:sym typeface="Montserrat"/>
              </a:rPr>
              <a:t> </a:t>
            </a:r>
            <a:endParaRPr sz="12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8"/>
          <p:cNvSpPr txBox="1"/>
          <p:nvPr>
            <p:ph type="title"/>
          </p:nvPr>
        </p:nvSpPr>
        <p:spPr>
          <a:xfrm>
            <a:off x="176048" y="55775"/>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600">
                <a:solidFill>
                  <a:srgbClr val="93C47D"/>
                </a:solidFill>
              </a:rPr>
              <a:t>Proposed SIT-TW Action</a:t>
            </a:r>
            <a:r>
              <a:rPr lang="en-GB" sz="3600"/>
              <a:t> + </a:t>
            </a:r>
            <a:br>
              <a:rPr lang="en-GB" sz="3600"/>
            </a:br>
            <a:r>
              <a:rPr lang="en-GB" sz="3600"/>
              <a:t>Most Recent Actions</a:t>
            </a:r>
            <a:endParaRPr sz="3600"/>
          </a:p>
        </p:txBody>
      </p:sp>
      <p:graphicFrame>
        <p:nvGraphicFramePr>
          <p:cNvPr id="73" name="Google Shape;73;p8"/>
          <p:cNvGraphicFramePr/>
          <p:nvPr/>
        </p:nvGraphicFramePr>
        <p:xfrm>
          <a:off x="259225" y="1111378"/>
          <a:ext cx="3000000" cy="3000000"/>
        </p:xfrm>
        <a:graphic>
          <a:graphicData uri="http://schemas.openxmlformats.org/drawingml/2006/table">
            <a:tbl>
              <a:tblPr>
                <a:noFill/>
                <a:tableStyleId>{B4B94200-8743-440C-B416-BCB7B92FC1A7}</a:tableStyleId>
              </a:tblPr>
              <a:tblGrid>
                <a:gridCol w="1453875"/>
                <a:gridCol w="1287500"/>
                <a:gridCol w="6201775"/>
                <a:gridCol w="2841300"/>
              </a:tblGrid>
              <a:tr h="734025">
                <a:tc>
                  <a:txBody>
                    <a:bodyPr/>
                    <a:lstStyle/>
                    <a:p>
                      <a:pPr indent="0" lvl="0" marL="0" rtl="0" algn="l">
                        <a:spcBef>
                          <a:spcPts val="0"/>
                        </a:spcBef>
                        <a:spcAft>
                          <a:spcPts val="0"/>
                        </a:spcAft>
                        <a:buNone/>
                      </a:pPr>
                      <a:r>
                        <a:rPr b="1" lang="en-GB">
                          <a:latin typeface="Montserrat"/>
                          <a:ea typeface="Montserrat"/>
                          <a:cs typeface="Montserrat"/>
                          <a:sym typeface="Montserrat"/>
                        </a:rPr>
                        <a:t>Action #</a:t>
                      </a:r>
                      <a:endParaRPr b="1">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1200">
                          <a:solidFill>
                            <a:srgbClr val="38761D"/>
                          </a:solidFill>
                          <a:latin typeface="Montserrat"/>
                          <a:ea typeface="Montserrat"/>
                          <a:cs typeface="Montserrat"/>
                          <a:sym typeface="Montserrat"/>
                        </a:rPr>
                        <a:t>Proposed</a:t>
                      </a:r>
                      <a:r>
                        <a:rPr b="1" lang="en-GB" sz="1200">
                          <a:latin typeface="Montserrat"/>
                          <a:ea typeface="Montserrat"/>
                          <a:cs typeface="Montserrat"/>
                          <a:sym typeface="Montserrat"/>
                        </a:rPr>
                        <a:t> or </a:t>
                      </a:r>
                      <a:r>
                        <a:rPr b="1" lang="en-GB" sz="1200">
                          <a:latin typeface="Montserrat"/>
                          <a:ea typeface="Montserrat"/>
                          <a:cs typeface="Montserrat"/>
                          <a:sym typeface="Montserrat"/>
                        </a:rPr>
                        <a:t>Original Deadline</a:t>
                      </a:r>
                      <a:endParaRPr b="1" sz="12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a:latin typeface="Montserrat"/>
                          <a:ea typeface="Montserrat"/>
                          <a:cs typeface="Montserrat"/>
                          <a:sym typeface="Montserrat"/>
                        </a:rPr>
                        <a:t>Action Text</a:t>
                      </a:r>
                      <a:endParaRPr b="1">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a:latin typeface="Montserrat"/>
                          <a:ea typeface="Montserrat"/>
                          <a:cs typeface="Montserrat"/>
                          <a:sym typeface="Montserrat"/>
                        </a:rPr>
                        <a:t>Update/Comment</a:t>
                      </a:r>
                      <a:endParaRPr b="1">
                        <a:latin typeface="Montserrat"/>
                        <a:ea typeface="Montserrat"/>
                        <a:cs typeface="Montserrat"/>
                        <a:sym typeface="Montserrat"/>
                      </a:endParaRPr>
                    </a:p>
                  </a:txBody>
                  <a:tcPr marT="91425" marB="91425" marR="91425" marL="91425"/>
                </a:tc>
              </a:tr>
              <a:tr h="846925">
                <a:tc>
                  <a:txBody>
                    <a:bodyPr/>
                    <a:lstStyle/>
                    <a:p>
                      <a:pPr indent="0" lvl="0" marL="0" rtl="0" algn="l">
                        <a:spcBef>
                          <a:spcPts val="0"/>
                        </a:spcBef>
                        <a:spcAft>
                          <a:spcPts val="0"/>
                        </a:spcAft>
                        <a:buNone/>
                      </a:pPr>
                      <a:r>
                        <a:rPr b="1" lang="en-GB" sz="1500">
                          <a:solidFill>
                            <a:srgbClr val="38761D"/>
                          </a:solidFill>
                          <a:latin typeface="Montserrat"/>
                          <a:ea typeface="Montserrat"/>
                          <a:cs typeface="Montserrat"/>
                          <a:sym typeface="Montserrat"/>
                        </a:rPr>
                        <a:t>SIT-TW-40-?</a:t>
                      </a:r>
                      <a:endParaRPr b="1" sz="1500">
                        <a:solidFill>
                          <a:srgbClr val="38761D"/>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1500">
                          <a:solidFill>
                            <a:srgbClr val="38761D"/>
                          </a:solidFill>
                          <a:latin typeface="Montserrat"/>
                          <a:ea typeface="Montserrat"/>
                          <a:cs typeface="Montserrat"/>
                          <a:sym typeface="Montserrat"/>
                        </a:rPr>
                        <a:t>Plenary-39</a:t>
                      </a:r>
                      <a:endParaRPr b="1" sz="1500">
                        <a:solidFill>
                          <a:srgbClr val="38761D"/>
                        </a:solidFill>
                        <a:latin typeface="Montserrat"/>
                        <a:ea typeface="Montserrat"/>
                        <a:cs typeface="Montserrat"/>
                        <a:sym typeface="Montserrat"/>
                      </a:endParaRPr>
                    </a:p>
                  </a:txBody>
                  <a:tcPr marT="91425" marB="91425" marR="91425" marL="91425"/>
                </a:tc>
                <a:tc>
                  <a:txBody>
                    <a:bodyPr/>
                    <a:lstStyle/>
                    <a:p>
                      <a:pPr indent="0" lvl="0" marL="0" rtl="0" algn="l">
                        <a:spcBef>
                          <a:spcPts val="600"/>
                        </a:spcBef>
                        <a:spcAft>
                          <a:spcPts val="0"/>
                        </a:spcAft>
                        <a:buNone/>
                      </a:pPr>
                      <a:r>
                        <a:rPr b="1" lang="en-GB" sz="1500">
                          <a:solidFill>
                            <a:srgbClr val="38761D"/>
                          </a:solidFill>
                          <a:latin typeface="Montserrat"/>
                          <a:ea typeface="Montserrat"/>
                          <a:cs typeface="Montserrat"/>
                          <a:sym typeface="Montserrat"/>
                        </a:rPr>
                        <a:t>CEOS agencies without confirmed PoCs are asked to formally appoint a PoC to the GEOGLAM LSI-VC Subgroup </a:t>
                      </a:r>
                      <a:endParaRPr b="1" sz="1500">
                        <a:solidFill>
                          <a:srgbClr val="38761D"/>
                        </a:solidFill>
                        <a:latin typeface="Montserrat"/>
                        <a:ea typeface="Montserrat"/>
                        <a:cs typeface="Montserrat"/>
                        <a:sym typeface="Montserrat"/>
                      </a:endParaRPr>
                    </a:p>
                    <a:p>
                      <a:pPr indent="-323850" lvl="0" marL="457200" rtl="0" algn="l">
                        <a:spcBef>
                          <a:spcPts val="600"/>
                        </a:spcBef>
                        <a:spcAft>
                          <a:spcPts val="0"/>
                        </a:spcAft>
                        <a:buClr>
                          <a:srgbClr val="38761D"/>
                        </a:buClr>
                        <a:buSzPts val="1500"/>
                        <a:buFont typeface="Montserrat"/>
                        <a:buChar char="●"/>
                      </a:pPr>
                      <a:r>
                        <a:rPr lang="en-GB" sz="1500">
                          <a:solidFill>
                            <a:srgbClr val="38761D"/>
                          </a:solidFill>
                          <a:latin typeface="Montserrat"/>
                          <a:ea typeface="Montserrat"/>
                          <a:cs typeface="Montserrat"/>
                          <a:sym typeface="Montserrat"/>
                        </a:rPr>
                        <a:t>Note: commitment can be incremental starting with short-term support for first 6 variables of the stocktake</a:t>
                      </a:r>
                      <a:endParaRPr sz="1500">
                        <a:solidFill>
                          <a:srgbClr val="38761D"/>
                        </a:solidFill>
                        <a:latin typeface="Montserrat"/>
                        <a:ea typeface="Montserrat"/>
                        <a:cs typeface="Montserrat"/>
                        <a:sym typeface="Montserrat"/>
                      </a:endParaRPr>
                    </a:p>
                  </a:txBody>
                  <a:tcPr marT="91425" marB="91425" marR="91425" marL="91425"/>
                </a:tc>
                <a:tc>
                  <a:txBody>
                    <a:bodyPr/>
                    <a:lstStyle/>
                    <a:p>
                      <a:pPr indent="0" lvl="0" marL="0" rtl="0" algn="l">
                        <a:spcBef>
                          <a:spcPts val="600"/>
                        </a:spcBef>
                        <a:spcAft>
                          <a:spcPts val="0"/>
                        </a:spcAft>
                        <a:buNone/>
                      </a:pPr>
                      <a:r>
                        <a:rPr b="1" lang="en-GB" sz="1600">
                          <a:solidFill>
                            <a:schemeClr val="dk1"/>
                          </a:solidFill>
                          <a:latin typeface="Montserrat"/>
                          <a:ea typeface="Montserrat"/>
                          <a:cs typeface="Montserrat"/>
                          <a:sym typeface="Montserrat"/>
                        </a:rPr>
                        <a:t>Already </a:t>
                      </a:r>
                      <a:r>
                        <a:rPr b="1" lang="en-GB" sz="1600">
                          <a:solidFill>
                            <a:schemeClr val="dk1"/>
                          </a:solidFill>
                          <a:latin typeface="Montserrat"/>
                          <a:ea typeface="Montserrat"/>
                          <a:cs typeface="Montserrat"/>
                          <a:sym typeface="Montserrat"/>
                        </a:rPr>
                        <a:t>Confirmed</a:t>
                      </a:r>
                      <a:r>
                        <a:rPr lang="en-GB" sz="1600">
                          <a:solidFill>
                            <a:schemeClr val="dk1"/>
                          </a:solidFill>
                          <a:latin typeface="Montserrat"/>
                          <a:ea typeface="Montserrat"/>
                          <a:cs typeface="Montserrat"/>
                          <a:sym typeface="Montserrat"/>
                        </a:rPr>
                        <a:t>: </a:t>
                      </a:r>
                      <a:r>
                        <a:rPr lang="en-GB" sz="1300">
                          <a:solidFill>
                            <a:schemeClr val="dk1"/>
                          </a:solidFill>
                          <a:latin typeface="Montserrat"/>
                          <a:ea typeface="Montserrat"/>
                          <a:cs typeface="Montserrat"/>
                          <a:sym typeface="Montserrat"/>
                        </a:rPr>
                        <a:t>ESA, ISRO, CSIRO, SANSA, Geoscience Australia, CONAE</a:t>
                      </a:r>
                      <a:endParaRPr sz="1300">
                        <a:solidFill>
                          <a:srgbClr val="38761D"/>
                        </a:solidFill>
                        <a:latin typeface="Montserrat"/>
                        <a:ea typeface="Montserrat"/>
                        <a:cs typeface="Montserrat"/>
                        <a:sym typeface="Montserrat"/>
                      </a:endParaRPr>
                    </a:p>
                  </a:txBody>
                  <a:tcPr marT="91425" marB="91425" marR="91425" marL="91425"/>
                </a:tc>
              </a:tr>
              <a:tr h="597125">
                <a:tc>
                  <a:txBody>
                    <a:bodyPr/>
                    <a:lstStyle/>
                    <a:p>
                      <a:pPr indent="0" lvl="0" marL="0" rtl="0" algn="l">
                        <a:spcBef>
                          <a:spcPts val="0"/>
                        </a:spcBef>
                        <a:spcAft>
                          <a:spcPts val="0"/>
                        </a:spcAft>
                        <a:buNone/>
                      </a:pPr>
                      <a:r>
                        <a:rPr b="1" lang="en-GB" sz="1500">
                          <a:solidFill>
                            <a:srgbClr val="38761D"/>
                          </a:solidFill>
                          <a:latin typeface="Montserrat"/>
                          <a:ea typeface="Montserrat"/>
                          <a:cs typeface="Montserrat"/>
                          <a:sym typeface="Montserrat"/>
                        </a:rPr>
                        <a:t>SIT-TW-40-?</a:t>
                      </a:r>
                      <a:endParaRPr b="1" sz="1500">
                        <a:solidFill>
                          <a:srgbClr val="38761D"/>
                        </a:solidFill>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b="1" lang="en-GB" sz="1500">
                          <a:solidFill>
                            <a:srgbClr val="38761D"/>
                          </a:solidFill>
                          <a:latin typeface="Montserrat"/>
                          <a:ea typeface="Montserrat"/>
                          <a:cs typeface="Montserrat"/>
                          <a:sym typeface="Montserrat"/>
                        </a:rPr>
                        <a:t>Plenary-39</a:t>
                      </a:r>
                      <a:endParaRPr b="1" sz="1500">
                        <a:solidFill>
                          <a:srgbClr val="38761D"/>
                        </a:solidFill>
                        <a:latin typeface="Montserrat"/>
                        <a:ea typeface="Montserrat"/>
                        <a:cs typeface="Montserrat"/>
                        <a:sym typeface="Montserrat"/>
                      </a:endParaRPr>
                    </a:p>
                  </a:txBody>
                  <a:tcPr marT="91425" marB="91425" marR="91425" marL="91425"/>
                </a:tc>
                <a:tc>
                  <a:txBody>
                    <a:bodyPr/>
                    <a:lstStyle/>
                    <a:p>
                      <a:pPr indent="0" lvl="0" marL="0" rtl="0" algn="l">
                        <a:spcBef>
                          <a:spcPts val="600"/>
                        </a:spcBef>
                        <a:spcAft>
                          <a:spcPts val="0"/>
                        </a:spcAft>
                        <a:buNone/>
                      </a:pPr>
                      <a:r>
                        <a:rPr b="1" lang="en-GB" sz="1500">
                          <a:solidFill>
                            <a:srgbClr val="38761D"/>
                          </a:solidFill>
                          <a:latin typeface="Montserrat"/>
                          <a:ea typeface="Montserrat"/>
                          <a:cs typeface="Montserrat"/>
                          <a:sym typeface="Montserrat"/>
                        </a:rPr>
                        <a:t>WG Cal-Val asked to work with GEOGLAM PoCs to scope “Joint Workshop on Good Practices for ET Validation”</a:t>
                      </a:r>
                      <a:endParaRPr b="1" sz="1500">
                        <a:solidFill>
                          <a:srgbClr val="38761D"/>
                        </a:solidFill>
                        <a:latin typeface="Montserrat"/>
                        <a:ea typeface="Montserrat"/>
                        <a:cs typeface="Montserrat"/>
                        <a:sym typeface="Montserrat"/>
                      </a:endParaRPr>
                    </a:p>
                  </a:txBody>
                  <a:tcPr marT="91425" marB="91425" marR="91425" marL="91425"/>
                </a:tc>
                <a:tc>
                  <a:txBody>
                    <a:bodyPr/>
                    <a:lstStyle/>
                    <a:p>
                      <a:pPr indent="0" lvl="0" marL="0" rtl="0" algn="l">
                        <a:spcBef>
                          <a:spcPts val="600"/>
                        </a:spcBef>
                        <a:spcAft>
                          <a:spcPts val="0"/>
                        </a:spcAft>
                        <a:buNone/>
                      </a:pPr>
                      <a:r>
                        <a:t/>
                      </a:r>
                      <a:endParaRPr b="1" sz="1600">
                        <a:solidFill>
                          <a:schemeClr val="dk1"/>
                        </a:solidFill>
                        <a:latin typeface="Montserrat"/>
                        <a:ea typeface="Montserrat"/>
                        <a:cs typeface="Montserrat"/>
                        <a:sym typeface="Montserrat"/>
                      </a:endParaRPr>
                    </a:p>
                  </a:txBody>
                  <a:tcPr marT="91425" marB="91425" marR="91425" marL="91425"/>
                </a:tc>
              </a:tr>
              <a:tr h="846925">
                <a:tc>
                  <a:txBody>
                    <a:bodyPr/>
                    <a:lstStyle/>
                    <a:p>
                      <a:pPr indent="0" lvl="0" marL="0" rtl="0" algn="l">
                        <a:spcBef>
                          <a:spcPts val="0"/>
                        </a:spcBef>
                        <a:spcAft>
                          <a:spcPts val="0"/>
                        </a:spcAft>
                        <a:buNone/>
                      </a:pPr>
                      <a:r>
                        <a:rPr lang="en-GB">
                          <a:latin typeface="Montserrat"/>
                          <a:ea typeface="Montserrat"/>
                          <a:cs typeface="Montserrat"/>
                          <a:sym typeface="Montserrat"/>
                        </a:rPr>
                        <a:t>SIT-40-12</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200">
                          <a:latin typeface="Montserrat"/>
                          <a:ea typeface="Montserrat"/>
                          <a:cs typeface="Montserrat"/>
                          <a:sym typeface="Montserrat"/>
                        </a:rPr>
                        <a:t>9 May 2025</a:t>
                      </a:r>
                      <a:endParaRPr sz="12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a:solidFill>
                            <a:schemeClr val="dk1"/>
                          </a:solidFill>
                          <a:latin typeface="Montserrat"/>
                          <a:ea typeface="Montserrat"/>
                          <a:cs typeface="Montserrat"/>
                          <a:sym typeface="Montserrat"/>
                        </a:rPr>
                        <a:t>CEOS Agencies are asked to review the submitted “LSI-VC Subgroup on GEOGLAM Terms of Reference” and provide a response to GEOGLAM points of contact… </a:t>
                      </a:r>
                      <a:endParaRPr>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None/>
                      </a:pPr>
                      <a:r>
                        <a:rPr lang="en-GB">
                          <a:solidFill>
                            <a:srgbClr val="38761D"/>
                          </a:solidFill>
                          <a:latin typeface="Montserrat"/>
                          <a:ea typeface="Montserrat"/>
                          <a:cs typeface="Montserrat"/>
                          <a:sym typeface="Montserrat"/>
                        </a:rPr>
                        <a:t>Feedback welcome, but not required. LSI-VC will approve.</a:t>
                      </a:r>
                      <a:endParaRPr>
                        <a:solidFill>
                          <a:srgbClr val="38761D"/>
                        </a:solidFill>
                        <a:latin typeface="Montserrat"/>
                        <a:ea typeface="Montserrat"/>
                        <a:cs typeface="Montserrat"/>
                        <a:sym typeface="Montserrat"/>
                      </a:endParaRPr>
                    </a:p>
                  </a:txBody>
                  <a:tcPr marT="91425" marB="91425" marR="91425" marL="91425"/>
                </a:tc>
              </a:tr>
              <a:tr h="924325">
                <a:tc>
                  <a:txBody>
                    <a:bodyPr/>
                    <a:lstStyle/>
                    <a:p>
                      <a:pPr indent="0" lvl="0" marL="0" rtl="0" algn="l">
                        <a:spcBef>
                          <a:spcPts val="0"/>
                        </a:spcBef>
                        <a:spcAft>
                          <a:spcPts val="0"/>
                        </a:spcAft>
                        <a:buNone/>
                      </a:pPr>
                      <a:r>
                        <a:rPr lang="en-GB">
                          <a:latin typeface="Montserrat"/>
                          <a:ea typeface="Montserrat"/>
                          <a:cs typeface="Montserrat"/>
                          <a:sym typeface="Montserrat"/>
                        </a:rPr>
                        <a:t>Plenary-38-08</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200">
                          <a:latin typeface="Montserrat"/>
                          <a:ea typeface="Montserrat"/>
                          <a:cs typeface="Montserrat"/>
                          <a:sym typeface="Montserrat"/>
                        </a:rPr>
                        <a:t>29 Nov 2024</a:t>
                      </a:r>
                      <a:endParaRPr sz="1200">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0"/>
                        </a:spcAft>
                        <a:buNone/>
                      </a:pPr>
                      <a:r>
                        <a:rPr lang="en-GB">
                          <a:solidFill>
                            <a:schemeClr val="dk1"/>
                          </a:solidFill>
                          <a:latin typeface="Montserrat"/>
                          <a:ea typeface="Montserrat"/>
                          <a:cs typeface="Montserrat"/>
                          <a:sym typeface="Montserrat"/>
                        </a:rPr>
                        <a:t>CEOS agencies to identify points of contact to contribute to an 18-month Essential Agriculture Variables (EAV) stocktake and LSI-VC Subgroup on GEOGLAM scoping effort.</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a:solidFill>
                            <a:srgbClr val="38761D"/>
                          </a:solidFill>
                          <a:latin typeface="Montserrat"/>
                          <a:ea typeface="Montserrat"/>
                          <a:cs typeface="Montserrat"/>
                          <a:sym typeface="Montserrat"/>
                        </a:rPr>
                        <a:t>Requesting movement to SIT-TW-40 Action for agencies without confirmed reps.</a:t>
                      </a:r>
                      <a:endParaRPr>
                        <a:latin typeface="Montserrat"/>
                        <a:ea typeface="Montserrat"/>
                        <a:cs typeface="Montserrat"/>
                        <a:sym typeface="Montserrat"/>
                      </a:endParaRPr>
                    </a:p>
                  </a:txBody>
                  <a:tcPr marT="91425" marB="91425" marR="91425" marL="91425"/>
                </a:tc>
              </a:tr>
              <a:tr h="846925">
                <a:tc>
                  <a:txBody>
                    <a:bodyPr/>
                    <a:lstStyle/>
                    <a:p>
                      <a:pPr indent="0" lvl="0" marL="0" rtl="0" algn="l">
                        <a:spcBef>
                          <a:spcPts val="0"/>
                        </a:spcBef>
                        <a:spcAft>
                          <a:spcPts val="0"/>
                        </a:spcAft>
                        <a:buNone/>
                      </a:pPr>
                      <a:r>
                        <a:rPr lang="en-GB">
                          <a:latin typeface="Montserrat"/>
                          <a:ea typeface="Montserrat"/>
                          <a:cs typeface="Montserrat"/>
                          <a:sym typeface="Montserrat"/>
                        </a:rPr>
                        <a:t>SIT-39-05</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GB" sz="1200">
                          <a:latin typeface="Montserrat"/>
                          <a:ea typeface="Montserrat"/>
                          <a:cs typeface="Montserrat"/>
                          <a:sym typeface="Montserrat"/>
                        </a:rPr>
                        <a:t>June 2024</a:t>
                      </a:r>
                      <a:endParaRPr sz="1200">
                        <a:latin typeface="Montserrat"/>
                        <a:ea typeface="Montserrat"/>
                        <a:cs typeface="Montserrat"/>
                        <a:sym typeface="Montserrat"/>
                      </a:endParaRPr>
                    </a:p>
                  </a:txBody>
                  <a:tcPr marT="91425" marB="91425" marR="91425" marL="91425"/>
                </a:tc>
                <a:tc>
                  <a:txBody>
                    <a:bodyPr/>
                    <a:lstStyle/>
                    <a:p>
                      <a:pPr indent="0" lvl="0" marL="0" rtl="0" algn="l">
                        <a:lnSpc>
                          <a:spcPct val="115000"/>
                        </a:lnSpc>
                        <a:spcBef>
                          <a:spcPts val="0"/>
                        </a:spcBef>
                        <a:spcAft>
                          <a:spcPts val="0"/>
                        </a:spcAft>
                        <a:buNone/>
                      </a:pPr>
                      <a:r>
                        <a:rPr lang="en-GB">
                          <a:solidFill>
                            <a:schemeClr val="dk1"/>
                          </a:solidFill>
                          <a:latin typeface="Montserrat"/>
                          <a:ea typeface="Montserrat"/>
                          <a:cs typeface="Montserrat"/>
                          <a:sym typeface="Montserrat"/>
                        </a:rPr>
                        <a:t>CEOS Agencies to identify points of contact to contribute to the LSI-VC Subgroup on GEOGLAM.</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a:solidFill>
                            <a:srgbClr val="38761D"/>
                          </a:solidFill>
                          <a:latin typeface="Montserrat"/>
                          <a:ea typeface="Montserrat"/>
                          <a:cs typeface="Montserrat"/>
                          <a:sym typeface="Montserrat"/>
                        </a:rPr>
                        <a:t>Requesting movement to SIT-TW-40 Action for agencies without confirmed reps.</a:t>
                      </a:r>
                      <a:endParaRPr>
                        <a:solidFill>
                          <a:srgbClr val="38761D"/>
                        </a:solidFill>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7" name="Shape 307"/>
        <p:cNvGrpSpPr/>
        <p:nvPr/>
      </p:nvGrpSpPr>
      <p:grpSpPr>
        <a:xfrm>
          <a:off x="0" y="0"/>
          <a:ext cx="0" cy="0"/>
          <a:chOff x="0" y="0"/>
          <a:chExt cx="0" cy="0"/>
        </a:xfrm>
      </p:grpSpPr>
      <p:sp>
        <p:nvSpPr>
          <p:cNvPr id="308" name="Google Shape;308;p26"/>
          <p:cNvSpPr txBox="1"/>
          <p:nvPr/>
        </p:nvSpPr>
        <p:spPr>
          <a:xfrm>
            <a:off x="1007525" y="3817068"/>
            <a:ext cx="5869500" cy="2288400"/>
          </a:xfrm>
          <a:prstGeom prst="rect">
            <a:avLst/>
          </a:prstGeom>
          <a:solidFill>
            <a:schemeClr val="dk2"/>
          </a:solidFill>
          <a:ln cap="flat" cmpd="sng" w="9525">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b="1" lang="en-GB">
                <a:solidFill>
                  <a:srgbClr val="D9EAD3"/>
                </a:solidFill>
                <a:latin typeface="Montserrat"/>
                <a:ea typeface="Montserrat"/>
                <a:cs typeface="Montserrat"/>
                <a:sym typeface="Montserrat"/>
              </a:rPr>
              <a:t>Now “on the record” as within scope of GEOGLAM EAVs - reduces duplication from other communities</a:t>
            </a:r>
            <a:endParaRPr>
              <a:solidFill>
                <a:srgbClr val="D9EAD3"/>
              </a:solidFill>
              <a:latin typeface="Montserrat"/>
              <a:ea typeface="Montserrat"/>
              <a:cs typeface="Montserrat"/>
              <a:sym typeface="Montserrat"/>
            </a:endParaRPr>
          </a:p>
        </p:txBody>
      </p:sp>
      <p:sp>
        <p:nvSpPr>
          <p:cNvPr id="309" name="Google Shape;309;p26"/>
          <p:cNvSpPr txBox="1"/>
          <p:nvPr>
            <p:ph idx="1" type="body"/>
          </p:nvPr>
        </p:nvSpPr>
        <p:spPr>
          <a:xfrm>
            <a:off x="386625" y="1390475"/>
            <a:ext cx="9758700" cy="4142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a:t>Agreements:</a:t>
            </a:r>
            <a:endParaRPr sz="1600">
              <a:solidFill>
                <a:srgbClr val="0B5394"/>
              </a:solidFill>
            </a:endParaRPr>
          </a:p>
          <a:p>
            <a:pPr indent="-330200" lvl="0" marL="457200" rtl="0" algn="l">
              <a:spcBef>
                <a:spcPts val="0"/>
              </a:spcBef>
              <a:spcAft>
                <a:spcPts val="0"/>
              </a:spcAft>
              <a:buSzPts val="1600"/>
              <a:buChar char="❖"/>
            </a:pPr>
            <a:r>
              <a:rPr b="1" lang="en-GB" sz="1600"/>
              <a:t>The list of uses of satellite-based EAVs that are within GEOGLAM’s scope</a:t>
            </a:r>
            <a:endParaRPr b="1" sz="1600"/>
          </a:p>
          <a:p>
            <a:pPr indent="-323850" lvl="1" marL="914400" rtl="0" algn="l">
              <a:lnSpc>
                <a:spcPct val="100000"/>
              </a:lnSpc>
              <a:spcBef>
                <a:spcPts val="0"/>
              </a:spcBef>
              <a:spcAft>
                <a:spcPts val="0"/>
              </a:spcAft>
              <a:buSzPts val="1500"/>
              <a:buChar char="▪"/>
            </a:pPr>
            <a:r>
              <a:rPr lang="en-GB" sz="1500"/>
              <a:t>AMIS</a:t>
            </a:r>
            <a:endParaRPr sz="1500"/>
          </a:p>
          <a:p>
            <a:pPr indent="-323850" lvl="1" marL="914400" rtl="0" algn="l">
              <a:lnSpc>
                <a:spcPct val="100000"/>
              </a:lnSpc>
              <a:spcBef>
                <a:spcPts val="0"/>
              </a:spcBef>
              <a:spcAft>
                <a:spcPts val="0"/>
              </a:spcAft>
              <a:buSzPts val="1500"/>
              <a:buChar char="▪"/>
            </a:pPr>
            <a:r>
              <a:rPr lang="en-GB" sz="1500"/>
              <a:t>Early warning</a:t>
            </a:r>
            <a:endParaRPr sz="1500"/>
          </a:p>
          <a:p>
            <a:pPr indent="-323850" lvl="1" marL="914400" rtl="0" algn="l">
              <a:lnSpc>
                <a:spcPct val="100000"/>
              </a:lnSpc>
              <a:spcBef>
                <a:spcPts val="0"/>
              </a:spcBef>
              <a:spcAft>
                <a:spcPts val="0"/>
              </a:spcAft>
              <a:buSzPts val="1500"/>
              <a:buChar char="▪"/>
            </a:pPr>
            <a:r>
              <a:rPr lang="en-GB" sz="1500"/>
              <a:t>Quantitative production forecasting</a:t>
            </a:r>
            <a:endParaRPr sz="1500"/>
          </a:p>
          <a:p>
            <a:pPr indent="-323850" lvl="1" marL="914400" rtl="0" algn="l">
              <a:lnSpc>
                <a:spcPct val="100000"/>
              </a:lnSpc>
              <a:spcBef>
                <a:spcPts val="0"/>
              </a:spcBef>
              <a:spcAft>
                <a:spcPts val="0"/>
              </a:spcAft>
              <a:buSzPts val="1500"/>
              <a:buChar char="▪"/>
            </a:pPr>
            <a:r>
              <a:rPr lang="en-GB" sz="1500"/>
              <a:t>SDGs / UNFCCC (AFOLU) / UNCCD (LDN) etc.</a:t>
            </a:r>
            <a:endParaRPr sz="1500"/>
          </a:p>
          <a:p>
            <a:pPr indent="-323850" lvl="1" marL="914400" rtl="0" algn="l">
              <a:lnSpc>
                <a:spcPct val="100000"/>
              </a:lnSpc>
              <a:spcBef>
                <a:spcPts val="0"/>
              </a:spcBef>
              <a:spcAft>
                <a:spcPts val="0"/>
              </a:spcAft>
              <a:buSzPts val="1500"/>
              <a:buChar char="▪"/>
            </a:pPr>
            <a:r>
              <a:rPr lang="en-GB" sz="1500"/>
              <a:t>National statistics</a:t>
            </a:r>
            <a:endParaRPr sz="1500"/>
          </a:p>
          <a:p>
            <a:pPr indent="-323850" lvl="1" marL="914400" rtl="0" algn="l">
              <a:lnSpc>
                <a:spcPct val="100000"/>
              </a:lnSpc>
              <a:spcBef>
                <a:spcPts val="0"/>
              </a:spcBef>
              <a:spcAft>
                <a:spcPts val="0"/>
              </a:spcAft>
              <a:buSzPts val="1500"/>
              <a:buChar char="▪"/>
            </a:pPr>
            <a:r>
              <a:rPr lang="en-GB" sz="1500"/>
              <a:t>Compliance / regulatory applications</a:t>
            </a:r>
            <a:endParaRPr sz="1500"/>
          </a:p>
          <a:p>
            <a:pPr indent="-323850" lvl="1" marL="914400" rtl="0" algn="l">
              <a:lnSpc>
                <a:spcPct val="100000"/>
              </a:lnSpc>
              <a:spcBef>
                <a:spcPts val="0"/>
              </a:spcBef>
              <a:spcAft>
                <a:spcPts val="0"/>
              </a:spcAft>
              <a:buSzPts val="1500"/>
              <a:buChar char="▪"/>
            </a:pPr>
            <a:r>
              <a:rPr lang="en-GB" sz="1500"/>
              <a:t>Disaster response</a:t>
            </a:r>
            <a:endParaRPr sz="1500"/>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Water district management and conservation planning</a:t>
            </a:r>
            <a:endParaRPr sz="1500">
              <a:solidFill>
                <a:schemeClr val="lt1"/>
              </a:solidFill>
            </a:endParaRPr>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Insurance</a:t>
            </a:r>
            <a:endParaRPr sz="1500">
              <a:solidFill>
                <a:schemeClr val="lt1"/>
              </a:solidFill>
            </a:endParaRPr>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Voluntary markets (GHG)</a:t>
            </a:r>
            <a:endParaRPr sz="1500">
              <a:solidFill>
                <a:schemeClr val="lt1"/>
              </a:solidFill>
            </a:endParaRPr>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Supply chain traceability</a:t>
            </a:r>
            <a:endParaRPr sz="1500">
              <a:solidFill>
                <a:schemeClr val="lt1"/>
              </a:solidFill>
            </a:endParaRPr>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Risk mitigation</a:t>
            </a:r>
            <a:endParaRPr sz="1500">
              <a:solidFill>
                <a:schemeClr val="lt1"/>
              </a:solidFill>
            </a:endParaRPr>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Precision management</a:t>
            </a:r>
            <a:endParaRPr sz="1500">
              <a:solidFill>
                <a:schemeClr val="lt1"/>
              </a:solidFill>
            </a:endParaRPr>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Land management </a:t>
            </a:r>
            <a:endParaRPr sz="2100">
              <a:solidFill>
                <a:schemeClr val="lt1"/>
              </a:solidFill>
            </a:endParaRPr>
          </a:p>
        </p:txBody>
      </p:sp>
      <p:sp>
        <p:nvSpPr>
          <p:cNvPr id="310" name="Google Shape;310;p26"/>
          <p:cNvSpPr txBox="1"/>
          <p:nvPr>
            <p:ph type="title"/>
          </p:nvPr>
        </p:nvSpPr>
        <p:spPr>
          <a:xfrm>
            <a:off x="176048" y="7200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400"/>
              <a:t>Key Outcomes: </a:t>
            </a:r>
            <a:br>
              <a:rPr lang="en-GB" sz="3400"/>
            </a:br>
            <a:r>
              <a:rPr lang="en-GB" sz="3400">
                <a:solidFill>
                  <a:srgbClr val="93C47D"/>
                </a:solidFill>
              </a:rPr>
              <a:t>GEOGLAM EAV Workshop</a:t>
            </a:r>
            <a:endParaRPr sz="3400">
              <a:solidFill>
                <a:srgbClr val="93C47D"/>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4" name="Shape 314"/>
        <p:cNvGrpSpPr/>
        <p:nvPr/>
      </p:nvGrpSpPr>
      <p:grpSpPr>
        <a:xfrm>
          <a:off x="0" y="0"/>
          <a:ext cx="0" cy="0"/>
          <a:chOff x="0" y="0"/>
          <a:chExt cx="0" cy="0"/>
        </a:xfrm>
      </p:grpSpPr>
      <p:sp>
        <p:nvSpPr>
          <p:cNvPr id="315" name="Google Shape;315;p27"/>
          <p:cNvSpPr txBox="1"/>
          <p:nvPr>
            <p:ph idx="1" type="body"/>
          </p:nvPr>
        </p:nvSpPr>
        <p:spPr>
          <a:xfrm>
            <a:off x="386625" y="1390475"/>
            <a:ext cx="6613500" cy="47754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b="1" lang="en-GB"/>
              <a:t>Agreements:</a:t>
            </a:r>
            <a:endParaRPr sz="1600"/>
          </a:p>
          <a:p>
            <a:pPr indent="-330200" lvl="0" marL="457200" rtl="0" algn="l">
              <a:spcBef>
                <a:spcPts val="600"/>
              </a:spcBef>
              <a:spcAft>
                <a:spcPts val="0"/>
              </a:spcAft>
              <a:buSzPts val="1600"/>
              <a:buChar char="❖"/>
            </a:pPr>
            <a:r>
              <a:rPr b="1" lang="en-GB" sz="1600"/>
              <a:t>The framework for thinking about and documenting EAVs</a:t>
            </a:r>
            <a:endParaRPr b="1" sz="1700"/>
          </a:p>
          <a:p>
            <a:pPr indent="-323850" lvl="1" marL="914400" rtl="0" algn="l">
              <a:lnSpc>
                <a:spcPct val="100000"/>
              </a:lnSpc>
              <a:spcBef>
                <a:spcPts val="0"/>
              </a:spcBef>
              <a:spcAft>
                <a:spcPts val="0"/>
              </a:spcAft>
              <a:buSzPts val="1500"/>
              <a:buChar char="▪"/>
            </a:pPr>
            <a:r>
              <a:rPr b="1" lang="en-GB" sz="1500"/>
              <a:t>Input EAVs</a:t>
            </a:r>
            <a:r>
              <a:rPr lang="en-GB" sz="1500"/>
              <a:t>: </a:t>
            </a:r>
            <a:endParaRPr sz="1500"/>
          </a:p>
          <a:p>
            <a:pPr indent="-323850" lvl="2" marL="1371600" rtl="0" algn="l">
              <a:lnSpc>
                <a:spcPct val="100000"/>
              </a:lnSpc>
              <a:spcBef>
                <a:spcPts val="0"/>
              </a:spcBef>
              <a:spcAft>
                <a:spcPts val="0"/>
              </a:spcAft>
              <a:buSzPts val="1500"/>
              <a:buChar char="o"/>
            </a:pPr>
            <a:r>
              <a:rPr lang="en-GB" sz="1500"/>
              <a:t>Usually need additional analysis before user-ready, feed into Agriculture Information EAVs</a:t>
            </a:r>
            <a:endParaRPr sz="1500"/>
          </a:p>
          <a:p>
            <a:pPr indent="-323850" lvl="2" marL="1371600" rtl="0" algn="l">
              <a:lnSpc>
                <a:spcPct val="100000"/>
              </a:lnSpc>
              <a:spcBef>
                <a:spcPts val="0"/>
              </a:spcBef>
              <a:spcAft>
                <a:spcPts val="0"/>
              </a:spcAft>
              <a:buSzPts val="1500"/>
              <a:buChar char="o"/>
            </a:pPr>
            <a:r>
              <a:rPr lang="en-GB" sz="1500"/>
              <a:t>Generally will need to be produced at 2 levels (~field-level; ~administrative)</a:t>
            </a:r>
            <a:endParaRPr sz="1500"/>
          </a:p>
          <a:p>
            <a:pPr indent="-323850" lvl="1" marL="914400" rtl="0" algn="l">
              <a:lnSpc>
                <a:spcPct val="100000"/>
              </a:lnSpc>
              <a:spcBef>
                <a:spcPts val="0"/>
              </a:spcBef>
              <a:spcAft>
                <a:spcPts val="0"/>
              </a:spcAft>
              <a:buSzPts val="1500"/>
              <a:buChar char="▪"/>
            </a:pPr>
            <a:r>
              <a:rPr b="1" lang="en-GB" sz="1500"/>
              <a:t>Agriculture Information EAVs</a:t>
            </a:r>
            <a:r>
              <a:rPr lang="en-GB" sz="1500"/>
              <a:t>:</a:t>
            </a:r>
            <a:endParaRPr sz="1500"/>
          </a:p>
          <a:p>
            <a:pPr indent="-323850" lvl="2" marL="1371600" rtl="0" algn="l">
              <a:lnSpc>
                <a:spcPct val="100000"/>
              </a:lnSpc>
              <a:spcBef>
                <a:spcPts val="0"/>
              </a:spcBef>
              <a:spcAft>
                <a:spcPts val="0"/>
              </a:spcAft>
              <a:buSzPts val="1500"/>
              <a:buChar char="o"/>
            </a:pPr>
            <a:r>
              <a:rPr lang="en-GB" sz="1500"/>
              <a:t>User-facing</a:t>
            </a:r>
            <a:endParaRPr sz="1500"/>
          </a:p>
          <a:p>
            <a:pPr indent="-323850" lvl="2" marL="1371600" rtl="0" algn="l">
              <a:lnSpc>
                <a:spcPct val="100000"/>
              </a:lnSpc>
              <a:spcBef>
                <a:spcPts val="0"/>
              </a:spcBef>
              <a:spcAft>
                <a:spcPts val="0"/>
              </a:spcAft>
              <a:buSzPts val="1500"/>
              <a:buChar char="o"/>
            </a:pPr>
            <a:r>
              <a:rPr lang="en-GB" sz="1500"/>
              <a:t>More diverse product requirements</a:t>
            </a:r>
            <a:endParaRPr sz="2100"/>
          </a:p>
          <a:p>
            <a:pPr indent="0" lvl="0" marL="0" rtl="0" algn="l">
              <a:lnSpc>
                <a:spcPct val="100000"/>
              </a:lnSpc>
              <a:spcBef>
                <a:spcPts val="0"/>
              </a:spcBef>
              <a:spcAft>
                <a:spcPts val="0"/>
              </a:spcAft>
              <a:buNone/>
            </a:pPr>
            <a:r>
              <a:t/>
            </a:r>
            <a:endParaRPr b="1" sz="1600">
              <a:solidFill>
                <a:srgbClr val="0B5394"/>
              </a:solidFill>
            </a:endParaRPr>
          </a:p>
          <a:p>
            <a:pPr indent="-330200" lvl="0" marL="457200" rtl="0" algn="l">
              <a:lnSpc>
                <a:spcPct val="100000"/>
              </a:lnSpc>
              <a:spcBef>
                <a:spcPts val="0"/>
              </a:spcBef>
              <a:spcAft>
                <a:spcPts val="0"/>
              </a:spcAft>
              <a:buClr>
                <a:srgbClr val="0B5394"/>
              </a:buClr>
              <a:buSzPts val="1600"/>
              <a:buChar char="❖"/>
            </a:pPr>
            <a:r>
              <a:rPr b="1" lang="en-GB" sz="1600">
                <a:solidFill>
                  <a:srgbClr val="0B5394"/>
                </a:solidFill>
              </a:rPr>
              <a:t>“Steps” in the GEOGLAM’s EAV Effort → </a:t>
            </a:r>
            <a:endParaRPr b="1" sz="1600">
              <a:solidFill>
                <a:srgbClr val="0B5394"/>
              </a:solidFill>
            </a:endParaRPr>
          </a:p>
          <a:p>
            <a:pPr indent="-317500" lvl="1" marL="914400" rtl="0" algn="l">
              <a:lnSpc>
                <a:spcPct val="100000"/>
              </a:lnSpc>
              <a:spcBef>
                <a:spcPts val="0"/>
              </a:spcBef>
              <a:spcAft>
                <a:spcPts val="0"/>
              </a:spcAft>
              <a:buClr>
                <a:srgbClr val="0B5394"/>
              </a:buClr>
              <a:buSzPts val="1400"/>
              <a:buChar char="▪"/>
            </a:pPr>
            <a:r>
              <a:rPr lang="en-GB" sz="1400">
                <a:solidFill>
                  <a:srgbClr val="0B5394"/>
                </a:solidFill>
              </a:rPr>
              <a:t>Plus timeline May 2025 - April 2026</a:t>
            </a:r>
            <a:endParaRPr b="1" sz="1600"/>
          </a:p>
          <a:p>
            <a:pPr indent="0" lvl="0" marL="914400" rtl="0" algn="l">
              <a:lnSpc>
                <a:spcPct val="100000"/>
              </a:lnSpc>
              <a:spcBef>
                <a:spcPts val="0"/>
              </a:spcBef>
              <a:spcAft>
                <a:spcPts val="0"/>
              </a:spcAft>
              <a:buNone/>
            </a:pPr>
            <a:r>
              <a:t/>
            </a:r>
            <a:endParaRPr sz="1300"/>
          </a:p>
          <a:p>
            <a:pPr indent="-330200" lvl="0" marL="457200" rtl="0" algn="l">
              <a:lnSpc>
                <a:spcPct val="100000"/>
              </a:lnSpc>
              <a:spcBef>
                <a:spcPts val="0"/>
              </a:spcBef>
              <a:spcAft>
                <a:spcPts val="0"/>
              </a:spcAft>
              <a:buSzPts val="1600"/>
              <a:buChar char="❖"/>
            </a:pPr>
            <a:r>
              <a:rPr b="1" lang="en-GB" sz="1600"/>
              <a:t>Phase 1 → 6 Initial Variables </a:t>
            </a:r>
            <a:r>
              <a:rPr lang="en-GB" sz="1600"/>
              <a:t>to “Pressure Test” Framework:</a:t>
            </a:r>
            <a:endParaRPr sz="1600"/>
          </a:p>
          <a:p>
            <a:pPr indent="-323850" lvl="1" marL="914400" rtl="0" algn="l">
              <a:lnSpc>
                <a:spcPct val="100000"/>
              </a:lnSpc>
              <a:spcBef>
                <a:spcPts val="0"/>
              </a:spcBef>
              <a:spcAft>
                <a:spcPts val="0"/>
              </a:spcAft>
              <a:buSzPts val="1500"/>
              <a:buChar char="▪"/>
            </a:pPr>
            <a:r>
              <a:rPr b="1" lang="en-GB" sz="1500"/>
              <a:t>Agriculture Information EAVs </a:t>
            </a:r>
            <a:r>
              <a:rPr lang="en-GB" sz="1500"/>
              <a:t>→ Crop type; crop yield; field boundaries; irrigated cropland; cover crop </a:t>
            </a:r>
            <a:endParaRPr sz="1500"/>
          </a:p>
          <a:p>
            <a:pPr indent="-323850" lvl="1" marL="914400" rtl="0" algn="l">
              <a:lnSpc>
                <a:spcPct val="100000"/>
              </a:lnSpc>
              <a:spcBef>
                <a:spcPts val="0"/>
              </a:spcBef>
              <a:spcAft>
                <a:spcPts val="0"/>
              </a:spcAft>
              <a:buSzPts val="1500"/>
              <a:buChar char="▪"/>
            </a:pPr>
            <a:r>
              <a:rPr b="1" lang="en-GB" sz="1500"/>
              <a:t>Input EAV </a:t>
            </a:r>
            <a:r>
              <a:rPr lang="en-GB" sz="1500"/>
              <a:t>→ ET</a:t>
            </a:r>
            <a:endParaRPr sz="1500"/>
          </a:p>
        </p:txBody>
      </p:sp>
      <p:sp>
        <p:nvSpPr>
          <p:cNvPr id="316" name="Google Shape;316;p27"/>
          <p:cNvSpPr txBox="1"/>
          <p:nvPr>
            <p:ph idx="2" type="body"/>
          </p:nvPr>
        </p:nvSpPr>
        <p:spPr>
          <a:xfrm>
            <a:off x="7185575" y="1445925"/>
            <a:ext cx="4875000" cy="4775400"/>
          </a:xfrm>
          <a:prstGeom prst="rect">
            <a:avLst/>
          </a:prstGeom>
        </p:spPr>
        <p:txBody>
          <a:bodyPr anchorCtr="0" anchor="t" bIns="45700" lIns="91425" spcFirstLastPara="1" rIns="91425" wrap="square" tIns="45700">
            <a:noAutofit/>
          </a:bodyPr>
          <a:lstStyle/>
          <a:p>
            <a:pPr indent="-209550" lvl="0" marL="228600" rtl="0" algn="l">
              <a:lnSpc>
                <a:spcPct val="100000"/>
              </a:lnSpc>
              <a:spcBef>
                <a:spcPts val="600"/>
              </a:spcBef>
              <a:spcAft>
                <a:spcPts val="0"/>
              </a:spcAft>
              <a:buClr>
                <a:srgbClr val="0B5394"/>
              </a:buClr>
              <a:buSzPts val="1500"/>
              <a:buFont typeface="Montserrat"/>
              <a:buAutoNum type="arabicPeriod"/>
            </a:pPr>
            <a:r>
              <a:rPr b="1" lang="en-GB" sz="1500">
                <a:solidFill>
                  <a:srgbClr val="0B5394"/>
                </a:solidFill>
              </a:rPr>
              <a:t>Agree upon a list and </a:t>
            </a:r>
            <a:r>
              <a:rPr b="1" lang="en-GB" sz="1500" u="sng">
                <a:solidFill>
                  <a:srgbClr val="0B5394"/>
                </a:solidFill>
              </a:rPr>
              <a:t>single set</a:t>
            </a:r>
            <a:r>
              <a:rPr b="1" lang="en-GB" sz="1500">
                <a:solidFill>
                  <a:srgbClr val="0B5394"/>
                </a:solidFill>
              </a:rPr>
              <a:t> of definitions &amp; descriptions</a:t>
            </a:r>
            <a:endParaRPr sz="2500">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Need to be consistent regardless of scale </a:t>
            </a:r>
            <a:endParaRPr sz="1300">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Descriptions also include guidelines for typologies, hierarchies, good practices for validation etc.; cross-cut with ECVs/EWVs/EBVs</a:t>
            </a:r>
            <a:endParaRPr sz="2100">
              <a:solidFill>
                <a:srgbClr val="0B5394"/>
              </a:solidFill>
            </a:endParaRPr>
          </a:p>
          <a:p>
            <a:pPr indent="0" lvl="0" marL="0" rtl="0" algn="l">
              <a:lnSpc>
                <a:spcPct val="100000"/>
              </a:lnSpc>
              <a:spcBef>
                <a:spcPts val="600"/>
              </a:spcBef>
              <a:spcAft>
                <a:spcPts val="0"/>
              </a:spcAft>
              <a:buNone/>
            </a:pPr>
            <a:r>
              <a:rPr b="1" lang="en-GB" sz="1500">
                <a:solidFill>
                  <a:srgbClr val="0B5394"/>
                </a:solidFill>
              </a:rPr>
              <a:t>2. Articulate EAV product requirements </a:t>
            </a:r>
            <a:r>
              <a:rPr b="1" lang="en-GB" sz="1500" u="sng">
                <a:solidFill>
                  <a:srgbClr val="0B5394"/>
                </a:solidFill>
              </a:rPr>
              <a:t>by use</a:t>
            </a:r>
            <a:endParaRPr sz="2500" u="sng">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Temporal, spatial, latency, accuracy</a:t>
            </a:r>
            <a:endParaRPr i="1" sz="1300">
              <a:solidFill>
                <a:srgbClr val="0B5394"/>
              </a:solidFill>
            </a:endParaRPr>
          </a:p>
          <a:p>
            <a:pPr indent="-228600" lvl="0" marL="228600" rtl="0" algn="l">
              <a:lnSpc>
                <a:spcPct val="100000"/>
              </a:lnSpc>
              <a:spcBef>
                <a:spcPts val="600"/>
              </a:spcBef>
              <a:spcAft>
                <a:spcPts val="0"/>
              </a:spcAft>
              <a:buNone/>
            </a:pPr>
            <a:r>
              <a:rPr b="1" lang="en-GB" sz="1500">
                <a:solidFill>
                  <a:srgbClr val="0B5394"/>
                </a:solidFill>
              </a:rPr>
              <a:t>3. As they correspond with </a:t>
            </a:r>
            <a:r>
              <a:rPr b="1" lang="en-GB" sz="1500" u="sng">
                <a:solidFill>
                  <a:srgbClr val="0B5394"/>
                </a:solidFill>
              </a:rPr>
              <a:t>use</a:t>
            </a:r>
            <a:r>
              <a:rPr b="1" lang="en-GB" sz="1500">
                <a:solidFill>
                  <a:srgbClr val="0B5394"/>
                </a:solidFill>
              </a:rPr>
              <a:t>, take stock of past, current, and planned:</a:t>
            </a:r>
            <a:endParaRPr b="1" sz="2500">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Methods, projects, systems, and satellite instruments satellite instruments</a:t>
            </a:r>
            <a:endParaRPr sz="2100">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State of use/uptake where relevant</a:t>
            </a:r>
            <a:endParaRPr sz="2100">
              <a:solidFill>
                <a:srgbClr val="0B5394"/>
              </a:solidFill>
            </a:endParaRPr>
          </a:p>
          <a:p>
            <a:pPr indent="0" lvl="0" marL="0" rtl="0" algn="l">
              <a:lnSpc>
                <a:spcPct val="100000"/>
              </a:lnSpc>
              <a:spcBef>
                <a:spcPts val="600"/>
              </a:spcBef>
              <a:spcAft>
                <a:spcPts val="0"/>
              </a:spcAft>
              <a:buNone/>
            </a:pPr>
            <a:r>
              <a:rPr b="1" lang="en-GB" sz="1500">
                <a:solidFill>
                  <a:srgbClr val="0B5394"/>
                </a:solidFill>
              </a:rPr>
              <a:t>4. As they correspond with </a:t>
            </a:r>
            <a:r>
              <a:rPr b="1" lang="en-GB" sz="1500" u="sng">
                <a:solidFill>
                  <a:srgbClr val="0B5394"/>
                </a:solidFill>
              </a:rPr>
              <a:t>use</a:t>
            </a:r>
            <a:r>
              <a:rPr b="1" lang="en-GB" sz="1500">
                <a:solidFill>
                  <a:srgbClr val="0B5394"/>
                </a:solidFill>
              </a:rPr>
              <a:t>, analyse gaps... </a:t>
            </a:r>
            <a:endParaRPr sz="2500">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Simply, this "stocktake - requirements = gaps" ... </a:t>
            </a:r>
            <a:endParaRPr sz="2100">
              <a:solidFill>
                <a:srgbClr val="0B5394"/>
              </a:solidFill>
            </a:endParaRPr>
          </a:p>
          <a:p>
            <a:pPr indent="-209550" lvl="1" marL="685800" rtl="0" algn="l">
              <a:lnSpc>
                <a:spcPct val="100000"/>
              </a:lnSpc>
              <a:spcBef>
                <a:spcPts val="600"/>
              </a:spcBef>
              <a:spcAft>
                <a:spcPts val="0"/>
              </a:spcAft>
              <a:buClr>
                <a:srgbClr val="0B5394"/>
              </a:buClr>
              <a:buSzPts val="1300"/>
              <a:buFont typeface="Montserrat"/>
              <a:buChar char="•"/>
            </a:pPr>
            <a:r>
              <a:rPr lang="en-GB" sz="1300">
                <a:solidFill>
                  <a:srgbClr val="0B5394"/>
                </a:solidFill>
              </a:rPr>
              <a:t>But not all gaps are equally important, closeable, etc.</a:t>
            </a:r>
            <a:endParaRPr sz="2100">
              <a:solidFill>
                <a:srgbClr val="0B5394"/>
              </a:solidFill>
            </a:endParaRPr>
          </a:p>
          <a:p>
            <a:pPr indent="0" lvl="0" marL="0" rtl="0" algn="l">
              <a:lnSpc>
                <a:spcPct val="100000"/>
              </a:lnSpc>
              <a:spcBef>
                <a:spcPts val="600"/>
              </a:spcBef>
              <a:spcAft>
                <a:spcPts val="0"/>
              </a:spcAft>
              <a:buNone/>
            </a:pPr>
            <a:r>
              <a:rPr b="1" lang="en-GB" sz="1500">
                <a:solidFill>
                  <a:srgbClr val="0B5394"/>
                </a:solidFill>
              </a:rPr>
              <a:t>5. Prioritise what to do next... </a:t>
            </a:r>
            <a:endParaRPr sz="2500">
              <a:solidFill>
                <a:srgbClr val="0B5394"/>
              </a:solidFill>
            </a:endParaRPr>
          </a:p>
          <a:p>
            <a:pPr indent="0" lvl="0" marL="0" rtl="0" algn="l">
              <a:lnSpc>
                <a:spcPct val="100000"/>
              </a:lnSpc>
              <a:spcBef>
                <a:spcPts val="600"/>
              </a:spcBef>
              <a:spcAft>
                <a:spcPts val="0"/>
              </a:spcAft>
              <a:buNone/>
            </a:pPr>
            <a:r>
              <a:rPr b="1" lang="en-GB" sz="1500">
                <a:solidFill>
                  <a:srgbClr val="0B5394"/>
                </a:solidFill>
              </a:rPr>
              <a:t>6. Do it!</a:t>
            </a:r>
            <a:endParaRPr sz="1500">
              <a:solidFill>
                <a:srgbClr val="0B5394"/>
              </a:solidFill>
            </a:endParaRPr>
          </a:p>
          <a:p>
            <a:pPr indent="0" lvl="0" marL="0" rtl="0" algn="l">
              <a:lnSpc>
                <a:spcPct val="100000"/>
              </a:lnSpc>
              <a:spcBef>
                <a:spcPts val="600"/>
              </a:spcBef>
              <a:spcAft>
                <a:spcPts val="0"/>
              </a:spcAft>
              <a:buNone/>
            </a:pPr>
            <a:r>
              <a:t/>
            </a:r>
            <a:endParaRPr sz="2500">
              <a:solidFill>
                <a:srgbClr val="0B5394"/>
              </a:solidFill>
            </a:endParaRPr>
          </a:p>
        </p:txBody>
      </p:sp>
      <p:sp>
        <p:nvSpPr>
          <p:cNvPr id="317" name="Google Shape;317;p27"/>
          <p:cNvSpPr txBox="1"/>
          <p:nvPr>
            <p:ph type="title"/>
          </p:nvPr>
        </p:nvSpPr>
        <p:spPr>
          <a:xfrm>
            <a:off x="176048" y="7200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400"/>
              <a:t>Key Outcomes: </a:t>
            </a:r>
            <a:br>
              <a:rPr lang="en-GB" sz="3400"/>
            </a:br>
            <a:r>
              <a:rPr lang="en-GB" sz="3400">
                <a:solidFill>
                  <a:srgbClr val="93C47D"/>
                </a:solidFill>
              </a:rPr>
              <a:t>GEOGLAM EAV Workshop</a:t>
            </a:r>
            <a:endParaRPr sz="3400">
              <a:solidFill>
                <a:srgbClr val="93C47D"/>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1" name="Shape 321"/>
        <p:cNvGrpSpPr/>
        <p:nvPr/>
      </p:nvGrpSpPr>
      <p:grpSpPr>
        <a:xfrm>
          <a:off x="0" y="0"/>
          <a:ext cx="0" cy="0"/>
          <a:chOff x="0" y="0"/>
          <a:chExt cx="0" cy="0"/>
        </a:xfrm>
      </p:grpSpPr>
      <p:sp>
        <p:nvSpPr>
          <p:cNvPr id="322" name="Google Shape;322;p28"/>
          <p:cNvSpPr/>
          <p:nvPr/>
        </p:nvSpPr>
        <p:spPr>
          <a:xfrm>
            <a:off x="-52900" y="-21150"/>
            <a:ext cx="12244800" cy="6900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3" name="Google Shape;323;p28"/>
          <p:cNvSpPr/>
          <p:nvPr/>
        </p:nvSpPr>
        <p:spPr>
          <a:xfrm>
            <a:off x="8021647" y="1943471"/>
            <a:ext cx="1326300" cy="2173500"/>
          </a:xfrm>
          <a:prstGeom prst="rect">
            <a:avLst/>
          </a:prstGeom>
          <a:solidFill>
            <a:srgbClr val="D0E0E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sz="1300">
                <a:latin typeface="Montserrat"/>
                <a:ea typeface="Montserrat"/>
                <a:cs typeface="Montserrat"/>
                <a:sym typeface="Montserrat"/>
              </a:rPr>
              <a:t>Spring or Summer 2026</a:t>
            </a:r>
            <a:endParaRPr b="1" sz="1300">
              <a:latin typeface="Montserrat"/>
              <a:ea typeface="Montserrat"/>
              <a:cs typeface="Montserrat"/>
              <a:sym typeface="Montserrat"/>
            </a:endParaRPr>
          </a:p>
          <a:p>
            <a:pPr indent="0" lvl="0" marL="0" rtl="0" algn="ctr">
              <a:spcBef>
                <a:spcPts val="0"/>
              </a:spcBef>
              <a:spcAft>
                <a:spcPts val="0"/>
              </a:spcAft>
              <a:buNone/>
            </a:pPr>
            <a:r>
              <a:t/>
            </a:r>
            <a:endParaRPr sz="1300">
              <a:latin typeface="Montserrat"/>
              <a:ea typeface="Montserrat"/>
              <a:cs typeface="Montserrat"/>
              <a:sym typeface="Montserrat"/>
            </a:endParaRPr>
          </a:p>
          <a:p>
            <a:pPr indent="0" lvl="0" marL="0" rtl="0" algn="ctr">
              <a:spcBef>
                <a:spcPts val="0"/>
              </a:spcBef>
              <a:spcAft>
                <a:spcPts val="0"/>
              </a:spcAft>
              <a:buNone/>
            </a:pPr>
            <a:r>
              <a:rPr lang="en-GB" sz="1300">
                <a:latin typeface="Montserrat"/>
                <a:ea typeface="Montserrat"/>
                <a:cs typeface="Montserrat"/>
                <a:sym typeface="Montserrat"/>
              </a:rPr>
              <a:t>GEOGLAM LSI-VC Subgroup Variable Focus Workshop</a:t>
            </a:r>
            <a:endParaRPr sz="1300">
              <a:latin typeface="Montserrat"/>
              <a:ea typeface="Montserrat"/>
              <a:cs typeface="Montserrat"/>
              <a:sym typeface="Montserrat"/>
            </a:endParaRPr>
          </a:p>
        </p:txBody>
      </p:sp>
      <p:sp>
        <p:nvSpPr>
          <p:cNvPr id="324" name="Google Shape;324;p28"/>
          <p:cNvSpPr/>
          <p:nvPr/>
        </p:nvSpPr>
        <p:spPr>
          <a:xfrm>
            <a:off x="1391819" y="1270867"/>
            <a:ext cx="2443500" cy="3518700"/>
          </a:xfrm>
          <a:prstGeom prst="rect">
            <a:avLst/>
          </a:prstGeom>
          <a:solidFill>
            <a:schemeClr val="lt2"/>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GB" sz="1300">
                <a:latin typeface="Montserrat"/>
                <a:ea typeface="Montserrat"/>
                <a:cs typeface="Montserrat"/>
                <a:sym typeface="Montserrat"/>
              </a:rPr>
              <a:t>SIT-TW-40</a:t>
            </a:r>
            <a:endParaRPr b="1"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Report</a:t>
            </a:r>
            <a:r>
              <a:rPr lang="en-GB" sz="1300">
                <a:latin typeface="Montserrat"/>
                <a:ea typeface="Montserrat"/>
                <a:cs typeface="Montserrat"/>
                <a:sym typeface="Montserrat"/>
              </a:rPr>
              <a:t>:</a:t>
            </a:r>
            <a:endParaRPr sz="1300">
              <a:latin typeface="Montserrat"/>
              <a:ea typeface="Montserrat"/>
              <a:cs typeface="Montserrat"/>
              <a:sym typeface="Montserrat"/>
            </a:endParaRPr>
          </a:p>
          <a:p>
            <a:pPr indent="0" lvl="0" marL="0" rtl="0" algn="l">
              <a:spcBef>
                <a:spcPts val="0"/>
              </a:spcBef>
              <a:spcAft>
                <a:spcPts val="0"/>
              </a:spcAft>
              <a:buNone/>
            </a:pPr>
            <a:r>
              <a:rPr lang="en-GB" sz="1300">
                <a:latin typeface="Montserrat"/>
                <a:ea typeface="Montserrat"/>
                <a:cs typeface="Montserrat"/>
                <a:sym typeface="Montserrat"/>
              </a:rPr>
              <a:t>- Progress on EAVs</a:t>
            </a:r>
            <a:endParaRPr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Discuss</a:t>
            </a:r>
            <a:r>
              <a:rPr lang="en-GB" sz="1300">
                <a:latin typeface="Montserrat"/>
                <a:ea typeface="Montserrat"/>
                <a:cs typeface="Montserrat"/>
                <a:sym typeface="Montserrat"/>
              </a:rPr>
              <a:t>: </a:t>
            </a:r>
            <a:endParaRPr sz="1300">
              <a:latin typeface="Montserrat"/>
              <a:ea typeface="Montserrat"/>
              <a:cs typeface="Montserrat"/>
              <a:sym typeface="Montserrat"/>
            </a:endParaRPr>
          </a:p>
          <a:p>
            <a:pPr indent="0" lvl="0" marL="0" rtl="0" algn="l">
              <a:spcBef>
                <a:spcPts val="0"/>
              </a:spcBef>
              <a:spcAft>
                <a:spcPts val="0"/>
              </a:spcAft>
              <a:buNone/>
            </a:pPr>
            <a:r>
              <a:rPr lang="en-GB" sz="1300">
                <a:latin typeface="Montserrat"/>
                <a:ea typeface="Montserrat"/>
                <a:cs typeface="Montserrat"/>
                <a:sym typeface="Montserrat"/>
              </a:rPr>
              <a:t>- “Roadmap” for EAVs over next 6 months</a:t>
            </a:r>
            <a:endParaRPr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Actions:</a:t>
            </a:r>
            <a:endParaRPr b="1" sz="1300">
              <a:latin typeface="Montserrat"/>
              <a:ea typeface="Montserrat"/>
              <a:cs typeface="Montserrat"/>
              <a:sym typeface="Montserrat"/>
            </a:endParaRPr>
          </a:p>
          <a:p>
            <a:pPr indent="-311150" lvl="0" marL="457200" rtl="0" algn="l">
              <a:spcBef>
                <a:spcPts val="0"/>
              </a:spcBef>
              <a:spcAft>
                <a:spcPts val="0"/>
              </a:spcAft>
              <a:buSzPts val="1300"/>
              <a:buFont typeface="Montserrat"/>
              <a:buAutoNum type="arabicPeriod"/>
            </a:pPr>
            <a:r>
              <a:rPr lang="en-GB" sz="1300">
                <a:latin typeface="Montserrat"/>
                <a:ea typeface="Montserrat"/>
                <a:cs typeface="Montserrat"/>
                <a:sym typeface="Montserrat"/>
              </a:rPr>
              <a:t>Agencies appoint PoCs to LSI-VC or stocktake </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AutoNum type="arabicPeriod"/>
            </a:pPr>
            <a:r>
              <a:rPr lang="en-GB" sz="1300">
                <a:latin typeface="Montserrat"/>
                <a:ea typeface="Montserrat"/>
                <a:cs typeface="Montserrat"/>
                <a:sym typeface="Montserrat"/>
              </a:rPr>
              <a:t>Scoping of Joint ET Workshop with Cal-Val</a:t>
            </a:r>
            <a:endParaRPr sz="1300">
              <a:latin typeface="Montserrat"/>
              <a:ea typeface="Montserrat"/>
              <a:cs typeface="Montserrat"/>
              <a:sym typeface="Montserrat"/>
            </a:endParaRPr>
          </a:p>
          <a:p>
            <a:pPr indent="0" lvl="0" marL="457200" rtl="0" algn="l">
              <a:spcBef>
                <a:spcPts val="0"/>
              </a:spcBef>
              <a:spcAft>
                <a:spcPts val="0"/>
              </a:spcAft>
              <a:buNone/>
            </a:pPr>
            <a:r>
              <a:t/>
            </a:r>
            <a:endParaRPr sz="1300">
              <a:latin typeface="Montserrat"/>
              <a:ea typeface="Montserrat"/>
              <a:cs typeface="Montserrat"/>
              <a:sym typeface="Montserrat"/>
            </a:endParaRPr>
          </a:p>
        </p:txBody>
      </p:sp>
      <p:sp>
        <p:nvSpPr>
          <p:cNvPr id="325" name="Google Shape;325;p28"/>
          <p:cNvSpPr/>
          <p:nvPr/>
        </p:nvSpPr>
        <p:spPr>
          <a:xfrm>
            <a:off x="4283850" y="1270875"/>
            <a:ext cx="3282300" cy="3518700"/>
          </a:xfrm>
          <a:prstGeom prst="rect">
            <a:avLst/>
          </a:prstGeom>
          <a:solidFill>
            <a:schemeClr val="lt2"/>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GB" sz="1300">
                <a:solidFill>
                  <a:schemeClr val="dk1"/>
                </a:solidFill>
                <a:latin typeface="Montserrat"/>
                <a:ea typeface="Montserrat"/>
                <a:cs typeface="Montserrat"/>
                <a:sym typeface="Montserrat"/>
              </a:rPr>
              <a:t>Plenary-39</a:t>
            </a:r>
            <a:endParaRPr b="1" sz="1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300">
                <a:solidFill>
                  <a:schemeClr val="dk1"/>
                </a:solidFill>
                <a:latin typeface="Montserrat"/>
                <a:ea typeface="Montserrat"/>
                <a:cs typeface="Montserrat"/>
                <a:sym typeface="Montserrat"/>
              </a:rPr>
              <a:t>Documents:</a:t>
            </a:r>
            <a:br>
              <a:rPr lang="en-GB" sz="1300">
                <a:solidFill>
                  <a:schemeClr val="dk1"/>
                </a:solidFill>
                <a:latin typeface="Montserrat"/>
                <a:ea typeface="Montserrat"/>
                <a:cs typeface="Montserrat"/>
                <a:sym typeface="Montserrat"/>
              </a:rPr>
            </a:br>
            <a:r>
              <a:rPr lang="en-GB" sz="1300">
                <a:solidFill>
                  <a:schemeClr val="dk1"/>
                </a:solidFill>
                <a:latin typeface="Montserrat"/>
                <a:ea typeface="Montserrat"/>
                <a:cs typeface="Montserrat"/>
                <a:sym typeface="Montserrat"/>
              </a:rPr>
              <a:t>- Phase 1 EAV Report for 1st Set of EAVs</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300">
                <a:solidFill>
                  <a:schemeClr val="dk1"/>
                </a:solidFill>
                <a:latin typeface="Montserrat"/>
                <a:ea typeface="Montserrat"/>
                <a:cs typeface="Montserrat"/>
                <a:sym typeface="Montserrat"/>
              </a:rPr>
              <a:t>Report:</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dk1"/>
                </a:solidFill>
                <a:latin typeface="Montserrat"/>
                <a:ea typeface="Montserrat"/>
                <a:cs typeface="Montserrat"/>
                <a:sym typeface="Montserrat"/>
              </a:rPr>
              <a:t>- Key findings of Phase 1</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dk1"/>
                </a:solidFill>
                <a:latin typeface="Montserrat"/>
                <a:ea typeface="Montserrat"/>
                <a:cs typeface="Montserrat"/>
                <a:sym typeface="Montserrat"/>
              </a:rPr>
              <a:t>- Proposed Cal-Val Workshop for ET</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300">
                <a:solidFill>
                  <a:schemeClr val="dk1"/>
                </a:solidFill>
                <a:latin typeface="Montserrat"/>
                <a:ea typeface="Montserrat"/>
                <a:cs typeface="Montserrat"/>
                <a:sym typeface="Montserrat"/>
              </a:rPr>
              <a:t>Actions</a:t>
            </a:r>
            <a:r>
              <a:rPr lang="en-GB" sz="1300">
                <a:solidFill>
                  <a:schemeClr val="dk1"/>
                </a:solidFill>
                <a:latin typeface="Montserrat"/>
                <a:ea typeface="Montserrat"/>
                <a:cs typeface="Montserrat"/>
                <a:sym typeface="Montserrat"/>
              </a:rPr>
              <a:t>: </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AutoNum type="arabicPeriod"/>
            </a:pPr>
            <a:r>
              <a:rPr lang="en-GB" sz="1300">
                <a:solidFill>
                  <a:schemeClr val="dk1"/>
                </a:solidFill>
                <a:latin typeface="Montserrat"/>
                <a:ea typeface="Montserrat"/>
                <a:cs typeface="Montserrat"/>
                <a:sym typeface="Montserrat"/>
              </a:rPr>
              <a:t>Agencies Work on Stocktake for 1st 6 Variables </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AutoNum type="arabicPeriod"/>
            </a:pPr>
            <a:r>
              <a:rPr lang="en-GB" sz="1300">
                <a:solidFill>
                  <a:schemeClr val="dk1"/>
                </a:solidFill>
                <a:latin typeface="Montserrat"/>
                <a:ea typeface="Montserrat"/>
                <a:cs typeface="Montserrat"/>
                <a:sym typeface="Montserrat"/>
              </a:rPr>
              <a:t>CEOS MIM Ag Component Database Design Scoping</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AutoNum type="arabicPeriod"/>
            </a:pPr>
            <a:r>
              <a:rPr lang="en-GB" sz="1300">
                <a:solidFill>
                  <a:schemeClr val="dk1"/>
                </a:solidFill>
                <a:latin typeface="Montserrat"/>
                <a:ea typeface="Montserrat"/>
                <a:cs typeface="Montserrat"/>
                <a:sym typeface="Montserrat"/>
              </a:rPr>
              <a:t>WG Cal-Val Workshop “Green-light”</a:t>
            </a:r>
            <a:endParaRPr sz="1300">
              <a:solidFill>
                <a:schemeClr val="dk1"/>
              </a:solidFill>
              <a:latin typeface="Montserrat"/>
              <a:ea typeface="Montserrat"/>
              <a:cs typeface="Montserrat"/>
              <a:sym typeface="Montserrat"/>
            </a:endParaRPr>
          </a:p>
        </p:txBody>
      </p:sp>
      <p:sp>
        <p:nvSpPr>
          <p:cNvPr id="326" name="Google Shape;326;p28"/>
          <p:cNvSpPr/>
          <p:nvPr/>
        </p:nvSpPr>
        <p:spPr>
          <a:xfrm>
            <a:off x="9742675" y="1270875"/>
            <a:ext cx="2196900" cy="3518700"/>
          </a:xfrm>
          <a:prstGeom prst="rect">
            <a:avLst/>
          </a:prstGeom>
          <a:solidFill>
            <a:schemeClr val="lt2"/>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GB" sz="1300">
                <a:latin typeface="Montserrat"/>
                <a:ea typeface="Montserrat"/>
                <a:cs typeface="Montserrat"/>
                <a:sym typeface="Montserrat"/>
              </a:rPr>
              <a:t>SIT-41 or SIT-TW-41</a:t>
            </a:r>
            <a:endParaRPr b="1" sz="1300">
              <a:latin typeface="Montserrat"/>
              <a:ea typeface="Montserrat"/>
              <a:cs typeface="Montserrat"/>
              <a:sym typeface="Montserrat"/>
            </a:endParaRPr>
          </a:p>
          <a:p>
            <a:pPr indent="0" lvl="0" marL="0" rtl="0" algn="l">
              <a:spcBef>
                <a:spcPts val="0"/>
              </a:spcBef>
              <a:spcAft>
                <a:spcPts val="0"/>
              </a:spcAft>
              <a:buNone/>
            </a:pPr>
            <a:r>
              <a:t/>
            </a:r>
            <a:endParaRPr b="1"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Documents: </a:t>
            </a:r>
            <a:endParaRPr b="1" sz="1300">
              <a:latin typeface="Montserrat"/>
              <a:ea typeface="Montserrat"/>
              <a:cs typeface="Montserrat"/>
              <a:sym typeface="Montserrat"/>
            </a:endParaRPr>
          </a:p>
          <a:p>
            <a:pPr indent="0" lvl="0" marL="0" rtl="0" algn="l">
              <a:spcBef>
                <a:spcPts val="0"/>
              </a:spcBef>
              <a:spcAft>
                <a:spcPts val="0"/>
              </a:spcAft>
              <a:buNone/>
            </a:pPr>
            <a:r>
              <a:rPr lang="en-GB" sz="1300">
                <a:latin typeface="Montserrat"/>
                <a:ea typeface="Montserrat"/>
                <a:cs typeface="Montserrat"/>
                <a:sym typeface="Montserrat"/>
              </a:rPr>
              <a:t>- Phase 2 Report, inc. Workshop Results</a:t>
            </a:r>
            <a:endParaRPr sz="1300">
              <a:latin typeface="Montserrat"/>
              <a:ea typeface="Montserrat"/>
              <a:cs typeface="Montserrat"/>
              <a:sym typeface="Montserrat"/>
            </a:endParaRPr>
          </a:p>
          <a:p>
            <a:pPr indent="0" lvl="0" marL="0" rtl="0" algn="l">
              <a:spcBef>
                <a:spcPts val="0"/>
              </a:spcBef>
              <a:spcAft>
                <a:spcPts val="0"/>
              </a:spcAft>
              <a:buNone/>
            </a:pPr>
            <a:r>
              <a:t/>
            </a:r>
            <a:endParaRPr b="1"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Report</a:t>
            </a:r>
            <a:r>
              <a:rPr lang="en-GB" sz="1300">
                <a:latin typeface="Montserrat"/>
                <a:ea typeface="Montserrat"/>
                <a:cs typeface="Montserrat"/>
                <a:sym typeface="Montserrat"/>
              </a:rPr>
              <a:t>:</a:t>
            </a:r>
            <a:endParaRPr sz="1300">
              <a:latin typeface="Montserrat"/>
              <a:ea typeface="Montserrat"/>
              <a:cs typeface="Montserrat"/>
              <a:sym typeface="Montserrat"/>
            </a:endParaRPr>
          </a:p>
          <a:p>
            <a:pPr indent="0" lvl="0" marL="0" rtl="0" algn="l">
              <a:spcBef>
                <a:spcPts val="0"/>
              </a:spcBef>
              <a:spcAft>
                <a:spcPts val="0"/>
              </a:spcAft>
              <a:buNone/>
            </a:pPr>
            <a:r>
              <a:rPr lang="en-GB" sz="1300">
                <a:latin typeface="Montserrat"/>
                <a:ea typeface="Montserrat"/>
                <a:cs typeface="Montserrat"/>
                <a:sym typeface="Montserrat"/>
              </a:rPr>
              <a:t>- EAV Req’s</a:t>
            </a:r>
            <a:endParaRPr sz="1300">
              <a:latin typeface="Montserrat"/>
              <a:ea typeface="Montserrat"/>
              <a:cs typeface="Montserrat"/>
              <a:sym typeface="Montserrat"/>
            </a:endParaRPr>
          </a:p>
          <a:p>
            <a:pPr indent="0" lvl="0" marL="0" rtl="0" algn="l">
              <a:spcBef>
                <a:spcPts val="0"/>
              </a:spcBef>
              <a:spcAft>
                <a:spcPts val="0"/>
              </a:spcAft>
              <a:buNone/>
            </a:pPr>
            <a:r>
              <a:rPr lang="en-GB" sz="1300">
                <a:latin typeface="Montserrat"/>
                <a:ea typeface="Montserrat"/>
                <a:cs typeface="Montserrat"/>
                <a:sym typeface="Montserrat"/>
              </a:rPr>
              <a:t>- Agency Foci for next phase of EAV Stocktake</a:t>
            </a:r>
            <a:endParaRPr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Action</a:t>
            </a:r>
            <a:r>
              <a:rPr lang="en-GB" sz="1300">
                <a:latin typeface="Montserrat"/>
                <a:ea typeface="Montserrat"/>
                <a:cs typeface="Montserrat"/>
                <a:sym typeface="Montserrat"/>
              </a:rPr>
              <a:t>:</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AutoNum type="arabicPeriod"/>
            </a:pPr>
            <a:r>
              <a:rPr lang="en-GB" sz="1300">
                <a:latin typeface="Montserrat"/>
                <a:ea typeface="Montserrat"/>
                <a:cs typeface="Montserrat"/>
                <a:sym typeface="Montserrat"/>
              </a:rPr>
              <a:t>Agencies continues Stocktake based on their foci </a:t>
            </a:r>
            <a:endParaRPr sz="1300">
              <a:latin typeface="Montserrat"/>
              <a:ea typeface="Montserrat"/>
              <a:cs typeface="Montserrat"/>
              <a:sym typeface="Montserrat"/>
            </a:endParaRPr>
          </a:p>
        </p:txBody>
      </p:sp>
      <p:sp>
        <p:nvSpPr>
          <p:cNvPr id="327" name="Google Shape;327;p28"/>
          <p:cNvSpPr/>
          <p:nvPr/>
        </p:nvSpPr>
        <p:spPr>
          <a:xfrm>
            <a:off x="2804099" y="335500"/>
            <a:ext cx="2012700" cy="1065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Agencies Do SIT-TW-41 Actions</a:t>
            </a:r>
            <a:endParaRPr sz="1300">
              <a:latin typeface="Montserrat"/>
              <a:ea typeface="Montserrat"/>
              <a:cs typeface="Montserrat"/>
              <a:sym typeface="Montserrat"/>
            </a:endParaRPr>
          </a:p>
        </p:txBody>
      </p:sp>
      <p:sp>
        <p:nvSpPr>
          <p:cNvPr id="328" name="Google Shape;328;p28"/>
          <p:cNvSpPr/>
          <p:nvPr/>
        </p:nvSpPr>
        <p:spPr>
          <a:xfrm>
            <a:off x="7006806" y="3976825"/>
            <a:ext cx="1555500" cy="1086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Agencies Do Action #1</a:t>
            </a:r>
            <a:endParaRPr sz="1300">
              <a:latin typeface="Montserrat"/>
              <a:ea typeface="Montserrat"/>
              <a:cs typeface="Montserrat"/>
              <a:sym typeface="Montserrat"/>
            </a:endParaRPr>
          </a:p>
        </p:txBody>
      </p:sp>
      <p:sp>
        <p:nvSpPr>
          <p:cNvPr id="329" name="Google Shape;329;p28"/>
          <p:cNvSpPr/>
          <p:nvPr/>
        </p:nvSpPr>
        <p:spPr>
          <a:xfrm>
            <a:off x="4950" y="2321625"/>
            <a:ext cx="1143000" cy="1417200"/>
          </a:xfrm>
          <a:prstGeom prst="rect">
            <a:avLst/>
          </a:prstGeom>
          <a:solidFill>
            <a:srgbClr val="D0E0E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chemeClr val="dk1"/>
                </a:solidFill>
                <a:latin typeface="Montserrat"/>
                <a:ea typeface="Montserrat"/>
                <a:cs typeface="Montserrat"/>
                <a:sym typeface="Montserrat"/>
              </a:rPr>
              <a:t>13-15 May 2025</a:t>
            </a:r>
            <a:endParaRPr b="1" sz="13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ctr">
              <a:spcBef>
                <a:spcPts val="0"/>
              </a:spcBef>
              <a:spcAft>
                <a:spcPts val="0"/>
              </a:spcAft>
              <a:buNone/>
            </a:pPr>
            <a:r>
              <a:rPr lang="en-GB" sz="1300">
                <a:latin typeface="Montserrat"/>
                <a:ea typeface="Montserrat"/>
                <a:cs typeface="Montserrat"/>
                <a:sym typeface="Montserrat"/>
              </a:rPr>
              <a:t>GEOGLAM EAV Workshop</a:t>
            </a:r>
            <a:endParaRPr sz="1300">
              <a:latin typeface="Montserrat"/>
              <a:ea typeface="Montserrat"/>
              <a:cs typeface="Montserrat"/>
              <a:sym typeface="Montserrat"/>
            </a:endParaRPr>
          </a:p>
          <a:p>
            <a:pPr indent="0" lvl="0" marL="0" rtl="0" algn="ctr">
              <a:spcBef>
                <a:spcPts val="0"/>
              </a:spcBef>
              <a:spcAft>
                <a:spcPts val="0"/>
              </a:spcAft>
              <a:buNone/>
            </a:pPr>
            <a:r>
              <a:t/>
            </a:r>
            <a:endParaRPr sz="1300">
              <a:latin typeface="Montserrat"/>
              <a:ea typeface="Montserrat"/>
              <a:cs typeface="Montserrat"/>
              <a:sym typeface="Montserrat"/>
            </a:endParaRPr>
          </a:p>
        </p:txBody>
      </p:sp>
      <p:sp>
        <p:nvSpPr>
          <p:cNvPr id="330" name="Google Shape;330;p28"/>
          <p:cNvSpPr/>
          <p:nvPr/>
        </p:nvSpPr>
        <p:spPr>
          <a:xfrm>
            <a:off x="4992775" y="5105350"/>
            <a:ext cx="3569400" cy="1210200"/>
          </a:xfrm>
          <a:prstGeom prst="rightArrow">
            <a:avLst>
              <a:gd fmla="val 50000" name="adj1"/>
              <a:gd fmla="val 44637"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Asynchronous Work on Phase 2 </a:t>
            </a:r>
            <a:br>
              <a:rPr lang="en-GB" sz="1300">
                <a:latin typeface="Montserrat"/>
                <a:ea typeface="Montserrat"/>
                <a:cs typeface="Montserrat"/>
                <a:sym typeface="Montserrat"/>
              </a:rPr>
            </a:br>
            <a:r>
              <a:rPr lang="en-GB" sz="1300">
                <a:latin typeface="Montserrat"/>
                <a:ea typeface="Montserrat"/>
                <a:cs typeface="Montserrat"/>
                <a:sym typeface="Montserrat"/>
              </a:rPr>
              <a:t>Def’s + Req’s for Other Variables</a:t>
            </a:r>
            <a:endParaRPr sz="1300">
              <a:latin typeface="Montserrat"/>
              <a:ea typeface="Montserrat"/>
              <a:cs typeface="Montserrat"/>
              <a:sym typeface="Montserrat"/>
            </a:endParaRPr>
          </a:p>
        </p:txBody>
      </p:sp>
      <p:sp>
        <p:nvSpPr>
          <p:cNvPr id="331" name="Google Shape;331;p28"/>
          <p:cNvSpPr/>
          <p:nvPr/>
        </p:nvSpPr>
        <p:spPr>
          <a:xfrm>
            <a:off x="2236300" y="5130236"/>
            <a:ext cx="2580600" cy="1160400"/>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Completes + Submits Phase 1 EAV Report</a:t>
            </a:r>
            <a:endParaRPr sz="1300">
              <a:latin typeface="Montserrat"/>
              <a:ea typeface="Montserrat"/>
              <a:cs typeface="Montserrat"/>
              <a:sym typeface="Montserrat"/>
            </a:endParaRPr>
          </a:p>
        </p:txBody>
      </p:sp>
      <p:sp>
        <p:nvSpPr>
          <p:cNvPr id="332" name="Google Shape;332;p28"/>
          <p:cNvSpPr/>
          <p:nvPr/>
        </p:nvSpPr>
        <p:spPr>
          <a:xfrm>
            <a:off x="359125" y="5130239"/>
            <a:ext cx="1701300" cy="1160400"/>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Asynchronous work on </a:t>
            </a:r>
            <a:br>
              <a:rPr lang="en-GB" sz="1300">
                <a:latin typeface="Montserrat"/>
                <a:ea typeface="Montserrat"/>
                <a:cs typeface="Montserrat"/>
                <a:sym typeface="Montserrat"/>
              </a:rPr>
            </a:br>
            <a:r>
              <a:rPr lang="en-GB" sz="1300">
                <a:latin typeface="Montserrat"/>
                <a:ea typeface="Montserrat"/>
                <a:cs typeface="Montserrat"/>
                <a:sym typeface="Montserrat"/>
              </a:rPr>
              <a:t>Phase 1 EAVs</a:t>
            </a:r>
            <a:endParaRPr sz="1300">
              <a:latin typeface="Montserrat"/>
              <a:ea typeface="Montserrat"/>
              <a:cs typeface="Montserrat"/>
              <a:sym typeface="Montserrat"/>
            </a:endParaRPr>
          </a:p>
        </p:txBody>
      </p:sp>
      <p:sp>
        <p:nvSpPr>
          <p:cNvPr id="333" name="Google Shape;333;p28"/>
          <p:cNvSpPr/>
          <p:nvPr/>
        </p:nvSpPr>
        <p:spPr>
          <a:xfrm>
            <a:off x="6788150" y="325325"/>
            <a:ext cx="3486600" cy="1065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CEOS Does Plenary-39 Action #2-3 </a:t>
            </a:r>
            <a:endParaRPr sz="1300">
              <a:latin typeface="Montserrat"/>
              <a:ea typeface="Montserrat"/>
              <a:cs typeface="Montserrat"/>
              <a:sym typeface="Montserrat"/>
            </a:endParaRPr>
          </a:p>
        </p:txBody>
      </p:sp>
      <p:grpSp>
        <p:nvGrpSpPr>
          <p:cNvPr id="334" name="Google Shape;334;p28"/>
          <p:cNvGrpSpPr/>
          <p:nvPr/>
        </p:nvGrpSpPr>
        <p:grpSpPr>
          <a:xfrm>
            <a:off x="10311625" y="4905450"/>
            <a:ext cx="1880400" cy="1952400"/>
            <a:chOff x="10311625" y="4905450"/>
            <a:chExt cx="1880400" cy="1952400"/>
          </a:xfrm>
        </p:grpSpPr>
        <p:sp>
          <p:nvSpPr>
            <p:cNvPr id="335" name="Google Shape;335;p28"/>
            <p:cNvSpPr/>
            <p:nvPr/>
          </p:nvSpPr>
          <p:spPr>
            <a:xfrm>
              <a:off x="10311625" y="4905450"/>
              <a:ext cx="1880400" cy="19524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Legend</a:t>
              </a:r>
              <a:endParaRPr b="1">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a:solidFill>
                    <a:schemeClr val="lt1"/>
                  </a:solidFill>
                  <a:latin typeface="Montserrat"/>
                  <a:ea typeface="Montserrat"/>
                  <a:cs typeface="Montserrat"/>
                  <a:sym typeface="Montserrat"/>
                </a:rPr>
                <a:t>Boxes = Events</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a:solidFill>
                    <a:schemeClr val="lt1"/>
                  </a:solidFill>
                  <a:latin typeface="Montserrat"/>
                  <a:ea typeface="Montserrat"/>
                  <a:cs typeface="Montserrat"/>
                  <a:sym typeface="Montserrat"/>
                </a:rPr>
                <a:t>Arrows = Work</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p:txBody>
        </p:sp>
        <p:sp>
          <p:nvSpPr>
            <p:cNvPr id="336" name="Google Shape;336;p28"/>
            <p:cNvSpPr/>
            <p:nvPr/>
          </p:nvSpPr>
          <p:spPr>
            <a:xfrm>
              <a:off x="10401175" y="5638483"/>
              <a:ext cx="1701300" cy="331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GEOGLAM</a:t>
              </a:r>
              <a:endParaRPr>
                <a:latin typeface="Montserrat"/>
                <a:ea typeface="Montserrat"/>
                <a:cs typeface="Montserrat"/>
                <a:sym typeface="Montserrat"/>
              </a:endParaRPr>
            </a:p>
          </p:txBody>
        </p:sp>
        <p:sp>
          <p:nvSpPr>
            <p:cNvPr id="337" name="Google Shape;337;p28"/>
            <p:cNvSpPr/>
            <p:nvPr/>
          </p:nvSpPr>
          <p:spPr>
            <a:xfrm>
              <a:off x="10401175" y="6049733"/>
              <a:ext cx="1701300" cy="331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CEOS/Agencies</a:t>
              </a:r>
              <a:endParaRPr>
                <a:latin typeface="Montserrat"/>
                <a:ea typeface="Montserrat"/>
                <a:cs typeface="Montserrat"/>
                <a:sym typeface="Montserrat"/>
              </a:endParaRPr>
            </a:p>
          </p:txBody>
        </p:sp>
        <p:sp>
          <p:nvSpPr>
            <p:cNvPr id="338" name="Google Shape;338;p28"/>
            <p:cNvSpPr/>
            <p:nvPr/>
          </p:nvSpPr>
          <p:spPr>
            <a:xfrm>
              <a:off x="10401175" y="6460983"/>
              <a:ext cx="1701300" cy="3312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Shared</a:t>
              </a:r>
              <a:endParaRPr>
                <a:latin typeface="Montserrat"/>
                <a:ea typeface="Montserrat"/>
                <a:cs typeface="Montserrat"/>
                <a:sym typeface="Montserrat"/>
              </a:endParaRPr>
            </a:p>
          </p:txBody>
        </p:sp>
      </p:grpSp>
      <p:sp>
        <p:nvSpPr>
          <p:cNvPr id="339" name="Google Shape;339;p28"/>
          <p:cNvSpPr txBox="1"/>
          <p:nvPr/>
        </p:nvSpPr>
        <p:spPr>
          <a:xfrm>
            <a:off x="39150" y="-5250"/>
            <a:ext cx="12837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May 2025</a:t>
            </a:r>
            <a:endParaRPr b="1" i="1" sz="1100">
              <a:solidFill>
                <a:schemeClr val="dk2"/>
              </a:solidFill>
              <a:latin typeface="Montserrat"/>
              <a:ea typeface="Montserrat"/>
              <a:cs typeface="Montserrat"/>
              <a:sym typeface="Montserrat"/>
            </a:endParaRPr>
          </a:p>
        </p:txBody>
      </p:sp>
      <p:sp>
        <p:nvSpPr>
          <p:cNvPr id="340" name="Google Shape;340;p28"/>
          <p:cNvSpPr txBox="1"/>
          <p:nvPr/>
        </p:nvSpPr>
        <p:spPr>
          <a:xfrm>
            <a:off x="1391825" y="-5250"/>
            <a:ext cx="17238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Sep 2025</a:t>
            </a:r>
            <a:endParaRPr b="1" i="1" sz="1100">
              <a:solidFill>
                <a:schemeClr val="dk2"/>
              </a:solidFill>
              <a:latin typeface="Montserrat"/>
              <a:ea typeface="Montserrat"/>
              <a:cs typeface="Montserrat"/>
              <a:sym typeface="Montserrat"/>
            </a:endParaRPr>
          </a:p>
        </p:txBody>
      </p:sp>
      <p:sp>
        <p:nvSpPr>
          <p:cNvPr id="341" name="Google Shape;341;p28"/>
          <p:cNvSpPr txBox="1"/>
          <p:nvPr/>
        </p:nvSpPr>
        <p:spPr>
          <a:xfrm>
            <a:off x="4283848" y="-5250"/>
            <a:ext cx="14883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Nov 2025</a:t>
            </a:r>
            <a:endParaRPr b="1" i="1" sz="1100">
              <a:solidFill>
                <a:schemeClr val="dk2"/>
              </a:solidFill>
              <a:latin typeface="Montserrat"/>
              <a:ea typeface="Montserrat"/>
              <a:cs typeface="Montserrat"/>
              <a:sym typeface="Montserrat"/>
            </a:endParaRPr>
          </a:p>
        </p:txBody>
      </p:sp>
      <p:sp>
        <p:nvSpPr>
          <p:cNvPr id="342" name="Google Shape;342;p28"/>
          <p:cNvSpPr txBox="1"/>
          <p:nvPr/>
        </p:nvSpPr>
        <p:spPr>
          <a:xfrm>
            <a:off x="8071475" y="-5250"/>
            <a:ext cx="12837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Spring 2026 or Summer 2026</a:t>
            </a:r>
            <a:endParaRPr b="1" i="1" sz="1100">
              <a:solidFill>
                <a:schemeClr val="dk2"/>
              </a:solidFill>
              <a:latin typeface="Montserrat"/>
              <a:ea typeface="Montserrat"/>
              <a:cs typeface="Montserrat"/>
              <a:sym typeface="Montserrat"/>
            </a:endParaRPr>
          </a:p>
        </p:txBody>
      </p:sp>
      <p:sp>
        <p:nvSpPr>
          <p:cNvPr id="343" name="Google Shape;343;p28"/>
          <p:cNvSpPr txBox="1"/>
          <p:nvPr/>
        </p:nvSpPr>
        <p:spPr>
          <a:xfrm>
            <a:off x="10040900" y="-5250"/>
            <a:ext cx="21510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April or </a:t>
            </a:r>
            <a:br>
              <a:rPr b="1" i="1" lang="en-GB" sz="1100">
                <a:solidFill>
                  <a:schemeClr val="dk2"/>
                </a:solidFill>
                <a:latin typeface="Montserrat"/>
                <a:ea typeface="Montserrat"/>
                <a:cs typeface="Montserrat"/>
                <a:sym typeface="Montserrat"/>
              </a:rPr>
            </a:br>
            <a:r>
              <a:rPr b="1" i="1" lang="en-GB" sz="1100">
                <a:solidFill>
                  <a:schemeClr val="dk2"/>
                </a:solidFill>
                <a:latin typeface="Montserrat"/>
                <a:ea typeface="Montserrat"/>
                <a:cs typeface="Montserrat"/>
                <a:sym typeface="Montserrat"/>
              </a:rPr>
              <a:t>Sept 2026</a:t>
            </a:r>
            <a:endParaRPr b="1" i="1" sz="1100">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ph type="title"/>
          </p:nvPr>
        </p:nvSpPr>
        <p:spPr>
          <a:xfrm>
            <a:off x="182873" y="-11"/>
            <a:ext cx="9387000" cy="7791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Clr>
                <a:schemeClr val="dk1"/>
              </a:buClr>
              <a:buSzPts val="1100"/>
              <a:buFont typeface="Arial"/>
              <a:buNone/>
            </a:pPr>
            <a:r>
              <a:rPr b="1" lang="en-GB" sz="3100"/>
              <a:t>GEOGLAM EAV Workshop</a:t>
            </a:r>
            <a:br>
              <a:rPr b="1" lang="en-GB" sz="3100"/>
            </a:br>
            <a:r>
              <a:rPr lang="en-GB" sz="3100"/>
              <a:t>13-15 May 2025, EC JRC</a:t>
            </a:r>
            <a:endParaRPr sz="3100"/>
          </a:p>
        </p:txBody>
      </p:sp>
      <p:sp>
        <p:nvSpPr>
          <p:cNvPr id="79" name="Google Shape;79;p9"/>
          <p:cNvSpPr txBox="1"/>
          <p:nvPr>
            <p:ph idx="1" type="body"/>
          </p:nvPr>
        </p:nvSpPr>
        <p:spPr>
          <a:xfrm>
            <a:off x="182875" y="1125925"/>
            <a:ext cx="6203100" cy="5095500"/>
          </a:xfrm>
          <a:prstGeom prst="rect">
            <a:avLst/>
          </a:prstGeom>
        </p:spPr>
        <p:txBody>
          <a:bodyPr anchorCtr="0" anchor="t" bIns="45700" lIns="91425" spcFirstLastPara="1" rIns="91425" wrap="square" tIns="45700">
            <a:noAutofit/>
          </a:bodyPr>
          <a:lstStyle/>
          <a:p>
            <a:pPr indent="-330200" lvl="0" marL="457200" rtl="0" algn="l">
              <a:spcBef>
                <a:spcPts val="1000"/>
              </a:spcBef>
              <a:spcAft>
                <a:spcPts val="0"/>
              </a:spcAft>
              <a:buSzPts val="1600"/>
              <a:buChar char="❖"/>
            </a:pPr>
            <a:r>
              <a:rPr b="1" lang="en-GB" sz="1600"/>
              <a:t>34 in-person attendees, inc:</a:t>
            </a:r>
            <a:endParaRPr b="1" sz="1600"/>
          </a:p>
          <a:p>
            <a:pPr indent="-330200" lvl="1" marL="914400" rtl="0" algn="l">
              <a:spcBef>
                <a:spcPts val="0"/>
              </a:spcBef>
              <a:spcAft>
                <a:spcPts val="0"/>
              </a:spcAft>
              <a:buSzPts val="1600"/>
              <a:buChar char="▪"/>
            </a:pPr>
            <a:r>
              <a:rPr lang="en-GB" sz="1600"/>
              <a:t>UKSA, NASA, ESA, EC</a:t>
            </a:r>
            <a:endParaRPr sz="1600"/>
          </a:p>
          <a:p>
            <a:pPr indent="-330200" lvl="0" marL="457200" rtl="0" algn="l">
              <a:spcBef>
                <a:spcPts val="0"/>
              </a:spcBef>
              <a:spcAft>
                <a:spcPts val="0"/>
              </a:spcAft>
              <a:buSzPts val="1600"/>
              <a:buChar char="❖"/>
            </a:pPr>
            <a:r>
              <a:rPr b="1" lang="en-GB" sz="1600"/>
              <a:t>18 virtual attendees, inc:</a:t>
            </a:r>
            <a:endParaRPr b="1" sz="1600"/>
          </a:p>
          <a:p>
            <a:pPr indent="-330200" lvl="1" marL="914400" rtl="0" algn="l">
              <a:spcBef>
                <a:spcPts val="0"/>
              </a:spcBef>
              <a:spcAft>
                <a:spcPts val="0"/>
              </a:spcAft>
              <a:buSzPts val="1600"/>
              <a:buChar char="▪"/>
            </a:pPr>
            <a:r>
              <a:rPr lang="en-GB" sz="1600"/>
              <a:t>JAXA, SANSA, Geoscience Australia, ISRO</a:t>
            </a:r>
            <a:endParaRPr sz="1600"/>
          </a:p>
          <a:p>
            <a:pPr indent="-330200" lvl="0" marL="457200" rtl="0" algn="l">
              <a:spcBef>
                <a:spcPts val="0"/>
              </a:spcBef>
              <a:spcAft>
                <a:spcPts val="0"/>
              </a:spcAft>
              <a:buSzPts val="1600"/>
              <a:buChar char="❖"/>
            </a:pPr>
            <a:r>
              <a:rPr b="1" lang="en-GB" sz="1600"/>
              <a:t>2 new EAV WG Co-Leads join Alyssa + Sven</a:t>
            </a:r>
            <a:endParaRPr sz="1600"/>
          </a:p>
          <a:p>
            <a:pPr indent="-330200" lvl="1" marL="914400" rtl="0" algn="l">
              <a:spcBef>
                <a:spcPts val="0"/>
              </a:spcBef>
              <a:spcAft>
                <a:spcPts val="0"/>
              </a:spcAft>
              <a:buSzPts val="1600"/>
              <a:buChar char="▪"/>
            </a:pPr>
            <a:r>
              <a:rPr lang="en-GB" sz="1600"/>
              <a:t>Laurent Tits (VITO)</a:t>
            </a:r>
            <a:endParaRPr sz="1600"/>
          </a:p>
          <a:p>
            <a:pPr indent="-330200" lvl="1" marL="914400" rtl="0" algn="l">
              <a:spcBef>
                <a:spcPts val="0"/>
              </a:spcBef>
              <a:spcAft>
                <a:spcPts val="0"/>
              </a:spcAft>
              <a:buSzPts val="1600"/>
              <a:buChar char="▪"/>
            </a:pPr>
            <a:r>
              <a:rPr lang="en-GB" sz="1600"/>
              <a:t>Michael Marshall (U Twente)</a:t>
            </a:r>
            <a:endParaRPr sz="1600"/>
          </a:p>
          <a:p>
            <a:pPr indent="0" lvl="0" marL="0" rtl="0" algn="l">
              <a:spcBef>
                <a:spcPts val="1000"/>
              </a:spcBef>
              <a:spcAft>
                <a:spcPts val="0"/>
              </a:spcAft>
              <a:buNone/>
            </a:pPr>
            <a:r>
              <a:rPr b="1" lang="en-GB" sz="1600"/>
              <a:t>Unifying Rationale: </a:t>
            </a:r>
            <a:endParaRPr b="1" sz="1600"/>
          </a:p>
          <a:p>
            <a:pPr indent="-330200" lvl="0" marL="457200" rtl="0" algn="l">
              <a:spcBef>
                <a:spcPts val="1000"/>
              </a:spcBef>
              <a:spcAft>
                <a:spcPts val="0"/>
              </a:spcAft>
              <a:buSzPts val="1600"/>
              <a:buChar char="❖"/>
            </a:pPr>
            <a:r>
              <a:rPr lang="en-GB" sz="1600"/>
              <a:t>Proliferating uses for EO in agriculture creates inefficiency, inconsistency (scale, definition), and quality issues. </a:t>
            </a:r>
            <a:endParaRPr sz="1600"/>
          </a:p>
          <a:p>
            <a:pPr indent="-330200" lvl="0" marL="457200" rtl="0" algn="l">
              <a:spcBef>
                <a:spcPts val="0"/>
              </a:spcBef>
              <a:spcAft>
                <a:spcPts val="0"/>
              </a:spcAft>
              <a:buSzPts val="1600"/>
              <a:buChar char="❖"/>
            </a:pPr>
            <a:r>
              <a:rPr lang="en-GB" sz="1600"/>
              <a:t>There is a very clear need for guidance for multiple audiences (inc. CEOS) that</a:t>
            </a:r>
            <a:r>
              <a:rPr b="1" lang="en-GB" sz="1600"/>
              <a:t> </a:t>
            </a:r>
            <a:r>
              <a:rPr lang="en-GB" sz="1600" u="sng"/>
              <a:t>transcends application, scale, and border</a:t>
            </a:r>
            <a:r>
              <a:rPr b="1" lang="en-GB" sz="1600"/>
              <a:t> </a:t>
            </a:r>
            <a:r>
              <a:rPr lang="en-GB" sz="1600"/>
              <a:t>on definitions and typologies around agricultural land use, productivity, and change. </a:t>
            </a:r>
            <a:endParaRPr sz="1600"/>
          </a:p>
          <a:p>
            <a:pPr indent="-330200" lvl="0" marL="457200" rtl="0" algn="l">
              <a:spcBef>
                <a:spcPts val="0"/>
              </a:spcBef>
              <a:spcAft>
                <a:spcPts val="0"/>
              </a:spcAft>
              <a:buSzPts val="1600"/>
              <a:buChar char="❖"/>
            </a:pPr>
            <a:r>
              <a:rPr b="1" lang="en-GB" sz="1600"/>
              <a:t>GEOGLAM is best suited to do this.</a:t>
            </a:r>
            <a:endParaRPr b="1" sz="2200"/>
          </a:p>
        </p:txBody>
      </p:sp>
      <p:pic>
        <p:nvPicPr>
          <p:cNvPr id="80" name="Google Shape;80;p9" title="Image20250519120321 (1).jpg"/>
          <p:cNvPicPr preferRelativeResize="0"/>
          <p:nvPr/>
        </p:nvPicPr>
        <p:blipFill>
          <a:blip r:embed="rId3">
            <a:alphaModFix/>
          </a:blip>
          <a:stretch>
            <a:fillRect/>
          </a:stretch>
        </p:blipFill>
        <p:spPr>
          <a:xfrm>
            <a:off x="6464875" y="1231275"/>
            <a:ext cx="5377773" cy="4884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0"/>
          <p:cNvSpPr txBox="1"/>
          <p:nvPr>
            <p:ph idx="1" type="body"/>
          </p:nvPr>
        </p:nvSpPr>
        <p:spPr>
          <a:xfrm>
            <a:off x="386625" y="1390475"/>
            <a:ext cx="5931000" cy="4775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a:t>Agreements:</a:t>
            </a:r>
            <a:endParaRPr b="1"/>
          </a:p>
          <a:p>
            <a:pPr indent="-330200" lvl="0" marL="457200" rtl="0" algn="l">
              <a:spcBef>
                <a:spcPts val="0"/>
              </a:spcBef>
              <a:spcAft>
                <a:spcPts val="0"/>
              </a:spcAft>
              <a:buSzPts val="1600"/>
              <a:buChar char="❖"/>
            </a:pPr>
            <a:r>
              <a:rPr b="1" lang="en-GB" sz="1600"/>
              <a:t>The scope &amp; objectives</a:t>
            </a:r>
            <a:r>
              <a:rPr lang="en-GB" sz="1600"/>
              <a:t> of GEOGLAM’s EAV effort → </a:t>
            </a:r>
            <a:endParaRPr sz="1600"/>
          </a:p>
          <a:p>
            <a:pPr indent="0" lvl="0" marL="457200" rtl="0" algn="l">
              <a:lnSpc>
                <a:spcPct val="100000"/>
              </a:lnSpc>
              <a:spcBef>
                <a:spcPts val="0"/>
              </a:spcBef>
              <a:spcAft>
                <a:spcPts val="0"/>
              </a:spcAft>
              <a:buNone/>
            </a:pPr>
            <a:r>
              <a:t/>
            </a:r>
            <a:endParaRPr sz="1600"/>
          </a:p>
          <a:p>
            <a:pPr indent="-330200" lvl="0" marL="457200" rtl="0" algn="l">
              <a:lnSpc>
                <a:spcPct val="100000"/>
              </a:lnSpc>
              <a:spcBef>
                <a:spcPts val="0"/>
              </a:spcBef>
              <a:spcAft>
                <a:spcPts val="0"/>
              </a:spcAft>
              <a:buSzPts val="1600"/>
              <a:buChar char="❖"/>
            </a:pPr>
            <a:r>
              <a:rPr b="1" lang="en-GB" sz="1600"/>
              <a:t>Audiences for the EAV Effort </a:t>
            </a:r>
            <a:br>
              <a:rPr lang="en-GB" sz="1600"/>
            </a:br>
            <a:r>
              <a:rPr lang="en-GB" sz="1400"/>
              <a:t>(and what to show them - </a:t>
            </a:r>
            <a:r>
              <a:rPr i="1" lang="en-GB" sz="1400"/>
              <a:t>in appendix)</a:t>
            </a:r>
            <a:endParaRPr i="1" sz="1400"/>
          </a:p>
          <a:p>
            <a:pPr indent="-323850" lvl="1" marL="914400" rtl="0" algn="l">
              <a:lnSpc>
                <a:spcPct val="100000"/>
              </a:lnSpc>
              <a:spcBef>
                <a:spcPts val="0"/>
              </a:spcBef>
              <a:spcAft>
                <a:spcPts val="0"/>
              </a:spcAft>
              <a:buClr>
                <a:srgbClr val="0B5394"/>
              </a:buClr>
              <a:buSzPts val="1500"/>
              <a:buChar char="▪"/>
            </a:pPr>
            <a:r>
              <a:rPr b="1" lang="en-GB" sz="1500">
                <a:solidFill>
                  <a:srgbClr val="0B5394"/>
                </a:solidFill>
              </a:rPr>
              <a:t>CEOS / agencies</a:t>
            </a:r>
            <a:endParaRPr b="1" sz="1500">
              <a:solidFill>
                <a:srgbClr val="0B5394"/>
              </a:solidFill>
            </a:endParaRPr>
          </a:p>
          <a:p>
            <a:pPr indent="-323850" lvl="1" marL="914400" rtl="0" algn="l">
              <a:lnSpc>
                <a:spcPct val="100000"/>
              </a:lnSpc>
              <a:spcBef>
                <a:spcPts val="0"/>
              </a:spcBef>
              <a:spcAft>
                <a:spcPts val="0"/>
              </a:spcAft>
              <a:buSzPts val="1500"/>
              <a:buChar char="▪"/>
            </a:pPr>
            <a:r>
              <a:rPr lang="en-GB" sz="1500"/>
              <a:t>Agriculture decision makers</a:t>
            </a:r>
            <a:endParaRPr sz="1500"/>
          </a:p>
          <a:p>
            <a:pPr indent="-323850" lvl="1" marL="914400" rtl="0" algn="l">
              <a:lnSpc>
                <a:spcPct val="100000"/>
              </a:lnSpc>
              <a:spcBef>
                <a:spcPts val="0"/>
              </a:spcBef>
              <a:spcAft>
                <a:spcPts val="0"/>
              </a:spcAft>
              <a:buSzPts val="1500"/>
              <a:buChar char="▪"/>
            </a:pPr>
            <a:r>
              <a:rPr lang="en-GB" sz="1500"/>
              <a:t>Agriculture information product generators</a:t>
            </a:r>
            <a:endParaRPr sz="1500"/>
          </a:p>
          <a:p>
            <a:pPr indent="-323850" lvl="1" marL="914400" rtl="0" algn="l">
              <a:lnSpc>
                <a:spcPct val="100000"/>
              </a:lnSpc>
              <a:spcBef>
                <a:spcPts val="0"/>
              </a:spcBef>
              <a:spcAft>
                <a:spcPts val="0"/>
              </a:spcAft>
              <a:buSzPts val="1500"/>
              <a:buChar char="▪"/>
            </a:pPr>
            <a:r>
              <a:rPr lang="en-GB" sz="1500"/>
              <a:t>Input variable product generators </a:t>
            </a:r>
            <a:endParaRPr sz="1500"/>
          </a:p>
          <a:p>
            <a:pPr indent="-323850" lvl="1" marL="914400" rtl="0" algn="l">
              <a:lnSpc>
                <a:spcPct val="100000"/>
              </a:lnSpc>
              <a:spcBef>
                <a:spcPts val="0"/>
              </a:spcBef>
              <a:spcAft>
                <a:spcPts val="0"/>
              </a:spcAft>
              <a:buSzPts val="1500"/>
              <a:buChar char="▪"/>
            </a:pPr>
            <a:r>
              <a:rPr lang="en-GB" sz="1500"/>
              <a:t>Funders/donors</a:t>
            </a:r>
            <a:endParaRPr sz="15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t/>
            </a:r>
            <a:endParaRPr sz="1400"/>
          </a:p>
        </p:txBody>
      </p:sp>
      <p:sp>
        <p:nvSpPr>
          <p:cNvPr id="86" name="Google Shape;86;p10"/>
          <p:cNvSpPr txBox="1"/>
          <p:nvPr>
            <p:ph type="title"/>
          </p:nvPr>
        </p:nvSpPr>
        <p:spPr>
          <a:xfrm>
            <a:off x="176048" y="7200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400"/>
              <a:t>Key Outcomes: </a:t>
            </a:r>
            <a:br>
              <a:rPr lang="en-GB" sz="3400"/>
            </a:br>
            <a:r>
              <a:rPr lang="en-GB" sz="3400">
                <a:solidFill>
                  <a:srgbClr val="93C47D"/>
                </a:solidFill>
              </a:rPr>
              <a:t>GEOGLAM EAV Workshop</a:t>
            </a:r>
            <a:endParaRPr sz="3400">
              <a:solidFill>
                <a:srgbClr val="93C47D"/>
              </a:solidFill>
            </a:endParaRPr>
          </a:p>
        </p:txBody>
      </p:sp>
      <p:sp>
        <p:nvSpPr>
          <p:cNvPr id="87" name="Google Shape;87;p10"/>
          <p:cNvSpPr txBox="1"/>
          <p:nvPr>
            <p:ph idx="2" type="body"/>
          </p:nvPr>
        </p:nvSpPr>
        <p:spPr>
          <a:xfrm>
            <a:off x="6529225" y="1445925"/>
            <a:ext cx="5410500" cy="4775400"/>
          </a:xfrm>
          <a:prstGeom prst="rect">
            <a:avLst/>
          </a:prstGeom>
        </p:spPr>
        <p:txBody>
          <a:bodyPr anchorCtr="0" anchor="t" bIns="45700" lIns="91425" spcFirstLastPara="1" rIns="91425" wrap="square" tIns="45700">
            <a:noAutofit/>
          </a:bodyPr>
          <a:lstStyle/>
          <a:p>
            <a:pPr indent="-330200" lvl="0" marL="457200" rtl="0" algn="l">
              <a:lnSpc>
                <a:spcPct val="100000"/>
              </a:lnSpc>
              <a:spcBef>
                <a:spcPts val="600"/>
              </a:spcBef>
              <a:spcAft>
                <a:spcPts val="0"/>
              </a:spcAft>
              <a:buSzPts val="1600"/>
              <a:buChar char="❖"/>
            </a:pPr>
            <a:r>
              <a:rPr lang="en-GB" sz="1600"/>
              <a:t>Present a </a:t>
            </a:r>
            <a:r>
              <a:rPr b="1" lang="en-GB" sz="1600"/>
              <a:t>unified and authoritative approach </a:t>
            </a:r>
            <a:r>
              <a:rPr lang="en-GB" sz="1600"/>
              <a:t>to defining and implementing systematic agricultural assessments.</a:t>
            </a:r>
            <a:endParaRPr sz="1600"/>
          </a:p>
          <a:p>
            <a:pPr indent="-330200" lvl="0" marL="457200" rtl="0" algn="l">
              <a:lnSpc>
                <a:spcPct val="100000"/>
              </a:lnSpc>
              <a:spcBef>
                <a:spcPts val="600"/>
              </a:spcBef>
              <a:spcAft>
                <a:spcPts val="0"/>
              </a:spcAft>
              <a:buSzPts val="1600"/>
              <a:buChar char="❖"/>
            </a:pPr>
            <a:r>
              <a:rPr lang="en-GB" sz="1600"/>
              <a:t>Provide</a:t>
            </a:r>
            <a:r>
              <a:rPr b="1" lang="en-GB" sz="1600"/>
              <a:t> consensus, use-agnostic definitions for measurements and quality assessments</a:t>
            </a:r>
            <a:r>
              <a:rPr lang="en-GB" sz="1600"/>
              <a:t> of agriculture state, change, and forecast.</a:t>
            </a:r>
            <a:endParaRPr sz="1600"/>
          </a:p>
          <a:p>
            <a:pPr indent="-330200" lvl="0" marL="457200" rtl="0" algn="l">
              <a:lnSpc>
                <a:spcPct val="100000"/>
              </a:lnSpc>
              <a:spcBef>
                <a:spcPts val="600"/>
              </a:spcBef>
              <a:spcAft>
                <a:spcPts val="0"/>
              </a:spcAft>
              <a:buClr>
                <a:srgbClr val="0B5394"/>
              </a:buClr>
              <a:buSzPts val="1600"/>
              <a:buChar char="❖"/>
            </a:pPr>
            <a:r>
              <a:rPr lang="en-GB" sz="1600">
                <a:solidFill>
                  <a:srgbClr val="0B5394"/>
                </a:solidFill>
              </a:rPr>
              <a:t>Create a path to </a:t>
            </a:r>
            <a:r>
              <a:rPr b="1" lang="en-GB" sz="1600">
                <a:solidFill>
                  <a:srgbClr val="0B5394"/>
                </a:solidFill>
              </a:rPr>
              <a:t>concretely embed satellite observations</a:t>
            </a:r>
            <a:r>
              <a:rPr lang="en-GB" sz="1600">
                <a:solidFill>
                  <a:srgbClr val="0B5394"/>
                </a:solidFill>
              </a:rPr>
              <a:t> within agriculture decisions.</a:t>
            </a:r>
            <a:endParaRPr i="1" sz="1600">
              <a:solidFill>
                <a:srgbClr val="0B5394"/>
              </a:solidFill>
            </a:endParaRPr>
          </a:p>
          <a:p>
            <a:pPr indent="-330200" lvl="0" marL="457200" rtl="0" algn="l">
              <a:lnSpc>
                <a:spcPct val="100000"/>
              </a:lnSpc>
              <a:spcBef>
                <a:spcPts val="600"/>
              </a:spcBef>
              <a:spcAft>
                <a:spcPts val="0"/>
              </a:spcAft>
              <a:buSzPts val="1600"/>
              <a:buChar char="❖"/>
            </a:pPr>
            <a:r>
              <a:rPr lang="en-GB" sz="1600"/>
              <a:t>Provide </a:t>
            </a:r>
            <a:r>
              <a:rPr b="1" lang="en-GB" sz="1600"/>
              <a:t>a communication tool for bridging gaps</a:t>
            </a:r>
            <a:r>
              <a:rPr lang="en-GB" sz="1600"/>
              <a:t> with non-satellite communities so that they adopt satellite data for their applications.</a:t>
            </a:r>
            <a:endParaRPr sz="1600"/>
          </a:p>
          <a:p>
            <a:pPr indent="-330200" lvl="0" marL="457200" rtl="0" algn="l">
              <a:lnSpc>
                <a:spcPct val="100000"/>
              </a:lnSpc>
              <a:spcBef>
                <a:spcPts val="600"/>
              </a:spcBef>
              <a:spcAft>
                <a:spcPts val="0"/>
              </a:spcAft>
              <a:buSzPts val="1600"/>
              <a:buChar char="❖"/>
            </a:pPr>
            <a:r>
              <a:rPr lang="en-GB" sz="1600"/>
              <a:t>Maintain (and grow) GEOGLAM as the international EO-for-ag authority</a:t>
            </a:r>
            <a:endParaRPr sz="1600"/>
          </a:p>
          <a:p>
            <a:pPr indent="-330200" lvl="0" marL="457200" rtl="0" algn="l">
              <a:lnSpc>
                <a:spcPct val="100000"/>
              </a:lnSpc>
              <a:spcBef>
                <a:spcPts val="600"/>
              </a:spcBef>
              <a:spcAft>
                <a:spcPts val="0"/>
              </a:spcAft>
              <a:buClr>
                <a:srgbClr val="0B5394"/>
              </a:buClr>
              <a:buSzPts val="1600"/>
              <a:buChar char="❖"/>
            </a:pPr>
            <a:r>
              <a:rPr b="1" lang="en-GB" sz="1600">
                <a:solidFill>
                  <a:srgbClr val="0B5394"/>
                </a:solidFill>
              </a:rPr>
              <a:t>Set requirements tightly linked to use</a:t>
            </a:r>
            <a:r>
              <a:rPr lang="en-GB" sz="1600">
                <a:solidFill>
                  <a:srgbClr val="0B5394"/>
                </a:solidFill>
              </a:rPr>
              <a:t> for space agencies to consider in current data provision and  future missions and data systems.</a:t>
            </a:r>
            <a:endParaRPr b="1" sz="1600">
              <a:solidFill>
                <a:srgbClr val="0B5394"/>
              </a:solidFill>
            </a:endParaRPr>
          </a:p>
        </p:txBody>
      </p:sp>
      <p:sp>
        <p:nvSpPr>
          <p:cNvPr id="88" name="Google Shape;88;p10"/>
          <p:cNvSpPr txBox="1"/>
          <p:nvPr/>
        </p:nvSpPr>
        <p:spPr>
          <a:xfrm>
            <a:off x="9118125" y="5862850"/>
            <a:ext cx="2510100" cy="413400"/>
          </a:xfrm>
          <a:prstGeom prst="rect">
            <a:avLst/>
          </a:prstGeom>
          <a:solidFill>
            <a:srgbClr val="0B5394"/>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a:solidFill>
                  <a:schemeClr val="lt1"/>
                </a:solidFill>
                <a:latin typeface="Montserrat"/>
                <a:ea typeface="Montserrat"/>
                <a:cs typeface="Montserrat"/>
                <a:sym typeface="Montserrat"/>
              </a:rPr>
              <a:t>Direct feed into CEOS</a:t>
            </a:r>
            <a:endParaRPr b="1" sz="1600">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1"/>
          <p:cNvSpPr txBox="1"/>
          <p:nvPr/>
        </p:nvSpPr>
        <p:spPr>
          <a:xfrm>
            <a:off x="1007525" y="4085500"/>
            <a:ext cx="5455200" cy="2425500"/>
          </a:xfrm>
          <a:prstGeom prst="rect">
            <a:avLst/>
          </a:prstGeom>
          <a:solidFill>
            <a:schemeClr val="dk2"/>
          </a:solidFill>
          <a:ln cap="flat" cmpd="sng" w="9525">
            <a:solidFill>
              <a:srgbClr val="000000"/>
            </a:solidFill>
            <a:prstDash val="solid"/>
            <a:round/>
            <a:headEnd len="sm" w="sm" type="none"/>
            <a:tailEnd len="sm" w="sm" type="none"/>
          </a:ln>
        </p:spPr>
        <p:txBody>
          <a:bodyPr anchorCtr="0" anchor="b" bIns="91425" lIns="91425" spcFirstLastPara="1" rIns="91425" wrap="square" tIns="91425">
            <a:noAutofit/>
          </a:bodyPr>
          <a:lstStyle/>
          <a:p>
            <a:pPr indent="0" lvl="0" marL="0" rtl="0" algn="r">
              <a:spcBef>
                <a:spcPts val="0"/>
              </a:spcBef>
              <a:spcAft>
                <a:spcPts val="0"/>
              </a:spcAft>
              <a:buNone/>
            </a:pPr>
            <a:r>
              <a:rPr b="1" lang="en-GB">
                <a:solidFill>
                  <a:srgbClr val="D9EAD3"/>
                </a:solidFill>
                <a:latin typeface="Montserrat"/>
                <a:ea typeface="Montserrat"/>
                <a:cs typeface="Montserrat"/>
                <a:sym typeface="Montserrat"/>
              </a:rPr>
              <a:t>Now “on the record” as within scope of GEOGLAM EAVs - reduces duplication from other communities</a:t>
            </a:r>
            <a:endParaRPr>
              <a:solidFill>
                <a:srgbClr val="D9EAD3"/>
              </a:solidFill>
              <a:latin typeface="Montserrat"/>
              <a:ea typeface="Montserrat"/>
              <a:cs typeface="Montserrat"/>
              <a:sym typeface="Montserrat"/>
            </a:endParaRPr>
          </a:p>
        </p:txBody>
      </p:sp>
      <p:sp>
        <p:nvSpPr>
          <p:cNvPr id="94" name="Google Shape;94;p11"/>
          <p:cNvSpPr txBox="1"/>
          <p:nvPr>
            <p:ph idx="1" type="body"/>
          </p:nvPr>
        </p:nvSpPr>
        <p:spPr>
          <a:xfrm>
            <a:off x="386625" y="1390475"/>
            <a:ext cx="6325800" cy="4142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a:t>Agreements:</a:t>
            </a:r>
            <a:endParaRPr sz="1600">
              <a:solidFill>
                <a:srgbClr val="0B5394"/>
              </a:solidFill>
            </a:endParaRPr>
          </a:p>
          <a:p>
            <a:pPr indent="-330200" lvl="0" marL="457200" rtl="0" algn="l">
              <a:spcBef>
                <a:spcPts val="0"/>
              </a:spcBef>
              <a:spcAft>
                <a:spcPts val="0"/>
              </a:spcAft>
              <a:buSzPts val="1600"/>
              <a:buChar char="❖"/>
            </a:pPr>
            <a:r>
              <a:rPr b="1" lang="en-GB" sz="1600"/>
              <a:t>The list of uses of satellite-based EAVs that are within GEOGLAM’s scope</a:t>
            </a:r>
            <a:endParaRPr b="1" sz="1600"/>
          </a:p>
          <a:p>
            <a:pPr indent="-323850" lvl="1" marL="914400" rtl="0" algn="l">
              <a:lnSpc>
                <a:spcPct val="100000"/>
              </a:lnSpc>
              <a:spcBef>
                <a:spcPts val="0"/>
              </a:spcBef>
              <a:spcAft>
                <a:spcPts val="0"/>
              </a:spcAft>
              <a:buSzPts val="1500"/>
              <a:buChar char="▪"/>
            </a:pPr>
            <a:r>
              <a:rPr lang="en-GB" sz="1500"/>
              <a:t>AMIS</a:t>
            </a:r>
            <a:endParaRPr sz="1500"/>
          </a:p>
          <a:p>
            <a:pPr indent="-323850" lvl="1" marL="914400" rtl="0" algn="l">
              <a:lnSpc>
                <a:spcPct val="100000"/>
              </a:lnSpc>
              <a:spcBef>
                <a:spcPts val="0"/>
              </a:spcBef>
              <a:spcAft>
                <a:spcPts val="0"/>
              </a:spcAft>
              <a:buSzPts val="1500"/>
              <a:buChar char="▪"/>
            </a:pPr>
            <a:r>
              <a:rPr lang="en-GB" sz="1500"/>
              <a:t>Early warning</a:t>
            </a:r>
            <a:endParaRPr sz="1500"/>
          </a:p>
          <a:p>
            <a:pPr indent="-323850" lvl="1" marL="914400" rtl="0" algn="l">
              <a:lnSpc>
                <a:spcPct val="100000"/>
              </a:lnSpc>
              <a:spcBef>
                <a:spcPts val="0"/>
              </a:spcBef>
              <a:spcAft>
                <a:spcPts val="0"/>
              </a:spcAft>
              <a:buSzPts val="1500"/>
              <a:buChar char="▪"/>
            </a:pPr>
            <a:r>
              <a:rPr lang="en-GB" sz="1500"/>
              <a:t>Quantitative production forecasting</a:t>
            </a:r>
            <a:endParaRPr sz="1500"/>
          </a:p>
          <a:p>
            <a:pPr indent="-323850" lvl="1" marL="914400" rtl="0" algn="l">
              <a:lnSpc>
                <a:spcPct val="100000"/>
              </a:lnSpc>
              <a:spcBef>
                <a:spcPts val="0"/>
              </a:spcBef>
              <a:spcAft>
                <a:spcPts val="0"/>
              </a:spcAft>
              <a:buSzPts val="1500"/>
              <a:buChar char="▪"/>
            </a:pPr>
            <a:r>
              <a:rPr lang="en-GB" sz="1500"/>
              <a:t>SDGs / UNFCCC (AFOLU) / UNCCD (LDN) etc.</a:t>
            </a:r>
            <a:endParaRPr sz="1500"/>
          </a:p>
          <a:p>
            <a:pPr indent="-323850" lvl="1" marL="914400" rtl="0" algn="l">
              <a:lnSpc>
                <a:spcPct val="100000"/>
              </a:lnSpc>
              <a:spcBef>
                <a:spcPts val="0"/>
              </a:spcBef>
              <a:spcAft>
                <a:spcPts val="0"/>
              </a:spcAft>
              <a:buSzPts val="1500"/>
              <a:buChar char="▪"/>
            </a:pPr>
            <a:r>
              <a:rPr lang="en-GB" sz="1500"/>
              <a:t>National statistics</a:t>
            </a:r>
            <a:endParaRPr sz="1500"/>
          </a:p>
          <a:p>
            <a:pPr indent="-323850" lvl="1" marL="914400" rtl="0" algn="l">
              <a:lnSpc>
                <a:spcPct val="100000"/>
              </a:lnSpc>
              <a:spcBef>
                <a:spcPts val="0"/>
              </a:spcBef>
              <a:spcAft>
                <a:spcPts val="0"/>
              </a:spcAft>
              <a:buSzPts val="1500"/>
              <a:buChar char="▪"/>
            </a:pPr>
            <a:r>
              <a:rPr lang="en-GB" sz="1500"/>
              <a:t>Compliance / regulatory applications</a:t>
            </a:r>
            <a:endParaRPr sz="1500"/>
          </a:p>
          <a:p>
            <a:pPr indent="-323850" lvl="1" marL="914400" rtl="0" algn="l">
              <a:lnSpc>
                <a:spcPct val="100000"/>
              </a:lnSpc>
              <a:spcBef>
                <a:spcPts val="0"/>
              </a:spcBef>
              <a:spcAft>
                <a:spcPts val="0"/>
              </a:spcAft>
              <a:buSzPts val="1500"/>
              <a:buChar char="▪"/>
            </a:pPr>
            <a:r>
              <a:rPr lang="en-GB" sz="1500"/>
              <a:t>Disaster response</a:t>
            </a:r>
            <a:endParaRPr sz="1500"/>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Water district management and conservation planning</a:t>
            </a:r>
            <a:endParaRPr sz="1500">
              <a:solidFill>
                <a:schemeClr val="lt1"/>
              </a:solidFill>
            </a:endParaRPr>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Insurance</a:t>
            </a:r>
            <a:endParaRPr sz="1500">
              <a:solidFill>
                <a:schemeClr val="lt1"/>
              </a:solidFill>
            </a:endParaRPr>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Voluntary markets (GHG)</a:t>
            </a:r>
            <a:endParaRPr sz="1500">
              <a:solidFill>
                <a:schemeClr val="lt1"/>
              </a:solidFill>
            </a:endParaRPr>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Supply chain traceability</a:t>
            </a:r>
            <a:endParaRPr sz="1500">
              <a:solidFill>
                <a:schemeClr val="lt1"/>
              </a:solidFill>
            </a:endParaRPr>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Risk mitigation</a:t>
            </a:r>
            <a:endParaRPr sz="1500">
              <a:solidFill>
                <a:schemeClr val="lt1"/>
              </a:solidFill>
            </a:endParaRPr>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Precision management</a:t>
            </a:r>
            <a:endParaRPr sz="1500">
              <a:solidFill>
                <a:schemeClr val="lt1"/>
              </a:solidFill>
            </a:endParaRPr>
          </a:p>
          <a:p>
            <a:pPr indent="-323850" lvl="1" marL="914400" rtl="0" algn="l">
              <a:lnSpc>
                <a:spcPct val="100000"/>
              </a:lnSpc>
              <a:spcBef>
                <a:spcPts val="0"/>
              </a:spcBef>
              <a:spcAft>
                <a:spcPts val="0"/>
              </a:spcAft>
              <a:buClr>
                <a:schemeClr val="lt1"/>
              </a:buClr>
              <a:buSzPts val="1500"/>
              <a:buChar char="▪"/>
            </a:pPr>
            <a:r>
              <a:rPr lang="en-GB" sz="1500">
                <a:solidFill>
                  <a:schemeClr val="lt1"/>
                </a:solidFill>
              </a:rPr>
              <a:t>Land management </a:t>
            </a:r>
            <a:endParaRPr sz="2100">
              <a:solidFill>
                <a:schemeClr val="lt1"/>
              </a:solidFill>
            </a:endParaRPr>
          </a:p>
        </p:txBody>
      </p:sp>
      <p:sp>
        <p:nvSpPr>
          <p:cNvPr id="95" name="Google Shape;95;p11"/>
          <p:cNvSpPr txBox="1"/>
          <p:nvPr>
            <p:ph type="title"/>
          </p:nvPr>
        </p:nvSpPr>
        <p:spPr>
          <a:xfrm>
            <a:off x="176048" y="7200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400"/>
              <a:t>Key Outcomes: </a:t>
            </a:r>
            <a:br>
              <a:rPr lang="en-GB" sz="3400"/>
            </a:br>
            <a:r>
              <a:rPr lang="en-GB" sz="3400">
                <a:solidFill>
                  <a:srgbClr val="93C47D"/>
                </a:solidFill>
              </a:rPr>
              <a:t>GEOGLAM EAV Workshop</a:t>
            </a:r>
            <a:endParaRPr sz="3400">
              <a:solidFill>
                <a:srgbClr val="93C47D"/>
              </a:solidFill>
            </a:endParaRPr>
          </a:p>
        </p:txBody>
      </p:sp>
      <p:sp>
        <p:nvSpPr>
          <p:cNvPr id="96" name="Google Shape;96;p11"/>
          <p:cNvSpPr txBox="1"/>
          <p:nvPr/>
        </p:nvSpPr>
        <p:spPr>
          <a:xfrm>
            <a:off x="6575475" y="1877542"/>
            <a:ext cx="5544300" cy="26136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60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The framework for thinking about and documenting EAVs</a:t>
            </a:r>
            <a:endParaRPr sz="2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600">
              <a:solidFill>
                <a:srgbClr val="0B5394"/>
              </a:solidFill>
              <a:latin typeface="Montserrat"/>
              <a:ea typeface="Montserrat"/>
              <a:cs typeface="Montserrat"/>
              <a:sym typeface="Montserrat"/>
            </a:endParaRPr>
          </a:p>
          <a:p>
            <a:pPr indent="-330200" lvl="0" marL="457200" rtl="0" algn="l">
              <a:spcBef>
                <a:spcPts val="0"/>
              </a:spcBef>
              <a:spcAft>
                <a:spcPts val="0"/>
              </a:spcAft>
              <a:buClr>
                <a:schemeClr val="dk1"/>
              </a:buClr>
              <a:buSzPts val="1600"/>
              <a:buFont typeface="Montserrat"/>
              <a:buChar char="❖"/>
            </a:pPr>
            <a:r>
              <a:rPr b="1" lang="en-GB" sz="1600">
                <a:solidFill>
                  <a:schemeClr val="dk1"/>
                </a:solidFill>
                <a:latin typeface="Montserrat"/>
                <a:ea typeface="Montserrat"/>
                <a:cs typeface="Montserrat"/>
                <a:sym typeface="Montserrat"/>
              </a:rPr>
              <a:t>“Steps” in the GEOGLAM’s EAV Effort </a:t>
            </a:r>
            <a:endParaRPr b="1" sz="1600">
              <a:solidFill>
                <a:schemeClr val="dk1"/>
              </a:solidFill>
              <a:latin typeface="Montserrat"/>
              <a:ea typeface="Montserrat"/>
              <a:cs typeface="Montserrat"/>
              <a:sym typeface="Montserrat"/>
            </a:endParaRPr>
          </a:p>
          <a:p>
            <a:pPr indent="-317500" lvl="1" marL="914400" rtl="0" algn="l">
              <a:spcBef>
                <a:spcPts val="0"/>
              </a:spcBef>
              <a:spcAft>
                <a:spcPts val="0"/>
              </a:spcAft>
              <a:buClr>
                <a:schemeClr val="dk1"/>
              </a:buClr>
              <a:buSzPts val="1400"/>
              <a:buFont typeface="Montserrat"/>
              <a:buChar char="▪"/>
            </a:pPr>
            <a:r>
              <a:rPr lang="en-GB">
                <a:solidFill>
                  <a:schemeClr val="dk1"/>
                </a:solidFill>
                <a:latin typeface="Montserrat"/>
                <a:ea typeface="Montserrat"/>
                <a:cs typeface="Montserrat"/>
                <a:sym typeface="Montserrat"/>
              </a:rPr>
              <a:t>Plus timeline May 2025 - April 2026</a:t>
            </a:r>
            <a:endParaRPr b="1" sz="1600">
              <a:solidFill>
                <a:schemeClr val="dk1"/>
              </a:solidFill>
              <a:latin typeface="Montserrat"/>
              <a:ea typeface="Montserrat"/>
              <a:cs typeface="Montserrat"/>
              <a:sym typeface="Montserrat"/>
            </a:endParaRPr>
          </a:p>
          <a:p>
            <a:pPr indent="0" lvl="0" marL="914400" rtl="0" algn="l">
              <a:spcBef>
                <a:spcPts val="0"/>
              </a:spcBef>
              <a:spcAft>
                <a:spcPts val="0"/>
              </a:spcAft>
              <a:buNone/>
            </a:pPr>
            <a:r>
              <a:t/>
            </a:r>
            <a:endParaRPr sz="1300">
              <a:solidFill>
                <a:schemeClr val="dk1"/>
              </a:solidFill>
              <a:latin typeface="Montserrat"/>
              <a:ea typeface="Montserrat"/>
              <a:cs typeface="Montserrat"/>
              <a:sym typeface="Montserrat"/>
            </a:endParaRPr>
          </a:p>
          <a:p>
            <a:pPr indent="-330200" lvl="0" marL="457200" rtl="0" algn="l">
              <a:spcBef>
                <a:spcPts val="0"/>
              </a:spcBef>
              <a:spcAft>
                <a:spcPts val="0"/>
              </a:spcAft>
              <a:buClr>
                <a:srgbClr val="0B5394"/>
              </a:buClr>
              <a:buSzPts val="1600"/>
              <a:buFont typeface="Montserrat"/>
              <a:buChar char="❖"/>
            </a:pPr>
            <a:r>
              <a:rPr b="1" lang="en-GB" sz="1600">
                <a:solidFill>
                  <a:srgbClr val="0B5394"/>
                </a:solidFill>
                <a:latin typeface="Montserrat"/>
                <a:ea typeface="Montserrat"/>
                <a:cs typeface="Montserrat"/>
                <a:sym typeface="Montserrat"/>
              </a:rPr>
              <a:t>Phase 1 → 6 Initial Variables </a:t>
            </a:r>
            <a:r>
              <a:rPr lang="en-GB" sz="1600">
                <a:solidFill>
                  <a:srgbClr val="0B5394"/>
                </a:solidFill>
                <a:latin typeface="Montserrat"/>
                <a:ea typeface="Montserrat"/>
                <a:cs typeface="Montserrat"/>
                <a:sym typeface="Montserrat"/>
              </a:rPr>
              <a:t>to “Pressure Test” Framework:</a:t>
            </a:r>
            <a:endParaRPr sz="1600">
              <a:solidFill>
                <a:srgbClr val="0B5394"/>
              </a:solidFill>
              <a:latin typeface="Montserrat"/>
              <a:ea typeface="Montserrat"/>
              <a:cs typeface="Montserrat"/>
              <a:sym typeface="Montserrat"/>
            </a:endParaRPr>
          </a:p>
          <a:p>
            <a:pPr indent="-323850" lvl="1" marL="914400" rtl="0" algn="l">
              <a:spcBef>
                <a:spcPts val="0"/>
              </a:spcBef>
              <a:spcAft>
                <a:spcPts val="0"/>
              </a:spcAft>
              <a:buClr>
                <a:srgbClr val="0B5394"/>
              </a:buClr>
              <a:buSzPts val="1500"/>
              <a:buFont typeface="Montserrat"/>
              <a:buChar char="▪"/>
            </a:pPr>
            <a:r>
              <a:rPr lang="en-GB" sz="1500">
                <a:solidFill>
                  <a:srgbClr val="0B5394"/>
                </a:solidFill>
                <a:latin typeface="Montserrat"/>
                <a:ea typeface="Montserrat"/>
                <a:cs typeface="Montserrat"/>
                <a:sym typeface="Montserrat"/>
              </a:rPr>
              <a:t>Crop type; crop yield; field boundaries; irrigated cropland; cover crop ET</a:t>
            </a:r>
            <a:endParaRPr sz="1500">
              <a:solidFill>
                <a:srgbClr val="0B5394"/>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2"/>
          <p:cNvSpPr/>
          <p:nvPr/>
        </p:nvSpPr>
        <p:spPr>
          <a:xfrm>
            <a:off x="-52900" y="-21150"/>
            <a:ext cx="12244800" cy="6900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dk1"/>
              </a:solidFill>
              <a:latin typeface="Montserrat"/>
              <a:ea typeface="Montserrat"/>
              <a:cs typeface="Montserrat"/>
              <a:sym typeface="Montserrat"/>
            </a:endParaRPr>
          </a:p>
        </p:txBody>
      </p:sp>
      <p:sp>
        <p:nvSpPr>
          <p:cNvPr id="102" name="Google Shape;102;p12"/>
          <p:cNvSpPr/>
          <p:nvPr/>
        </p:nvSpPr>
        <p:spPr>
          <a:xfrm>
            <a:off x="0" y="2280450"/>
            <a:ext cx="1855800" cy="33024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a:solidFill>
                  <a:schemeClr val="dk1"/>
                </a:solidFill>
                <a:latin typeface="Montserrat"/>
                <a:ea typeface="Montserrat"/>
                <a:cs typeface="Montserrat"/>
                <a:sym typeface="Montserrat"/>
              </a:rPr>
              <a:t>EAV Name</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a:solidFill>
                  <a:schemeClr val="dk1"/>
                </a:solidFill>
                <a:latin typeface="Montserrat"/>
                <a:ea typeface="Montserrat"/>
                <a:cs typeface="Montserrat"/>
                <a:sym typeface="Montserrat"/>
              </a:rPr>
              <a:t>Definition</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a:solidFill>
                  <a:schemeClr val="dk1"/>
                </a:solidFill>
                <a:latin typeface="Montserrat"/>
                <a:ea typeface="Montserrat"/>
                <a:cs typeface="Montserrat"/>
                <a:sym typeface="Montserrat"/>
              </a:rPr>
              <a:t>Units</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a:solidFill>
                  <a:schemeClr val="dk1"/>
                </a:solidFill>
                <a:latin typeface="Montserrat"/>
                <a:ea typeface="Montserrat"/>
                <a:cs typeface="Montserrat"/>
                <a:sym typeface="Montserrat"/>
              </a:rPr>
              <a:t>Guidance: </a:t>
            </a:r>
            <a:r>
              <a:rPr lang="en-GB">
                <a:solidFill>
                  <a:schemeClr val="dk1"/>
                </a:solidFill>
                <a:latin typeface="Montserrat"/>
                <a:ea typeface="Montserrat"/>
                <a:cs typeface="Montserrat"/>
                <a:sym typeface="Montserrat"/>
              </a:rPr>
              <a:t>Typologies, Hierarchies, Accuracy Assessment etc.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a:solidFill>
                  <a:schemeClr val="dk1"/>
                </a:solidFill>
                <a:latin typeface="Montserrat"/>
                <a:ea typeface="Montserrat"/>
                <a:cs typeface="Montserrat"/>
                <a:sym typeface="Montserrat"/>
              </a:rPr>
              <a:t>Correspondence</a:t>
            </a:r>
            <a:r>
              <a:rPr b="1" lang="en-GB">
                <a:solidFill>
                  <a:schemeClr val="dk1"/>
                </a:solidFill>
                <a:latin typeface="Montserrat"/>
                <a:ea typeface="Montserrat"/>
                <a:cs typeface="Montserrat"/>
                <a:sym typeface="Montserrat"/>
              </a:rPr>
              <a:t> with Other EVs</a:t>
            </a:r>
            <a:endParaRPr b="1">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grpSp>
        <p:nvGrpSpPr>
          <p:cNvPr id="103" name="Google Shape;103;p12"/>
          <p:cNvGrpSpPr/>
          <p:nvPr/>
        </p:nvGrpSpPr>
        <p:grpSpPr>
          <a:xfrm>
            <a:off x="2210278" y="1044575"/>
            <a:ext cx="7152050" cy="2782200"/>
            <a:chOff x="2260406" y="1358841"/>
            <a:chExt cx="7339200" cy="2782200"/>
          </a:xfrm>
        </p:grpSpPr>
        <p:sp>
          <p:nvSpPr>
            <p:cNvPr id="104" name="Google Shape;104;p12"/>
            <p:cNvSpPr txBox="1"/>
            <p:nvPr/>
          </p:nvSpPr>
          <p:spPr>
            <a:xfrm>
              <a:off x="2260406" y="1358841"/>
              <a:ext cx="7339200" cy="27822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Montserrat"/>
                  <a:ea typeface="Montserrat"/>
                  <a:cs typeface="Montserrat"/>
                  <a:sym typeface="Montserrat"/>
                </a:rPr>
                <a:t>Use 1</a:t>
              </a:r>
              <a:endParaRPr b="1">
                <a:solidFill>
                  <a:schemeClr val="dk1"/>
                </a:solidFill>
                <a:latin typeface="Montserrat"/>
                <a:ea typeface="Montserrat"/>
                <a:cs typeface="Montserrat"/>
                <a:sym typeface="Montserrat"/>
              </a:endParaRPr>
            </a:p>
          </p:txBody>
        </p:sp>
        <p:sp>
          <p:nvSpPr>
            <p:cNvPr id="105" name="Google Shape;105;p12"/>
            <p:cNvSpPr txBox="1"/>
            <p:nvPr/>
          </p:nvSpPr>
          <p:spPr>
            <a:xfrm>
              <a:off x="4567809" y="1675299"/>
              <a:ext cx="2364600" cy="1080300"/>
            </a:xfrm>
            <a:prstGeom prst="rect">
              <a:avLst/>
            </a:prstGeom>
            <a:solidFill>
              <a:srgbClr val="38761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latin typeface="Montserrat"/>
                  <a:ea typeface="Montserrat"/>
                  <a:cs typeface="Montserrat"/>
                  <a:sym typeface="Montserrat"/>
                </a:rPr>
                <a:t>Stocktake - Products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rPr lang="en-GB">
                  <a:solidFill>
                    <a:schemeClr val="lt1"/>
                  </a:solidFill>
                  <a:latin typeface="Montserrat"/>
                  <a:ea typeface="Montserrat"/>
                  <a:cs typeface="Montserrat"/>
                  <a:sym typeface="Montserrat"/>
                </a:rPr>
                <a:t>List &amp; Specifications of Past, Current, &amp; Planned Products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a:solidFill>
                  <a:schemeClr val="lt1"/>
                </a:solidFill>
                <a:latin typeface="Montserrat"/>
                <a:ea typeface="Montserrat"/>
                <a:cs typeface="Montserrat"/>
                <a:sym typeface="Montserrat"/>
              </a:endParaRPr>
            </a:p>
          </p:txBody>
        </p:sp>
        <p:sp>
          <p:nvSpPr>
            <p:cNvPr id="106" name="Google Shape;106;p12"/>
            <p:cNvSpPr txBox="1"/>
            <p:nvPr/>
          </p:nvSpPr>
          <p:spPr>
            <a:xfrm>
              <a:off x="7131676" y="1679787"/>
              <a:ext cx="2467800" cy="1076100"/>
            </a:xfrm>
            <a:prstGeom prst="rect">
              <a:avLst/>
            </a:prstGeom>
            <a:solidFill>
              <a:srgbClr val="38761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latin typeface="Montserrat"/>
                  <a:ea typeface="Montserrat"/>
                  <a:cs typeface="Montserrat"/>
                  <a:sym typeface="Montserrat"/>
                </a:rPr>
                <a:t>Gap Analysis - Products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rPr lang="en-GB">
                  <a:solidFill>
                    <a:schemeClr val="lt1"/>
                  </a:solidFill>
                  <a:latin typeface="Montserrat"/>
                  <a:ea typeface="Montserrat"/>
                  <a:cs typeface="Montserrat"/>
                  <a:sym typeface="Montserrat"/>
                </a:rPr>
                <a:t>Performance of Products vs. Threshold &amp; Goal Requirements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a:solidFill>
                  <a:schemeClr val="lt1"/>
                </a:solidFill>
                <a:latin typeface="Montserrat"/>
                <a:ea typeface="Montserrat"/>
                <a:cs typeface="Montserrat"/>
                <a:sym typeface="Montserrat"/>
              </a:endParaRPr>
            </a:p>
          </p:txBody>
        </p:sp>
        <p:sp>
          <p:nvSpPr>
            <p:cNvPr id="107" name="Google Shape;107;p12"/>
            <p:cNvSpPr txBox="1"/>
            <p:nvPr/>
          </p:nvSpPr>
          <p:spPr>
            <a:xfrm>
              <a:off x="4567809" y="2938208"/>
              <a:ext cx="2364600" cy="1080300"/>
            </a:xfrm>
            <a:prstGeom prst="rect">
              <a:avLst/>
            </a:prstGeom>
            <a:solidFill>
              <a:srgbClr val="38761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latin typeface="Montserrat"/>
                  <a:ea typeface="Montserrat"/>
                  <a:cs typeface="Montserrat"/>
                  <a:sym typeface="Montserrat"/>
                </a:rPr>
                <a:t>Stocktake - Missions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rPr lang="en-GB">
                  <a:solidFill>
                    <a:schemeClr val="lt1"/>
                  </a:solidFill>
                  <a:latin typeface="Montserrat"/>
                  <a:ea typeface="Montserrat"/>
                  <a:cs typeface="Montserrat"/>
                  <a:sym typeface="Montserrat"/>
                </a:rPr>
                <a:t>List &amp; Specifications of Past, Current, &amp; Planned Missions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a:solidFill>
                  <a:schemeClr val="lt1"/>
                </a:solidFill>
                <a:latin typeface="Montserrat"/>
                <a:ea typeface="Montserrat"/>
                <a:cs typeface="Montserrat"/>
                <a:sym typeface="Montserrat"/>
              </a:endParaRPr>
            </a:p>
          </p:txBody>
        </p:sp>
        <p:sp>
          <p:nvSpPr>
            <p:cNvPr id="108" name="Google Shape;108;p12"/>
            <p:cNvSpPr txBox="1"/>
            <p:nvPr/>
          </p:nvSpPr>
          <p:spPr>
            <a:xfrm>
              <a:off x="7131676" y="2937906"/>
              <a:ext cx="2467800" cy="1076100"/>
            </a:xfrm>
            <a:prstGeom prst="rect">
              <a:avLst/>
            </a:prstGeom>
            <a:solidFill>
              <a:srgbClr val="38761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latin typeface="Montserrat"/>
                  <a:ea typeface="Montserrat"/>
                  <a:cs typeface="Montserrat"/>
                  <a:sym typeface="Montserrat"/>
                </a:rPr>
                <a:t>Gap Analysis - Missions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rPr lang="en-GB">
                  <a:solidFill>
                    <a:schemeClr val="lt1"/>
                  </a:solidFill>
                  <a:latin typeface="Montserrat"/>
                  <a:ea typeface="Montserrat"/>
                  <a:cs typeface="Montserrat"/>
                  <a:sym typeface="Montserrat"/>
                </a:rPr>
                <a:t>Performance of Missions vs. Threshold &amp; Goal Requirements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a:solidFill>
                  <a:schemeClr val="lt1"/>
                </a:solidFill>
                <a:latin typeface="Montserrat"/>
                <a:ea typeface="Montserrat"/>
                <a:cs typeface="Montserrat"/>
                <a:sym typeface="Montserrat"/>
              </a:endParaRPr>
            </a:p>
          </p:txBody>
        </p:sp>
        <p:sp>
          <p:nvSpPr>
            <p:cNvPr id="109" name="Google Shape;109;p12"/>
            <p:cNvSpPr txBox="1"/>
            <p:nvPr/>
          </p:nvSpPr>
          <p:spPr>
            <a:xfrm>
              <a:off x="2533401" y="1679790"/>
              <a:ext cx="1867200" cy="1654800"/>
            </a:xfrm>
            <a:prstGeom prst="rect">
              <a:avLst/>
            </a:prstGeom>
            <a:solidFill>
              <a:srgbClr val="38761D"/>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latin typeface="Montserrat"/>
                  <a:ea typeface="Montserrat"/>
                  <a:cs typeface="Montserrat"/>
                  <a:sym typeface="Montserrat"/>
                </a:rPr>
                <a:t>Product Requirements</a:t>
              </a:r>
              <a:endParaRPr b="1">
                <a:solidFill>
                  <a:schemeClr val="lt1"/>
                </a:solidFill>
                <a:latin typeface="Montserrat"/>
                <a:ea typeface="Montserrat"/>
                <a:cs typeface="Montserrat"/>
                <a:sym typeface="Montserrat"/>
              </a:endParaRPr>
            </a:p>
            <a:p>
              <a:pPr indent="0" lvl="0" marL="0" rtl="0" algn="l">
                <a:spcBef>
                  <a:spcPts val="0"/>
                </a:spcBef>
                <a:spcAft>
                  <a:spcPts val="0"/>
                </a:spcAft>
                <a:buNone/>
              </a:pPr>
              <a:r>
                <a:rPr lang="en-GB">
                  <a:solidFill>
                    <a:schemeClr val="lt1"/>
                  </a:solidFill>
                  <a:latin typeface="Montserrat"/>
                  <a:ea typeface="Montserrat"/>
                  <a:cs typeface="Montserrat"/>
                  <a:sym typeface="Montserrat"/>
                </a:rPr>
                <a:t>“Threshold” and “Goal” Spatial, Spectral, Temporal, Accuracy, Latency </a:t>
              </a:r>
              <a:endParaRPr>
                <a:solidFill>
                  <a:schemeClr val="lt1"/>
                </a:solidFill>
                <a:latin typeface="Montserrat"/>
                <a:ea typeface="Montserrat"/>
                <a:cs typeface="Montserrat"/>
                <a:sym typeface="Montserrat"/>
              </a:endParaRPr>
            </a:p>
          </p:txBody>
        </p:sp>
      </p:grpSp>
      <p:grpSp>
        <p:nvGrpSpPr>
          <p:cNvPr id="110" name="Google Shape;110;p12"/>
          <p:cNvGrpSpPr/>
          <p:nvPr/>
        </p:nvGrpSpPr>
        <p:grpSpPr>
          <a:xfrm>
            <a:off x="2210478" y="4002575"/>
            <a:ext cx="7152051" cy="2782112"/>
            <a:chOff x="2243332" y="4085578"/>
            <a:chExt cx="7342968" cy="2838600"/>
          </a:xfrm>
        </p:grpSpPr>
        <p:sp>
          <p:nvSpPr>
            <p:cNvPr id="111" name="Google Shape;111;p12"/>
            <p:cNvSpPr txBox="1"/>
            <p:nvPr/>
          </p:nvSpPr>
          <p:spPr>
            <a:xfrm>
              <a:off x="2243332" y="4085578"/>
              <a:ext cx="7339200" cy="28386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latin typeface="Montserrat"/>
                  <a:ea typeface="Montserrat"/>
                  <a:cs typeface="Montserrat"/>
                  <a:sym typeface="Montserrat"/>
                </a:rPr>
                <a:t>Use </a:t>
              </a:r>
              <a:r>
                <a:rPr b="1" i="1" lang="en-GB">
                  <a:solidFill>
                    <a:schemeClr val="dk1"/>
                  </a:solidFill>
                  <a:latin typeface="Montserrat"/>
                  <a:ea typeface="Montserrat"/>
                  <a:cs typeface="Montserrat"/>
                  <a:sym typeface="Montserrat"/>
                </a:rPr>
                <a:t>…n</a:t>
              </a:r>
              <a:endParaRPr b="1" i="1">
                <a:solidFill>
                  <a:schemeClr val="dk1"/>
                </a:solidFill>
                <a:latin typeface="Montserrat"/>
                <a:ea typeface="Montserrat"/>
                <a:cs typeface="Montserrat"/>
                <a:sym typeface="Montserrat"/>
              </a:endParaRPr>
            </a:p>
          </p:txBody>
        </p:sp>
        <p:sp>
          <p:nvSpPr>
            <p:cNvPr id="112" name="Google Shape;112;p12"/>
            <p:cNvSpPr txBox="1"/>
            <p:nvPr/>
          </p:nvSpPr>
          <p:spPr>
            <a:xfrm>
              <a:off x="2514073" y="4430555"/>
              <a:ext cx="1867200" cy="1654800"/>
            </a:xfrm>
            <a:prstGeom prst="rect">
              <a:avLst/>
            </a:prstGeom>
            <a:solidFill>
              <a:srgbClr val="0B539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latin typeface="Montserrat"/>
                  <a:ea typeface="Montserrat"/>
                  <a:cs typeface="Montserrat"/>
                  <a:sym typeface="Montserrat"/>
                </a:rPr>
                <a:t>Product </a:t>
              </a:r>
              <a:r>
                <a:rPr b="1" lang="en-GB">
                  <a:solidFill>
                    <a:schemeClr val="lt1"/>
                  </a:solidFill>
                  <a:latin typeface="Montserrat"/>
                  <a:ea typeface="Montserrat"/>
                  <a:cs typeface="Montserrat"/>
                  <a:sym typeface="Montserrat"/>
                </a:rPr>
                <a:t>Requirements</a:t>
              </a:r>
              <a:endParaRPr b="1">
                <a:solidFill>
                  <a:schemeClr val="lt1"/>
                </a:solidFill>
                <a:latin typeface="Montserrat"/>
                <a:ea typeface="Montserrat"/>
                <a:cs typeface="Montserrat"/>
                <a:sym typeface="Montserrat"/>
              </a:endParaRPr>
            </a:p>
            <a:p>
              <a:pPr indent="0" lvl="0" marL="0" rtl="0" algn="l">
                <a:spcBef>
                  <a:spcPts val="0"/>
                </a:spcBef>
                <a:spcAft>
                  <a:spcPts val="0"/>
                </a:spcAft>
                <a:buNone/>
              </a:pPr>
              <a:r>
                <a:rPr lang="en-GB">
                  <a:solidFill>
                    <a:schemeClr val="lt1"/>
                  </a:solidFill>
                  <a:latin typeface="Montserrat"/>
                  <a:ea typeface="Montserrat"/>
                  <a:cs typeface="Montserrat"/>
                  <a:sym typeface="Montserrat"/>
                </a:rPr>
                <a:t>“Threshold” and “Goal” </a:t>
              </a:r>
              <a:r>
                <a:rPr lang="en-GB">
                  <a:solidFill>
                    <a:schemeClr val="lt1"/>
                  </a:solidFill>
                  <a:latin typeface="Montserrat"/>
                  <a:ea typeface="Montserrat"/>
                  <a:cs typeface="Montserrat"/>
                  <a:sym typeface="Montserrat"/>
                </a:rPr>
                <a:t>Spatial, Spectral, Temporal, Accuracy, Latency </a:t>
              </a:r>
              <a:endParaRPr>
                <a:solidFill>
                  <a:schemeClr val="lt1"/>
                </a:solidFill>
                <a:latin typeface="Montserrat"/>
                <a:ea typeface="Montserrat"/>
                <a:cs typeface="Montserrat"/>
                <a:sym typeface="Montserrat"/>
              </a:endParaRPr>
            </a:p>
          </p:txBody>
        </p:sp>
        <p:sp>
          <p:nvSpPr>
            <p:cNvPr id="113" name="Google Shape;113;p12"/>
            <p:cNvSpPr txBox="1"/>
            <p:nvPr/>
          </p:nvSpPr>
          <p:spPr>
            <a:xfrm>
              <a:off x="4548136" y="4441056"/>
              <a:ext cx="2365500" cy="1080000"/>
            </a:xfrm>
            <a:prstGeom prst="rect">
              <a:avLst/>
            </a:prstGeom>
            <a:solidFill>
              <a:srgbClr val="0B539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latin typeface="Montserrat"/>
                  <a:ea typeface="Montserrat"/>
                  <a:cs typeface="Montserrat"/>
                  <a:sym typeface="Montserrat"/>
                </a:rPr>
                <a:t>Stocktake - Products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rPr lang="en-GB">
                  <a:solidFill>
                    <a:schemeClr val="lt1"/>
                  </a:solidFill>
                  <a:latin typeface="Montserrat"/>
                  <a:ea typeface="Montserrat"/>
                  <a:cs typeface="Montserrat"/>
                  <a:sym typeface="Montserrat"/>
                </a:rPr>
                <a:t>List &amp; Specifications of Past, Current, &amp; Planned Products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a:solidFill>
                  <a:schemeClr val="lt1"/>
                </a:solidFill>
                <a:latin typeface="Montserrat"/>
                <a:ea typeface="Montserrat"/>
                <a:cs typeface="Montserrat"/>
                <a:sym typeface="Montserrat"/>
              </a:endParaRPr>
            </a:p>
          </p:txBody>
        </p:sp>
        <p:sp>
          <p:nvSpPr>
            <p:cNvPr id="114" name="Google Shape;114;p12"/>
            <p:cNvSpPr txBox="1"/>
            <p:nvPr/>
          </p:nvSpPr>
          <p:spPr>
            <a:xfrm>
              <a:off x="7117300" y="4441056"/>
              <a:ext cx="2469000" cy="1076400"/>
            </a:xfrm>
            <a:prstGeom prst="rect">
              <a:avLst/>
            </a:prstGeom>
            <a:solidFill>
              <a:srgbClr val="0B539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latin typeface="Montserrat"/>
                  <a:ea typeface="Montserrat"/>
                  <a:cs typeface="Montserrat"/>
                  <a:sym typeface="Montserrat"/>
                </a:rPr>
                <a:t>Gap Analysis - Products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rPr lang="en-GB">
                  <a:solidFill>
                    <a:schemeClr val="lt1"/>
                  </a:solidFill>
                  <a:latin typeface="Montserrat"/>
                  <a:ea typeface="Montserrat"/>
                  <a:cs typeface="Montserrat"/>
                  <a:sym typeface="Montserrat"/>
                </a:rPr>
                <a:t>Performance of Products vs. Threshold &amp; Goal Requirements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a:solidFill>
                  <a:schemeClr val="lt1"/>
                </a:solidFill>
                <a:latin typeface="Montserrat"/>
                <a:ea typeface="Montserrat"/>
                <a:cs typeface="Montserrat"/>
                <a:sym typeface="Montserrat"/>
              </a:endParaRPr>
            </a:p>
          </p:txBody>
        </p:sp>
        <p:sp>
          <p:nvSpPr>
            <p:cNvPr id="115" name="Google Shape;115;p12"/>
            <p:cNvSpPr txBox="1"/>
            <p:nvPr/>
          </p:nvSpPr>
          <p:spPr>
            <a:xfrm>
              <a:off x="4548136" y="5704712"/>
              <a:ext cx="2365500" cy="1080000"/>
            </a:xfrm>
            <a:prstGeom prst="rect">
              <a:avLst/>
            </a:prstGeom>
            <a:solidFill>
              <a:srgbClr val="0B539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latin typeface="Montserrat"/>
                  <a:ea typeface="Montserrat"/>
                  <a:cs typeface="Montserrat"/>
                  <a:sym typeface="Montserrat"/>
                </a:rPr>
                <a:t>Stocktake - Missions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rPr lang="en-GB">
                  <a:solidFill>
                    <a:schemeClr val="lt1"/>
                  </a:solidFill>
                  <a:latin typeface="Montserrat"/>
                  <a:ea typeface="Montserrat"/>
                  <a:cs typeface="Montserrat"/>
                  <a:sym typeface="Montserrat"/>
                </a:rPr>
                <a:t>List &amp; Specifications of Past, Current, &amp; Planned Missions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a:solidFill>
                  <a:schemeClr val="lt1"/>
                </a:solidFill>
                <a:latin typeface="Montserrat"/>
                <a:ea typeface="Montserrat"/>
                <a:cs typeface="Montserrat"/>
                <a:sym typeface="Montserrat"/>
              </a:endParaRPr>
            </a:p>
          </p:txBody>
        </p:sp>
        <p:sp>
          <p:nvSpPr>
            <p:cNvPr id="116" name="Google Shape;116;p12"/>
            <p:cNvSpPr txBox="1"/>
            <p:nvPr/>
          </p:nvSpPr>
          <p:spPr>
            <a:xfrm>
              <a:off x="7117299" y="5704711"/>
              <a:ext cx="2469000" cy="1076400"/>
            </a:xfrm>
            <a:prstGeom prst="rect">
              <a:avLst/>
            </a:prstGeom>
            <a:solidFill>
              <a:srgbClr val="0B539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lt1"/>
                  </a:solidFill>
                  <a:latin typeface="Montserrat"/>
                  <a:ea typeface="Montserrat"/>
                  <a:cs typeface="Montserrat"/>
                  <a:sym typeface="Montserrat"/>
                </a:rPr>
                <a:t>Gap Analysis - Missions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rPr lang="en-GB">
                  <a:solidFill>
                    <a:schemeClr val="lt1"/>
                  </a:solidFill>
                  <a:latin typeface="Montserrat"/>
                  <a:ea typeface="Montserrat"/>
                  <a:cs typeface="Montserrat"/>
                  <a:sym typeface="Montserrat"/>
                </a:rPr>
                <a:t>Performance of Missions vs. Threshold &amp; Goal Requirements</a:t>
              </a:r>
              <a:endParaRPr>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a:solidFill>
                  <a:schemeClr val="lt1"/>
                </a:solidFill>
                <a:latin typeface="Montserrat"/>
                <a:ea typeface="Montserrat"/>
                <a:cs typeface="Montserrat"/>
                <a:sym typeface="Montserrat"/>
              </a:endParaRPr>
            </a:p>
          </p:txBody>
        </p:sp>
      </p:grpSp>
      <p:sp>
        <p:nvSpPr>
          <p:cNvPr id="117" name="Google Shape;117;p12"/>
          <p:cNvSpPr txBox="1"/>
          <p:nvPr/>
        </p:nvSpPr>
        <p:spPr>
          <a:xfrm>
            <a:off x="-44050" y="-5250"/>
            <a:ext cx="1931100" cy="10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a:solidFill>
                  <a:schemeClr val="dk2"/>
                </a:solidFill>
                <a:latin typeface="Montserrat"/>
                <a:ea typeface="Montserrat"/>
                <a:cs typeface="Montserrat"/>
                <a:sym typeface="Montserrat"/>
              </a:rPr>
              <a:t>SINGLE SET FOR ALL USES</a:t>
            </a:r>
            <a:endParaRPr b="1" i="1">
              <a:solidFill>
                <a:schemeClr val="dk2"/>
              </a:solidFill>
              <a:latin typeface="Montserrat"/>
              <a:ea typeface="Montserrat"/>
              <a:cs typeface="Montserrat"/>
              <a:sym typeface="Montserrat"/>
            </a:endParaRPr>
          </a:p>
          <a:p>
            <a:pPr indent="0" lvl="0" marL="0" rtl="0" algn="l">
              <a:spcBef>
                <a:spcPts val="0"/>
              </a:spcBef>
              <a:spcAft>
                <a:spcPts val="0"/>
              </a:spcAft>
              <a:buNone/>
            </a:pPr>
            <a:r>
              <a:rPr i="1" lang="en-GB">
                <a:solidFill>
                  <a:schemeClr val="dk2"/>
                </a:solidFill>
                <a:latin typeface="Montserrat"/>
                <a:ea typeface="Montserrat"/>
                <a:cs typeface="Montserrat"/>
                <a:sym typeface="Montserrat"/>
              </a:rPr>
              <a:t>Reduce Complexity</a:t>
            </a:r>
            <a:endParaRPr i="1">
              <a:solidFill>
                <a:schemeClr val="dk2"/>
              </a:solidFill>
              <a:latin typeface="Montserrat"/>
              <a:ea typeface="Montserrat"/>
              <a:cs typeface="Montserrat"/>
              <a:sym typeface="Montserrat"/>
            </a:endParaRPr>
          </a:p>
          <a:p>
            <a:pPr indent="0" lvl="0" marL="0" rtl="0" algn="l">
              <a:spcBef>
                <a:spcPts val="0"/>
              </a:spcBef>
              <a:spcAft>
                <a:spcPts val="0"/>
              </a:spcAft>
              <a:buNone/>
            </a:pPr>
            <a:r>
              <a:rPr i="1" lang="en-GB">
                <a:solidFill>
                  <a:schemeClr val="dk2"/>
                </a:solidFill>
                <a:latin typeface="Montserrat"/>
                <a:ea typeface="Montserrat"/>
                <a:cs typeface="Montserrat"/>
                <a:sym typeface="Montserrat"/>
              </a:rPr>
              <a:t>Create Consistency</a:t>
            </a:r>
            <a:endParaRPr i="1">
              <a:solidFill>
                <a:schemeClr val="dk2"/>
              </a:solidFill>
              <a:latin typeface="Montserrat"/>
              <a:ea typeface="Montserrat"/>
              <a:cs typeface="Montserrat"/>
              <a:sym typeface="Montserrat"/>
            </a:endParaRPr>
          </a:p>
        </p:txBody>
      </p:sp>
      <p:sp>
        <p:nvSpPr>
          <p:cNvPr id="118" name="Google Shape;118;p12"/>
          <p:cNvSpPr txBox="1"/>
          <p:nvPr/>
        </p:nvSpPr>
        <p:spPr>
          <a:xfrm>
            <a:off x="3560003" y="-21150"/>
            <a:ext cx="4686600" cy="717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GB">
                <a:solidFill>
                  <a:schemeClr val="dk2"/>
                </a:solidFill>
                <a:latin typeface="Montserrat"/>
                <a:ea typeface="Montserrat"/>
                <a:cs typeface="Montserrat"/>
                <a:sym typeface="Montserrat"/>
              </a:rPr>
              <a:t>DISTINCT SETS FOR EACH USE</a:t>
            </a:r>
            <a:endParaRPr b="1" i="1">
              <a:solidFill>
                <a:schemeClr val="dk2"/>
              </a:solidFill>
              <a:latin typeface="Montserrat"/>
              <a:ea typeface="Montserrat"/>
              <a:cs typeface="Montserrat"/>
              <a:sym typeface="Montserrat"/>
            </a:endParaRPr>
          </a:p>
          <a:p>
            <a:pPr indent="0" lvl="0" marL="0" rtl="0" algn="ctr">
              <a:spcBef>
                <a:spcPts val="0"/>
              </a:spcBef>
              <a:spcAft>
                <a:spcPts val="0"/>
              </a:spcAft>
              <a:buNone/>
            </a:pPr>
            <a:r>
              <a:rPr i="1" lang="en-GB">
                <a:solidFill>
                  <a:schemeClr val="dk2"/>
                </a:solidFill>
                <a:latin typeface="Montserrat"/>
                <a:ea typeface="Montserrat"/>
                <a:cs typeface="Montserrat"/>
                <a:sym typeface="Montserrat"/>
              </a:rPr>
              <a:t>Representative of breadth of applications </a:t>
            </a:r>
            <a:endParaRPr i="1">
              <a:solidFill>
                <a:schemeClr val="dk2"/>
              </a:solidFill>
              <a:latin typeface="Montserrat"/>
              <a:ea typeface="Montserrat"/>
              <a:cs typeface="Montserrat"/>
              <a:sym typeface="Montserrat"/>
            </a:endParaRPr>
          </a:p>
          <a:p>
            <a:pPr indent="0" lvl="0" marL="0" rtl="0" algn="ctr">
              <a:spcBef>
                <a:spcPts val="0"/>
              </a:spcBef>
              <a:spcAft>
                <a:spcPts val="0"/>
              </a:spcAft>
              <a:buNone/>
            </a:pPr>
            <a:r>
              <a:rPr i="1" lang="en-GB">
                <a:solidFill>
                  <a:schemeClr val="dk2"/>
                </a:solidFill>
                <a:latin typeface="Montserrat"/>
                <a:ea typeface="Montserrat"/>
                <a:cs typeface="Montserrat"/>
                <a:sym typeface="Montserrat"/>
              </a:rPr>
              <a:t>Allows unpacking of sources of gaps </a:t>
            </a:r>
            <a:endParaRPr i="1">
              <a:solidFill>
                <a:schemeClr val="dk2"/>
              </a:solidFill>
              <a:latin typeface="Montserrat"/>
              <a:ea typeface="Montserrat"/>
              <a:cs typeface="Montserrat"/>
              <a:sym typeface="Montserrat"/>
            </a:endParaRPr>
          </a:p>
        </p:txBody>
      </p:sp>
      <p:sp>
        <p:nvSpPr>
          <p:cNvPr id="119" name="Google Shape;119;p12"/>
          <p:cNvSpPr txBox="1"/>
          <p:nvPr/>
        </p:nvSpPr>
        <p:spPr>
          <a:xfrm>
            <a:off x="9510725" y="16650"/>
            <a:ext cx="2681400" cy="343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i="1" lang="en-GB">
                <a:solidFill>
                  <a:schemeClr val="dk2"/>
                </a:solidFill>
                <a:latin typeface="Montserrat"/>
                <a:ea typeface="Montserrat"/>
                <a:cs typeface="Montserrat"/>
                <a:sym typeface="Montserrat"/>
              </a:rPr>
              <a:t>PRIORITISATION</a:t>
            </a:r>
            <a:endParaRPr b="1" i="1">
              <a:solidFill>
                <a:schemeClr val="dk2"/>
              </a:solidFill>
              <a:latin typeface="Montserrat"/>
              <a:ea typeface="Montserrat"/>
              <a:cs typeface="Montserrat"/>
              <a:sym typeface="Montserrat"/>
            </a:endParaRPr>
          </a:p>
          <a:p>
            <a:pPr indent="0" lvl="0" marL="0" rtl="0" algn="r">
              <a:spcBef>
                <a:spcPts val="0"/>
              </a:spcBef>
              <a:spcAft>
                <a:spcPts val="0"/>
              </a:spcAft>
              <a:buNone/>
            </a:pPr>
            <a:r>
              <a:rPr i="1" lang="en-GB">
                <a:solidFill>
                  <a:schemeClr val="dk2"/>
                </a:solidFill>
                <a:latin typeface="Montserrat"/>
                <a:ea typeface="Montserrat"/>
                <a:cs typeface="Montserrat"/>
                <a:sym typeface="Montserrat"/>
              </a:rPr>
              <a:t>Identifying most important gaps that can support the most</a:t>
            </a:r>
            <a:r>
              <a:rPr i="1" lang="en-GB">
                <a:solidFill>
                  <a:schemeClr val="dk2"/>
                </a:solidFill>
                <a:latin typeface="Montserrat"/>
                <a:ea typeface="Montserrat"/>
                <a:cs typeface="Montserrat"/>
                <a:sym typeface="Montserrat"/>
              </a:rPr>
              <a:t> </a:t>
            </a:r>
            <a:r>
              <a:rPr i="1" lang="en-GB">
                <a:solidFill>
                  <a:schemeClr val="dk2"/>
                </a:solidFill>
                <a:latin typeface="Montserrat"/>
                <a:ea typeface="Montserrat"/>
                <a:cs typeface="Montserrat"/>
                <a:sym typeface="Montserrat"/>
              </a:rPr>
              <a:t>improvement </a:t>
            </a:r>
            <a:br>
              <a:rPr i="1" lang="en-GB">
                <a:solidFill>
                  <a:schemeClr val="dk2"/>
                </a:solidFill>
                <a:latin typeface="Montserrat"/>
                <a:ea typeface="Montserrat"/>
                <a:cs typeface="Montserrat"/>
                <a:sym typeface="Montserrat"/>
              </a:rPr>
            </a:br>
            <a:r>
              <a:rPr i="1" lang="en-GB" u="sng">
                <a:solidFill>
                  <a:schemeClr val="dk2"/>
                </a:solidFill>
                <a:latin typeface="Montserrat"/>
                <a:ea typeface="Montserrat"/>
                <a:cs typeface="Montserrat"/>
                <a:sym typeface="Montserrat"/>
              </a:rPr>
              <a:t>for each use</a:t>
            </a:r>
            <a:r>
              <a:rPr i="1" lang="en-GB">
                <a:solidFill>
                  <a:schemeClr val="dk2"/>
                </a:solidFill>
                <a:latin typeface="Montserrat"/>
                <a:ea typeface="Montserrat"/>
                <a:cs typeface="Montserrat"/>
                <a:sym typeface="Montserrat"/>
              </a:rPr>
              <a:t> and </a:t>
            </a:r>
            <a:br>
              <a:rPr i="1" lang="en-GB">
                <a:solidFill>
                  <a:schemeClr val="dk2"/>
                </a:solidFill>
                <a:latin typeface="Montserrat"/>
                <a:ea typeface="Montserrat"/>
                <a:cs typeface="Montserrat"/>
                <a:sym typeface="Montserrat"/>
              </a:rPr>
            </a:br>
            <a:r>
              <a:rPr i="1" lang="en-GB" u="sng">
                <a:solidFill>
                  <a:schemeClr val="dk2"/>
                </a:solidFill>
                <a:latin typeface="Montserrat"/>
                <a:ea typeface="Montserrat"/>
                <a:cs typeface="Montserrat"/>
                <a:sym typeface="Montserrat"/>
              </a:rPr>
              <a:t>distilled for the most uses</a:t>
            </a:r>
            <a:endParaRPr i="1" u="sng">
              <a:solidFill>
                <a:schemeClr val="dk2"/>
              </a:solidFill>
              <a:latin typeface="Montserrat"/>
              <a:ea typeface="Montserrat"/>
              <a:cs typeface="Montserrat"/>
              <a:sym typeface="Montserrat"/>
            </a:endParaRPr>
          </a:p>
        </p:txBody>
      </p:sp>
      <p:cxnSp>
        <p:nvCxnSpPr>
          <p:cNvPr id="120" name="Google Shape;120;p12"/>
          <p:cNvCxnSpPr>
            <a:stCxn id="102" idx="3"/>
            <a:endCxn id="104" idx="1"/>
          </p:cNvCxnSpPr>
          <p:nvPr/>
        </p:nvCxnSpPr>
        <p:spPr>
          <a:xfrm flipH="1" rot="10800000">
            <a:off x="1855800" y="2435550"/>
            <a:ext cx="354600" cy="1496100"/>
          </a:xfrm>
          <a:prstGeom prst="straightConnector1">
            <a:avLst/>
          </a:prstGeom>
          <a:noFill/>
          <a:ln cap="flat" cmpd="sng" w="19050">
            <a:solidFill>
              <a:srgbClr val="38761D"/>
            </a:solidFill>
            <a:prstDash val="solid"/>
            <a:round/>
            <a:headEnd len="med" w="med" type="none"/>
            <a:tailEnd len="med" w="med" type="triangle"/>
          </a:ln>
        </p:spPr>
      </p:cxnSp>
      <p:cxnSp>
        <p:nvCxnSpPr>
          <p:cNvPr id="121" name="Google Shape;121;p12"/>
          <p:cNvCxnSpPr>
            <a:stCxn id="102" idx="3"/>
            <a:endCxn id="111" idx="1"/>
          </p:cNvCxnSpPr>
          <p:nvPr/>
        </p:nvCxnSpPr>
        <p:spPr>
          <a:xfrm>
            <a:off x="1855800" y="3931650"/>
            <a:ext cx="354600" cy="1461900"/>
          </a:xfrm>
          <a:prstGeom prst="straightConnector1">
            <a:avLst/>
          </a:prstGeom>
          <a:noFill/>
          <a:ln cap="flat" cmpd="sng" w="19050">
            <a:solidFill>
              <a:srgbClr val="0B5394"/>
            </a:solidFill>
            <a:prstDash val="solid"/>
            <a:round/>
            <a:headEnd len="med" w="med" type="none"/>
            <a:tailEnd len="med" w="med" type="triangle"/>
          </a:ln>
        </p:spPr>
      </p:cxnSp>
      <p:pic>
        <p:nvPicPr>
          <p:cNvPr id="122" name="Google Shape;122;p12"/>
          <p:cNvPicPr preferRelativeResize="0"/>
          <p:nvPr/>
        </p:nvPicPr>
        <p:blipFill>
          <a:blip r:embed="rId3">
            <a:alphaModFix/>
          </a:blip>
          <a:stretch>
            <a:fillRect/>
          </a:stretch>
        </p:blipFill>
        <p:spPr>
          <a:xfrm>
            <a:off x="9331478" y="1368025"/>
            <a:ext cx="504825" cy="2320075"/>
          </a:xfrm>
          <a:prstGeom prst="rect">
            <a:avLst/>
          </a:prstGeom>
          <a:noFill/>
          <a:ln>
            <a:noFill/>
          </a:ln>
        </p:spPr>
      </p:pic>
      <p:pic>
        <p:nvPicPr>
          <p:cNvPr id="123" name="Google Shape;123;p12"/>
          <p:cNvPicPr preferRelativeResize="0"/>
          <p:nvPr/>
        </p:nvPicPr>
        <p:blipFill>
          <a:blip r:embed="rId4">
            <a:alphaModFix/>
          </a:blip>
          <a:stretch>
            <a:fillRect/>
          </a:stretch>
        </p:blipFill>
        <p:spPr>
          <a:xfrm>
            <a:off x="9350778" y="4353632"/>
            <a:ext cx="479175" cy="2264625"/>
          </a:xfrm>
          <a:prstGeom prst="rect">
            <a:avLst/>
          </a:prstGeom>
          <a:solidFill>
            <a:schemeClr val="lt1"/>
          </a:solidFill>
          <a:ln>
            <a:noFill/>
          </a:ln>
        </p:spPr>
      </p:pic>
      <p:cxnSp>
        <p:nvCxnSpPr>
          <p:cNvPr id="124" name="Google Shape;124;p12"/>
          <p:cNvCxnSpPr>
            <a:endCxn id="105" idx="1"/>
          </p:cNvCxnSpPr>
          <p:nvPr/>
        </p:nvCxnSpPr>
        <p:spPr>
          <a:xfrm flipH="1" rot="10800000">
            <a:off x="4263543" y="1901184"/>
            <a:ext cx="195300" cy="12000"/>
          </a:xfrm>
          <a:prstGeom prst="straightConnector1">
            <a:avLst/>
          </a:prstGeom>
          <a:noFill/>
          <a:ln cap="flat" cmpd="sng" w="19050">
            <a:solidFill>
              <a:srgbClr val="38761D"/>
            </a:solidFill>
            <a:prstDash val="solid"/>
            <a:round/>
            <a:headEnd len="med" w="med" type="none"/>
            <a:tailEnd len="med" w="med" type="triangle"/>
          </a:ln>
        </p:spPr>
      </p:cxnSp>
      <p:cxnSp>
        <p:nvCxnSpPr>
          <p:cNvPr id="125" name="Google Shape;125;p12"/>
          <p:cNvCxnSpPr>
            <a:stCxn id="105" idx="2"/>
            <a:endCxn id="107" idx="0"/>
          </p:cNvCxnSpPr>
          <p:nvPr/>
        </p:nvCxnSpPr>
        <p:spPr>
          <a:xfrm>
            <a:off x="5610994" y="2441334"/>
            <a:ext cx="0" cy="182700"/>
          </a:xfrm>
          <a:prstGeom prst="straightConnector1">
            <a:avLst/>
          </a:prstGeom>
          <a:noFill/>
          <a:ln cap="flat" cmpd="sng" w="19050">
            <a:solidFill>
              <a:srgbClr val="38761D"/>
            </a:solidFill>
            <a:prstDash val="solid"/>
            <a:round/>
            <a:headEnd len="med" w="med" type="none"/>
            <a:tailEnd len="med" w="med" type="triangle"/>
          </a:ln>
        </p:spPr>
      </p:cxnSp>
      <p:cxnSp>
        <p:nvCxnSpPr>
          <p:cNvPr id="126" name="Google Shape;126;p12"/>
          <p:cNvCxnSpPr>
            <a:stCxn id="105" idx="3"/>
            <a:endCxn id="106" idx="1"/>
          </p:cNvCxnSpPr>
          <p:nvPr/>
        </p:nvCxnSpPr>
        <p:spPr>
          <a:xfrm>
            <a:off x="6763145" y="1901184"/>
            <a:ext cx="194100" cy="2400"/>
          </a:xfrm>
          <a:prstGeom prst="straightConnector1">
            <a:avLst/>
          </a:prstGeom>
          <a:noFill/>
          <a:ln cap="flat" cmpd="sng" w="19050">
            <a:solidFill>
              <a:srgbClr val="38761D"/>
            </a:solidFill>
            <a:prstDash val="solid"/>
            <a:round/>
            <a:headEnd len="med" w="med" type="none"/>
            <a:tailEnd len="med" w="med" type="triangle"/>
          </a:ln>
        </p:spPr>
      </p:cxnSp>
      <p:cxnSp>
        <p:nvCxnSpPr>
          <p:cNvPr id="127" name="Google Shape;127;p12"/>
          <p:cNvCxnSpPr>
            <a:stCxn id="107" idx="3"/>
            <a:endCxn id="108" idx="1"/>
          </p:cNvCxnSpPr>
          <p:nvPr/>
        </p:nvCxnSpPr>
        <p:spPr>
          <a:xfrm flipH="1" rot="10800000">
            <a:off x="6763145" y="3161692"/>
            <a:ext cx="194100" cy="2400"/>
          </a:xfrm>
          <a:prstGeom prst="straightConnector1">
            <a:avLst/>
          </a:prstGeom>
          <a:noFill/>
          <a:ln cap="flat" cmpd="sng" w="19050">
            <a:solidFill>
              <a:srgbClr val="38761D"/>
            </a:solidFill>
            <a:prstDash val="solid"/>
            <a:round/>
            <a:headEnd len="med" w="med" type="none"/>
            <a:tailEnd len="med" w="med" type="triangle"/>
          </a:ln>
        </p:spPr>
      </p:cxnSp>
      <p:cxnSp>
        <p:nvCxnSpPr>
          <p:cNvPr id="128" name="Google Shape;128;p12"/>
          <p:cNvCxnSpPr>
            <a:endCxn id="113" idx="1"/>
          </p:cNvCxnSpPr>
          <p:nvPr/>
        </p:nvCxnSpPr>
        <p:spPr>
          <a:xfrm flipH="1" rot="10800000">
            <a:off x="4290358" y="4880234"/>
            <a:ext cx="165000" cy="300"/>
          </a:xfrm>
          <a:prstGeom prst="straightConnector1">
            <a:avLst/>
          </a:prstGeom>
          <a:noFill/>
          <a:ln cap="flat" cmpd="sng" w="19050">
            <a:solidFill>
              <a:srgbClr val="0B5394"/>
            </a:solidFill>
            <a:prstDash val="solid"/>
            <a:round/>
            <a:headEnd len="med" w="med" type="none"/>
            <a:tailEnd len="med" w="med" type="triangle"/>
          </a:ln>
        </p:spPr>
      </p:cxnSp>
      <p:cxnSp>
        <p:nvCxnSpPr>
          <p:cNvPr id="129" name="Google Shape;129;p12"/>
          <p:cNvCxnSpPr>
            <a:stCxn id="113" idx="2"/>
            <a:endCxn id="115" idx="0"/>
          </p:cNvCxnSpPr>
          <p:nvPr/>
        </p:nvCxnSpPr>
        <p:spPr>
          <a:xfrm>
            <a:off x="5607356" y="5409488"/>
            <a:ext cx="0" cy="180000"/>
          </a:xfrm>
          <a:prstGeom prst="straightConnector1">
            <a:avLst/>
          </a:prstGeom>
          <a:noFill/>
          <a:ln cap="flat" cmpd="sng" w="19050">
            <a:solidFill>
              <a:srgbClr val="0B5394"/>
            </a:solidFill>
            <a:prstDash val="solid"/>
            <a:round/>
            <a:headEnd len="med" w="med" type="none"/>
            <a:tailEnd len="med" w="med" type="triangle"/>
          </a:ln>
        </p:spPr>
      </p:cxnSp>
      <p:cxnSp>
        <p:nvCxnSpPr>
          <p:cNvPr id="130" name="Google Shape;130;p12"/>
          <p:cNvCxnSpPr>
            <a:stCxn id="115" idx="3"/>
            <a:endCxn id="116" idx="1"/>
          </p:cNvCxnSpPr>
          <p:nvPr/>
        </p:nvCxnSpPr>
        <p:spPr>
          <a:xfrm flipH="1" rot="10800000">
            <a:off x="6759355" y="6116942"/>
            <a:ext cx="198300" cy="1800"/>
          </a:xfrm>
          <a:prstGeom prst="straightConnector1">
            <a:avLst/>
          </a:prstGeom>
          <a:noFill/>
          <a:ln cap="flat" cmpd="sng" w="19050">
            <a:solidFill>
              <a:srgbClr val="0B5394"/>
            </a:solidFill>
            <a:prstDash val="solid"/>
            <a:round/>
            <a:headEnd len="med" w="med" type="none"/>
            <a:tailEnd len="med" w="med" type="triangle"/>
          </a:ln>
        </p:spPr>
      </p:cxnSp>
      <p:cxnSp>
        <p:nvCxnSpPr>
          <p:cNvPr id="131" name="Google Shape;131;p12"/>
          <p:cNvCxnSpPr>
            <a:stCxn id="113" idx="3"/>
            <a:endCxn id="114" idx="1"/>
          </p:cNvCxnSpPr>
          <p:nvPr/>
        </p:nvCxnSpPr>
        <p:spPr>
          <a:xfrm flipH="1" rot="10800000">
            <a:off x="6759355" y="4878434"/>
            <a:ext cx="198300" cy="1800"/>
          </a:xfrm>
          <a:prstGeom prst="straightConnector1">
            <a:avLst/>
          </a:prstGeom>
          <a:noFill/>
          <a:ln cap="flat" cmpd="sng" w="19050">
            <a:solidFill>
              <a:srgbClr val="0B5394"/>
            </a:solidFill>
            <a:prstDash val="solid"/>
            <a:round/>
            <a:headEnd len="med" w="med" type="none"/>
            <a:tailEnd len="med" w="med" type="triangle"/>
          </a:ln>
        </p:spPr>
      </p:cxnSp>
      <p:sp>
        <p:nvSpPr>
          <p:cNvPr id="132" name="Google Shape;132;p12"/>
          <p:cNvSpPr txBox="1"/>
          <p:nvPr/>
        </p:nvSpPr>
        <p:spPr>
          <a:xfrm>
            <a:off x="9833276" y="2181425"/>
            <a:ext cx="992100" cy="717300"/>
          </a:xfrm>
          <a:prstGeom prst="rect">
            <a:avLst/>
          </a:prstGeom>
          <a:solidFill>
            <a:srgbClr val="38761D"/>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a:solidFill>
                  <a:schemeClr val="lt1"/>
                </a:solidFill>
                <a:latin typeface="Montserrat"/>
                <a:ea typeface="Montserrat"/>
                <a:cs typeface="Montserrat"/>
                <a:sym typeface="Montserrat"/>
              </a:rPr>
              <a:t>Per </a:t>
            </a:r>
            <a:r>
              <a:rPr lang="en-GB">
                <a:solidFill>
                  <a:schemeClr val="lt1"/>
                </a:solidFill>
                <a:latin typeface="Montserrat"/>
                <a:ea typeface="Montserrat"/>
                <a:cs typeface="Montserrat"/>
                <a:sym typeface="Montserrat"/>
              </a:rPr>
              <a:t>Use</a:t>
            </a:r>
            <a:r>
              <a:rPr lang="en-GB">
                <a:solidFill>
                  <a:schemeClr val="lt1"/>
                </a:solidFill>
                <a:latin typeface="Montserrat"/>
                <a:ea typeface="Montserrat"/>
                <a:cs typeface="Montserrat"/>
                <a:sym typeface="Montserrat"/>
              </a:rPr>
              <a:t> Priorities</a:t>
            </a:r>
            <a:endParaRPr>
              <a:solidFill>
                <a:schemeClr val="lt1"/>
              </a:solidFill>
              <a:latin typeface="Montserrat"/>
              <a:ea typeface="Montserrat"/>
              <a:cs typeface="Montserrat"/>
              <a:sym typeface="Montserrat"/>
            </a:endParaRPr>
          </a:p>
        </p:txBody>
      </p:sp>
      <p:sp>
        <p:nvSpPr>
          <p:cNvPr id="133" name="Google Shape;133;p12"/>
          <p:cNvSpPr txBox="1"/>
          <p:nvPr/>
        </p:nvSpPr>
        <p:spPr>
          <a:xfrm>
            <a:off x="9833280" y="5127300"/>
            <a:ext cx="992100" cy="717300"/>
          </a:xfrm>
          <a:prstGeom prst="rect">
            <a:avLst/>
          </a:prstGeom>
          <a:solidFill>
            <a:srgbClr val="0B5394"/>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GB">
                <a:solidFill>
                  <a:schemeClr val="lt1"/>
                </a:solidFill>
                <a:latin typeface="Montserrat"/>
                <a:ea typeface="Montserrat"/>
                <a:cs typeface="Montserrat"/>
                <a:sym typeface="Montserrat"/>
              </a:rPr>
              <a:t>Per Use Priorities</a:t>
            </a:r>
            <a:endParaRPr>
              <a:solidFill>
                <a:schemeClr val="lt1"/>
              </a:solidFill>
              <a:latin typeface="Montserrat"/>
              <a:ea typeface="Montserrat"/>
              <a:cs typeface="Montserrat"/>
              <a:sym typeface="Montserrat"/>
            </a:endParaRPr>
          </a:p>
        </p:txBody>
      </p:sp>
      <p:pic>
        <p:nvPicPr>
          <p:cNvPr id="134" name="Google Shape;134;p12"/>
          <p:cNvPicPr preferRelativeResize="0"/>
          <p:nvPr/>
        </p:nvPicPr>
        <p:blipFill>
          <a:blip r:embed="rId5">
            <a:alphaModFix/>
          </a:blip>
          <a:stretch>
            <a:fillRect/>
          </a:stretch>
        </p:blipFill>
        <p:spPr>
          <a:xfrm>
            <a:off x="10826863" y="2514200"/>
            <a:ext cx="504825" cy="3004100"/>
          </a:xfrm>
          <a:prstGeom prst="rect">
            <a:avLst/>
          </a:prstGeom>
          <a:noFill/>
          <a:ln>
            <a:noFill/>
          </a:ln>
        </p:spPr>
      </p:pic>
      <p:sp>
        <p:nvSpPr>
          <p:cNvPr id="135" name="Google Shape;135;p12"/>
          <p:cNvSpPr/>
          <p:nvPr/>
        </p:nvSpPr>
        <p:spPr>
          <a:xfrm rot="-5400000">
            <a:off x="9973178" y="3776400"/>
            <a:ext cx="3133500" cy="479700"/>
          </a:xfrm>
          <a:prstGeom prst="rect">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Montserrat"/>
                <a:ea typeface="Montserrat"/>
                <a:cs typeface="Montserrat"/>
                <a:sym typeface="Montserrat"/>
              </a:rPr>
              <a:t>Distilled</a:t>
            </a:r>
            <a:r>
              <a:rPr lang="en-GB">
                <a:solidFill>
                  <a:schemeClr val="dk1"/>
                </a:solidFill>
                <a:latin typeface="Montserrat"/>
                <a:ea typeface="Montserrat"/>
                <a:cs typeface="Montserrat"/>
                <a:sym typeface="Montserrat"/>
              </a:rPr>
              <a:t> </a:t>
            </a:r>
            <a:r>
              <a:rPr b="1" lang="en-GB">
                <a:solidFill>
                  <a:schemeClr val="dk1"/>
                </a:solidFill>
                <a:latin typeface="Montserrat"/>
                <a:ea typeface="Montserrat"/>
                <a:cs typeface="Montserrat"/>
                <a:sym typeface="Montserrat"/>
              </a:rPr>
              <a:t>Priorities</a:t>
            </a:r>
            <a:endParaRPr b="1">
              <a:solidFill>
                <a:schemeClr val="dk1"/>
              </a:solidFill>
              <a:latin typeface="Montserrat"/>
              <a:ea typeface="Montserrat"/>
              <a:cs typeface="Montserrat"/>
              <a:sym typeface="Montserrat"/>
            </a:endParaRPr>
          </a:p>
        </p:txBody>
      </p:sp>
      <p:cxnSp>
        <p:nvCxnSpPr>
          <p:cNvPr id="136" name="Google Shape;136;p12"/>
          <p:cNvCxnSpPr>
            <a:stCxn id="117" idx="2"/>
            <a:endCxn id="102" idx="0"/>
          </p:cNvCxnSpPr>
          <p:nvPr/>
        </p:nvCxnSpPr>
        <p:spPr>
          <a:xfrm>
            <a:off x="921500" y="1044450"/>
            <a:ext cx="6300" cy="1236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Google Shape;141;p13"/>
          <p:cNvSpPr/>
          <p:nvPr/>
        </p:nvSpPr>
        <p:spPr>
          <a:xfrm>
            <a:off x="-52900" y="-21150"/>
            <a:ext cx="12244800" cy="69003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 name="Google Shape;142;p13"/>
          <p:cNvSpPr/>
          <p:nvPr/>
        </p:nvSpPr>
        <p:spPr>
          <a:xfrm>
            <a:off x="10996575" y="1190293"/>
            <a:ext cx="1143000" cy="2508300"/>
          </a:xfrm>
          <a:prstGeom prst="rect">
            <a:avLst/>
          </a:prstGeom>
          <a:solidFill>
            <a:srgbClr val="D0E0E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lang="en-GB" sz="1300">
                <a:latin typeface="Montserrat"/>
                <a:ea typeface="Montserrat"/>
                <a:cs typeface="Montserrat"/>
                <a:sym typeface="Montserrat"/>
              </a:rPr>
              <a:t>Fall or Winter 2026</a:t>
            </a:r>
            <a:endParaRPr b="1" sz="1300">
              <a:latin typeface="Montserrat"/>
              <a:ea typeface="Montserrat"/>
              <a:cs typeface="Montserrat"/>
              <a:sym typeface="Montserrat"/>
            </a:endParaRPr>
          </a:p>
          <a:p>
            <a:pPr indent="0" lvl="0" marL="0" rtl="0" algn="ctr">
              <a:spcBef>
                <a:spcPts val="0"/>
              </a:spcBef>
              <a:spcAft>
                <a:spcPts val="0"/>
              </a:spcAft>
              <a:buNone/>
            </a:pPr>
            <a:r>
              <a:t/>
            </a:r>
            <a:endParaRPr sz="1300">
              <a:latin typeface="Montserrat"/>
              <a:ea typeface="Montserrat"/>
              <a:cs typeface="Montserrat"/>
              <a:sym typeface="Montserrat"/>
            </a:endParaRPr>
          </a:p>
          <a:p>
            <a:pPr indent="0" lvl="0" marL="0" rtl="0" algn="ctr">
              <a:spcBef>
                <a:spcPts val="0"/>
              </a:spcBef>
              <a:spcAft>
                <a:spcPts val="0"/>
              </a:spcAft>
              <a:buNone/>
            </a:pPr>
            <a:r>
              <a:rPr lang="en-GB" sz="1300">
                <a:latin typeface="Montserrat"/>
                <a:ea typeface="Montserrat"/>
                <a:cs typeface="Montserrat"/>
                <a:sym typeface="Montserrat"/>
              </a:rPr>
              <a:t>GEOGLAM EAV WG + LSI-VC Subgroup Joint Workshop to Distill Priorities</a:t>
            </a:r>
            <a:endParaRPr sz="1300">
              <a:latin typeface="Montserrat"/>
              <a:ea typeface="Montserrat"/>
              <a:cs typeface="Montserrat"/>
              <a:sym typeface="Montserrat"/>
            </a:endParaRPr>
          </a:p>
        </p:txBody>
      </p:sp>
      <p:sp>
        <p:nvSpPr>
          <p:cNvPr id="143" name="Google Shape;143;p13"/>
          <p:cNvSpPr/>
          <p:nvPr/>
        </p:nvSpPr>
        <p:spPr>
          <a:xfrm>
            <a:off x="1391819" y="1190285"/>
            <a:ext cx="2443500" cy="3518700"/>
          </a:xfrm>
          <a:prstGeom prst="rect">
            <a:avLst/>
          </a:prstGeom>
          <a:solidFill>
            <a:schemeClr val="lt2"/>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GB" sz="1300">
                <a:latin typeface="Montserrat"/>
                <a:ea typeface="Montserrat"/>
                <a:cs typeface="Montserrat"/>
                <a:sym typeface="Montserrat"/>
              </a:rPr>
              <a:t>SIT-TW-40</a:t>
            </a:r>
            <a:endParaRPr b="1"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Report</a:t>
            </a:r>
            <a:r>
              <a:rPr lang="en-GB" sz="1300">
                <a:latin typeface="Montserrat"/>
                <a:ea typeface="Montserrat"/>
                <a:cs typeface="Montserrat"/>
                <a:sym typeface="Montserrat"/>
              </a:rPr>
              <a:t>:</a:t>
            </a:r>
            <a:endParaRPr sz="1300">
              <a:latin typeface="Montserrat"/>
              <a:ea typeface="Montserrat"/>
              <a:cs typeface="Montserrat"/>
              <a:sym typeface="Montserrat"/>
            </a:endParaRPr>
          </a:p>
          <a:p>
            <a:pPr indent="0" lvl="0" marL="0" rtl="0" algn="l">
              <a:spcBef>
                <a:spcPts val="0"/>
              </a:spcBef>
              <a:spcAft>
                <a:spcPts val="0"/>
              </a:spcAft>
              <a:buNone/>
            </a:pPr>
            <a:r>
              <a:rPr lang="en-GB" sz="1300">
                <a:latin typeface="Montserrat"/>
                <a:ea typeface="Montserrat"/>
                <a:cs typeface="Montserrat"/>
                <a:sym typeface="Montserrat"/>
              </a:rPr>
              <a:t>- Progress on EAVs</a:t>
            </a:r>
            <a:endParaRPr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Discuss</a:t>
            </a:r>
            <a:r>
              <a:rPr lang="en-GB" sz="1300">
                <a:latin typeface="Montserrat"/>
                <a:ea typeface="Montserrat"/>
                <a:cs typeface="Montserrat"/>
                <a:sym typeface="Montserrat"/>
              </a:rPr>
              <a:t>: </a:t>
            </a:r>
            <a:endParaRPr sz="1300">
              <a:latin typeface="Montserrat"/>
              <a:ea typeface="Montserrat"/>
              <a:cs typeface="Montserrat"/>
              <a:sym typeface="Montserrat"/>
            </a:endParaRPr>
          </a:p>
          <a:p>
            <a:pPr indent="0" lvl="0" marL="0" rtl="0" algn="l">
              <a:spcBef>
                <a:spcPts val="0"/>
              </a:spcBef>
              <a:spcAft>
                <a:spcPts val="0"/>
              </a:spcAft>
              <a:buNone/>
            </a:pPr>
            <a:r>
              <a:rPr lang="en-GB" sz="1300">
                <a:latin typeface="Montserrat"/>
                <a:ea typeface="Montserrat"/>
                <a:cs typeface="Montserrat"/>
                <a:sym typeface="Montserrat"/>
              </a:rPr>
              <a:t>- “Roadmap” for EAVs over next 6 months</a:t>
            </a:r>
            <a:endParaRPr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Actions:</a:t>
            </a:r>
            <a:endParaRPr b="1" sz="1300">
              <a:latin typeface="Montserrat"/>
              <a:ea typeface="Montserrat"/>
              <a:cs typeface="Montserrat"/>
              <a:sym typeface="Montserrat"/>
            </a:endParaRPr>
          </a:p>
          <a:p>
            <a:pPr indent="-311150" lvl="0" marL="457200" rtl="0" algn="l">
              <a:spcBef>
                <a:spcPts val="0"/>
              </a:spcBef>
              <a:spcAft>
                <a:spcPts val="0"/>
              </a:spcAft>
              <a:buSzPts val="1300"/>
              <a:buFont typeface="Montserrat"/>
              <a:buAutoNum type="arabicPeriod"/>
            </a:pPr>
            <a:r>
              <a:rPr lang="en-GB" sz="1300">
                <a:latin typeface="Montserrat"/>
                <a:ea typeface="Montserrat"/>
                <a:cs typeface="Montserrat"/>
                <a:sym typeface="Montserrat"/>
              </a:rPr>
              <a:t>Agencies appoint PoCs to LSI-VC or stocktake </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AutoNum type="arabicPeriod"/>
            </a:pPr>
            <a:r>
              <a:rPr lang="en-GB" sz="1300">
                <a:latin typeface="Montserrat"/>
                <a:ea typeface="Montserrat"/>
                <a:cs typeface="Montserrat"/>
                <a:sym typeface="Montserrat"/>
              </a:rPr>
              <a:t>Scoping of Joint ET Workshop with Cal-Val</a:t>
            </a:r>
            <a:endParaRPr sz="1300">
              <a:latin typeface="Montserrat"/>
              <a:ea typeface="Montserrat"/>
              <a:cs typeface="Montserrat"/>
              <a:sym typeface="Montserrat"/>
            </a:endParaRPr>
          </a:p>
          <a:p>
            <a:pPr indent="0" lvl="0" marL="457200" rtl="0" algn="l">
              <a:spcBef>
                <a:spcPts val="0"/>
              </a:spcBef>
              <a:spcAft>
                <a:spcPts val="0"/>
              </a:spcAft>
              <a:buNone/>
            </a:pPr>
            <a:r>
              <a:t/>
            </a:r>
            <a:endParaRPr sz="1300">
              <a:latin typeface="Montserrat"/>
              <a:ea typeface="Montserrat"/>
              <a:cs typeface="Montserrat"/>
              <a:sym typeface="Montserrat"/>
            </a:endParaRPr>
          </a:p>
        </p:txBody>
      </p:sp>
      <p:sp>
        <p:nvSpPr>
          <p:cNvPr id="144" name="Google Shape;144;p13"/>
          <p:cNvSpPr/>
          <p:nvPr/>
        </p:nvSpPr>
        <p:spPr>
          <a:xfrm>
            <a:off x="4283850" y="1190293"/>
            <a:ext cx="3282300" cy="3518700"/>
          </a:xfrm>
          <a:prstGeom prst="rect">
            <a:avLst/>
          </a:prstGeom>
          <a:solidFill>
            <a:schemeClr val="lt2"/>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GB" sz="1300">
                <a:solidFill>
                  <a:schemeClr val="dk1"/>
                </a:solidFill>
                <a:latin typeface="Montserrat"/>
                <a:ea typeface="Montserrat"/>
                <a:cs typeface="Montserrat"/>
                <a:sym typeface="Montserrat"/>
              </a:rPr>
              <a:t>Plenary-39</a:t>
            </a:r>
            <a:endParaRPr b="1" sz="1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300">
                <a:solidFill>
                  <a:schemeClr val="dk1"/>
                </a:solidFill>
                <a:latin typeface="Montserrat"/>
                <a:ea typeface="Montserrat"/>
                <a:cs typeface="Montserrat"/>
                <a:sym typeface="Montserrat"/>
              </a:rPr>
              <a:t>Documents:</a:t>
            </a:r>
            <a:br>
              <a:rPr lang="en-GB" sz="1300">
                <a:solidFill>
                  <a:schemeClr val="dk1"/>
                </a:solidFill>
                <a:latin typeface="Montserrat"/>
                <a:ea typeface="Montserrat"/>
                <a:cs typeface="Montserrat"/>
                <a:sym typeface="Montserrat"/>
              </a:rPr>
            </a:br>
            <a:r>
              <a:rPr lang="en-GB" sz="1300">
                <a:solidFill>
                  <a:schemeClr val="dk1"/>
                </a:solidFill>
                <a:latin typeface="Montserrat"/>
                <a:ea typeface="Montserrat"/>
                <a:cs typeface="Montserrat"/>
                <a:sym typeface="Montserrat"/>
              </a:rPr>
              <a:t>- Phase 1 EAV Report for 1st Set of EAVs</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300">
                <a:solidFill>
                  <a:schemeClr val="dk1"/>
                </a:solidFill>
                <a:latin typeface="Montserrat"/>
                <a:ea typeface="Montserrat"/>
                <a:cs typeface="Montserrat"/>
                <a:sym typeface="Montserrat"/>
              </a:rPr>
              <a:t>Report:</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dk1"/>
                </a:solidFill>
                <a:latin typeface="Montserrat"/>
                <a:ea typeface="Montserrat"/>
                <a:cs typeface="Montserrat"/>
                <a:sym typeface="Montserrat"/>
              </a:rPr>
              <a:t>- Key findings of Phase 1</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dk1"/>
                </a:solidFill>
                <a:latin typeface="Montserrat"/>
                <a:ea typeface="Montserrat"/>
                <a:cs typeface="Montserrat"/>
                <a:sym typeface="Montserrat"/>
              </a:rPr>
              <a:t>- Proposed Cal-Val Workshop for ET</a:t>
            </a:r>
            <a:endParaRPr sz="13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300">
                <a:solidFill>
                  <a:schemeClr val="dk1"/>
                </a:solidFill>
                <a:latin typeface="Montserrat"/>
                <a:ea typeface="Montserrat"/>
                <a:cs typeface="Montserrat"/>
                <a:sym typeface="Montserrat"/>
              </a:rPr>
              <a:t>Actions</a:t>
            </a:r>
            <a:r>
              <a:rPr lang="en-GB" sz="1300">
                <a:solidFill>
                  <a:schemeClr val="dk1"/>
                </a:solidFill>
                <a:latin typeface="Montserrat"/>
                <a:ea typeface="Montserrat"/>
                <a:cs typeface="Montserrat"/>
                <a:sym typeface="Montserrat"/>
              </a:rPr>
              <a:t>: </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AutoNum type="arabicPeriod"/>
            </a:pPr>
            <a:r>
              <a:rPr lang="en-GB" sz="1300">
                <a:solidFill>
                  <a:schemeClr val="dk1"/>
                </a:solidFill>
                <a:latin typeface="Montserrat"/>
                <a:ea typeface="Montserrat"/>
                <a:cs typeface="Montserrat"/>
                <a:sym typeface="Montserrat"/>
              </a:rPr>
              <a:t>Agencies Work on Stocktake for 1st 6 Variables </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AutoNum type="arabicPeriod"/>
            </a:pPr>
            <a:r>
              <a:rPr lang="en-GB" sz="1300">
                <a:solidFill>
                  <a:schemeClr val="dk1"/>
                </a:solidFill>
                <a:latin typeface="Montserrat"/>
                <a:ea typeface="Montserrat"/>
                <a:cs typeface="Montserrat"/>
                <a:sym typeface="Montserrat"/>
              </a:rPr>
              <a:t>CEOS MIM Ag Component Database Design Scoping</a:t>
            </a:r>
            <a:endParaRPr sz="1300">
              <a:solidFill>
                <a:schemeClr val="dk1"/>
              </a:solidFill>
              <a:latin typeface="Montserrat"/>
              <a:ea typeface="Montserrat"/>
              <a:cs typeface="Montserrat"/>
              <a:sym typeface="Montserrat"/>
            </a:endParaRPr>
          </a:p>
          <a:p>
            <a:pPr indent="-311150" lvl="0" marL="457200" rtl="0" algn="l">
              <a:spcBef>
                <a:spcPts val="0"/>
              </a:spcBef>
              <a:spcAft>
                <a:spcPts val="0"/>
              </a:spcAft>
              <a:buClr>
                <a:schemeClr val="dk1"/>
              </a:buClr>
              <a:buSzPts val="1300"/>
              <a:buFont typeface="Montserrat"/>
              <a:buAutoNum type="arabicPeriod"/>
            </a:pPr>
            <a:r>
              <a:rPr lang="en-GB" sz="1300">
                <a:solidFill>
                  <a:schemeClr val="dk1"/>
                </a:solidFill>
                <a:latin typeface="Montserrat"/>
                <a:ea typeface="Montserrat"/>
                <a:cs typeface="Montserrat"/>
                <a:sym typeface="Montserrat"/>
              </a:rPr>
              <a:t>WG Cal-Val Workshop “Green-light”</a:t>
            </a:r>
            <a:endParaRPr sz="1300">
              <a:solidFill>
                <a:schemeClr val="dk1"/>
              </a:solidFill>
              <a:latin typeface="Montserrat"/>
              <a:ea typeface="Montserrat"/>
              <a:cs typeface="Montserrat"/>
              <a:sym typeface="Montserrat"/>
            </a:endParaRPr>
          </a:p>
        </p:txBody>
      </p:sp>
      <p:sp>
        <p:nvSpPr>
          <p:cNvPr id="145" name="Google Shape;145;p13"/>
          <p:cNvSpPr/>
          <p:nvPr/>
        </p:nvSpPr>
        <p:spPr>
          <a:xfrm>
            <a:off x="8014675" y="1190293"/>
            <a:ext cx="2443500" cy="3518700"/>
          </a:xfrm>
          <a:prstGeom prst="rect">
            <a:avLst/>
          </a:prstGeom>
          <a:solidFill>
            <a:schemeClr val="lt2"/>
          </a:solidFill>
          <a:ln cap="flat" cmpd="sng" w="9525">
            <a:solidFill>
              <a:schemeClr val="dk2"/>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b="1" lang="en-GB" sz="1300">
                <a:latin typeface="Montserrat"/>
                <a:ea typeface="Montserrat"/>
                <a:cs typeface="Montserrat"/>
                <a:sym typeface="Montserrat"/>
              </a:rPr>
              <a:t>SIT-41 or SIT-TW-41</a:t>
            </a:r>
            <a:endParaRPr b="1" sz="1300">
              <a:latin typeface="Montserrat"/>
              <a:ea typeface="Montserrat"/>
              <a:cs typeface="Montserrat"/>
              <a:sym typeface="Montserrat"/>
            </a:endParaRPr>
          </a:p>
          <a:p>
            <a:pPr indent="0" lvl="0" marL="0" rtl="0" algn="l">
              <a:spcBef>
                <a:spcPts val="0"/>
              </a:spcBef>
              <a:spcAft>
                <a:spcPts val="0"/>
              </a:spcAft>
              <a:buNone/>
            </a:pPr>
            <a:r>
              <a:t/>
            </a:r>
            <a:endParaRPr b="1"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Documents: </a:t>
            </a:r>
            <a:endParaRPr b="1" sz="1300">
              <a:latin typeface="Montserrat"/>
              <a:ea typeface="Montserrat"/>
              <a:cs typeface="Montserrat"/>
              <a:sym typeface="Montserrat"/>
            </a:endParaRPr>
          </a:p>
          <a:p>
            <a:pPr indent="0" lvl="0" marL="0" rtl="0" algn="l">
              <a:spcBef>
                <a:spcPts val="0"/>
              </a:spcBef>
              <a:spcAft>
                <a:spcPts val="0"/>
              </a:spcAft>
              <a:buNone/>
            </a:pPr>
            <a:r>
              <a:rPr lang="en-GB" sz="1300">
                <a:latin typeface="Montserrat"/>
                <a:ea typeface="Montserrat"/>
                <a:cs typeface="Montserrat"/>
                <a:sym typeface="Montserrat"/>
              </a:rPr>
              <a:t>- Phase 2 Report</a:t>
            </a:r>
            <a:endParaRPr sz="1300">
              <a:latin typeface="Montserrat"/>
              <a:ea typeface="Montserrat"/>
              <a:cs typeface="Montserrat"/>
              <a:sym typeface="Montserrat"/>
            </a:endParaRPr>
          </a:p>
          <a:p>
            <a:pPr indent="0" lvl="0" marL="0" rtl="0" algn="l">
              <a:spcBef>
                <a:spcPts val="0"/>
              </a:spcBef>
              <a:spcAft>
                <a:spcPts val="0"/>
              </a:spcAft>
              <a:buNone/>
            </a:pPr>
            <a:r>
              <a:rPr lang="en-GB" sz="1300">
                <a:latin typeface="Montserrat"/>
                <a:ea typeface="Montserrat"/>
                <a:cs typeface="Montserrat"/>
                <a:sym typeface="Montserrat"/>
              </a:rPr>
              <a:t>- Agency feedback on level of interest in remaining EAVs</a:t>
            </a:r>
            <a:endParaRPr sz="1300">
              <a:latin typeface="Montserrat"/>
              <a:ea typeface="Montserrat"/>
              <a:cs typeface="Montserrat"/>
              <a:sym typeface="Montserrat"/>
            </a:endParaRPr>
          </a:p>
          <a:p>
            <a:pPr indent="0" lvl="0" marL="0" rtl="0" algn="l">
              <a:spcBef>
                <a:spcPts val="0"/>
              </a:spcBef>
              <a:spcAft>
                <a:spcPts val="0"/>
              </a:spcAft>
              <a:buNone/>
            </a:pPr>
            <a:r>
              <a:t/>
            </a:r>
            <a:endParaRPr b="1"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Report</a:t>
            </a:r>
            <a:r>
              <a:rPr lang="en-GB" sz="1300">
                <a:latin typeface="Montserrat"/>
                <a:ea typeface="Montserrat"/>
                <a:cs typeface="Montserrat"/>
                <a:sym typeface="Montserrat"/>
              </a:rPr>
              <a:t>:</a:t>
            </a:r>
            <a:endParaRPr sz="1300">
              <a:latin typeface="Montserrat"/>
              <a:ea typeface="Montserrat"/>
              <a:cs typeface="Montserrat"/>
              <a:sym typeface="Montserrat"/>
            </a:endParaRPr>
          </a:p>
          <a:p>
            <a:pPr indent="0" lvl="0" marL="0" rtl="0" algn="l">
              <a:spcBef>
                <a:spcPts val="0"/>
              </a:spcBef>
              <a:spcAft>
                <a:spcPts val="0"/>
              </a:spcAft>
              <a:buNone/>
            </a:pPr>
            <a:r>
              <a:rPr lang="en-GB" sz="1300">
                <a:latin typeface="Montserrat"/>
                <a:ea typeface="Montserrat"/>
                <a:cs typeface="Montserrat"/>
                <a:sym typeface="Montserrat"/>
              </a:rPr>
              <a:t>- EAV Req’s</a:t>
            </a:r>
            <a:endParaRPr sz="1300">
              <a:latin typeface="Montserrat"/>
              <a:ea typeface="Montserrat"/>
              <a:cs typeface="Montserrat"/>
              <a:sym typeface="Montserrat"/>
            </a:endParaRPr>
          </a:p>
          <a:p>
            <a:pPr indent="0" lvl="0" marL="0" rtl="0" algn="l">
              <a:spcBef>
                <a:spcPts val="0"/>
              </a:spcBef>
              <a:spcAft>
                <a:spcPts val="0"/>
              </a:spcAft>
              <a:buNone/>
            </a:pPr>
            <a:r>
              <a:rPr lang="en-GB" sz="1300">
                <a:latin typeface="Montserrat"/>
                <a:ea typeface="Montserrat"/>
                <a:cs typeface="Montserrat"/>
                <a:sym typeface="Montserrat"/>
              </a:rPr>
              <a:t>- Agency Foci for next phase of EAV Stocktake</a:t>
            </a:r>
            <a:endParaRPr sz="1300">
              <a:latin typeface="Montserrat"/>
              <a:ea typeface="Montserrat"/>
              <a:cs typeface="Montserrat"/>
              <a:sym typeface="Montserrat"/>
            </a:endParaRPr>
          </a:p>
          <a:p>
            <a:pPr indent="0" lvl="0" marL="0" rtl="0" algn="l">
              <a:spcBef>
                <a:spcPts val="0"/>
              </a:spcBef>
              <a:spcAft>
                <a:spcPts val="0"/>
              </a:spcAft>
              <a:buNone/>
            </a:pPr>
            <a:r>
              <a:t/>
            </a:r>
            <a:endParaRPr sz="1300">
              <a:latin typeface="Montserrat"/>
              <a:ea typeface="Montserrat"/>
              <a:cs typeface="Montserrat"/>
              <a:sym typeface="Montserrat"/>
            </a:endParaRPr>
          </a:p>
          <a:p>
            <a:pPr indent="0" lvl="0" marL="0" rtl="0" algn="l">
              <a:spcBef>
                <a:spcPts val="0"/>
              </a:spcBef>
              <a:spcAft>
                <a:spcPts val="0"/>
              </a:spcAft>
              <a:buNone/>
            </a:pPr>
            <a:r>
              <a:rPr b="1" lang="en-GB" sz="1300">
                <a:latin typeface="Montserrat"/>
                <a:ea typeface="Montserrat"/>
                <a:cs typeface="Montserrat"/>
                <a:sym typeface="Montserrat"/>
              </a:rPr>
              <a:t>Action</a:t>
            </a:r>
            <a:r>
              <a:rPr lang="en-GB" sz="1300">
                <a:latin typeface="Montserrat"/>
                <a:ea typeface="Montserrat"/>
                <a:cs typeface="Montserrat"/>
                <a:sym typeface="Montserrat"/>
              </a:rPr>
              <a:t>:</a:t>
            </a:r>
            <a:endParaRPr sz="1300">
              <a:latin typeface="Montserrat"/>
              <a:ea typeface="Montserrat"/>
              <a:cs typeface="Montserrat"/>
              <a:sym typeface="Montserrat"/>
            </a:endParaRPr>
          </a:p>
          <a:p>
            <a:pPr indent="-311150" lvl="0" marL="457200" rtl="0" algn="l">
              <a:spcBef>
                <a:spcPts val="0"/>
              </a:spcBef>
              <a:spcAft>
                <a:spcPts val="0"/>
              </a:spcAft>
              <a:buSzPts val="1300"/>
              <a:buFont typeface="Montserrat"/>
              <a:buAutoNum type="arabicPeriod"/>
            </a:pPr>
            <a:r>
              <a:rPr lang="en-GB" sz="1300">
                <a:latin typeface="Montserrat"/>
                <a:ea typeface="Montserrat"/>
                <a:cs typeface="Montserrat"/>
                <a:sym typeface="Montserrat"/>
              </a:rPr>
              <a:t>Agencies continue Stocktake based on their foci </a:t>
            </a:r>
            <a:endParaRPr sz="1300">
              <a:latin typeface="Montserrat"/>
              <a:ea typeface="Montserrat"/>
              <a:cs typeface="Montserrat"/>
              <a:sym typeface="Montserrat"/>
            </a:endParaRPr>
          </a:p>
        </p:txBody>
      </p:sp>
      <p:sp>
        <p:nvSpPr>
          <p:cNvPr id="146" name="Google Shape;146;p13"/>
          <p:cNvSpPr/>
          <p:nvPr/>
        </p:nvSpPr>
        <p:spPr>
          <a:xfrm>
            <a:off x="2804099" y="335500"/>
            <a:ext cx="2012700" cy="1065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Agencies Do SIT-TW-41 Actions</a:t>
            </a:r>
            <a:endParaRPr sz="1300">
              <a:latin typeface="Montserrat"/>
              <a:ea typeface="Montserrat"/>
              <a:cs typeface="Montserrat"/>
              <a:sym typeface="Montserrat"/>
            </a:endParaRPr>
          </a:p>
        </p:txBody>
      </p:sp>
      <p:sp>
        <p:nvSpPr>
          <p:cNvPr id="147" name="Google Shape;147;p13"/>
          <p:cNvSpPr/>
          <p:nvPr/>
        </p:nvSpPr>
        <p:spPr>
          <a:xfrm>
            <a:off x="7006806" y="3976825"/>
            <a:ext cx="1555500" cy="1086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Agencies Do Action #1</a:t>
            </a:r>
            <a:endParaRPr sz="1300">
              <a:latin typeface="Montserrat"/>
              <a:ea typeface="Montserrat"/>
              <a:cs typeface="Montserrat"/>
              <a:sym typeface="Montserrat"/>
            </a:endParaRPr>
          </a:p>
        </p:txBody>
      </p:sp>
      <p:sp>
        <p:nvSpPr>
          <p:cNvPr id="148" name="Google Shape;148;p13"/>
          <p:cNvSpPr/>
          <p:nvPr/>
        </p:nvSpPr>
        <p:spPr>
          <a:xfrm>
            <a:off x="0" y="1190293"/>
            <a:ext cx="1143000" cy="1417200"/>
          </a:xfrm>
          <a:prstGeom prst="rect">
            <a:avLst/>
          </a:prstGeom>
          <a:solidFill>
            <a:srgbClr val="D0E0E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300">
                <a:solidFill>
                  <a:schemeClr val="dk1"/>
                </a:solidFill>
                <a:latin typeface="Montserrat"/>
                <a:ea typeface="Montserrat"/>
                <a:cs typeface="Montserrat"/>
                <a:sym typeface="Montserrat"/>
              </a:rPr>
              <a:t>13-15 May 2025</a:t>
            </a:r>
            <a:endParaRPr b="1" sz="1300">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b="1" sz="1300">
              <a:solidFill>
                <a:schemeClr val="dk1"/>
              </a:solidFill>
              <a:latin typeface="Montserrat"/>
              <a:ea typeface="Montserrat"/>
              <a:cs typeface="Montserrat"/>
              <a:sym typeface="Montserrat"/>
            </a:endParaRPr>
          </a:p>
          <a:p>
            <a:pPr indent="0" lvl="0" marL="0" rtl="0" algn="ctr">
              <a:spcBef>
                <a:spcPts val="0"/>
              </a:spcBef>
              <a:spcAft>
                <a:spcPts val="0"/>
              </a:spcAft>
              <a:buNone/>
            </a:pPr>
            <a:r>
              <a:rPr lang="en-GB" sz="1300">
                <a:latin typeface="Montserrat"/>
                <a:ea typeface="Montserrat"/>
                <a:cs typeface="Montserrat"/>
                <a:sym typeface="Montserrat"/>
              </a:rPr>
              <a:t>GEOGLAM EAV Workshop</a:t>
            </a:r>
            <a:endParaRPr sz="1300">
              <a:latin typeface="Montserrat"/>
              <a:ea typeface="Montserrat"/>
              <a:cs typeface="Montserrat"/>
              <a:sym typeface="Montserrat"/>
            </a:endParaRPr>
          </a:p>
          <a:p>
            <a:pPr indent="0" lvl="0" marL="0" rtl="0" algn="ctr">
              <a:spcBef>
                <a:spcPts val="0"/>
              </a:spcBef>
              <a:spcAft>
                <a:spcPts val="0"/>
              </a:spcAft>
              <a:buNone/>
            </a:pPr>
            <a:r>
              <a:t/>
            </a:r>
            <a:endParaRPr sz="1300">
              <a:latin typeface="Montserrat"/>
              <a:ea typeface="Montserrat"/>
              <a:cs typeface="Montserrat"/>
              <a:sym typeface="Montserrat"/>
            </a:endParaRPr>
          </a:p>
        </p:txBody>
      </p:sp>
      <p:sp>
        <p:nvSpPr>
          <p:cNvPr id="149" name="Google Shape;149;p13"/>
          <p:cNvSpPr/>
          <p:nvPr/>
        </p:nvSpPr>
        <p:spPr>
          <a:xfrm>
            <a:off x="4992775" y="5105350"/>
            <a:ext cx="3569400" cy="1210200"/>
          </a:xfrm>
          <a:prstGeom prst="rightArrow">
            <a:avLst>
              <a:gd fmla="val 50000" name="adj1"/>
              <a:gd fmla="val 44637"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Asynchronous Work on Phase 2 </a:t>
            </a:r>
            <a:br>
              <a:rPr lang="en-GB" sz="1300">
                <a:latin typeface="Montserrat"/>
                <a:ea typeface="Montserrat"/>
                <a:cs typeface="Montserrat"/>
                <a:sym typeface="Montserrat"/>
              </a:rPr>
            </a:br>
            <a:r>
              <a:rPr lang="en-GB" sz="1300">
                <a:latin typeface="Montserrat"/>
                <a:ea typeface="Montserrat"/>
                <a:cs typeface="Montserrat"/>
                <a:sym typeface="Montserrat"/>
              </a:rPr>
              <a:t>Def’s + Req’s for Other Variables</a:t>
            </a:r>
            <a:endParaRPr sz="1300">
              <a:latin typeface="Montserrat"/>
              <a:ea typeface="Montserrat"/>
              <a:cs typeface="Montserrat"/>
              <a:sym typeface="Montserrat"/>
            </a:endParaRPr>
          </a:p>
        </p:txBody>
      </p:sp>
      <p:sp>
        <p:nvSpPr>
          <p:cNvPr id="150" name="Google Shape;150;p13"/>
          <p:cNvSpPr/>
          <p:nvPr/>
        </p:nvSpPr>
        <p:spPr>
          <a:xfrm>
            <a:off x="2236300" y="5130236"/>
            <a:ext cx="2580600" cy="1160400"/>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Completes + Submits Phase 1 EAV Report</a:t>
            </a:r>
            <a:endParaRPr sz="1300">
              <a:latin typeface="Montserrat"/>
              <a:ea typeface="Montserrat"/>
              <a:cs typeface="Montserrat"/>
              <a:sym typeface="Montserrat"/>
            </a:endParaRPr>
          </a:p>
        </p:txBody>
      </p:sp>
      <p:sp>
        <p:nvSpPr>
          <p:cNvPr id="151" name="Google Shape;151;p13"/>
          <p:cNvSpPr/>
          <p:nvPr/>
        </p:nvSpPr>
        <p:spPr>
          <a:xfrm>
            <a:off x="359125" y="5130239"/>
            <a:ext cx="1701300" cy="1160400"/>
          </a:xfrm>
          <a:prstGeom prst="rightArrow">
            <a:avLst>
              <a:gd fmla="val 50000" name="adj1"/>
              <a:gd fmla="val 500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Asynchronous work on </a:t>
            </a:r>
            <a:br>
              <a:rPr lang="en-GB" sz="1300">
                <a:latin typeface="Montserrat"/>
                <a:ea typeface="Montserrat"/>
                <a:cs typeface="Montserrat"/>
                <a:sym typeface="Montserrat"/>
              </a:rPr>
            </a:br>
            <a:r>
              <a:rPr lang="en-GB" sz="1300">
                <a:latin typeface="Montserrat"/>
                <a:ea typeface="Montserrat"/>
                <a:cs typeface="Montserrat"/>
                <a:sym typeface="Montserrat"/>
              </a:rPr>
              <a:t>Phase 1 EAVs</a:t>
            </a:r>
            <a:endParaRPr sz="1300">
              <a:latin typeface="Montserrat"/>
              <a:ea typeface="Montserrat"/>
              <a:cs typeface="Montserrat"/>
              <a:sym typeface="Montserrat"/>
            </a:endParaRPr>
          </a:p>
        </p:txBody>
      </p:sp>
      <p:sp>
        <p:nvSpPr>
          <p:cNvPr id="152" name="Google Shape;152;p13"/>
          <p:cNvSpPr/>
          <p:nvPr/>
        </p:nvSpPr>
        <p:spPr>
          <a:xfrm>
            <a:off x="6788150" y="325325"/>
            <a:ext cx="3486600" cy="1065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CEOS Does Plenary-39 Action #2-3 </a:t>
            </a:r>
            <a:endParaRPr sz="1300">
              <a:latin typeface="Montserrat"/>
              <a:ea typeface="Montserrat"/>
              <a:cs typeface="Montserrat"/>
              <a:sym typeface="Montserrat"/>
            </a:endParaRPr>
          </a:p>
        </p:txBody>
      </p:sp>
      <p:grpSp>
        <p:nvGrpSpPr>
          <p:cNvPr id="153" name="Google Shape;153;p13"/>
          <p:cNvGrpSpPr/>
          <p:nvPr/>
        </p:nvGrpSpPr>
        <p:grpSpPr>
          <a:xfrm>
            <a:off x="10311625" y="5028300"/>
            <a:ext cx="1880400" cy="1829700"/>
            <a:chOff x="10311625" y="5028300"/>
            <a:chExt cx="1880400" cy="1829700"/>
          </a:xfrm>
        </p:grpSpPr>
        <p:sp>
          <p:nvSpPr>
            <p:cNvPr id="154" name="Google Shape;154;p13"/>
            <p:cNvSpPr/>
            <p:nvPr/>
          </p:nvSpPr>
          <p:spPr>
            <a:xfrm>
              <a:off x="10311625" y="5028300"/>
              <a:ext cx="1880400" cy="1829700"/>
            </a:xfrm>
            <a:prstGeom prst="rect">
              <a:avLst/>
            </a:prstGeom>
            <a:solidFill>
              <a:schemeClr val="dk1"/>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Legend</a:t>
              </a:r>
              <a:endParaRPr b="1">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a:solidFill>
                    <a:schemeClr val="lt1"/>
                  </a:solidFill>
                  <a:latin typeface="Montserrat"/>
                  <a:ea typeface="Montserrat"/>
                  <a:cs typeface="Montserrat"/>
                  <a:sym typeface="Montserrat"/>
                </a:rPr>
                <a:t>Boxes = Events</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a:solidFill>
                    <a:schemeClr val="lt1"/>
                  </a:solidFill>
                  <a:latin typeface="Montserrat"/>
                  <a:ea typeface="Montserrat"/>
                  <a:cs typeface="Montserrat"/>
                  <a:sym typeface="Montserrat"/>
                </a:rPr>
                <a:t>Arrows = Work</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a:solidFill>
                  <a:schemeClr val="lt1"/>
                </a:solidFill>
                <a:latin typeface="Montserrat"/>
                <a:ea typeface="Montserrat"/>
                <a:cs typeface="Montserrat"/>
                <a:sym typeface="Montserrat"/>
              </a:endParaRPr>
            </a:p>
          </p:txBody>
        </p:sp>
        <p:sp>
          <p:nvSpPr>
            <p:cNvPr id="155" name="Google Shape;155;p13"/>
            <p:cNvSpPr/>
            <p:nvPr/>
          </p:nvSpPr>
          <p:spPr>
            <a:xfrm>
              <a:off x="10401175" y="5814176"/>
              <a:ext cx="1701300" cy="3057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GEOGLAM</a:t>
              </a:r>
              <a:endParaRPr>
                <a:latin typeface="Montserrat"/>
                <a:ea typeface="Montserrat"/>
                <a:cs typeface="Montserrat"/>
                <a:sym typeface="Montserrat"/>
              </a:endParaRPr>
            </a:p>
          </p:txBody>
        </p:sp>
        <p:sp>
          <p:nvSpPr>
            <p:cNvPr id="156" name="Google Shape;156;p13"/>
            <p:cNvSpPr/>
            <p:nvPr/>
          </p:nvSpPr>
          <p:spPr>
            <a:xfrm>
              <a:off x="10401175" y="6169633"/>
              <a:ext cx="1701300" cy="305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CEOS/Agencies</a:t>
              </a:r>
              <a:endParaRPr>
                <a:latin typeface="Montserrat"/>
                <a:ea typeface="Montserrat"/>
                <a:cs typeface="Montserrat"/>
                <a:sym typeface="Montserrat"/>
              </a:endParaRPr>
            </a:p>
          </p:txBody>
        </p:sp>
        <p:sp>
          <p:nvSpPr>
            <p:cNvPr id="157" name="Google Shape;157;p13"/>
            <p:cNvSpPr/>
            <p:nvPr/>
          </p:nvSpPr>
          <p:spPr>
            <a:xfrm>
              <a:off x="10401175" y="6533149"/>
              <a:ext cx="1701300" cy="3057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Montserrat"/>
                  <a:ea typeface="Montserrat"/>
                  <a:cs typeface="Montserrat"/>
                  <a:sym typeface="Montserrat"/>
                </a:rPr>
                <a:t>Shared</a:t>
              </a:r>
              <a:endParaRPr>
                <a:latin typeface="Montserrat"/>
                <a:ea typeface="Montserrat"/>
                <a:cs typeface="Montserrat"/>
                <a:sym typeface="Montserrat"/>
              </a:endParaRPr>
            </a:p>
          </p:txBody>
        </p:sp>
      </p:grpSp>
      <p:sp>
        <p:nvSpPr>
          <p:cNvPr id="158" name="Google Shape;158;p13"/>
          <p:cNvSpPr txBox="1"/>
          <p:nvPr/>
        </p:nvSpPr>
        <p:spPr>
          <a:xfrm>
            <a:off x="39150" y="-5250"/>
            <a:ext cx="12837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May 2025</a:t>
            </a:r>
            <a:endParaRPr b="1" i="1" sz="1100">
              <a:solidFill>
                <a:schemeClr val="dk2"/>
              </a:solidFill>
              <a:latin typeface="Montserrat"/>
              <a:ea typeface="Montserrat"/>
              <a:cs typeface="Montserrat"/>
              <a:sym typeface="Montserrat"/>
            </a:endParaRPr>
          </a:p>
        </p:txBody>
      </p:sp>
      <p:sp>
        <p:nvSpPr>
          <p:cNvPr id="159" name="Google Shape;159;p13"/>
          <p:cNvSpPr txBox="1"/>
          <p:nvPr/>
        </p:nvSpPr>
        <p:spPr>
          <a:xfrm>
            <a:off x="1391825" y="-5250"/>
            <a:ext cx="17238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Sep 2025</a:t>
            </a:r>
            <a:endParaRPr b="1" i="1" sz="1100">
              <a:solidFill>
                <a:schemeClr val="dk2"/>
              </a:solidFill>
              <a:latin typeface="Montserrat"/>
              <a:ea typeface="Montserrat"/>
              <a:cs typeface="Montserrat"/>
              <a:sym typeface="Montserrat"/>
            </a:endParaRPr>
          </a:p>
        </p:txBody>
      </p:sp>
      <p:sp>
        <p:nvSpPr>
          <p:cNvPr id="160" name="Google Shape;160;p13"/>
          <p:cNvSpPr txBox="1"/>
          <p:nvPr/>
        </p:nvSpPr>
        <p:spPr>
          <a:xfrm>
            <a:off x="4283848" y="-5250"/>
            <a:ext cx="14883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Nov 2025</a:t>
            </a:r>
            <a:endParaRPr b="1" i="1" sz="1100">
              <a:solidFill>
                <a:schemeClr val="dk2"/>
              </a:solidFill>
              <a:latin typeface="Montserrat"/>
              <a:ea typeface="Montserrat"/>
              <a:cs typeface="Montserrat"/>
              <a:sym typeface="Montserrat"/>
            </a:endParaRPr>
          </a:p>
        </p:txBody>
      </p:sp>
      <p:sp>
        <p:nvSpPr>
          <p:cNvPr id="161" name="Google Shape;161;p13"/>
          <p:cNvSpPr txBox="1"/>
          <p:nvPr/>
        </p:nvSpPr>
        <p:spPr>
          <a:xfrm>
            <a:off x="8071475" y="-5250"/>
            <a:ext cx="2315400" cy="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April or Sept 2026</a:t>
            </a:r>
            <a:endParaRPr b="1" i="1" sz="1100">
              <a:solidFill>
                <a:schemeClr val="dk2"/>
              </a:solidFill>
              <a:latin typeface="Montserrat"/>
              <a:ea typeface="Montserrat"/>
              <a:cs typeface="Montserrat"/>
              <a:sym typeface="Montserrat"/>
            </a:endParaRPr>
          </a:p>
        </p:txBody>
      </p:sp>
      <p:sp>
        <p:nvSpPr>
          <p:cNvPr id="162" name="Google Shape;162;p13"/>
          <p:cNvSpPr txBox="1"/>
          <p:nvPr/>
        </p:nvSpPr>
        <p:spPr>
          <a:xfrm>
            <a:off x="10996575" y="-5250"/>
            <a:ext cx="1195200" cy="33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1100">
                <a:solidFill>
                  <a:schemeClr val="dk2"/>
                </a:solidFill>
                <a:latin typeface="Montserrat"/>
                <a:ea typeface="Montserrat"/>
                <a:cs typeface="Montserrat"/>
                <a:sym typeface="Montserrat"/>
              </a:rPr>
              <a:t>Fall </a:t>
            </a:r>
            <a:r>
              <a:rPr b="1" i="1" lang="en-GB" sz="1100">
                <a:solidFill>
                  <a:schemeClr val="dk2"/>
                </a:solidFill>
                <a:latin typeface="Montserrat"/>
                <a:ea typeface="Montserrat"/>
                <a:cs typeface="Montserrat"/>
                <a:sym typeface="Montserrat"/>
              </a:rPr>
              <a:t>or </a:t>
            </a:r>
            <a:br>
              <a:rPr b="1" i="1" lang="en-GB" sz="1100">
                <a:solidFill>
                  <a:schemeClr val="dk2"/>
                </a:solidFill>
                <a:latin typeface="Montserrat"/>
                <a:ea typeface="Montserrat"/>
                <a:cs typeface="Montserrat"/>
                <a:sym typeface="Montserrat"/>
              </a:rPr>
            </a:br>
            <a:r>
              <a:rPr b="1" i="1" lang="en-GB" sz="1100">
                <a:solidFill>
                  <a:schemeClr val="dk2"/>
                </a:solidFill>
                <a:latin typeface="Montserrat"/>
                <a:ea typeface="Montserrat"/>
                <a:cs typeface="Montserrat"/>
                <a:sym typeface="Montserrat"/>
              </a:rPr>
              <a:t>Winter 2026</a:t>
            </a:r>
            <a:endParaRPr b="1" i="1" sz="1100">
              <a:solidFill>
                <a:schemeClr val="dk2"/>
              </a:solidFill>
              <a:latin typeface="Montserrat"/>
              <a:ea typeface="Montserrat"/>
              <a:cs typeface="Montserrat"/>
              <a:sym typeface="Montserrat"/>
            </a:endParaRPr>
          </a:p>
        </p:txBody>
      </p:sp>
      <p:sp>
        <p:nvSpPr>
          <p:cNvPr id="163" name="Google Shape;163;p13"/>
          <p:cNvSpPr/>
          <p:nvPr/>
        </p:nvSpPr>
        <p:spPr>
          <a:xfrm>
            <a:off x="10344900" y="3976825"/>
            <a:ext cx="1555500" cy="1086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latin typeface="Montserrat"/>
                <a:ea typeface="Montserrat"/>
                <a:cs typeface="Montserrat"/>
                <a:sym typeface="Montserrat"/>
              </a:rPr>
              <a:t>Agencies Do Action #1</a:t>
            </a:r>
            <a:endParaRPr sz="13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Look ahead → Plenary-39</a:t>
            </a:r>
            <a:endParaRPr sz="4000"/>
          </a:p>
          <a:p>
            <a:pPr indent="0" lvl="0" marL="0" rtl="0" algn="l">
              <a:spcBef>
                <a:spcPts val="0"/>
              </a:spcBef>
              <a:spcAft>
                <a:spcPts val="0"/>
              </a:spcAft>
              <a:buNone/>
            </a:pPr>
            <a:r>
              <a:t/>
            </a:r>
            <a:endParaRPr/>
          </a:p>
        </p:txBody>
      </p:sp>
      <p:sp>
        <p:nvSpPr>
          <p:cNvPr id="169" name="Google Shape;169;p14"/>
          <p:cNvSpPr txBox="1"/>
          <p:nvPr>
            <p:ph idx="1" type="body"/>
          </p:nvPr>
        </p:nvSpPr>
        <p:spPr>
          <a:xfrm>
            <a:off x="6285675" y="1373850"/>
            <a:ext cx="5623800" cy="4694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sz="1600"/>
              <a:t>What will have been completed for 1st 6 Variables:</a:t>
            </a:r>
            <a:endParaRPr b="1" sz="1600"/>
          </a:p>
          <a:p>
            <a:pPr indent="-323850" lvl="0" marL="457200" rtl="0" algn="l">
              <a:spcBef>
                <a:spcPts val="1000"/>
              </a:spcBef>
              <a:spcAft>
                <a:spcPts val="0"/>
              </a:spcAft>
              <a:buSzPts val="1500"/>
              <a:buChar char="❖"/>
            </a:pPr>
            <a:r>
              <a:rPr lang="en-GB" sz="1500"/>
              <a:t>Definition + Descriptions</a:t>
            </a:r>
            <a:endParaRPr sz="1500"/>
          </a:p>
          <a:p>
            <a:pPr indent="-323850" lvl="0" marL="457200" rtl="0" algn="l">
              <a:spcBef>
                <a:spcPts val="0"/>
              </a:spcBef>
              <a:spcAft>
                <a:spcPts val="0"/>
              </a:spcAft>
              <a:buSzPts val="1500"/>
              <a:buChar char="❖"/>
            </a:pPr>
            <a:r>
              <a:rPr lang="en-GB" sz="1500"/>
              <a:t>Product Requirements</a:t>
            </a:r>
            <a:endParaRPr sz="1500"/>
          </a:p>
          <a:p>
            <a:pPr indent="-323850" lvl="0" marL="457200" rtl="0" algn="l">
              <a:spcBef>
                <a:spcPts val="0"/>
              </a:spcBef>
              <a:spcAft>
                <a:spcPts val="0"/>
              </a:spcAft>
              <a:buSzPts val="1500"/>
              <a:buChar char="❖"/>
            </a:pPr>
            <a:r>
              <a:rPr lang="en-GB" sz="1500"/>
              <a:t>GEOGLAM community’s “accounting” of current and past products and related satellites</a:t>
            </a:r>
            <a:endParaRPr sz="1500"/>
          </a:p>
          <a:p>
            <a:pPr indent="-323850" lvl="0" marL="457200" rtl="0" algn="l">
              <a:spcBef>
                <a:spcPts val="0"/>
              </a:spcBef>
              <a:spcAft>
                <a:spcPts val="0"/>
              </a:spcAft>
              <a:buSzPts val="1500"/>
              <a:buChar char="❖"/>
            </a:pPr>
            <a:r>
              <a:rPr lang="en-GB" sz="1500"/>
              <a:t>GEOGLAM community’s assessment of gaps and prioritisation</a:t>
            </a:r>
            <a:endParaRPr sz="1500"/>
          </a:p>
          <a:p>
            <a:pPr indent="0" lvl="0" marL="457200" marR="0" rtl="0" algn="l">
              <a:lnSpc>
                <a:spcPct val="115000"/>
              </a:lnSpc>
              <a:spcBef>
                <a:spcPts val="1000"/>
              </a:spcBef>
              <a:spcAft>
                <a:spcPts val="0"/>
              </a:spcAft>
              <a:buNone/>
            </a:pPr>
            <a:r>
              <a:t/>
            </a:r>
            <a:endParaRPr sz="1500"/>
          </a:p>
        </p:txBody>
      </p:sp>
      <p:grpSp>
        <p:nvGrpSpPr>
          <p:cNvPr id="170" name="Google Shape;170;p14"/>
          <p:cNvGrpSpPr/>
          <p:nvPr/>
        </p:nvGrpSpPr>
        <p:grpSpPr>
          <a:xfrm>
            <a:off x="4819419" y="5213187"/>
            <a:ext cx="1182321" cy="1278194"/>
            <a:chOff x="47550" y="5294424"/>
            <a:chExt cx="1069200" cy="1155900"/>
          </a:xfrm>
        </p:grpSpPr>
        <p:sp>
          <p:nvSpPr>
            <p:cNvPr id="171" name="Google Shape;171;p14"/>
            <p:cNvSpPr/>
            <p:nvPr/>
          </p:nvSpPr>
          <p:spPr>
            <a:xfrm>
              <a:off x="47550" y="5294424"/>
              <a:ext cx="1069200" cy="1155900"/>
            </a:xfrm>
            <a:prstGeom prst="rect">
              <a:avLst/>
            </a:prstGeom>
            <a:solidFill>
              <a:schemeClr val="dk1"/>
            </a:solidFill>
            <a:ln cap="flat" cmpd="sng" w="6000">
              <a:solidFill>
                <a:schemeClr val="dk1"/>
              </a:solidFill>
              <a:prstDash val="solid"/>
              <a:round/>
              <a:headEnd len="sm" w="sm" type="none"/>
              <a:tailEnd len="sm" w="sm" type="none"/>
            </a:ln>
          </p:spPr>
          <p:txBody>
            <a:bodyPr anchorCtr="0" anchor="t" bIns="57475" lIns="57475" spcFirstLastPara="1" rIns="57475" wrap="square" tIns="57475">
              <a:noAutofit/>
            </a:bodyPr>
            <a:lstStyle/>
            <a:p>
              <a:pPr indent="0" lvl="0" marL="0" rtl="0" algn="ctr">
                <a:spcBef>
                  <a:spcPts val="0"/>
                </a:spcBef>
                <a:spcAft>
                  <a:spcPts val="0"/>
                </a:spcAft>
                <a:buNone/>
              </a:pPr>
              <a:r>
                <a:rPr b="1" lang="en-GB" sz="880">
                  <a:solidFill>
                    <a:schemeClr val="lt1"/>
                  </a:solidFill>
                  <a:latin typeface="Montserrat"/>
                  <a:ea typeface="Montserrat"/>
                  <a:cs typeface="Montserrat"/>
                  <a:sym typeface="Montserrat"/>
                </a:rPr>
                <a:t>Legend</a:t>
              </a:r>
              <a:endParaRPr b="1" sz="88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880">
                  <a:solidFill>
                    <a:schemeClr val="lt1"/>
                  </a:solidFill>
                  <a:latin typeface="Montserrat"/>
                  <a:ea typeface="Montserrat"/>
                  <a:cs typeface="Montserrat"/>
                  <a:sym typeface="Montserrat"/>
                </a:rPr>
                <a:t>Boxes = Events</a:t>
              </a:r>
              <a:endParaRPr sz="88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880">
                  <a:solidFill>
                    <a:schemeClr val="lt1"/>
                  </a:solidFill>
                  <a:latin typeface="Montserrat"/>
                  <a:ea typeface="Montserrat"/>
                  <a:cs typeface="Montserrat"/>
                  <a:sym typeface="Montserrat"/>
                </a:rPr>
                <a:t>Arrows = Work</a:t>
              </a:r>
              <a:endParaRPr sz="88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88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88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88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88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880">
                <a:solidFill>
                  <a:schemeClr val="lt1"/>
                </a:solidFill>
                <a:latin typeface="Montserrat"/>
                <a:ea typeface="Montserrat"/>
                <a:cs typeface="Montserrat"/>
                <a:sym typeface="Montserrat"/>
              </a:endParaRPr>
            </a:p>
          </p:txBody>
        </p:sp>
        <p:sp>
          <p:nvSpPr>
            <p:cNvPr id="172" name="Google Shape;172;p14"/>
            <p:cNvSpPr/>
            <p:nvPr/>
          </p:nvSpPr>
          <p:spPr>
            <a:xfrm>
              <a:off x="98468" y="5730031"/>
              <a:ext cx="967500" cy="188400"/>
            </a:xfrm>
            <a:prstGeom prst="rect">
              <a:avLst/>
            </a:prstGeom>
            <a:solidFill>
              <a:srgbClr val="B6D7A8"/>
            </a:solidFill>
            <a:ln cap="flat" cmpd="sng" w="6000">
              <a:solidFill>
                <a:schemeClr val="dk2"/>
              </a:solidFill>
              <a:prstDash val="solid"/>
              <a:round/>
              <a:headEnd len="sm" w="sm" type="none"/>
              <a:tailEnd len="sm" w="sm" type="none"/>
            </a:ln>
          </p:spPr>
          <p:txBody>
            <a:bodyPr anchorCtr="0" anchor="ctr" bIns="57475" lIns="57475" spcFirstLastPara="1" rIns="57475" wrap="square" tIns="57475">
              <a:noAutofit/>
            </a:bodyPr>
            <a:lstStyle/>
            <a:p>
              <a:pPr indent="0" lvl="0" marL="0" rtl="0" algn="ctr">
                <a:spcBef>
                  <a:spcPts val="0"/>
                </a:spcBef>
                <a:spcAft>
                  <a:spcPts val="0"/>
                </a:spcAft>
                <a:buNone/>
              </a:pPr>
              <a:r>
                <a:rPr lang="en-GB" sz="880">
                  <a:latin typeface="Montserrat"/>
                  <a:ea typeface="Montserrat"/>
                  <a:cs typeface="Montserrat"/>
                  <a:sym typeface="Montserrat"/>
                </a:rPr>
                <a:t>GEOGLAM</a:t>
              </a:r>
              <a:endParaRPr sz="880">
                <a:latin typeface="Montserrat"/>
                <a:ea typeface="Montserrat"/>
                <a:cs typeface="Montserrat"/>
                <a:sym typeface="Montserrat"/>
              </a:endParaRPr>
            </a:p>
          </p:txBody>
        </p:sp>
        <p:sp>
          <p:nvSpPr>
            <p:cNvPr id="173" name="Google Shape;173;p14"/>
            <p:cNvSpPr/>
            <p:nvPr/>
          </p:nvSpPr>
          <p:spPr>
            <a:xfrm>
              <a:off x="98468" y="5963868"/>
              <a:ext cx="967500" cy="188400"/>
            </a:xfrm>
            <a:prstGeom prst="rect">
              <a:avLst/>
            </a:prstGeom>
            <a:solidFill>
              <a:schemeClr val="lt2"/>
            </a:solidFill>
            <a:ln cap="flat" cmpd="sng" w="6000">
              <a:solidFill>
                <a:schemeClr val="dk2"/>
              </a:solidFill>
              <a:prstDash val="solid"/>
              <a:round/>
              <a:headEnd len="sm" w="sm" type="none"/>
              <a:tailEnd len="sm" w="sm" type="none"/>
            </a:ln>
          </p:spPr>
          <p:txBody>
            <a:bodyPr anchorCtr="0" anchor="ctr" bIns="57475" lIns="57475" spcFirstLastPara="1" rIns="57475" wrap="square" tIns="57475">
              <a:noAutofit/>
            </a:bodyPr>
            <a:lstStyle/>
            <a:p>
              <a:pPr indent="0" lvl="0" marL="0" rtl="0" algn="ctr">
                <a:spcBef>
                  <a:spcPts val="0"/>
                </a:spcBef>
                <a:spcAft>
                  <a:spcPts val="0"/>
                </a:spcAft>
                <a:buNone/>
              </a:pPr>
              <a:r>
                <a:rPr lang="en-GB" sz="880">
                  <a:latin typeface="Montserrat"/>
                  <a:ea typeface="Montserrat"/>
                  <a:cs typeface="Montserrat"/>
                  <a:sym typeface="Montserrat"/>
                </a:rPr>
                <a:t>CEOS/Agencies</a:t>
              </a:r>
              <a:endParaRPr sz="880">
                <a:latin typeface="Montserrat"/>
                <a:ea typeface="Montserrat"/>
                <a:cs typeface="Montserrat"/>
                <a:sym typeface="Montserrat"/>
              </a:endParaRPr>
            </a:p>
          </p:txBody>
        </p:sp>
        <p:sp>
          <p:nvSpPr>
            <p:cNvPr id="174" name="Google Shape;174;p14"/>
            <p:cNvSpPr/>
            <p:nvPr/>
          </p:nvSpPr>
          <p:spPr>
            <a:xfrm>
              <a:off x="98468" y="6197706"/>
              <a:ext cx="967500" cy="188400"/>
            </a:xfrm>
            <a:prstGeom prst="rect">
              <a:avLst/>
            </a:prstGeom>
            <a:solidFill>
              <a:srgbClr val="D0E0E3"/>
            </a:solidFill>
            <a:ln cap="flat" cmpd="sng" w="6000">
              <a:solidFill>
                <a:schemeClr val="dk2"/>
              </a:solidFill>
              <a:prstDash val="solid"/>
              <a:round/>
              <a:headEnd len="sm" w="sm" type="none"/>
              <a:tailEnd len="sm" w="sm" type="none"/>
            </a:ln>
          </p:spPr>
          <p:txBody>
            <a:bodyPr anchorCtr="0" anchor="ctr" bIns="57475" lIns="57475" spcFirstLastPara="1" rIns="57475" wrap="square" tIns="57475">
              <a:noAutofit/>
            </a:bodyPr>
            <a:lstStyle/>
            <a:p>
              <a:pPr indent="0" lvl="0" marL="0" rtl="0" algn="ctr">
                <a:spcBef>
                  <a:spcPts val="0"/>
                </a:spcBef>
                <a:spcAft>
                  <a:spcPts val="0"/>
                </a:spcAft>
                <a:buNone/>
              </a:pPr>
              <a:r>
                <a:rPr lang="en-GB" sz="880">
                  <a:latin typeface="Montserrat"/>
                  <a:ea typeface="Montserrat"/>
                  <a:cs typeface="Montserrat"/>
                  <a:sym typeface="Montserrat"/>
                </a:rPr>
                <a:t>Shared</a:t>
              </a:r>
              <a:endParaRPr sz="880">
                <a:latin typeface="Montserrat"/>
                <a:ea typeface="Montserrat"/>
                <a:cs typeface="Montserrat"/>
                <a:sym typeface="Montserrat"/>
              </a:endParaRPr>
            </a:p>
          </p:txBody>
        </p:sp>
      </p:grpSp>
      <p:cxnSp>
        <p:nvCxnSpPr>
          <p:cNvPr id="175" name="Google Shape;175;p14"/>
          <p:cNvCxnSpPr>
            <a:endCxn id="176" idx="1"/>
          </p:cNvCxnSpPr>
          <p:nvPr/>
        </p:nvCxnSpPr>
        <p:spPr>
          <a:xfrm flipH="1" rot="10800000">
            <a:off x="4299375" y="1830946"/>
            <a:ext cx="455400" cy="624600"/>
          </a:xfrm>
          <a:prstGeom prst="straightConnector1">
            <a:avLst/>
          </a:prstGeom>
          <a:noFill/>
          <a:ln cap="flat" cmpd="sng" w="9525">
            <a:solidFill>
              <a:schemeClr val="dk2"/>
            </a:solidFill>
            <a:prstDash val="solid"/>
            <a:round/>
            <a:headEnd len="med" w="med" type="none"/>
            <a:tailEnd len="med" w="med" type="triangle"/>
          </a:ln>
        </p:spPr>
      </p:cxnSp>
      <p:sp>
        <p:nvSpPr>
          <p:cNvPr id="177" name="Google Shape;177;p14"/>
          <p:cNvSpPr/>
          <p:nvPr/>
        </p:nvSpPr>
        <p:spPr>
          <a:xfrm>
            <a:off x="1106618" y="2303165"/>
            <a:ext cx="1941000" cy="2795100"/>
          </a:xfrm>
          <a:prstGeom prst="rect">
            <a:avLst/>
          </a:prstGeom>
          <a:solidFill>
            <a:schemeClr val="lt2"/>
          </a:solidFill>
          <a:ln cap="flat" cmpd="sng" w="7550">
            <a:solidFill>
              <a:schemeClr val="dk2"/>
            </a:solidFill>
            <a:prstDash val="solid"/>
            <a:round/>
            <a:headEnd len="sm" w="sm" type="none"/>
            <a:tailEnd len="sm" w="sm" type="none"/>
          </a:ln>
        </p:spPr>
        <p:txBody>
          <a:bodyPr anchorCtr="0" anchor="b" bIns="72650" lIns="72650" spcFirstLastPara="1" rIns="72650" wrap="square" tIns="72650">
            <a:noAutofit/>
          </a:bodyPr>
          <a:lstStyle/>
          <a:p>
            <a:pPr indent="0" lvl="0" marL="0" rtl="0" algn="l">
              <a:spcBef>
                <a:spcPts val="0"/>
              </a:spcBef>
              <a:spcAft>
                <a:spcPts val="0"/>
              </a:spcAft>
              <a:buNone/>
            </a:pPr>
            <a:r>
              <a:rPr b="1" lang="en-GB" sz="1032">
                <a:latin typeface="Montserrat"/>
                <a:ea typeface="Montserrat"/>
                <a:cs typeface="Montserrat"/>
                <a:sym typeface="Montserrat"/>
              </a:rPr>
              <a:t>SIT-TW-40</a:t>
            </a:r>
            <a:endParaRPr b="1" sz="1032">
              <a:latin typeface="Montserrat"/>
              <a:ea typeface="Montserrat"/>
              <a:cs typeface="Montserrat"/>
              <a:sym typeface="Montserrat"/>
            </a:endParaRPr>
          </a:p>
          <a:p>
            <a:pPr indent="0" lvl="0" marL="0" rtl="0" algn="l">
              <a:spcBef>
                <a:spcPts val="0"/>
              </a:spcBef>
              <a:spcAft>
                <a:spcPts val="0"/>
              </a:spcAft>
              <a:buNone/>
            </a:pPr>
            <a:r>
              <a:t/>
            </a:r>
            <a:endParaRPr sz="1032">
              <a:latin typeface="Montserrat"/>
              <a:ea typeface="Montserrat"/>
              <a:cs typeface="Montserrat"/>
              <a:sym typeface="Montserrat"/>
            </a:endParaRPr>
          </a:p>
          <a:p>
            <a:pPr indent="0" lvl="0" marL="0" rtl="0" algn="l">
              <a:spcBef>
                <a:spcPts val="0"/>
              </a:spcBef>
              <a:spcAft>
                <a:spcPts val="0"/>
              </a:spcAft>
              <a:buNone/>
            </a:pPr>
            <a:r>
              <a:rPr b="1" lang="en-GB" sz="1032">
                <a:latin typeface="Montserrat"/>
                <a:ea typeface="Montserrat"/>
                <a:cs typeface="Montserrat"/>
                <a:sym typeface="Montserrat"/>
              </a:rPr>
              <a:t>Report</a:t>
            </a:r>
            <a:r>
              <a:rPr lang="en-GB" sz="1032">
                <a:latin typeface="Montserrat"/>
                <a:ea typeface="Montserrat"/>
                <a:cs typeface="Montserrat"/>
                <a:sym typeface="Montserrat"/>
              </a:rPr>
              <a:t>:</a:t>
            </a:r>
            <a:endParaRPr sz="1032">
              <a:latin typeface="Montserrat"/>
              <a:ea typeface="Montserrat"/>
              <a:cs typeface="Montserrat"/>
              <a:sym typeface="Montserrat"/>
            </a:endParaRPr>
          </a:p>
          <a:p>
            <a:pPr indent="0" lvl="0" marL="0" rtl="0" algn="l">
              <a:spcBef>
                <a:spcPts val="0"/>
              </a:spcBef>
              <a:spcAft>
                <a:spcPts val="0"/>
              </a:spcAft>
              <a:buNone/>
            </a:pPr>
            <a:r>
              <a:rPr lang="en-GB" sz="1032">
                <a:latin typeface="Montserrat"/>
                <a:ea typeface="Montserrat"/>
                <a:cs typeface="Montserrat"/>
                <a:sym typeface="Montserrat"/>
              </a:rPr>
              <a:t>- Progress on EAVs</a:t>
            </a:r>
            <a:endParaRPr sz="1032">
              <a:latin typeface="Montserrat"/>
              <a:ea typeface="Montserrat"/>
              <a:cs typeface="Montserrat"/>
              <a:sym typeface="Montserrat"/>
            </a:endParaRPr>
          </a:p>
          <a:p>
            <a:pPr indent="0" lvl="0" marL="0" rtl="0" algn="l">
              <a:spcBef>
                <a:spcPts val="0"/>
              </a:spcBef>
              <a:spcAft>
                <a:spcPts val="0"/>
              </a:spcAft>
              <a:buNone/>
            </a:pPr>
            <a:r>
              <a:t/>
            </a:r>
            <a:endParaRPr sz="1032">
              <a:latin typeface="Montserrat"/>
              <a:ea typeface="Montserrat"/>
              <a:cs typeface="Montserrat"/>
              <a:sym typeface="Montserrat"/>
            </a:endParaRPr>
          </a:p>
          <a:p>
            <a:pPr indent="0" lvl="0" marL="0" rtl="0" algn="l">
              <a:spcBef>
                <a:spcPts val="0"/>
              </a:spcBef>
              <a:spcAft>
                <a:spcPts val="0"/>
              </a:spcAft>
              <a:buNone/>
            </a:pPr>
            <a:r>
              <a:rPr b="1" lang="en-GB" sz="1032">
                <a:latin typeface="Montserrat"/>
                <a:ea typeface="Montserrat"/>
                <a:cs typeface="Montserrat"/>
                <a:sym typeface="Montserrat"/>
              </a:rPr>
              <a:t>Discuss</a:t>
            </a:r>
            <a:r>
              <a:rPr lang="en-GB" sz="1032">
                <a:latin typeface="Montserrat"/>
                <a:ea typeface="Montserrat"/>
                <a:cs typeface="Montserrat"/>
                <a:sym typeface="Montserrat"/>
              </a:rPr>
              <a:t>: </a:t>
            </a:r>
            <a:endParaRPr sz="1032">
              <a:latin typeface="Montserrat"/>
              <a:ea typeface="Montserrat"/>
              <a:cs typeface="Montserrat"/>
              <a:sym typeface="Montserrat"/>
            </a:endParaRPr>
          </a:p>
          <a:p>
            <a:pPr indent="0" lvl="0" marL="0" rtl="0" algn="l">
              <a:spcBef>
                <a:spcPts val="0"/>
              </a:spcBef>
              <a:spcAft>
                <a:spcPts val="0"/>
              </a:spcAft>
              <a:buNone/>
            </a:pPr>
            <a:r>
              <a:rPr lang="en-GB" sz="1032">
                <a:latin typeface="Montserrat"/>
                <a:ea typeface="Montserrat"/>
                <a:cs typeface="Montserrat"/>
                <a:sym typeface="Montserrat"/>
              </a:rPr>
              <a:t>- “Roadmap” for EAVs over next 6 months</a:t>
            </a:r>
            <a:endParaRPr sz="1032">
              <a:latin typeface="Montserrat"/>
              <a:ea typeface="Montserrat"/>
              <a:cs typeface="Montserrat"/>
              <a:sym typeface="Montserrat"/>
            </a:endParaRPr>
          </a:p>
          <a:p>
            <a:pPr indent="0" lvl="0" marL="0" rtl="0" algn="l">
              <a:spcBef>
                <a:spcPts val="0"/>
              </a:spcBef>
              <a:spcAft>
                <a:spcPts val="0"/>
              </a:spcAft>
              <a:buNone/>
            </a:pPr>
            <a:r>
              <a:t/>
            </a:r>
            <a:endParaRPr sz="1032">
              <a:latin typeface="Montserrat"/>
              <a:ea typeface="Montserrat"/>
              <a:cs typeface="Montserrat"/>
              <a:sym typeface="Montserrat"/>
            </a:endParaRPr>
          </a:p>
          <a:p>
            <a:pPr indent="0" lvl="0" marL="0" rtl="0" algn="l">
              <a:spcBef>
                <a:spcPts val="0"/>
              </a:spcBef>
              <a:spcAft>
                <a:spcPts val="0"/>
              </a:spcAft>
              <a:buNone/>
            </a:pPr>
            <a:r>
              <a:rPr b="1" lang="en-GB" sz="1032">
                <a:latin typeface="Montserrat"/>
                <a:ea typeface="Montserrat"/>
                <a:cs typeface="Montserrat"/>
                <a:sym typeface="Montserrat"/>
              </a:rPr>
              <a:t>Actions:</a:t>
            </a:r>
            <a:endParaRPr b="1" sz="1032">
              <a:latin typeface="Montserrat"/>
              <a:ea typeface="Montserrat"/>
              <a:cs typeface="Montserrat"/>
              <a:sym typeface="Montserrat"/>
            </a:endParaRPr>
          </a:p>
          <a:p>
            <a:pPr indent="-247163" lvl="0" marL="363179" rtl="0" algn="l">
              <a:spcBef>
                <a:spcPts val="0"/>
              </a:spcBef>
              <a:spcAft>
                <a:spcPts val="0"/>
              </a:spcAft>
              <a:buSzPts val="1033"/>
              <a:buFont typeface="Montserrat"/>
              <a:buAutoNum type="arabicPeriod"/>
            </a:pPr>
            <a:r>
              <a:rPr lang="en-GB" sz="1032">
                <a:latin typeface="Montserrat"/>
                <a:ea typeface="Montserrat"/>
                <a:cs typeface="Montserrat"/>
                <a:sym typeface="Montserrat"/>
              </a:rPr>
              <a:t>Agencies appoint PoCs to LSI-VC or stocktake </a:t>
            </a:r>
            <a:endParaRPr sz="1032">
              <a:latin typeface="Montserrat"/>
              <a:ea typeface="Montserrat"/>
              <a:cs typeface="Montserrat"/>
              <a:sym typeface="Montserrat"/>
            </a:endParaRPr>
          </a:p>
          <a:p>
            <a:pPr indent="-247163" lvl="0" marL="363179" rtl="0" algn="l">
              <a:spcBef>
                <a:spcPts val="0"/>
              </a:spcBef>
              <a:spcAft>
                <a:spcPts val="0"/>
              </a:spcAft>
              <a:buSzPts val="1033"/>
              <a:buFont typeface="Montserrat"/>
              <a:buAutoNum type="arabicPeriod"/>
            </a:pPr>
            <a:r>
              <a:rPr lang="en-GB" sz="1032">
                <a:latin typeface="Montserrat"/>
                <a:ea typeface="Montserrat"/>
                <a:cs typeface="Montserrat"/>
                <a:sym typeface="Montserrat"/>
              </a:rPr>
              <a:t>Scoping of Joint ET Workshop with Cal-Val</a:t>
            </a:r>
            <a:endParaRPr sz="1032">
              <a:latin typeface="Montserrat"/>
              <a:ea typeface="Montserrat"/>
              <a:cs typeface="Montserrat"/>
              <a:sym typeface="Montserrat"/>
            </a:endParaRPr>
          </a:p>
          <a:p>
            <a:pPr indent="0" lvl="0" marL="363179" rtl="0" algn="l">
              <a:spcBef>
                <a:spcPts val="0"/>
              </a:spcBef>
              <a:spcAft>
                <a:spcPts val="0"/>
              </a:spcAft>
              <a:buNone/>
            </a:pPr>
            <a:r>
              <a:t/>
            </a:r>
            <a:endParaRPr sz="1032">
              <a:latin typeface="Montserrat"/>
              <a:ea typeface="Montserrat"/>
              <a:cs typeface="Montserrat"/>
              <a:sym typeface="Montserrat"/>
            </a:endParaRPr>
          </a:p>
        </p:txBody>
      </p:sp>
      <p:sp>
        <p:nvSpPr>
          <p:cNvPr id="178" name="Google Shape;178;p14"/>
          <p:cNvSpPr/>
          <p:nvPr/>
        </p:nvSpPr>
        <p:spPr>
          <a:xfrm>
            <a:off x="3403920" y="2303171"/>
            <a:ext cx="2607300" cy="2795100"/>
          </a:xfrm>
          <a:prstGeom prst="rect">
            <a:avLst/>
          </a:prstGeom>
          <a:solidFill>
            <a:schemeClr val="lt2"/>
          </a:solidFill>
          <a:ln cap="flat" cmpd="sng" w="7550">
            <a:solidFill>
              <a:schemeClr val="dk2"/>
            </a:solidFill>
            <a:prstDash val="solid"/>
            <a:round/>
            <a:headEnd len="sm" w="sm" type="none"/>
            <a:tailEnd len="sm" w="sm" type="none"/>
          </a:ln>
        </p:spPr>
        <p:txBody>
          <a:bodyPr anchorCtr="0" anchor="b" bIns="72650" lIns="72650" spcFirstLastPara="1" rIns="72650" wrap="square" tIns="72650">
            <a:noAutofit/>
          </a:bodyPr>
          <a:lstStyle/>
          <a:p>
            <a:pPr indent="0" lvl="0" marL="0" rtl="0" algn="l">
              <a:spcBef>
                <a:spcPts val="0"/>
              </a:spcBef>
              <a:spcAft>
                <a:spcPts val="0"/>
              </a:spcAft>
              <a:buNone/>
            </a:pPr>
            <a:r>
              <a:rPr b="1" lang="en-GB" sz="1032">
                <a:solidFill>
                  <a:schemeClr val="dk1"/>
                </a:solidFill>
                <a:latin typeface="Montserrat"/>
                <a:ea typeface="Montserrat"/>
                <a:cs typeface="Montserrat"/>
                <a:sym typeface="Montserrat"/>
              </a:rPr>
              <a:t>Plenary-39</a:t>
            </a:r>
            <a:endParaRPr b="1" sz="1032">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032">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032">
                <a:solidFill>
                  <a:schemeClr val="dk1"/>
                </a:solidFill>
                <a:latin typeface="Montserrat"/>
                <a:ea typeface="Montserrat"/>
                <a:cs typeface="Montserrat"/>
                <a:sym typeface="Montserrat"/>
              </a:rPr>
              <a:t>Documents:</a:t>
            </a:r>
            <a:br>
              <a:rPr lang="en-GB" sz="1032">
                <a:solidFill>
                  <a:schemeClr val="dk1"/>
                </a:solidFill>
                <a:latin typeface="Montserrat"/>
                <a:ea typeface="Montserrat"/>
                <a:cs typeface="Montserrat"/>
                <a:sym typeface="Montserrat"/>
              </a:rPr>
            </a:br>
            <a:r>
              <a:rPr lang="en-GB" sz="1032">
                <a:solidFill>
                  <a:schemeClr val="dk1"/>
                </a:solidFill>
                <a:latin typeface="Montserrat"/>
                <a:ea typeface="Montserrat"/>
                <a:cs typeface="Montserrat"/>
                <a:sym typeface="Montserrat"/>
              </a:rPr>
              <a:t>- Phase 1 EAV Report for 1st Set of EAVs</a:t>
            </a:r>
            <a:endParaRPr sz="1032">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032">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032">
                <a:solidFill>
                  <a:schemeClr val="dk1"/>
                </a:solidFill>
                <a:latin typeface="Montserrat"/>
                <a:ea typeface="Montserrat"/>
                <a:cs typeface="Montserrat"/>
                <a:sym typeface="Montserrat"/>
              </a:rPr>
              <a:t>Report:</a:t>
            </a:r>
            <a:endParaRPr sz="1032">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032">
                <a:solidFill>
                  <a:schemeClr val="dk1"/>
                </a:solidFill>
                <a:latin typeface="Montserrat"/>
                <a:ea typeface="Montserrat"/>
                <a:cs typeface="Montserrat"/>
                <a:sym typeface="Montserrat"/>
              </a:rPr>
              <a:t>- Key findings of Phase 1</a:t>
            </a:r>
            <a:endParaRPr sz="1032">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032">
                <a:solidFill>
                  <a:schemeClr val="dk1"/>
                </a:solidFill>
                <a:latin typeface="Montserrat"/>
                <a:ea typeface="Montserrat"/>
                <a:cs typeface="Montserrat"/>
                <a:sym typeface="Montserrat"/>
              </a:rPr>
              <a:t>- Proposed Cal-Val Workshop for ET</a:t>
            </a:r>
            <a:endParaRPr sz="1032">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032">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032">
                <a:solidFill>
                  <a:schemeClr val="dk1"/>
                </a:solidFill>
                <a:latin typeface="Montserrat"/>
                <a:ea typeface="Montserrat"/>
                <a:cs typeface="Montserrat"/>
                <a:sym typeface="Montserrat"/>
              </a:rPr>
              <a:t>Actions</a:t>
            </a:r>
            <a:r>
              <a:rPr lang="en-GB" sz="1032">
                <a:solidFill>
                  <a:schemeClr val="dk1"/>
                </a:solidFill>
                <a:latin typeface="Montserrat"/>
                <a:ea typeface="Montserrat"/>
                <a:cs typeface="Montserrat"/>
                <a:sym typeface="Montserrat"/>
              </a:rPr>
              <a:t>: </a:t>
            </a:r>
            <a:endParaRPr sz="1032">
              <a:solidFill>
                <a:schemeClr val="dk1"/>
              </a:solidFill>
              <a:latin typeface="Montserrat"/>
              <a:ea typeface="Montserrat"/>
              <a:cs typeface="Montserrat"/>
              <a:sym typeface="Montserrat"/>
            </a:endParaRPr>
          </a:p>
          <a:p>
            <a:pPr indent="-247163" lvl="0" marL="363179" rtl="0" algn="l">
              <a:spcBef>
                <a:spcPts val="0"/>
              </a:spcBef>
              <a:spcAft>
                <a:spcPts val="0"/>
              </a:spcAft>
              <a:buClr>
                <a:schemeClr val="dk1"/>
              </a:buClr>
              <a:buSzPts val="1033"/>
              <a:buFont typeface="Montserrat"/>
              <a:buAutoNum type="arabicPeriod"/>
            </a:pPr>
            <a:r>
              <a:rPr lang="en-GB" sz="1032">
                <a:solidFill>
                  <a:schemeClr val="dk1"/>
                </a:solidFill>
                <a:latin typeface="Montserrat"/>
                <a:ea typeface="Montserrat"/>
                <a:cs typeface="Montserrat"/>
                <a:sym typeface="Montserrat"/>
              </a:rPr>
              <a:t>Agencies Work on Stocktake for 1st 6 Variables </a:t>
            </a:r>
            <a:endParaRPr sz="1032">
              <a:solidFill>
                <a:schemeClr val="dk1"/>
              </a:solidFill>
              <a:latin typeface="Montserrat"/>
              <a:ea typeface="Montserrat"/>
              <a:cs typeface="Montserrat"/>
              <a:sym typeface="Montserrat"/>
            </a:endParaRPr>
          </a:p>
          <a:p>
            <a:pPr indent="-247163" lvl="0" marL="363179" rtl="0" algn="l">
              <a:spcBef>
                <a:spcPts val="0"/>
              </a:spcBef>
              <a:spcAft>
                <a:spcPts val="0"/>
              </a:spcAft>
              <a:buClr>
                <a:schemeClr val="dk1"/>
              </a:buClr>
              <a:buSzPts val="1033"/>
              <a:buFont typeface="Montserrat"/>
              <a:buAutoNum type="arabicPeriod"/>
            </a:pPr>
            <a:r>
              <a:rPr lang="en-GB" sz="1032">
                <a:solidFill>
                  <a:schemeClr val="dk1"/>
                </a:solidFill>
                <a:latin typeface="Montserrat"/>
                <a:ea typeface="Montserrat"/>
                <a:cs typeface="Montserrat"/>
                <a:sym typeface="Montserrat"/>
              </a:rPr>
              <a:t>CEOS MIM Ag Component Database Design Scoping</a:t>
            </a:r>
            <a:endParaRPr sz="1032">
              <a:solidFill>
                <a:schemeClr val="dk1"/>
              </a:solidFill>
              <a:latin typeface="Montserrat"/>
              <a:ea typeface="Montserrat"/>
              <a:cs typeface="Montserrat"/>
              <a:sym typeface="Montserrat"/>
            </a:endParaRPr>
          </a:p>
          <a:p>
            <a:pPr indent="-247163" lvl="0" marL="363179" rtl="0" algn="l">
              <a:spcBef>
                <a:spcPts val="0"/>
              </a:spcBef>
              <a:spcAft>
                <a:spcPts val="0"/>
              </a:spcAft>
              <a:buClr>
                <a:schemeClr val="dk1"/>
              </a:buClr>
              <a:buSzPts val="1033"/>
              <a:buFont typeface="Montserrat"/>
              <a:buAutoNum type="arabicPeriod"/>
            </a:pPr>
            <a:r>
              <a:rPr lang="en-GB" sz="1032">
                <a:solidFill>
                  <a:schemeClr val="dk1"/>
                </a:solidFill>
                <a:latin typeface="Montserrat"/>
                <a:ea typeface="Montserrat"/>
                <a:cs typeface="Montserrat"/>
                <a:sym typeface="Montserrat"/>
              </a:rPr>
              <a:t>WG Cal-Val Workshop “Green-light”</a:t>
            </a:r>
            <a:endParaRPr sz="1032">
              <a:solidFill>
                <a:schemeClr val="dk1"/>
              </a:solidFill>
              <a:latin typeface="Montserrat"/>
              <a:ea typeface="Montserrat"/>
              <a:cs typeface="Montserrat"/>
              <a:sym typeface="Montserrat"/>
            </a:endParaRPr>
          </a:p>
        </p:txBody>
      </p:sp>
      <p:sp>
        <p:nvSpPr>
          <p:cNvPr id="179" name="Google Shape;179;p14"/>
          <p:cNvSpPr/>
          <p:nvPr/>
        </p:nvSpPr>
        <p:spPr>
          <a:xfrm>
            <a:off x="2228471" y="1560152"/>
            <a:ext cx="1599000" cy="845700"/>
          </a:xfrm>
          <a:prstGeom prst="rightArrow">
            <a:avLst>
              <a:gd fmla="val 50000" name="adj1"/>
              <a:gd fmla="val 50000" name="adj2"/>
            </a:avLst>
          </a:prstGeom>
          <a:solidFill>
            <a:schemeClr val="lt2"/>
          </a:solidFill>
          <a:ln cap="flat" cmpd="sng" w="7550">
            <a:solidFill>
              <a:schemeClr val="dk2"/>
            </a:solidFill>
            <a:prstDash val="solid"/>
            <a:round/>
            <a:headEnd len="sm" w="sm" type="none"/>
            <a:tailEnd len="sm" w="sm" type="none"/>
          </a:ln>
        </p:spPr>
        <p:txBody>
          <a:bodyPr anchorCtr="0" anchor="ctr" bIns="72650" lIns="72650" spcFirstLastPara="1" rIns="72650" wrap="square" tIns="72650">
            <a:noAutofit/>
          </a:bodyPr>
          <a:lstStyle/>
          <a:p>
            <a:pPr indent="0" lvl="0" marL="0" rtl="0" algn="ctr">
              <a:spcBef>
                <a:spcPts val="0"/>
              </a:spcBef>
              <a:spcAft>
                <a:spcPts val="0"/>
              </a:spcAft>
              <a:buNone/>
            </a:pPr>
            <a:r>
              <a:rPr lang="en-GB" sz="1032">
                <a:latin typeface="Montserrat"/>
                <a:ea typeface="Montserrat"/>
                <a:cs typeface="Montserrat"/>
                <a:sym typeface="Montserrat"/>
              </a:rPr>
              <a:t>Agencies Do SIT-TW-41 Actions</a:t>
            </a:r>
            <a:endParaRPr sz="1032">
              <a:latin typeface="Montserrat"/>
              <a:ea typeface="Montserrat"/>
              <a:cs typeface="Montserrat"/>
              <a:sym typeface="Montserrat"/>
            </a:endParaRPr>
          </a:p>
        </p:txBody>
      </p:sp>
      <p:sp>
        <p:nvSpPr>
          <p:cNvPr id="180" name="Google Shape;180;p14"/>
          <p:cNvSpPr/>
          <p:nvPr/>
        </p:nvSpPr>
        <p:spPr>
          <a:xfrm>
            <a:off x="4950" y="3137840"/>
            <a:ext cx="908100" cy="1125900"/>
          </a:xfrm>
          <a:prstGeom prst="rect">
            <a:avLst/>
          </a:prstGeom>
          <a:solidFill>
            <a:srgbClr val="D0E0E3"/>
          </a:solidFill>
          <a:ln cap="flat" cmpd="sng" w="7550">
            <a:solidFill>
              <a:schemeClr val="dk2"/>
            </a:solidFill>
            <a:prstDash val="solid"/>
            <a:round/>
            <a:headEnd len="sm" w="sm" type="none"/>
            <a:tailEnd len="sm" w="sm" type="none"/>
          </a:ln>
        </p:spPr>
        <p:txBody>
          <a:bodyPr anchorCtr="0" anchor="t" bIns="72650" lIns="72650" spcFirstLastPara="1" rIns="72650" wrap="square" tIns="72650">
            <a:noAutofit/>
          </a:bodyPr>
          <a:lstStyle/>
          <a:p>
            <a:pPr indent="0" lvl="0" marL="0" rtl="0" algn="ctr">
              <a:spcBef>
                <a:spcPts val="0"/>
              </a:spcBef>
              <a:spcAft>
                <a:spcPts val="0"/>
              </a:spcAft>
              <a:buNone/>
            </a:pPr>
            <a:r>
              <a:rPr b="1" lang="en-GB" sz="1032">
                <a:solidFill>
                  <a:schemeClr val="dk1"/>
                </a:solidFill>
                <a:latin typeface="Montserrat"/>
                <a:ea typeface="Montserrat"/>
                <a:cs typeface="Montserrat"/>
                <a:sym typeface="Montserrat"/>
              </a:rPr>
              <a:t>13-15 May 2025</a:t>
            </a:r>
            <a:endParaRPr b="1" sz="1032">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b="1" sz="1032">
              <a:solidFill>
                <a:schemeClr val="dk1"/>
              </a:solidFill>
              <a:latin typeface="Montserrat"/>
              <a:ea typeface="Montserrat"/>
              <a:cs typeface="Montserrat"/>
              <a:sym typeface="Montserrat"/>
            </a:endParaRPr>
          </a:p>
          <a:p>
            <a:pPr indent="0" lvl="0" marL="0" rtl="0" algn="ctr">
              <a:spcBef>
                <a:spcPts val="0"/>
              </a:spcBef>
              <a:spcAft>
                <a:spcPts val="0"/>
              </a:spcAft>
              <a:buNone/>
            </a:pPr>
            <a:r>
              <a:rPr lang="en-GB" sz="1032">
                <a:latin typeface="Montserrat"/>
                <a:ea typeface="Montserrat"/>
                <a:cs typeface="Montserrat"/>
                <a:sym typeface="Montserrat"/>
              </a:rPr>
              <a:t>GEOGLAM EAV Workshop</a:t>
            </a:r>
            <a:endParaRPr sz="1032">
              <a:latin typeface="Montserrat"/>
              <a:ea typeface="Montserrat"/>
              <a:cs typeface="Montserrat"/>
              <a:sym typeface="Montserrat"/>
            </a:endParaRPr>
          </a:p>
          <a:p>
            <a:pPr indent="0" lvl="0" marL="0" rtl="0" algn="ctr">
              <a:spcBef>
                <a:spcPts val="0"/>
              </a:spcBef>
              <a:spcAft>
                <a:spcPts val="0"/>
              </a:spcAft>
              <a:buNone/>
            </a:pPr>
            <a:r>
              <a:t/>
            </a:r>
            <a:endParaRPr sz="1032">
              <a:latin typeface="Montserrat"/>
              <a:ea typeface="Montserrat"/>
              <a:cs typeface="Montserrat"/>
              <a:sym typeface="Montserrat"/>
            </a:endParaRPr>
          </a:p>
        </p:txBody>
      </p:sp>
      <p:sp>
        <p:nvSpPr>
          <p:cNvPr id="181" name="Google Shape;181;p14"/>
          <p:cNvSpPr/>
          <p:nvPr/>
        </p:nvSpPr>
        <p:spPr>
          <a:xfrm>
            <a:off x="1777436" y="5368873"/>
            <a:ext cx="2049900" cy="921900"/>
          </a:xfrm>
          <a:prstGeom prst="rightArrow">
            <a:avLst>
              <a:gd fmla="val 50000" name="adj1"/>
              <a:gd fmla="val 50000" name="adj2"/>
            </a:avLst>
          </a:prstGeom>
          <a:solidFill>
            <a:srgbClr val="B6D7A8"/>
          </a:solidFill>
          <a:ln cap="flat" cmpd="sng" w="7550">
            <a:solidFill>
              <a:schemeClr val="dk2"/>
            </a:solidFill>
            <a:prstDash val="solid"/>
            <a:round/>
            <a:headEnd len="sm" w="sm" type="none"/>
            <a:tailEnd len="sm" w="sm" type="none"/>
          </a:ln>
        </p:spPr>
        <p:txBody>
          <a:bodyPr anchorCtr="0" anchor="ctr" bIns="72650" lIns="72650" spcFirstLastPara="1" rIns="72650" wrap="square" tIns="72650">
            <a:noAutofit/>
          </a:bodyPr>
          <a:lstStyle/>
          <a:p>
            <a:pPr indent="0" lvl="0" marL="0" rtl="0" algn="ctr">
              <a:spcBef>
                <a:spcPts val="0"/>
              </a:spcBef>
              <a:spcAft>
                <a:spcPts val="0"/>
              </a:spcAft>
              <a:buNone/>
            </a:pPr>
            <a:r>
              <a:rPr lang="en-GB" sz="1032">
                <a:latin typeface="Montserrat"/>
                <a:ea typeface="Montserrat"/>
                <a:cs typeface="Montserrat"/>
                <a:sym typeface="Montserrat"/>
              </a:rPr>
              <a:t>Completes + Submits Phase 1 EAV Report</a:t>
            </a:r>
            <a:endParaRPr sz="1032">
              <a:latin typeface="Montserrat"/>
              <a:ea typeface="Montserrat"/>
              <a:cs typeface="Montserrat"/>
              <a:sym typeface="Montserrat"/>
            </a:endParaRPr>
          </a:p>
        </p:txBody>
      </p:sp>
      <p:sp>
        <p:nvSpPr>
          <p:cNvPr id="182" name="Google Shape;182;p14"/>
          <p:cNvSpPr/>
          <p:nvPr/>
        </p:nvSpPr>
        <p:spPr>
          <a:xfrm>
            <a:off x="286291" y="5368876"/>
            <a:ext cx="1351500" cy="921900"/>
          </a:xfrm>
          <a:prstGeom prst="rightArrow">
            <a:avLst>
              <a:gd fmla="val 50000" name="adj1"/>
              <a:gd fmla="val 50000" name="adj2"/>
            </a:avLst>
          </a:prstGeom>
          <a:solidFill>
            <a:srgbClr val="B6D7A8"/>
          </a:solidFill>
          <a:ln cap="flat" cmpd="sng" w="7550">
            <a:solidFill>
              <a:schemeClr val="dk2"/>
            </a:solidFill>
            <a:prstDash val="solid"/>
            <a:round/>
            <a:headEnd len="sm" w="sm" type="none"/>
            <a:tailEnd len="sm" w="sm" type="none"/>
          </a:ln>
        </p:spPr>
        <p:txBody>
          <a:bodyPr anchorCtr="0" anchor="ctr" bIns="72650" lIns="72650" spcFirstLastPara="1" rIns="72650" wrap="square" tIns="72650">
            <a:noAutofit/>
          </a:bodyPr>
          <a:lstStyle/>
          <a:p>
            <a:pPr indent="0" lvl="0" marL="0" rtl="0" algn="ctr">
              <a:spcBef>
                <a:spcPts val="0"/>
              </a:spcBef>
              <a:spcAft>
                <a:spcPts val="0"/>
              </a:spcAft>
              <a:buNone/>
            </a:pPr>
            <a:r>
              <a:rPr lang="en-GB" sz="1032">
                <a:latin typeface="Montserrat"/>
                <a:ea typeface="Montserrat"/>
                <a:cs typeface="Montserrat"/>
                <a:sym typeface="Montserrat"/>
              </a:rPr>
              <a:t>Asynchronous work on </a:t>
            </a:r>
            <a:br>
              <a:rPr lang="en-GB" sz="1032">
                <a:latin typeface="Montserrat"/>
                <a:ea typeface="Montserrat"/>
                <a:cs typeface="Montserrat"/>
                <a:sym typeface="Montserrat"/>
              </a:rPr>
            </a:br>
            <a:r>
              <a:rPr lang="en-GB" sz="1032">
                <a:latin typeface="Montserrat"/>
                <a:ea typeface="Montserrat"/>
                <a:cs typeface="Montserrat"/>
                <a:sym typeface="Montserrat"/>
              </a:rPr>
              <a:t>Phase 1 EAVs</a:t>
            </a:r>
            <a:endParaRPr sz="1032">
              <a:latin typeface="Montserrat"/>
              <a:ea typeface="Montserrat"/>
              <a:cs typeface="Montserrat"/>
              <a:sym typeface="Montserrat"/>
            </a:endParaRPr>
          </a:p>
        </p:txBody>
      </p:sp>
      <p:sp>
        <p:nvSpPr>
          <p:cNvPr id="183" name="Google Shape;183;p14"/>
          <p:cNvSpPr txBox="1"/>
          <p:nvPr/>
        </p:nvSpPr>
        <p:spPr>
          <a:xfrm>
            <a:off x="32117" y="1289475"/>
            <a:ext cx="1019700" cy="263100"/>
          </a:xfrm>
          <a:prstGeom prst="rect">
            <a:avLst/>
          </a:prstGeom>
          <a:noFill/>
          <a:ln>
            <a:noFill/>
          </a:ln>
        </p:spPr>
        <p:txBody>
          <a:bodyPr anchorCtr="0" anchor="t" bIns="72650" lIns="72650" spcFirstLastPara="1" rIns="72650" wrap="square" tIns="72650">
            <a:noAutofit/>
          </a:bodyPr>
          <a:lstStyle/>
          <a:p>
            <a:pPr indent="0" lvl="0" marL="0" rtl="0" algn="l">
              <a:spcBef>
                <a:spcPts val="0"/>
              </a:spcBef>
              <a:spcAft>
                <a:spcPts val="0"/>
              </a:spcAft>
              <a:buNone/>
            </a:pPr>
            <a:r>
              <a:rPr b="1" i="1" lang="en-GB" sz="873">
                <a:solidFill>
                  <a:schemeClr val="dk2"/>
                </a:solidFill>
                <a:latin typeface="Montserrat"/>
                <a:ea typeface="Montserrat"/>
                <a:cs typeface="Montserrat"/>
                <a:sym typeface="Montserrat"/>
              </a:rPr>
              <a:t>May 2025</a:t>
            </a:r>
            <a:endParaRPr b="1" i="1" sz="873">
              <a:solidFill>
                <a:schemeClr val="dk2"/>
              </a:solidFill>
              <a:latin typeface="Montserrat"/>
              <a:ea typeface="Montserrat"/>
              <a:cs typeface="Montserrat"/>
              <a:sym typeface="Montserrat"/>
            </a:endParaRPr>
          </a:p>
        </p:txBody>
      </p:sp>
      <p:sp>
        <p:nvSpPr>
          <p:cNvPr id="184" name="Google Shape;184;p14"/>
          <p:cNvSpPr txBox="1"/>
          <p:nvPr/>
        </p:nvSpPr>
        <p:spPr>
          <a:xfrm>
            <a:off x="1106622" y="1289475"/>
            <a:ext cx="1368900" cy="263100"/>
          </a:xfrm>
          <a:prstGeom prst="rect">
            <a:avLst/>
          </a:prstGeom>
          <a:noFill/>
          <a:ln>
            <a:noFill/>
          </a:ln>
        </p:spPr>
        <p:txBody>
          <a:bodyPr anchorCtr="0" anchor="t" bIns="72650" lIns="72650" spcFirstLastPara="1" rIns="72650" wrap="square" tIns="72650">
            <a:noAutofit/>
          </a:bodyPr>
          <a:lstStyle/>
          <a:p>
            <a:pPr indent="0" lvl="0" marL="0" rtl="0" algn="l">
              <a:spcBef>
                <a:spcPts val="0"/>
              </a:spcBef>
              <a:spcAft>
                <a:spcPts val="0"/>
              </a:spcAft>
              <a:buNone/>
            </a:pPr>
            <a:r>
              <a:rPr b="1" i="1" lang="en-GB" sz="873">
                <a:solidFill>
                  <a:schemeClr val="dk2"/>
                </a:solidFill>
                <a:latin typeface="Montserrat"/>
                <a:ea typeface="Montserrat"/>
                <a:cs typeface="Montserrat"/>
                <a:sym typeface="Montserrat"/>
              </a:rPr>
              <a:t>Sep 2025</a:t>
            </a:r>
            <a:endParaRPr b="1" i="1" sz="873">
              <a:solidFill>
                <a:schemeClr val="dk2"/>
              </a:solidFill>
              <a:latin typeface="Montserrat"/>
              <a:ea typeface="Montserrat"/>
              <a:cs typeface="Montserrat"/>
              <a:sym typeface="Montserrat"/>
            </a:endParaRPr>
          </a:p>
        </p:txBody>
      </p:sp>
      <p:sp>
        <p:nvSpPr>
          <p:cNvPr id="185" name="Google Shape;185;p14"/>
          <p:cNvSpPr txBox="1"/>
          <p:nvPr/>
        </p:nvSpPr>
        <p:spPr>
          <a:xfrm>
            <a:off x="3403918" y="1289475"/>
            <a:ext cx="1182300" cy="263100"/>
          </a:xfrm>
          <a:prstGeom prst="rect">
            <a:avLst/>
          </a:prstGeom>
          <a:noFill/>
          <a:ln>
            <a:noFill/>
          </a:ln>
        </p:spPr>
        <p:txBody>
          <a:bodyPr anchorCtr="0" anchor="t" bIns="72650" lIns="72650" spcFirstLastPara="1" rIns="72650" wrap="square" tIns="72650">
            <a:noAutofit/>
          </a:bodyPr>
          <a:lstStyle/>
          <a:p>
            <a:pPr indent="0" lvl="0" marL="0" rtl="0" algn="l">
              <a:spcBef>
                <a:spcPts val="0"/>
              </a:spcBef>
              <a:spcAft>
                <a:spcPts val="0"/>
              </a:spcAft>
              <a:buNone/>
            </a:pPr>
            <a:r>
              <a:rPr b="1" i="1" lang="en-GB" sz="873">
                <a:solidFill>
                  <a:schemeClr val="dk2"/>
                </a:solidFill>
                <a:latin typeface="Montserrat"/>
                <a:ea typeface="Montserrat"/>
                <a:cs typeface="Montserrat"/>
                <a:sym typeface="Montserrat"/>
              </a:rPr>
              <a:t>Nov 2025</a:t>
            </a:r>
            <a:endParaRPr b="1" i="1" sz="873">
              <a:solidFill>
                <a:schemeClr val="dk2"/>
              </a:solidFill>
              <a:latin typeface="Montserrat"/>
              <a:ea typeface="Montserrat"/>
              <a:cs typeface="Montserrat"/>
              <a:sym typeface="Montserrat"/>
            </a:endParaRPr>
          </a:p>
        </p:txBody>
      </p:sp>
      <p:sp>
        <p:nvSpPr>
          <p:cNvPr id="176" name="Google Shape;176;p14"/>
          <p:cNvSpPr txBox="1"/>
          <p:nvPr/>
        </p:nvSpPr>
        <p:spPr>
          <a:xfrm>
            <a:off x="4754775" y="1276846"/>
            <a:ext cx="1530900" cy="1108200"/>
          </a:xfrm>
          <a:prstGeom prst="rect">
            <a:avLst/>
          </a:prstGeom>
          <a:solidFill>
            <a:schemeClr val="dk2"/>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Crop type</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Crop Yield</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ET</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Irrigated Cropland</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Cover Crop </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Field Boundaries</a:t>
            </a:r>
            <a:endParaRPr b="1" sz="800">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p15"/>
          <p:cNvGrpSpPr/>
          <p:nvPr/>
        </p:nvGrpSpPr>
        <p:grpSpPr>
          <a:xfrm>
            <a:off x="4819419" y="5213187"/>
            <a:ext cx="1182321" cy="1278194"/>
            <a:chOff x="47550" y="5294424"/>
            <a:chExt cx="1069200" cy="1155900"/>
          </a:xfrm>
        </p:grpSpPr>
        <p:sp>
          <p:nvSpPr>
            <p:cNvPr id="191" name="Google Shape;191;p15"/>
            <p:cNvSpPr/>
            <p:nvPr/>
          </p:nvSpPr>
          <p:spPr>
            <a:xfrm>
              <a:off x="47550" y="5294424"/>
              <a:ext cx="1069200" cy="1155900"/>
            </a:xfrm>
            <a:prstGeom prst="rect">
              <a:avLst/>
            </a:prstGeom>
            <a:solidFill>
              <a:schemeClr val="dk1"/>
            </a:solidFill>
            <a:ln cap="flat" cmpd="sng" w="6000">
              <a:solidFill>
                <a:schemeClr val="dk1"/>
              </a:solidFill>
              <a:prstDash val="solid"/>
              <a:round/>
              <a:headEnd len="sm" w="sm" type="none"/>
              <a:tailEnd len="sm" w="sm" type="none"/>
            </a:ln>
          </p:spPr>
          <p:txBody>
            <a:bodyPr anchorCtr="0" anchor="t" bIns="57475" lIns="57475" spcFirstLastPara="1" rIns="57475" wrap="square" tIns="57475">
              <a:noAutofit/>
            </a:bodyPr>
            <a:lstStyle/>
            <a:p>
              <a:pPr indent="0" lvl="0" marL="0" rtl="0" algn="ctr">
                <a:spcBef>
                  <a:spcPts val="0"/>
                </a:spcBef>
                <a:spcAft>
                  <a:spcPts val="0"/>
                </a:spcAft>
                <a:buNone/>
              </a:pPr>
              <a:r>
                <a:rPr b="1" lang="en-GB" sz="880">
                  <a:solidFill>
                    <a:schemeClr val="lt1"/>
                  </a:solidFill>
                  <a:latin typeface="Montserrat"/>
                  <a:ea typeface="Montserrat"/>
                  <a:cs typeface="Montserrat"/>
                  <a:sym typeface="Montserrat"/>
                </a:rPr>
                <a:t>Legend</a:t>
              </a:r>
              <a:endParaRPr b="1" sz="88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880">
                  <a:solidFill>
                    <a:schemeClr val="lt1"/>
                  </a:solidFill>
                  <a:latin typeface="Montserrat"/>
                  <a:ea typeface="Montserrat"/>
                  <a:cs typeface="Montserrat"/>
                  <a:sym typeface="Montserrat"/>
                </a:rPr>
                <a:t>Boxes = Events</a:t>
              </a:r>
              <a:endParaRPr sz="88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880">
                  <a:solidFill>
                    <a:schemeClr val="lt1"/>
                  </a:solidFill>
                  <a:latin typeface="Montserrat"/>
                  <a:ea typeface="Montserrat"/>
                  <a:cs typeface="Montserrat"/>
                  <a:sym typeface="Montserrat"/>
                </a:rPr>
                <a:t>Arrows = Work</a:t>
              </a:r>
              <a:endParaRPr sz="88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88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88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88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88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880">
                <a:solidFill>
                  <a:schemeClr val="lt1"/>
                </a:solidFill>
                <a:latin typeface="Montserrat"/>
                <a:ea typeface="Montserrat"/>
                <a:cs typeface="Montserrat"/>
                <a:sym typeface="Montserrat"/>
              </a:endParaRPr>
            </a:p>
          </p:txBody>
        </p:sp>
        <p:sp>
          <p:nvSpPr>
            <p:cNvPr id="192" name="Google Shape;192;p15"/>
            <p:cNvSpPr/>
            <p:nvPr/>
          </p:nvSpPr>
          <p:spPr>
            <a:xfrm>
              <a:off x="98468" y="5730031"/>
              <a:ext cx="967500" cy="188400"/>
            </a:xfrm>
            <a:prstGeom prst="rect">
              <a:avLst/>
            </a:prstGeom>
            <a:solidFill>
              <a:srgbClr val="B6D7A8"/>
            </a:solidFill>
            <a:ln cap="flat" cmpd="sng" w="6000">
              <a:solidFill>
                <a:schemeClr val="dk2"/>
              </a:solidFill>
              <a:prstDash val="solid"/>
              <a:round/>
              <a:headEnd len="sm" w="sm" type="none"/>
              <a:tailEnd len="sm" w="sm" type="none"/>
            </a:ln>
          </p:spPr>
          <p:txBody>
            <a:bodyPr anchorCtr="0" anchor="ctr" bIns="57475" lIns="57475" spcFirstLastPara="1" rIns="57475" wrap="square" tIns="57475">
              <a:noAutofit/>
            </a:bodyPr>
            <a:lstStyle/>
            <a:p>
              <a:pPr indent="0" lvl="0" marL="0" rtl="0" algn="ctr">
                <a:spcBef>
                  <a:spcPts val="0"/>
                </a:spcBef>
                <a:spcAft>
                  <a:spcPts val="0"/>
                </a:spcAft>
                <a:buNone/>
              </a:pPr>
              <a:r>
                <a:rPr lang="en-GB" sz="880">
                  <a:latin typeface="Montserrat"/>
                  <a:ea typeface="Montserrat"/>
                  <a:cs typeface="Montserrat"/>
                  <a:sym typeface="Montserrat"/>
                </a:rPr>
                <a:t>GEOGLAM</a:t>
              </a:r>
              <a:endParaRPr sz="880">
                <a:latin typeface="Montserrat"/>
                <a:ea typeface="Montserrat"/>
                <a:cs typeface="Montserrat"/>
                <a:sym typeface="Montserrat"/>
              </a:endParaRPr>
            </a:p>
          </p:txBody>
        </p:sp>
        <p:sp>
          <p:nvSpPr>
            <p:cNvPr id="193" name="Google Shape;193;p15"/>
            <p:cNvSpPr/>
            <p:nvPr/>
          </p:nvSpPr>
          <p:spPr>
            <a:xfrm>
              <a:off x="98468" y="5963868"/>
              <a:ext cx="967500" cy="188400"/>
            </a:xfrm>
            <a:prstGeom prst="rect">
              <a:avLst/>
            </a:prstGeom>
            <a:solidFill>
              <a:schemeClr val="lt2"/>
            </a:solidFill>
            <a:ln cap="flat" cmpd="sng" w="6000">
              <a:solidFill>
                <a:schemeClr val="dk2"/>
              </a:solidFill>
              <a:prstDash val="solid"/>
              <a:round/>
              <a:headEnd len="sm" w="sm" type="none"/>
              <a:tailEnd len="sm" w="sm" type="none"/>
            </a:ln>
          </p:spPr>
          <p:txBody>
            <a:bodyPr anchorCtr="0" anchor="ctr" bIns="57475" lIns="57475" spcFirstLastPara="1" rIns="57475" wrap="square" tIns="57475">
              <a:noAutofit/>
            </a:bodyPr>
            <a:lstStyle/>
            <a:p>
              <a:pPr indent="0" lvl="0" marL="0" rtl="0" algn="ctr">
                <a:spcBef>
                  <a:spcPts val="0"/>
                </a:spcBef>
                <a:spcAft>
                  <a:spcPts val="0"/>
                </a:spcAft>
                <a:buNone/>
              </a:pPr>
              <a:r>
                <a:rPr lang="en-GB" sz="880">
                  <a:latin typeface="Montserrat"/>
                  <a:ea typeface="Montserrat"/>
                  <a:cs typeface="Montserrat"/>
                  <a:sym typeface="Montserrat"/>
                </a:rPr>
                <a:t>CEOS/Agencies</a:t>
              </a:r>
              <a:endParaRPr sz="880">
                <a:latin typeface="Montserrat"/>
                <a:ea typeface="Montserrat"/>
                <a:cs typeface="Montserrat"/>
                <a:sym typeface="Montserrat"/>
              </a:endParaRPr>
            </a:p>
          </p:txBody>
        </p:sp>
        <p:sp>
          <p:nvSpPr>
            <p:cNvPr id="194" name="Google Shape;194;p15"/>
            <p:cNvSpPr/>
            <p:nvPr/>
          </p:nvSpPr>
          <p:spPr>
            <a:xfrm>
              <a:off x="98468" y="6197706"/>
              <a:ext cx="967500" cy="188400"/>
            </a:xfrm>
            <a:prstGeom prst="rect">
              <a:avLst/>
            </a:prstGeom>
            <a:solidFill>
              <a:srgbClr val="D0E0E3"/>
            </a:solidFill>
            <a:ln cap="flat" cmpd="sng" w="6000">
              <a:solidFill>
                <a:schemeClr val="dk2"/>
              </a:solidFill>
              <a:prstDash val="solid"/>
              <a:round/>
              <a:headEnd len="sm" w="sm" type="none"/>
              <a:tailEnd len="sm" w="sm" type="none"/>
            </a:ln>
          </p:spPr>
          <p:txBody>
            <a:bodyPr anchorCtr="0" anchor="ctr" bIns="57475" lIns="57475" spcFirstLastPara="1" rIns="57475" wrap="square" tIns="57475">
              <a:noAutofit/>
            </a:bodyPr>
            <a:lstStyle/>
            <a:p>
              <a:pPr indent="0" lvl="0" marL="0" rtl="0" algn="ctr">
                <a:spcBef>
                  <a:spcPts val="0"/>
                </a:spcBef>
                <a:spcAft>
                  <a:spcPts val="0"/>
                </a:spcAft>
                <a:buNone/>
              </a:pPr>
              <a:r>
                <a:rPr lang="en-GB" sz="880">
                  <a:latin typeface="Montserrat"/>
                  <a:ea typeface="Montserrat"/>
                  <a:cs typeface="Montserrat"/>
                  <a:sym typeface="Montserrat"/>
                </a:rPr>
                <a:t>Shared</a:t>
              </a:r>
              <a:endParaRPr sz="880">
                <a:latin typeface="Montserrat"/>
                <a:ea typeface="Montserrat"/>
                <a:cs typeface="Montserrat"/>
                <a:sym typeface="Montserrat"/>
              </a:endParaRPr>
            </a:p>
          </p:txBody>
        </p:sp>
      </p:grpSp>
      <p:cxnSp>
        <p:nvCxnSpPr>
          <p:cNvPr id="195" name="Google Shape;195;p15"/>
          <p:cNvCxnSpPr>
            <a:endCxn id="196" idx="1"/>
          </p:cNvCxnSpPr>
          <p:nvPr/>
        </p:nvCxnSpPr>
        <p:spPr>
          <a:xfrm flipH="1" rot="10800000">
            <a:off x="4299375" y="1830946"/>
            <a:ext cx="455400" cy="624600"/>
          </a:xfrm>
          <a:prstGeom prst="straightConnector1">
            <a:avLst/>
          </a:prstGeom>
          <a:noFill/>
          <a:ln cap="flat" cmpd="sng" w="9525">
            <a:solidFill>
              <a:schemeClr val="dk2"/>
            </a:solidFill>
            <a:prstDash val="solid"/>
            <a:round/>
            <a:headEnd len="med" w="med" type="none"/>
            <a:tailEnd len="med" w="med" type="triangle"/>
          </a:ln>
        </p:spPr>
      </p:cxnSp>
      <p:sp>
        <p:nvSpPr>
          <p:cNvPr id="197" name="Google Shape;197;p15"/>
          <p:cNvSpPr/>
          <p:nvPr/>
        </p:nvSpPr>
        <p:spPr>
          <a:xfrm>
            <a:off x="1106618" y="2303165"/>
            <a:ext cx="1941000" cy="2795100"/>
          </a:xfrm>
          <a:prstGeom prst="rect">
            <a:avLst/>
          </a:prstGeom>
          <a:solidFill>
            <a:schemeClr val="lt2"/>
          </a:solidFill>
          <a:ln cap="flat" cmpd="sng" w="7550">
            <a:solidFill>
              <a:schemeClr val="dk2"/>
            </a:solidFill>
            <a:prstDash val="solid"/>
            <a:round/>
            <a:headEnd len="sm" w="sm" type="none"/>
            <a:tailEnd len="sm" w="sm" type="none"/>
          </a:ln>
        </p:spPr>
        <p:txBody>
          <a:bodyPr anchorCtr="0" anchor="b" bIns="72650" lIns="72650" spcFirstLastPara="1" rIns="72650" wrap="square" tIns="72650">
            <a:noAutofit/>
          </a:bodyPr>
          <a:lstStyle/>
          <a:p>
            <a:pPr indent="0" lvl="0" marL="0" rtl="0" algn="l">
              <a:spcBef>
                <a:spcPts val="0"/>
              </a:spcBef>
              <a:spcAft>
                <a:spcPts val="0"/>
              </a:spcAft>
              <a:buNone/>
            </a:pPr>
            <a:r>
              <a:rPr b="1" lang="en-GB" sz="1032">
                <a:latin typeface="Montserrat"/>
                <a:ea typeface="Montserrat"/>
                <a:cs typeface="Montserrat"/>
                <a:sym typeface="Montserrat"/>
              </a:rPr>
              <a:t>SIT-TW-40</a:t>
            </a:r>
            <a:endParaRPr b="1" sz="1032">
              <a:latin typeface="Montserrat"/>
              <a:ea typeface="Montserrat"/>
              <a:cs typeface="Montserrat"/>
              <a:sym typeface="Montserrat"/>
            </a:endParaRPr>
          </a:p>
          <a:p>
            <a:pPr indent="0" lvl="0" marL="0" rtl="0" algn="l">
              <a:spcBef>
                <a:spcPts val="0"/>
              </a:spcBef>
              <a:spcAft>
                <a:spcPts val="0"/>
              </a:spcAft>
              <a:buNone/>
            </a:pPr>
            <a:r>
              <a:t/>
            </a:r>
            <a:endParaRPr sz="1032">
              <a:latin typeface="Montserrat"/>
              <a:ea typeface="Montserrat"/>
              <a:cs typeface="Montserrat"/>
              <a:sym typeface="Montserrat"/>
            </a:endParaRPr>
          </a:p>
          <a:p>
            <a:pPr indent="0" lvl="0" marL="0" rtl="0" algn="l">
              <a:spcBef>
                <a:spcPts val="0"/>
              </a:spcBef>
              <a:spcAft>
                <a:spcPts val="0"/>
              </a:spcAft>
              <a:buNone/>
            </a:pPr>
            <a:r>
              <a:rPr b="1" lang="en-GB" sz="1032">
                <a:latin typeface="Montserrat"/>
                <a:ea typeface="Montserrat"/>
                <a:cs typeface="Montserrat"/>
                <a:sym typeface="Montserrat"/>
              </a:rPr>
              <a:t>Report</a:t>
            </a:r>
            <a:r>
              <a:rPr lang="en-GB" sz="1032">
                <a:latin typeface="Montserrat"/>
                <a:ea typeface="Montserrat"/>
                <a:cs typeface="Montserrat"/>
                <a:sym typeface="Montserrat"/>
              </a:rPr>
              <a:t>:</a:t>
            </a:r>
            <a:endParaRPr sz="1032">
              <a:latin typeface="Montserrat"/>
              <a:ea typeface="Montserrat"/>
              <a:cs typeface="Montserrat"/>
              <a:sym typeface="Montserrat"/>
            </a:endParaRPr>
          </a:p>
          <a:p>
            <a:pPr indent="0" lvl="0" marL="0" rtl="0" algn="l">
              <a:spcBef>
                <a:spcPts val="0"/>
              </a:spcBef>
              <a:spcAft>
                <a:spcPts val="0"/>
              </a:spcAft>
              <a:buNone/>
            </a:pPr>
            <a:r>
              <a:rPr lang="en-GB" sz="1032">
                <a:latin typeface="Montserrat"/>
                <a:ea typeface="Montserrat"/>
                <a:cs typeface="Montserrat"/>
                <a:sym typeface="Montserrat"/>
              </a:rPr>
              <a:t>- Progress on EAVs</a:t>
            </a:r>
            <a:endParaRPr sz="1032">
              <a:latin typeface="Montserrat"/>
              <a:ea typeface="Montserrat"/>
              <a:cs typeface="Montserrat"/>
              <a:sym typeface="Montserrat"/>
            </a:endParaRPr>
          </a:p>
          <a:p>
            <a:pPr indent="0" lvl="0" marL="0" rtl="0" algn="l">
              <a:spcBef>
                <a:spcPts val="0"/>
              </a:spcBef>
              <a:spcAft>
                <a:spcPts val="0"/>
              </a:spcAft>
              <a:buNone/>
            </a:pPr>
            <a:r>
              <a:t/>
            </a:r>
            <a:endParaRPr sz="1032">
              <a:latin typeface="Montserrat"/>
              <a:ea typeface="Montserrat"/>
              <a:cs typeface="Montserrat"/>
              <a:sym typeface="Montserrat"/>
            </a:endParaRPr>
          </a:p>
          <a:p>
            <a:pPr indent="0" lvl="0" marL="0" rtl="0" algn="l">
              <a:spcBef>
                <a:spcPts val="0"/>
              </a:spcBef>
              <a:spcAft>
                <a:spcPts val="0"/>
              </a:spcAft>
              <a:buNone/>
            </a:pPr>
            <a:r>
              <a:rPr b="1" lang="en-GB" sz="1032">
                <a:latin typeface="Montserrat"/>
                <a:ea typeface="Montserrat"/>
                <a:cs typeface="Montserrat"/>
                <a:sym typeface="Montserrat"/>
              </a:rPr>
              <a:t>Discuss</a:t>
            </a:r>
            <a:r>
              <a:rPr lang="en-GB" sz="1032">
                <a:latin typeface="Montserrat"/>
                <a:ea typeface="Montserrat"/>
                <a:cs typeface="Montserrat"/>
                <a:sym typeface="Montserrat"/>
              </a:rPr>
              <a:t>: </a:t>
            </a:r>
            <a:endParaRPr sz="1032">
              <a:latin typeface="Montserrat"/>
              <a:ea typeface="Montserrat"/>
              <a:cs typeface="Montserrat"/>
              <a:sym typeface="Montserrat"/>
            </a:endParaRPr>
          </a:p>
          <a:p>
            <a:pPr indent="0" lvl="0" marL="0" rtl="0" algn="l">
              <a:spcBef>
                <a:spcPts val="0"/>
              </a:spcBef>
              <a:spcAft>
                <a:spcPts val="0"/>
              </a:spcAft>
              <a:buNone/>
            </a:pPr>
            <a:r>
              <a:rPr lang="en-GB" sz="1032">
                <a:latin typeface="Montserrat"/>
                <a:ea typeface="Montserrat"/>
                <a:cs typeface="Montserrat"/>
                <a:sym typeface="Montserrat"/>
              </a:rPr>
              <a:t>- “Roadmap” for EAVs over next 6 months</a:t>
            </a:r>
            <a:endParaRPr sz="1032">
              <a:latin typeface="Montserrat"/>
              <a:ea typeface="Montserrat"/>
              <a:cs typeface="Montserrat"/>
              <a:sym typeface="Montserrat"/>
            </a:endParaRPr>
          </a:p>
          <a:p>
            <a:pPr indent="0" lvl="0" marL="0" rtl="0" algn="l">
              <a:spcBef>
                <a:spcPts val="0"/>
              </a:spcBef>
              <a:spcAft>
                <a:spcPts val="0"/>
              </a:spcAft>
              <a:buNone/>
            </a:pPr>
            <a:r>
              <a:t/>
            </a:r>
            <a:endParaRPr sz="1032">
              <a:latin typeface="Montserrat"/>
              <a:ea typeface="Montserrat"/>
              <a:cs typeface="Montserrat"/>
              <a:sym typeface="Montserrat"/>
            </a:endParaRPr>
          </a:p>
          <a:p>
            <a:pPr indent="0" lvl="0" marL="0" rtl="0" algn="l">
              <a:spcBef>
                <a:spcPts val="0"/>
              </a:spcBef>
              <a:spcAft>
                <a:spcPts val="0"/>
              </a:spcAft>
              <a:buNone/>
            </a:pPr>
            <a:r>
              <a:rPr b="1" lang="en-GB" sz="1032">
                <a:latin typeface="Montserrat"/>
                <a:ea typeface="Montserrat"/>
                <a:cs typeface="Montserrat"/>
                <a:sym typeface="Montserrat"/>
              </a:rPr>
              <a:t>Actions:</a:t>
            </a:r>
            <a:endParaRPr b="1" sz="1032">
              <a:latin typeface="Montserrat"/>
              <a:ea typeface="Montserrat"/>
              <a:cs typeface="Montserrat"/>
              <a:sym typeface="Montserrat"/>
            </a:endParaRPr>
          </a:p>
          <a:p>
            <a:pPr indent="-247163" lvl="0" marL="363179" rtl="0" algn="l">
              <a:spcBef>
                <a:spcPts val="0"/>
              </a:spcBef>
              <a:spcAft>
                <a:spcPts val="0"/>
              </a:spcAft>
              <a:buSzPts val="1033"/>
              <a:buFont typeface="Montserrat"/>
              <a:buAutoNum type="arabicPeriod"/>
            </a:pPr>
            <a:r>
              <a:rPr lang="en-GB" sz="1032">
                <a:latin typeface="Montserrat"/>
                <a:ea typeface="Montserrat"/>
                <a:cs typeface="Montserrat"/>
                <a:sym typeface="Montserrat"/>
              </a:rPr>
              <a:t>Agencies Appoint PoCs to LSI-VC or stocktake </a:t>
            </a:r>
            <a:endParaRPr sz="1032">
              <a:latin typeface="Montserrat"/>
              <a:ea typeface="Montserrat"/>
              <a:cs typeface="Montserrat"/>
              <a:sym typeface="Montserrat"/>
            </a:endParaRPr>
          </a:p>
          <a:p>
            <a:pPr indent="-247163" lvl="0" marL="363179" rtl="0" algn="l">
              <a:spcBef>
                <a:spcPts val="0"/>
              </a:spcBef>
              <a:spcAft>
                <a:spcPts val="0"/>
              </a:spcAft>
              <a:buSzPts val="1033"/>
              <a:buFont typeface="Montserrat"/>
              <a:buAutoNum type="arabicPeriod"/>
            </a:pPr>
            <a:r>
              <a:rPr lang="en-GB" sz="1032">
                <a:latin typeface="Montserrat"/>
                <a:ea typeface="Montserrat"/>
                <a:cs typeface="Montserrat"/>
                <a:sym typeface="Montserrat"/>
              </a:rPr>
              <a:t>Scoping of Joint ET Workshop with Cal-Val</a:t>
            </a:r>
            <a:endParaRPr sz="1032">
              <a:latin typeface="Montserrat"/>
              <a:ea typeface="Montserrat"/>
              <a:cs typeface="Montserrat"/>
              <a:sym typeface="Montserrat"/>
            </a:endParaRPr>
          </a:p>
          <a:p>
            <a:pPr indent="0" lvl="0" marL="363179" rtl="0" algn="l">
              <a:spcBef>
                <a:spcPts val="0"/>
              </a:spcBef>
              <a:spcAft>
                <a:spcPts val="0"/>
              </a:spcAft>
              <a:buNone/>
            </a:pPr>
            <a:r>
              <a:t/>
            </a:r>
            <a:endParaRPr sz="1032">
              <a:latin typeface="Montserrat"/>
              <a:ea typeface="Montserrat"/>
              <a:cs typeface="Montserrat"/>
              <a:sym typeface="Montserrat"/>
            </a:endParaRPr>
          </a:p>
        </p:txBody>
      </p:sp>
      <p:sp>
        <p:nvSpPr>
          <p:cNvPr id="198" name="Google Shape;198;p15"/>
          <p:cNvSpPr/>
          <p:nvPr/>
        </p:nvSpPr>
        <p:spPr>
          <a:xfrm>
            <a:off x="3403920" y="2303171"/>
            <a:ext cx="2607300" cy="2795100"/>
          </a:xfrm>
          <a:prstGeom prst="rect">
            <a:avLst/>
          </a:prstGeom>
          <a:solidFill>
            <a:schemeClr val="lt2"/>
          </a:solidFill>
          <a:ln cap="flat" cmpd="sng" w="7550">
            <a:solidFill>
              <a:schemeClr val="dk2"/>
            </a:solidFill>
            <a:prstDash val="solid"/>
            <a:round/>
            <a:headEnd len="sm" w="sm" type="none"/>
            <a:tailEnd len="sm" w="sm" type="none"/>
          </a:ln>
        </p:spPr>
        <p:txBody>
          <a:bodyPr anchorCtr="0" anchor="b" bIns="72650" lIns="72650" spcFirstLastPara="1" rIns="72650" wrap="square" tIns="72650">
            <a:noAutofit/>
          </a:bodyPr>
          <a:lstStyle/>
          <a:p>
            <a:pPr indent="0" lvl="0" marL="0" rtl="0" algn="l">
              <a:spcBef>
                <a:spcPts val="0"/>
              </a:spcBef>
              <a:spcAft>
                <a:spcPts val="0"/>
              </a:spcAft>
              <a:buNone/>
            </a:pPr>
            <a:r>
              <a:rPr b="1" lang="en-GB" sz="1032">
                <a:solidFill>
                  <a:schemeClr val="dk1"/>
                </a:solidFill>
                <a:latin typeface="Montserrat"/>
                <a:ea typeface="Montserrat"/>
                <a:cs typeface="Montserrat"/>
                <a:sym typeface="Montserrat"/>
              </a:rPr>
              <a:t>Plenary-39</a:t>
            </a:r>
            <a:endParaRPr b="1" sz="1032">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032">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032">
                <a:solidFill>
                  <a:schemeClr val="dk1"/>
                </a:solidFill>
                <a:latin typeface="Montserrat"/>
                <a:ea typeface="Montserrat"/>
                <a:cs typeface="Montserrat"/>
                <a:sym typeface="Montserrat"/>
              </a:rPr>
              <a:t>Documents:</a:t>
            </a:r>
            <a:br>
              <a:rPr lang="en-GB" sz="1032">
                <a:solidFill>
                  <a:schemeClr val="dk1"/>
                </a:solidFill>
                <a:latin typeface="Montserrat"/>
                <a:ea typeface="Montserrat"/>
                <a:cs typeface="Montserrat"/>
                <a:sym typeface="Montserrat"/>
              </a:rPr>
            </a:br>
            <a:r>
              <a:rPr lang="en-GB" sz="1032">
                <a:solidFill>
                  <a:schemeClr val="dk1"/>
                </a:solidFill>
                <a:latin typeface="Montserrat"/>
                <a:ea typeface="Montserrat"/>
                <a:cs typeface="Montserrat"/>
                <a:sym typeface="Montserrat"/>
              </a:rPr>
              <a:t>- Phase 1 EAV Report for 1st Set of EAVs</a:t>
            </a:r>
            <a:endParaRPr sz="1032">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032">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032">
                <a:solidFill>
                  <a:schemeClr val="dk1"/>
                </a:solidFill>
                <a:latin typeface="Montserrat"/>
                <a:ea typeface="Montserrat"/>
                <a:cs typeface="Montserrat"/>
                <a:sym typeface="Montserrat"/>
              </a:rPr>
              <a:t>Report:</a:t>
            </a:r>
            <a:endParaRPr sz="1032">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032">
                <a:solidFill>
                  <a:schemeClr val="dk1"/>
                </a:solidFill>
                <a:latin typeface="Montserrat"/>
                <a:ea typeface="Montserrat"/>
                <a:cs typeface="Montserrat"/>
                <a:sym typeface="Montserrat"/>
              </a:rPr>
              <a:t>- Key findings of Phase 1</a:t>
            </a:r>
            <a:endParaRPr sz="1032">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032">
                <a:solidFill>
                  <a:schemeClr val="dk1"/>
                </a:solidFill>
                <a:latin typeface="Montserrat"/>
                <a:ea typeface="Montserrat"/>
                <a:cs typeface="Montserrat"/>
                <a:sym typeface="Montserrat"/>
              </a:rPr>
              <a:t>- Proposed Cal-Val Workshop for ET</a:t>
            </a:r>
            <a:endParaRPr sz="1032">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b="1" sz="1032">
              <a:solidFill>
                <a:schemeClr val="dk1"/>
              </a:solidFill>
              <a:latin typeface="Montserrat"/>
              <a:ea typeface="Montserrat"/>
              <a:cs typeface="Montserrat"/>
              <a:sym typeface="Montserrat"/>
            </a:endParaRPr>
          </a:p>
          <a:p>
            <a:pPr indent="0" lvl="0" marL="0" rtl="0" algn="l">
              <a:spcBef>
                <a:spcPts val="0"/>
              </a:spcBef>
              <a:spcAft>
                <a:spcPts val="0"/>
              </a:spcAft>
              <a:buNone/>
            </a:pPr>
            <a:r>
              <a:rPr b="1" lang="en-GB" sz="1032">
                <a:solidFill>
                  <a:schemeClr val="dk1"/>
                </a:solidFill>
                <a:latin typeface="Montserrat"/>
                <a:ea typeface="Montserrat"/>
                <a:cs typeface="Montserrat"/>
                <a:sym typeface="Montserrat"/>
              </a:rPr>
              <a:t>Actions</a:t>
            </a:r>
            <a:r>
              <a:rPr lang="en-GB" sz="1032">
                <a:solidFill>
                  <a:schemeClr val="dk1"/>
                </a:solidFill>
                <a:latin typeface="Montserrat"/>
                <a:ea typeface="Montserrat"/>
                <a:cs typeface="Montserrat"/>
                <a:sym typeface="Montserrat"/>
              </a:rPr>
              <a:t>: </a:t>
            </a:r>
            <a:endParaRPr sz="1032">
              <a:solidFill>
                <a:schemeClr val="dk1"/>
              </a:solidFill>
              <a:latin typeface="Montserrat"/>
              <a:ea typeface="Montserrat"/>
              <a:cs typeface="Montserrat"/>
              <a:sym typeface="Montserrat"/>
            </a:endParaRPr>
          </a:p>
          <a:p>
            <a:pPr indent="-247163" lvl="0" marL="363179" rtl="0" algn="l">
              <a:spcBef>
                <a:spcPts val="0"/>
              </a:spcBef>
              <a:spcAft>
                <a:spcPts val="0"/>
              </a:spcAft>
              <a:buClr>
                <a:schemeClr val="dk1"/>
              </a:buClr>
              <a:buSzPts val="1033"/>
              <a:buFont typeface="Montserrat"/>
              <a:buAutoNum type="arabicPeriod"/>
            </a:pPr>
            <a:r>
              <a:rPr lang="en-GB" sz="1032">
                <a:solidFill>
                  <a:schemeClr val="dk1"/>
                </a:solidFill>
                <a:latin typeface="Montserrat"/>
                <a:ea typeface="Montserrat"/>
                <a:cs typeface="Montserrat"/>
                <a:sym typeface="Montserrat"/>
              </a:rPr>
              <a:t>Agencies Work on Stocktake for 1st 6 Variables </a:t>
            </a:r>
            <a:endParaRPr sz="1032">
              <a:solidFill>
                <a:schemeClr val="dk1"/>
              </a:solidFill>
              <a:latin typeface="Montserrat"/>
              <a:ea typeface="Montserrat"/>
              <a:cs typeface="Montserrat"/>
              <a:sym typeface="Montserrat"/>
            </a:endParaRPr>
          </a:p>
          <a:p>
            <a:pPr indent="-247163" lvl="0" marL="363179" rtl="0" algn="l">
              <a:spcBef>
                <a:spcPts val="0"/>
              </a:spcBef>
              <a:spcAft>
                <a:spcPts val="0"/>
              </a:spcAft>
              <a:buClr>
                <a:schemeClr val="dk1"/>
              </a:buClr>
              <a:buSzPts val="1033"/>
              <a:buFont typeface="Montserrat"/>
              <a:buAutoNum type="arabicPeriod"/>
            </a:pPr>
            <a:r>
              <a:rPr lang="en-GB" sz="1032">
                <a:solidFill>
                  <a:schemeClr val="dk1"/>
                </a:solidFill>
                <a:latin typeface="Montserrat"/>
                <a:ea typeface="Montserrat"/>
                <a:cs typeface="Montserrat"/>
                <a:sym typeface="Montserrat"/>
              </a:rPr>
              <a:t>CEOS MIM Ag Component Database Design Scoping</a:t>
            </a:r>
            <a:endParaRPr sz="1032">
              <a:solidFill>
                <a:schemeClr val="dk1"/>
              </a:solidFill>
              <a:latin typeface="Montserrat"/>
              <a:ea typeface="Montserrat"/>
              <a:cs typeface="Montserrat"/>
              <a:sym typeface="Montserrat"/>
            </a:endParaRPr>
          </a:p>
          <a:p>
            <a:pPr indent="-247163" lvl="0" marL="363179" rtl="0" algn="l">
              <a:spcBef>
                <a:spcPts val="0"/>
              </a:spcBef>
              <a:spcAft>
                <a:spcPts val="0"/>
              </a:spcAft>
              <a:buClr>
                <a:schemeClr val="dk1"/>
              </a:buClr>
              <a:buSzPts val="1033"/>
              <a:buFont typeface="Montserrat"/>
              <a:buAutoNum type="arabicPeriod"/>
            </a:pPr>
            <a:r>
              <a:rPr lang="en-GB" sz="1032">
                <a:solidFill>
                  <a:schemeClr val="dk1"/>
                </a:solidFill>
                <a:latin typeface="Montserrat"/>
                <a:ea typeface="Montserrat"/>
                <a:cs typeface="Montserrat"/>
                <a:sym typeface="Montserrat"/>
              </a:rPr>
              <a:t>WG Cal-Val Workshop “Green-light”</a:t>
            </a:r>
            <a:endParaRPr sz="1032">
              <a:solidFill>
                <a:schemeClr val="dk1"/>
              </a:solidFill>
              <a:latin typeface="Montserrat"/>
              <a:ea typeface="Montserrat"/>
              <a:cs typeface="Montserrat"/>
              <a:sym typeface="Montserrat"/>
            </a:endParaRPr>
          </a:p>
        </p:txBody>
      </p:sp>
      <p:sp>
        <p:nvSpPr>
          <p:cNvPr id="199" name="Google Shape;199;p15"/>
          <p:cNvSpPr/>
          <p:nvPr/>
        </p:nvSpPr>
        <p:spPr>
          <a:xfrm>
            <a:off x="2228471" y="1560152"/>
            <a:ext cx="1599000" cy="845700"/>
          </a:xfrm>
          <a:prstGeom prst="rightArrow">
            <a:avLst>
              <a:gd fmla="val 50000" name="adj1"/>
              <a:gd fmla="val 50000" name="adj2"/>
            </a:avLst>
          </a:prstGeom>
          <a:solidFill>
            <a:schemeClr val="lt2"/>
          </a:solidFill>
          <a:ln cap="flat" cmpd="sng" w="7550">
            <a:solidFill>
              <a:schemeClr val="dk2"/>
            </a:solidFill>
            <a:prstDash val="solid"/>
            <a:round/>
            <a:headEnd len="sm" w="sm" type="none"/>
            <a:tailEnd len="sm" w="sm" type="none"/>
          </a:ln>
        </p:spPr>
        <p:txBody>
          <a:bodyPr anchorCtr="0" anchor="ctr" bIns="72650" lIns="72650" spcFirstLastPara="1" rIns="72650" wrap="square" tIns="72650">
            <a:noAutofit/>
          </a:bodyPr>
          <a:lstStyle/>
          <a:p>
            <a:pPr indent="0" lvl="0" marL="0" rtl="0" algn="ctr">
              <a:spcBef>
                <a:spcPts val="0"/>
              </a:spcBef>
              <a:spcAft>
                <a:spcPts val="0"/>
              </a:spcAft>
              <a:buNone/>
            </a:pPr>
            <a:r>
              <a:rPr lang="en-GB" sz="1032">
                <a:latin typeface="Montserrat"/>
                <a:ea typeface="Montserrat"/>
                <a:cs typeface="Montserrat"/>
                <a:sym typeface="Montserrat"/>
              </a:rPr>
              <a:t>Agencies Do SIT-TW-41 Actions</a:t>
            </a:r>
            <a:endParaRPr sz="1032">
              <a:latin typeface="Montserrat"/>
              <a:ea typeface="Montserrat"/>
              <a:cs typeface="Montserrat"/>
              <a:sym typeface="Montserrat"/>
            </a:endParaRPr>
          </a:p>
        </p:txBody>
      </p:sp>
      <p:sp>
        <p:nvSpPr>
          <p:cNvPr id="200" name="Google Shape;200;p15"/>
          <p:cNvSpPr/>
          <p:nvPr/>
        </p:nvSpPr>
        <p:spPr>
          <a:xfrm>
            <a:off x="4950" y="3137840"/>
            <a:ext cx="908100" cy="1125900"/>
          </a:xfrm>
          <a:prstGeom prst="rect">
            <a:avLst/>
          </a:prstGeom>
          <a:solidFill>
            <a:srgbClr val="D0E0E3"/>
          </a:solidFill>
          <a:ln cap="flat" cmpd="sng" w="7550">
            <a:solidFill>
              <a:schemeClr val="dk2"/>
            </a:solidFill>
            <a:prstDash val="solid"/>
            <a:round/>
            <a:headEnd len="sm" w="sm" type="none"/>
            <a:tailEnd len="sm" w="sm" type="none"/>
          </a:ln>
        </p:spPr>
        <p:txBody>
          <a:bodyPr anchorCtr="0" anchor="t" bIns="72650" lIns="72650" spcFirstLastPara="1" rIns="72650" wrap="square" tIns="72650">
            <a:noAutofit/>
          </a:bodyPr>
          <a:lstStyle/>
          <a:p>
            <a:pPr indent="0" lvl="0" marL="0" rtl="0" algn="ctr">
              <a:spcBef>
                <a:spcPts val="0"/>
              </a:spcBef>
              <a:spcAft>
                <a:spcPts val="0"/>
              </a:spcAft>
              <a:buNone/>
            </a:pPr>
            <a:r>
              <a:rPr b="1" lang="en-GB" sz="1032">
                <a:solidFill>
                  <a:schemeClr val="dk1"/>
                </a:solidFill>
                <a:latin typeface="Montserrat"/>
                <a:ea typeface="Montserrat"/>
                <a:cs typeface="Montserrat"/>
                <a:sym typeface="Montserrat"/>
              </a:rPr>
              <a:t>13-15 May 2025</a:t>
            </a:r>
            <a:endParaRPr b="1" sz="1032">
              <a:solidFill>
                <a:schemeClr val="dk1"/>
              </a:solidFill>
              <a:latin typeface="Montserrat"/>
              <a:ea typeface="Montserrat"/>
              <a:cs typeface="Montserrat"/>
              <a:sym typeface="Montserrat"/>
            </a:endParaRPr>
          </a:p>
          <a:p>
            <a:pPr indent="0" lvl="0" marL="0" rtl="0" algn="ctr">
              <a:spcBef>
                <a:spcPts val="0"/>
              </a:spcBef>
              <a:spcAft>
                <a:spcPts val="0"/>
              </a:spcAft>
              <a:buNone/>
            </a:pPr>
            <a:r>
              <a:t/>
            </a:r>
            <a:endParaRPr b="1" sz="1032">
              <a:solidFill>
                <a:schemeClr val="dk1"/>
              </a:solidFill>
              <a:latin typeface="Montserrat"/>
              <a:ea typeface="Montserrat"/>
              <a:cs typeface="Montserrat"/>
              <a:sym typeface="Montserrat"/>
            </a:endParaRPr>
          </a:p>
          <a:p>
            <a:pPr indent="0" lvl="0" marL="0" rtl="0" algn="ctr">
              <a:spcBef>
                <a:spcPts val="0"/>
              </a:spcBef>
              <a:spcAft>
                <a:spcPts val="0"/>
              </a:spcAft>
              <a:buNone/>
            </a:pPr>
            <a:r>
              <a:rPr lang="en-GB" sz="1032">
                <a:latin typeface="Montserrat"/>
                <a:ea typeface="Montserrat"/>
                <a:cs typeface="Montserrat"/>
                <a:sym typeface="Montserrat"/>
              </a:rPr>
              <a:t>GEOGLAM EAV Workshop</a:t>
            </a:r>
            <a:endParaRPr sz="1032">
              <a:latin typeface="Montserrat"/>
              <a:ea typeface="Montserrat"/>
              <a:cs typeface="Montserrat"/>
              <a:sym typeface="Montserrat"/>
            </a:endParaRPr>
          </a:p>
          <a:p>
            <a:pPr indent="0" lvl="0" marL="0" rtl="0" algn="ctr">
              <a:spcBef>
                <a:spcPts val="0"/>
              </a:spcBef>
              <a:spcAft>
                <a:spcPts val="0"/>
              </a:spcAft>
              <a:buNone/>
            </a:pPr>
            <a:r>
              <a:t/>
            </a:r>
            <a:endParaRPr sz="1032">
              <a:latin typeface="Montserrat"/>
              <a:ea typeface="Montserrat"/>
              <a:cs typeface="Montserrat"/>
              <a:sym typeface="Montserrat"/>
            </a:endParaRPr>
          </a:p>
        </p:txBody>
      </p:sp>
      <p:sp>
        <p:nvSpPr>
          <p:cNvPr id="201" name="Google Shape;201;p15"/>
          <p:cNvSpPr/>
          <p:nvPr/>
        </p:nvSpPr>
        <p:spPr>
          <a:xfrm>
            <a:off x="1777436" y="5368873"/>
            <a:ext cx="2049900" cy="921900"/>
          </a:xfrm>
          <a:prstGeom prst="rightArrow">
            <a:avLst>
              <a:gd fmla="val 50000" name="adj1"/>
              <a:gd fmla="val 50000" name="adj2"/>
            </a:avLst>
          </a:prstGeom>
          <a:solidFill>
            <a:srgbClr val="B6D7A8"/>
          </a:solidFill>
          <a:ln cap="flat" cmpd="sng" w="7550">
            <a:solidFill>
              <a:schemeClr val="dk2"/>
            </a:solidFill>
            <a:prstDash val="solid"/>
            <a:round/>
            <a:headEnd len="sm" w="sm" type="none"/>
            <a:tailEnd len="sm" w="sm" type="none"/>
          </a:ln>
        </p:spPr>
        <p:txBody>
          <a:bodyPr anchorCtr="0" anchor="ctr" bIns="72650" lIns="72650" spcFirstLastPara="1" rIns="72650" wrap="square" tIns="72650">
            <a:noAutofit/>
          </a:bodyPr>
          <a:lstStyle/>
          <a:p>
            <a:pPr indent="0" lvl="0" marL="0" rtl="0" algn="ctr">
              <a:spcBef>
                <a:spcPts val="0"/>
              </a:spcBef>
              <a:spcAft>
                <a:spcPts val="0"/>
              </a:spcAft>
              <a:buNone/>
            </a:pPr>
            <a:r>
              <a:rPr lang="en-GB" sz="1032">
                <a:latin typeface="Montserrat"/>
                <a:ea typeface="Montserrat"/>
                <a:cs typeface="Montserrat"/>
                <a:sym typeface="Montserrat"/>
              </a:rPr>
              <a:t>Completes + Submits Phase 1 EAV Report</a:t>
            </a:r>
            <a:endParaRPr sz="1032">
              <a:latin typeface="Montserrat"/>
              <a:ea typeface="Montserrat"/>
              <a:cs typeface="Montserrat"/>
              <a:sym typeface="Montserrat"/>
            </a:endParaRPr>
          </a:p>
        </p:txBody>
      </p:sp>
      <p:sp>
        <p:nvSpPr>
          <p:cNvPr id="202" name="Google Shape;202;p15"/>
          <p:cNvSpPr/>
          <p:nvPr/>
        </p:nvSpPr>
        <p:spPr>
          <a:xfrm>
            <a:off x="286291" y="5368876"/>
            <a:ext cx="1351500" cy="921900"/>
          </a:xfrm>
          <a:prstGeom prst="rightArrow">
            <a:avLst>
              <a:gd fmla="val 50000" name="adj1"/>
              <a:gd fmla="val 50000" name="adj2"/>
            </a:avLst>
          </a:prstGeom>
          <a:solidFill>
            <a:srgbClr val="B6D7A8"/>
          </a:solidFill>
          <a:ln cap="flat" cmpd="sng" w="7550">
            <a:solidFill>
              <a:schemeClr val="dk2"/>
            </a:solidFill>
            <a:prstDash val="solid"/>
            <a:round/>
            <a:headEnd len="sm" w="sm" type="none"/>
            <a:tailEnd len="sm" w="sm" type="none"/>
          </a:ln>
        </p:spPr>
        <p:txBody>
          <a:bodyPr anchorCtr="0" anchor="ctr" bIns="72650" lIns="72650" spcFirstLastPara="1" rIns="72650" wrap="square" tIns="72650">
            <a:noAutofit/>
          </a:bodyPr>
          <a:lstStyle/>
          <a:p>
            <a:pPr indent="0" lvl="0" marL="0" rtl="0" algn="ctr">
              <a:spcBef>
                <a:spcPts val="0"/>
              </a:spcBef>
              <a:spcAft>
                <a:spcPts val="0"/>
              </a:spcAft>
              <a:buNone/>
            </a:pPr>
            <a:r>
              <a:rPr lang="en-GB" sz="1032">
                <a:latin typeface="Montserrat"/>
                <a:ea typeface="Montserrat"/>
                <a:cs typeface="Montserrat"/>
                <a:sym typeface="Montserrat"/>
              </a:rPr>
              <a:t>Asynchronous work on </a:t>
            </a:r>
            <a:br>
              <a:rPr lang="en-GB" sz="1032">
                <a:latin typeface="Montserrat"/>
                <a:ea typeface="Montserrat"/>
                <a:cs typeface="Montserrat"/>
                <a:sym typeface="Montserrat"/>
              </a:rPr>
            </a:br>
            <a:r>
              <a:rPr lang="en-GB" sz="1032">
                <a:latin typeface="Montserrat"/>
                <a:ea typeface="Montserrat"/>
                <a:cs typeface="Montserrat"/>
                <a:sym typeface="Montserrat"/>
              </a:rPr>
              <a:t>Phase 1 EAVs</a:t>
            </a:r>
            <a:endParaRPr sz="1032">
              <a:latin typeface="Montserrat"/>
              <a:ea typeface="Montserrat"/>
              <a:cs typeface="Montserrat"/>
              <a:sym typeface="Montserrat"/>
            </a:endParaRPr>
          </a:p>
        </p:txBody>
      </p:sp>
      <p:sp>
        <p:nvSpPr>
          <p:cNvPr id="203" name="Google Shape;203;p15"/>
          <p:cNvSpPr txBox="1"/>
          <p:nvPr/>
        </p:nvSpPr>
        <p:spPr>
          <a:xfrm>
            <a:off x="32117" y="1289475"/>
            <a:ext cx="1019700" cy="263100"/>
          </a:xfrm>
          <a:prstGeom prst="rect">
            <a:avLst/>
          </a:prstGeom>
          <a:noFill/>
          <a:ln>
            <a:noFill/>
          </a:ln>
        </p:spPr>
        <p:txBody>
          <a:bodyPr anchorCtr="0" anchor="t" bIns="72650" lIns="72650" spcFirstLastPara="1" rIns="72650" wrap="square" tIns="72650">
            <a:noAutofit/>
          </a:bodyPr>
          <a:lstStyle/>
          <a:p>
            <a:pPr indent="0" lvl="0" marL="0" rtl="0" algn="l">
              <a:spcBef>
                <a:spcPts val="0"/>
              </a:spcBef>
              <a:spcAft>
                <a:spcPts val="0"/>
              </a:spcAft>
              <a:buNone/>
            </a:pPr>
            <a:r>
              <a:rPr b="1" i="1" lang="en-GB" sz="873">
                <a:solidFill>
                  <a:schemeClr val="dk2"/>
                </a:solidFill>
                <a:latin typeface="Montserrat"/>
                <a:ea typeface="Montserrat"/>
                <a:cs typeface="Montserrat"/>
                <a:sym typeface="Montserrat"/>
              </a:rPr>
              <a:t>May 2025</a:t>
            </a:r>
            <a:endParaRPr b="1" i="1" sz="873">
              <a:solidFill>
                <a:schemeClr val="dk2"/>
              </a:solidFill>
              <a:latin typeface="Montserrat"/>
              <a:ea typeface="Montserrat"/>
              <a:cs typeface="Montserrat"/>
              <a:sym typeface="Montserrat"/>
            </a:endParaRPr>
          </a:p>
        </p:txBody>
      </p:sp>
      <p:sp>
        <p:nvSpPr>
          <p:cNvPr id="204" name="Google Shape;204;p15"/>
          <p:cNvSpPr txBox="1"/>
          <p:nvPr/>
        </p:nvSpPr>
        <p:spPr>
          <a:xfrm>
            <a:off x="1106622" y="1289475"/>
            <a:ext cx="1368900" cy="263100"/>
          </a:xfrm>
          <a:prstGeom prst="rect">
            <a:avLst/>
          </a:prstGeom>
          <a:noFill/>
          <a:ln>
            <a:noFill/>
          </a:ln>
        </p:spPr>
        <p:txBody>
          <a:bodyPr anchorCtr="0" anchor="t" bIns="72650" lIns="72650" spcFirstLastPara="1" rIns="72650" wrap="square" tIns="72650">
            <a:noAutofit/>
          </a:bodyPr>
          <a:lstStyle/>
          <a:p>
            <a:pPr indent="0" lvl="0" marL="0" rtl="0" algn="l">
              <a:spcBef>
                <a:spcPts val="0"/>
              </a:spcBef>
              <a:spcAft>
                <a:spcPts val="0"/>
              </a:spcAft>
              <a:buNone/>
            </a:pPr>
            <a:r>
              <a:rPr b="1" i="1" lang="en-GB" sz="873">
                <a:solidFill>
                  <a:schemeClr val="dk2"/>
                </a:solidFill>
                <a:latin typeface="Montserrat"/>
                <a:ea typeface="Montserrat"/>
                <a:cs typeface="Montserrat"/>
                <a:sym typeface="Montserrat"/>
              </a:rPr>
              <a:t>Sep 2025</a:t>
            </a:r>
            <a:endParaRPr b="1" i="1" sz="873">
              <a:solidFill>
                <a:schemeClr val="dk2"/>
              </a:solidFill>
              <a:latin typeface="Montserrat"/>
              <a:ea typeface="Montserrat"/>
              <a:cs typeface="Montserrat"/>
              <a:sym typeface="Montserrat"/>
            </a:endParaRPr>
          </a:p>
        </p:txBody>
      </p:sp>
      <p:sp>
        <p:nvSpPr>
          <p:cNvPr id="205" name="Google Shape;205;p15"/>
          <p:cNvSpPr txBox="1"/>
          <p:nvPr/>
        </p:nvSpPr>
        <p:spPr>
          <a:xfrm>
            <a:off x="3403918" y="1289475"/>
            <a:ext cx="1182300" cy="263100"/>
          </a:xfrm>
          <a:prstGeom prst="rect">
            <a:avLst/>
          </a:prstGeom>
          <a:noFill/>
          <a:ln>
            <a:noFill/>
          </a:ln>
        </p:spPr>
        <p:txBody>
          <a:bodyPr anchorCtr="0" anchor="t" bIns="72650" lIns="72650" spcFirstLastPara="1" rIns="72650" wrap="square" tIns="72650">
            <a:noAutofit/>
          </a:bodyPr>
          <a:lstStyle/>
          <a:p>
            <a:pPr indent="0" lvl="0" marL="0" rtl="0" algn="l">
              <a:spcBef>
                <a:spcPts val="0"/>
              </a:spcBef>
              <a:spcAft>
                <a:spcPts val="0"/>
              </a:spcAft>
              <a:buNone/>
            </a:pPr>
            <a:r>
              <a:rPr b="1" i="1" lang="en-GB" sz="873">
                <a:solidFill>
                  <a:schemeClr val="dk2"/>
                </a:solidFill>
                <a:latin typeface="Montserrat"/>
                <a:ea typeface="Montserrat"/>
                <a:cs typeface="Montserrat"/>
                <a:sym typeface="Montserrat"/>
              </a:rPr>
              <a:t>Nov 2025</a:t>
            </a:r>
            <a:endParaRPr b="1" i="1" sz="873">
              <a:solidFill>
                <a:schemeClr val="dk2"/>
              </a:solidFill>
              <a:latin typeface="Montserrat"/>
              <a:ea typeface="Montserrat"/>
              <a:cs typeface="Montserrat"/>
              <a:sym typeface="Montserrat"/>
            </a:endParaRPr>
          </a:p>
        </p:txBody>
      </p:sp>
      <p:sp>
        <p:nvSpPr>
          <p:cNvPr id="196" name="Google Shape;196;p15"/>
          <p:cNvSpPr txBox="1"/>
          <p:nvPr/>
        </p:nvSpPr>
        <p:spPr>
          <a:xfrm>
            <a:off x="4754775" y="1276846"/>
            <a:ext cx="1530900" cy="1108200"/>
          </a:xfrm>
          <a:prstGeom prst="rect">
            <a:avLst/>
          </a:prstGeom>
          <a:solidFill>
            <a:schemeClr val="dk2"/>
          </a:solid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Crop type</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Crop Yield</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ET</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Irrigated Cropland</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Cover Crop </a:t>
            </a:r>
            <a:endParaRPr b="1" sz="1000">
              <a:solidFill>
                <a:schemeClr val="lt1"/>
              </a:solidFill>
              <a:latin typeface="Montserrat"/>
              <a:ea typeface="Montserrat"/>
              <a:cs typeface="Montserrat"/>
              <a:sym typeface="Montserrat"/>
            </a:endParaRPr>
          </a:p>
          <a:p>
            <a:pPr indent="0" lvl="0" marL="0" rtl="0" algn="l">
              <a:lnSpc>
                <a:spcPct val="100000"/>
              </a:lnSpc>
              <a:spcBef>
                <a:spcPts val="0"/>
              </a:spcBef>
              <a:spcAft>
                <a:spcPts val="0"/>
              </a:spcAft>
              <a:buNone/>
            </a:pPr>
            <a:r>
              <a:rPr b="1" lang="en-GB" sz="1000">
                <a:solidFill>
                  <a:schemeClr val="lt1"/>
                </a:solidFill>
                <a:latin typeface="Montserrat"/>
                <a:ea typeface="Montserrat"/>
                <a:cs typeface="Montserrat"/>
                <a:sym typeface="Montserrat"/>
              </a:rPr>
              <a:t>Field Boundaries</a:t>
            </a:r>
            <a:endParaRPr b="1" sz="800">
              <a:solidFill>
                <a:schemeClr val="lt1"/>
              </a:solidFill>
              <a:latin typeface="Montserrat"/>
              <a:ea typeface="Montserrat"/>
              <a:cs typeface="Montserrat"/>
              <a:sym typeface="Montserrat"/>
            </a:endParaRPr>
          </a:p>
        </p:txBody>
      </p:sp>
      <p:sp>
        <p:nvSpPr>
          <p:cNvPr id="206" name="Google Shape;206;p15"/>
          <p:cNvSpPr/>
          <p:nvPr/>
        </p:nvSpPr>
        <p:spPr>
          <a:xfrm>
            <a:off x="6325200" y="2314550"/>
            <a:ext cx="5707500" cy="12441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7" name="Google Shape;207;p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Look ahead → Plenary-39</a:t>
            </a:r>
            <a:endParaRPr sz="4000"/>
          </a:p>
          <a:p>
            <a:pPr indent="0" lvl="0" marL="0" rtl="0" algn="l">
              <a:spcBef>
                <a:spcPts val="0"/>
              </a:spcBef>
              <a:spcAft>
                <a:spcPts val="0"/>
              </a:spcAft>
              <a:buNone/>
            </a:pPr>
            <a:r>
              <a:t/>
            </a:r>
            <a:endParaRPr/>
          </a:p>
        </p:txBody>
      </p:sp>
      <p:sp>
        <p:nvSpPr>
          <p:cNvPr id="208" name="Google Shape;208;p15"/>
          <p:cNvSpPr txBox="1"/>
          <p:nvPr>
            <p:ph idx="1" type="body"/>
          </p:nvPr>
        </p:nvSpPr>
        <p:spPr>
          <a:xfrm>
            <a:off x="6285675" y="1373850"/>
            <a:ext cx="5623800" cy="46944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GB" sz="1600"/>
              <a:t>What will have been completed for 1st 6 Variables:</a:t>
            </a:r>
            <a:endParaRPr b="1" sz="1600"/>
          </a:p>
          <a:p>
            <a:pPr indent="-323850" lvl="0" marL="457200" rtl="0" algn="l">
              <a:spcBef>
                <a:spcPts val="1000"/>
              </a:spcBef>
              <a:spcAft>
                <a:spcPts val="0"/>
              </a:spcAft>
              <a:buSzPts val="1500"/>
              <a:buChar char="❖"/>
            </a:pPr>
            <a:r>
              <a:rPr lang="en-GB" sz="1500"/>
              <a:t>Definition + Descriptions</a:t>
            </a:r>
            <a:endParaRPr sz="1500"/>
          </a:p>
          <a:p>
            <a:pPr indent="-323850" lvl="0" marL="457200" rtl="0" algn="l">
              <a:spcBef>
                <a:spcPts val="0"/>
              </a:spcBef>
              <a:spcAft>
                <a:spcPts val="0"/>
              </a:spcAft>
              <a:buSzPts val="1500"/>
              <a:buChar char="❖"/>
            </a:pPr>
            <a:r>
              <a:rPr lang="en-GB" sz="1500"/>
              <a:t>Product Requirements</a:t>
            </a:r>
            <a:endParaRPr sz="1500"/>
          </a:p>
          <a:p>
            <a:pPr indent="-323850" lvl="0" marL="457200" rtl="0" algn="l">
              <a:spcBef>
                <a:spcPts val="0"/>
              </a:spcBef>
              <a:spcAft>
                <a:spcPts val="0"/>
              </a:spcAft>
              <a:buSzPts val="1500"/>
              <a:buChar char="❖"/>
            </a:pPr>
            <a:r>
              <a:rPr lang="en-GB" sz="1500"/>
              <a:t>GEOGLAM community’s “accounting” of current and past products and related satellites</a:t>
            </a:r>
            <a:endParaRPr sz="1500"/>
          </a:p>
          <a:p>
            <a:pPr indent="-323850" lvl="0" marL="457200" rtl="0" algn="l">
              <a:spcBef>
                <a:spcPts val="0"/>
              </a:spcBef>
              <a:spcAft>
                <a:spcPts val="0"/>
              </a:spcAft>
              <a:buSzPts val="1500"/>
              <a:buChar char="❖"/>
            </a:pPr>
            <a:r>
              <a:rPr lang="en-GB" sz="1500"/>
              <a:t>GEOGLAM community’s assessment of gaps and prioritisation</a:t>
            </a:r>
            <a:endParaRPr sz="1500"/>
          </a:p>
          <a:p>
            <a:pPr indent="0" lvl="0" marL="0" rtl="0" algn="l">
              <a:spcBef>
                <a:spcPts val="1000"/>
              </a:spcBef>
              <a:spcAft>
                <a:spcPts val="0"/>
              </a:spcAft>
              <a:buNone/>
            </a:pPr>
            <a:br>
              <a:rPr b="1" lang="en-GB" sz="1600"/>
            </a:br>
            <a:r>
              <a:rPr b="1" lang="en-GB" sz="1600"/>
              <a:t>Planned Decisions &amp; Actions, Plenary-39:</a:t>
            </a:r>
            <a:endParaRPr sz="1500"/>
          </a:p>
          <a:p>
            <a:pPr indent="-323850" lvl="0" marL="457200" marR="0" rtl="0" algn="l">
              <a:lnSpc>
                <a:spcPct val="115000"/>
              </a:lnSpc>
              <a:spcBef>
                <a:spcPts val="1000"/>
              </a:spcBef>
              <a:spcAft>
                <a:spcPts val="0"/>
              </a:spcAft>
              <a:buSzPts val="1500"/>
              <a:buChar char="❖"/>
            </a:pPr>
            <a:r>
              <a:rPr b="1" lang="en-GB" sz="1500"/>
              <a:t>Action</a:t>
            </a:r>
            <a:r>
              <a:rPr lang="en-GB" sz="1500"/>
              <a:t> → Agency participants on LSI-VC GEOGLAM Subgroup work on stocktake for 6 variables</a:t>
            </a:r>
            <a:endParaRPr sz="1500"/>
          </a:p>
          <a:p>
            <a:pPr indent="-323850" lvl="0" marL="457200" marR="0" rtl="0" algn="l">
              <a:lnSpc>
                <a:spcPct val="115000"/>
              </a:lnSpc>
              <a:spcBef>
                <a:spcPts val="0"/>
              </a:spcBef>
              <a:spcAft>
                <a:spcPts val="0"/>
              </a:spcAft>
              <a:buSzPts val="1500"/>
              <a:buChar char="❖"/>
            </a:pPr>
            <a:r>
              <a:rPr b="1" lang="en-GB" sz="1500"/>
              <a:t>Action</a:t>
            </a:r>
            <a:r>
              <a:rPr lang="en-GB" sz="1500"/>
              <a:t> → CEOS SEO / Symbios (?) + GEOGLAM → scoping of ag component of MIM</a:t>
            </a:r>
            <a:endParaRPr sz="1500"/>
          </a:p>
          <a:p>
            <a:pPr indent="-323850" lvl="0" marL="457200" marR="0" rtl="0" algn="l">
              <a:lnSpc>
                <a:spcPct val="115000"/>
              </a:lnSpc>
              <a:spcBef>
                <a:spcPts val="0"/>
              </a:spcBef>
              <a:spcAft>
                <a:spcPts val="0"/>
              </a:spcAft>
              <a:buSzPts val="1500"/>
              <a:buChar char="❖"/>
            </a:pPr>
            <a:r>
              <a:rPr b="1" lang="en-GB" sz="1500"/>
              <a:t>Action</a:t>
            </a:r>
            <a:r>
              <a:rPr lang="en-GB" sz="1500"/>
              <a:t> → Green-light / commitment to WG Cal-Val Workshop </a:t>
            </a:r>
            <a:endParaRPr sz="1500"/>
          </a:p>
          <a:p>
            <a:pPr indent="0" lvl="0" marL="457200" marR="0" rtl="0" algn="l">
              <a:lnSpc>
                <a:spcPct val="115000"/>
              </a:lnSpc>
              <a:spcBef>
                <a:spcPts val="1000"/>
              </a:spcBef>
              <a:spcAft>
                <a:spcPts val="0"/>
              </a:spcAft>
              <a:buNone/>
            </a:pPr>
            <a:r>
              <a:t/>
            </a:r>
            <a:endParaRPr sz="1500"/>
          </a:p>
        </p:txBody>
      </p:sp>
      <p:sp>
        <p:nvSpPr>
          <p:cNvPr id="209" name="Google Shape;209;p15"/>
          <p:cNvSpPr txBox="1"/>
          <p:nvPr/>
        </p:nvSpPr>
        <p:spPr>
          <a:xfrm rot="1502">
            <a:off x="9672823" y="2997353"/>
            <a:ext cx="2747100" cy="47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FF0000"/>
                </a:solidFill>
                <a:latin typeface="Montserrat"/>
                <a:ea typeface="Montserrat"/>
                <a:cs typeface="Montserrat"/>
                <a:sym typeface="Montserrat"/>
              </a:rPr>
              <a:t>Missing = </a:t>
            </a:r>
            <a:br>
              <a:rPr b="1" lang="en-GB">
                <a:solidFill>
                  <a:srgbClr val="FF0000"/>
                </a:solidFill>
                <a:latin typeface="Montserrat"/>
                <a:ea typeface="Montserrat"/>
                <a:cs typeface="Montserrat"/>
                <a:sym typeface="Montserrat"/>
              </a:rPr>
            </a:br>
            <a:r>
              <a:rPr b="1" lang="en-GB">
                <a:solidFill>
                  <a:srgbClr val="FF0000"/>
                </a:solidFill>
                <a:latin typeface="Montserrat"/>
                <a:ea typeface="Montserrat"/>
                <a:cs typeface="Montserrat"/>
                <a:sym typeface="Montserrat"/>
              </a:rPr>
              <a:t>Agency’s accounting</a:t>
            </a:r>
            <a:endParaRPr b="1">
              <a:solidFill>
                <a:srgbClr val="FF0000"/>
              </a:solidFill>
              <a:latin typeface="Montserrat"/>
              <a:ea typeface="Montserrat"/>
              <a:cs typeface="Montserrat"/>
              <a:sym typeface="Montserrat"/>
            </a:endParaRPr>
          </a:p>
        </p:txBody>
      </p:sp>
      <p:sp>
        <p:nvSpPr>
          <p:cNvPr id="210" name="Google Shape;210;p15"/>
          <p:cNvSpPr/>
          <p:nvPr/>
        </p:nvSpPr>
        <p:spPr>
          <a:xfrm>
            <a:off x="3540925" y="4040225"/>
            <a:ext cx="2415300" cy="347100"/>
          </a:xfrm>
          <a:prstGeom prst="rect">
            <a:avLst/>
          </a:prstGeom>
          <a:solidFill>
            <a:srgbClr val="000000">
              <a:alpha val="0"/>
            </a:srgbClr>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