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embeddedFontLst>
    <p:embeddedFont>
      <p:font typeface="Montserrat"/>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jZYWgLfq1TjLCMq3qOB5h+/POt5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81C06E3-2FE3-4D74-BB28-8F169774D120}">
  <a:tblStyle styleId="{D81C06E3-2FE3-4D74-BB28-8F169774D120}"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bold.fntdata"/><Relationship Id="rId16" Type="http://schemas.openxmlformats.org/officeDocument/2006/relationships/font" Target="fonts/Montserrat-regular.fntdata"/><Relationship Id="rId5" Type="http://schemas.openxmlformats.org/officeDocument/2006/relationships/notesMaster" Target="notesMasters/notesMaster1.xml"/><Relationship Id="rId19" Type="http://schemas.openxmlformats.org/officeDocument/2006/relationships/font" Target="fonts/Montserrat-boldItalic.fntdata"/><Relationship Id="rId6" Type="http://schemas.openxmlformats.org/officeDocument/2006/relationships/slide" Target="slides/slide1.xml"/><Relationship Id="rId18" Type="http://schemas.openxmlformats.org/officeDocument/2006/relationships/font" Target="fonts/Montserrat-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7acfea7d4c_0_1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 name="Google Shape;68;g37acfea7d4c_0_1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7acfea7d4c_0_1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In </a:t>
            </a:r>
            <a:r>
              <a:rPr lang="en-GB">
                <a:solidFill>
                  <a:schemeClr val="dk1"/>
                </a:solidFill>
              </a:rPr>
              <a:t>conclusion</a:t>
            </a:r>
            <a:r>
              <a:rPr lang="en-GB">
                <a:solidFill>
                  <a:schemeClr val="dk1"/>
                </a:solidFill>
              </a:rPr>
              <a:t>:</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We are grateful to NASA and DLR (via EO College) for supporting EOTEC DevNet efforts</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We are pleased to have ESA taking on the WGCapD Vice-Chair role</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We invite others to join our efforts</a:t>
            </a:r>
            <a:endParaRPr>
              <a:solidFill>
                <a:schemeClr val="dk1"/>
              </a:solidFill>
            </a:endParaRPr>
          </a:p>
        </p:txBody>
      </p:sp>
      <p:sp>
        <p:nvSpPr>
          <p:cNvPr id="140" name="Google Shape;140;g37acfea7d4c_0_1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7acfea7d4c_0_1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4" name="Google Shape;74;g37acfea7d4c_0_1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7acfea7d4c_0_1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5" name="Google Shape;85;g37acfea7d4c_0_1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7acfea7d4c_0_1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 name="Google Shape;92;g37acfea7d4c_0_1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7acfea7d4c_0_1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EOTEC DevNet grew out of WGCapD members realizing the need to coordinate efforts with EO Training providers beyond CEOS members</a:t>
            </a:r>
            <a:endParaRPr/>
          </a:p>
          <a:p>
            <a:pPr indent="-298450" lvl="0" marL="457200" rtl="0" algn="l">
              <a:lnSpc>
                <a:spcPct val="100000"/>
              </a:lnSpc>
              <a:spcBef>
                <a:spcPts val="0"/>
              </a:spcBef>
              <a:spcAft>
                <a:spcPts val="0"/>
              </a:spcAft>
              <a:buSzPts val="1100"/>
              <a:buChar char="●"/>
            </a:pPr>
            <a:r>
              <a:rPr lang="en-GB"/>
              <a:t>It has since grown significantly and serves as an important connective tissue across partner networks</a:t>
            </a:r>
            <a:endParaRPr/>
          </a:p>
          <a:p>
            <a:pPr indent="-298450" lvl="0" marL="457200" rtl="0" algn="l">
              <a:lnSpc>
                <a:spcPct val="100000"/>
              </a:lnSpc>
              <a:spcBef>
                <a:spcPts val="0"/>
              </a:spcBef>
              <a:spcAft>
                <a:spcPts val="0"/>
              </a:spcAft>
              <a:buSzPts val="1100"/>
              <a:buChar char="●"/>
            </a:pPr>
            <a:r>
              <a:rPr lang="en-GB"/>
              <a:t>The chart on the right which came out of EOTEC network analysis and represents the state of EOTEC DevNet in 2024 with each blue dot representing an individual participant and red dots marking specific collaboration/learning opportunities. </a:t>
            </a:r>
            <a:endParaRPr/>
          </a:p>
        </p:txBody>
      </p:sp>
      <p:sp>
        <p:nvSpPr>
          <p:cNvPr id="99" name="Google Shape;99;g37acfea7d4c_0_1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7acfea7d4c_0_1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7acfea7d4c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GB">
                <a:solidFill>
                  <a:schemeClr val="dk1"/>
                </a:solidFill>
              </a:rPr>
              <a:t>A key part of EOTEC DevNet’s work is helping users navigate what's already available. EOTEC is not building new tools, but helps people find the right ones for their context. </a:t>
            </a:r>
            <a:endParaRPr>
              <a:solidFill>
                <a:schemeClr val="dk1"/>
              </a:solidFill>
            </a:endParaRPr>
          </a:p>
          <a:p>
            <a:pPr indent="0" lvl="0" marL="0" rtl="0" algn="l">
              <a:lnSpc>
                <a:spcPct val="115000"/>
              </a:lnSpc>
              <a:spcBef>
                <a:spcPts val="1200"/>
              </a:spcBef>
              <a:spcAft>
                <a:spcPts val="0"/>
              </a:spcAft>
              <a:buNone/>
            </a:pPr>
            <a:r>
              <a:rPr lang="en-GB">
                <a:solidFill>
                  <a:schemeClr val="dk1"/>
                </a:solidFill>
              </a:rPr>
              <a:t>For instance, the Flood Tools Tracker and Drought Tools Tracker simplify navigation through existing EO resources, making it easier for decision-makers and practitioners to identify the tools and training materials they need. The Global Flood Extent Use Case, which includes five regional event analyses that demonstrate the practical application of EO data in addressing flood risks and offers a replicable model for others to enhance disaster preparedness and response. </a:t>
            </a:r>
            <a:endParaRPr>
              <a:solidFill>
                <a:schemeClr val="dk1"/>
              </a:solidFill>
            </a:endParaRPr>
          </a:p>
          <a:p>
            <a:pPr indent="0" lvl="0" marL="0" rtl="0" algn="l">
              <a:lnSpc>
                <a:spcPct val="115000"/>
              </a:lnSpc>
              <a:spcBef>
                <a:spcPts val="1200"/>
              </a:spcBef>
              <a:spcAft>
                <a:spcPts val="0"/>
              </a:spcAft>
              <a:buNone/>
            </a:pPr>
            <a:r>
              <a:rPr lang="en-GB">
                <a:solidFill>
                  <a:schemeClr val="dk1"/>
                </a:solidFill>
              </a:rPr>
              <a:t>Another effort is the ongoing development of EO Capacity building Needs Assessment Guidance, designed to help stakeholders systematically identify and address gaps in EO capacity building.</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7acfea7d4c_0_1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This short screen recording demonstrates the Needs Assessment section of the EOTEC website including introduction to needs assessment methodology. It details the steps of needs assessment cycle and explores many ways to collect information.</a:t>
            </a:r>
            <a:endParaRPr/>
          </a:p>
          <a:p>
            <a:pPr indent="0" lvl="0" marL="0" rtl="0" algn="l">
              <a:lnSpc>
                <a:spcPct val="100000"/>
              </a:lnSpc>
              <a:spcBef>
                <a:spcPts val="0"/>
              </a:spcBef>
              <a:spcAft>
                <a:spcPts val="0"/>
              </a:spcAft>
              <a:buSzPts val="1100"/>
              <a:buNone/>
            </a:pPr>
            <a:r>
              <a:rPr lang="en-GB"/>
              <a:t> </a:t>
            </a:r>
            <a:endParaRPr/>
          </a:p>
          <a:p>
            <a:pPr indent="0" lvl="0" marL="0" rtl="0" algn="l">
              <a:lnSpc>
                <a:spcPct val="100000"/>
              </a:lnSpc>
              <a:spcBef>
                <a:spcPts val="0"/>
              </a:spcBef>
              <a:spcAft>
                <a:spcPts val="0"/>
              </a:spcAft>
              <a:buSzPts val="1100"/>
              <a:buNone/>
            </a:pPr>
            <a:r>
              <a:rPr lang="en-GB"/>
              <a:t>Users can also browse past EO Needs Assessment examples and dive deeper into how various assessment tools were used in different context.The site also features lessons learned and tips for those embarking on their own assessment.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And like with its other products EOTEC used both WGCapD and other CEOS resources such as as GEOGLAM Capacity Development Toolkit and then </a:t>
            </a:r>
            <a:r>
              <a:rPr lang="en-GB"/>
              <a:t>augmented</a:t>
            </a:r>
            <a:r>
              <a:rPr lang="en-GB"/>
              <a:t> it with materials from across the partner networks.</a:t>
            </a:r>
            <a:endParaRPr/>
          </a:p>
        </p:txBody>
      </p:sp>
      <p:sp>
        <p:nvSpPr>
          <p:cNvPr id="121" name="Google Shape;121;g37acfea7d4c_0_1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7acfea7d4c_0_1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After 3 years of piloting various approaches and growing the community of both capacity builders and users, EOTEC recently went through strategic planning </a:t>
            </a:r>
            <a:r>
              <a:rPr lang="en-GB"/>
              <a:t>exercise</a:t>
            </a:r>
            <a:r>
              <a:rPr lang="en-GB"/>
              <a: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You can see on this slide what EOTEC plans to focus on as it looks towards its next two year - it is mostly about accelerating the sharing of existing knowledge across the network of networks by strengthening both the regional and thematic communities of practice, as well as bringing more value to the global founding partners including CEOS. </a:t>
            </a:r>
            <a:br>
              <a:rPr lang="en-GB"/>
            </a:br>
            <a:br>
              <a:rPr lang="en-GB"/>
            </a:br>
            <a:r>
              <a:rPr lang="en-GB"/>
              <a:t>You are </a:t>
            </a:r>
            <a:r>
              <a:rPr lang="en-GB"/>
              <a:t>welcome</a:t>
            </a:r>
            <a:r>
              <a:rPr lang="en-GB"/>
              <a:t> to read the entire strategy document and all the planned activities but as an example, the next slide focuses on the objective related to collaboration with global partners. </a:t>
            </a:r>
            <a:endParaRPr/>
          </a:p>
        </p:txBody>
      </p:sp>
      <p:sp>
        <p:nvSpPr>
          <p:cNvPr id="127" name="Google Shape;127;g37acfea7d4c_0_1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7acfea7d4c_0_1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As a chair of WGCapD I try to stay </a:t>
            </a:r>
            <a:r>
              <a:rPr lang="en-GB"/>
              <a:t>apprised</a:t>
            </a:r>
            <a:r>
              <a:rPr lang="en-GB"/>
              <a:t> of other capacity building efforts, but with my day-to-day portfolio at SANSA, I can’t keep up with everything. Yet somehow EOTEC secretariat team which is comprised of 3 part time members is able to attend nearly all the relevant meetings, webinars and conferences and then bring the learnings back to WGCapD.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They disseminate information via their website and social media, collaborate with CEOS SEO on adding information in relevant trackers and now are an integral part of how WGCapD engages with the larger universe of EO training providers.</a:t>
            </a:r>
            <a:endParaRPr/>
          </a:p>
        </p:txBody>
      </p:sp>
      <p:sp>
        <p:nvSpPr>
          <p:cNvPr id="133" name="Google Shape;133;g37acfea7d4c_0_1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13.jpg"/><Relationship Id="rId4" Type="http://schemas.openxmlformats.org/officeDocument/2006/relationships/image" Target="../media/image2.jpg"/><Relationship Id="rId5" Type="http://schemas.openxmlformats.org/officeDocument/2006/relationships/image" Target="../media/image16.png"/><Relationship Id="rId6"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5"/>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5"/>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5"/>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5"/>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5"/>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5"/>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5"/>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5"/>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5"/>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6"/>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SIT TW 2025, 9-11 September 2025</a:t>
            </a:r>
            <a:endParaRPr b="1" i="0" sz="1400" u="none" cap="none" strike="noStrike">
              <a:solidFill>
                <a:schemeClr val="accent1"/>
              </a:solidFill>
              <a:latin typeface="Montserrat"/>
              <a:ea typeface="Montserrat"/>
              <a:cs typeface="Montserrat"/>
              <a:sym typeface="Montserrat"/>
            </a:endParaRPr>
          </a:p>
        </p:txBody>
      </p:sp>
      <p:sp>
        <p:nvSpPr>
          <p:cNvPr id="29" name="Google Shape;29;p6"/>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0" name="Google Shape;3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7"/>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7"/>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7"/>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8" name="Google Shape;38;p7"/>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9" name="Google Shape;39;p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0" name="Google Shape;40;p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1" name="Google Shape;41;p7"/>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SIT TW 2025, 9-11 September 2025</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8"/>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8"/>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9" name="Google Shape;49;p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0" name="Google Shape;50;p8"/>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SIT TW 2025, 9-11 September 2025</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9"/>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9"/>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8" name="Google Shape;58;p9"/>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9" name="Google Shape;59;p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0" name="Google Shape;60;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1" name="Google Shape;61;p9"/>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SIT TW 2025, 9-11 September 2025</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type="blank">
  <p:cSld name="BLANK">
    <p:spTree>
      <p:nvGrpSpPr>
        <p:cNvPr id="62" name="Shape 62"/>
        <p:cNvGrpSpPr/>
        <p:nvPr/>
      </p:nvGrpSpPr>
      <p:grpSpPr>
        <a:xfrm>
          <a:off x="0" y="0"/>
          <a:ext cx="0" cy="0"/>
          <a:chOff x="0" y="0"/>
          <a:chExt cx="0" cy="0"/>
        </a:xfrm>
      </p:grpSpPr>
      <p:sp>
        <p:nvSpPr>
          <p:cNvPr id="63" name="Google Shape;63;g37acfea7d4c_0_26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g37acfea7d4c_0_26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g37acfea7d4c_0_26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9.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4"/>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4"/>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hyperlink" Target="http://www.eotecdev.net/" TargetMode="External"/><Relationship Id="rId10" Type="http://schemas.openxmlformats.org/officeDocument/2006/relationships/image" Target="../media/image20.png"/><Relationship Id="rId9" Type="http://schemas.openxmlformats.org/officeDocument/2006/relationships/image" Target="../media/image17.png"/><Relationship Id="rId5" Type="http://schemas.openxmlformats.org/officeDocument/2006/relationships/hyperlink" Target="https://www.linkedin.com/company/eotec-devnet" TargetMode="External"/><Relationship Id="rId6" Type="http://schemas.openxmlformats.org/officeDocument/2006/relationships/hyperlink" Target="https://twitter.com/EOTECDevNet" TargetMode="External"/><Relationship Id="rId7" Type="http://schemas.openxmlformats.org/officeDocument/2006/relationships/image" Target="../media/image21.png"/><Relationship Id="rId8"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g"/><Relationship Id="rId4" Type="http://schemas.openxmlformats.org/officeDocument/2006/relationships/image" Target="../media/image25.jpg"/><Relationship Id="rId5"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3.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9.jp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drive.google.com/file/d/1p5wJHo7onCyLD_uGXnVmKJkjud0TnBY5/view"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docs.google.com/document/d/1kBnCWaxdpG9L0POOqbLIcb3eIVYriDnXktBGwHv5Pms/edit?usp=sharin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docs.google.com/document/d/1kBnCWaxdpG9L0POOqbLIcb3eIVYriDnXktBGwHv5Pms/edit?usp=sharin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g37acfea7d4c_0_110"/>
          <p:cNvSpPr txBox="1"/>
          <p:nvPr>
            <p:ph type="title"/>
          </p:nvPr>
        </p:nvSpPr>
        <p:spPr>
          <a:xfrm>
            <a:off x="176050" y="175950"/>
            <a:ext cx="7793400" cy="4773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8000"/>
              <a:buNone/>
            </a:pPr>
            <a:r>
              <a:rPr i="1" lang="en-GB"/>
              <a:t>Capacity Development Updates</a:t>
            </a:r>
            <a:br>
              <a:rPr lang="en-GB" sz="9600"/>
            </a:br>
            <a:endParaRPr sz="7500"/>
          </a:p>
        </p:txBody>
      </p:sp>
      <p:sp>
        <p:nvSpPr>
          <p:cNvPr id="71" name="Google Shape;71;g37acfea7d4c_0_110"/>
          <p:cNvSpPr/>
          <p:nvPr/>
        </p:nvSpPr>
        <p:spPr>
          <a:xfrm>
            <a:off x="7233175" y="4672201"/>
            <a:ext cx="4833000" cy="2185800"/>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Clr>
                <a:schemeClr val="dk1"/>
              </a:buClr>
              <a:buSzPts val="2200"/>
              <a:buFont typeface="Arial"/>
              <a:buNone/>
            </a:pPr>
            <a:r>
              <a:rPr b="1" i="0" lang="en-GB" sz="2200" u="none" cap="none" strike="noStrike">
                <a:solidFill>
                  <a:schemeClr val="accent1"/>
                </a:solidFill>
                <a:latin typeface="Montserrat"/>
                <a:ea typeface="Montserrat"/>
                <a:cs typeface="Montserrat"/>
                <a:sym typeface="Montserrat"/>
              </a:rPr>
              <a:t>WGCapD</a:t>
            </a:r>
            <a:endParaRPr b="0" i="0" sz="1400" u="none" cap="none" strike="noStrike">
              <a:solidFill>
                <a:schemeClr val="dk1"/>
              </a:solidFill>
              <a:latin typeface="Montserrat"/>
              <a:ea typeface="Montserrat"/>
              <a:cs typeface="Montserrat"/>
              <a:sym typeface="Montserrat"/>
            </a:endParaRPr>
          </a:p>
          <a:p>
            <a:pPr indent="0" lvl="0" marL="0" marR="0" rtl="0" algn="r">
              <a:lnSpc>
                <a:spcPct val="130000"/>
              </a:lnSpc>
              <a:spcBef>
                <a:spcPts val="0"/>
              </a:spcBef>
              <a:spcAft>
                <a:spcPts val="0"/>
              </a:spcAft>
              <a:buClr>
                <a:schemeClr val="dk1"/>
              </a:buClr>
              <a:buSzPts val="2200"/>
              <a:buFont typeface="Arial"/>
              <a:buNone/>
            </a:pPr>
            <a:r>
              <a:rPr b="1" i="0" lang="en-GB" sz="2200" u="none" cap="none" strike="noStrike">
                <a:solidFill>
                  <a:schemeClr val="accent1"/>
                </a:solidFill>
                <a:latin typeface="Montserrat"/>
                <a:ea typeface="Montserrat"/>
                <a:cs typeface="Montserrat"/>
                <a:sym typeface="Montserrat"/>
              </a:rPr>
              <a:t>Agenda Item 8.3</a:t>
            </a:r>
            <a:endParaRPr b="0" i="0" sz="1400" u="none" cap="none" strike="noStrike">
              <a:solidFill>
                <a:schemeClr val="dk1"/>
              </a:solidFill>
              <a:latin typeface="Montserrat"/>
              <a:ea typeface="Montserrat"/>
              <a:cs typeface="Montserrat"/>
              <a:sym typeface="Montserrat"/>
            </a:endParaRPr>
          </a:p>
          <a:p>
            <a:pPr indent="0" lvl="0" marL="0" marR="0" rtl="0" algn="r">
              <a:lnSpc>
                <a:spcPct val="130000"/>
              </a:lnSpc>
              <a:spcBef>
                <a:spcPts val="0"/>
              </a:spcBef>
              <a:spcAft>
                <a:spcPts val="0"/>
              </a:spcAft>
              <a:buClr>
                <a:schemeClr val="dk1"/>
              </a:buClr>
              <a:buSzPts val="2200"/>
              <a:buFont typeface="Arial"/>
              <a:buNone/>
            </a:pPr>
            <a:r>
              <a:rPr b="1" i="0" lang="en-GB" sz="2200" u="none" cap="none" strike="noStrike">
                <a:solidFill>
                  <a:schemeClr val="accent1"/>
                </a:solidFill>
                <a:latin typeface="Montserrat"/>
                <a:ea typeface="Montserrat"/>
                <a:cs typeface="Montserrat"/>
                <a:sym typeface="Montserrat"/>
              </a:rPr>
              <a:t>SIT TW 2025</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chemeClr val="dk1"/>
              </a:buClr>
              <a:buSzPts val="2200"/>
              <a:buFont typeface="Arial"/>
              <a:buNone/>
            </a:pPr>
            <a:r>
              <a:rPr b="1" i="0" lang="en-GB" sz="2200" u="none" cap="none" strike="noStrike">
                <a:solidFill>
                  <a:schemeClr val="accent1"/>
                </a:solidFill>
                <a:latin typeface="Montserrat"/>
                <a:ea typeface="Montserrat"/>
                <a:cs typeface="Montserrat"/>
                <a:sym typeface="Montserrat"/>
              </a:rPr>
              <a:t>Darmstadt, Germany</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chemeClr val="dk1"/>
              </a:buClr>
              <a:buSzPts val="2200"/>
              <a:buFont typeface="Arial"/>
              <a:buNone/>
            </a:pPr>
            <a:r>
              <a:rPr b="1" i="0" lang="en-GB" sz="2200" u="none" cap="none" strike="noStrike">
                <a:solidFill>
                  <a:schemeClr val="accent1"/>
                </a:solidFill>
                <a:latin typeface="Montserrat"/>
                <a:ea typeface="Montserrat"/>
                <a:cs typeface="Montserrat"/>
                <a:sym typeface="Montserrat"/>
              </a:rPr>
              <a:t>9-11 September, 2025</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37acfea7d4c_0_173"/>
          <p:cNvSpPr txBox="1"/>
          <p:nvPr/>
        </p:nvSpPr>
        <p:spPr>
          <a:xfrm>
            <a:off x="357100" y="1290950"/>
            <a:ext cx="11376900" cy="1616100"/>
          </a:xfrm>
          <a:prstGeom prst="rect">
            <a:avLst/>
          </a:prstGeom>
          <a:noFill/>
          <a:ln>
            <a:noFill/>
          </a:ln>
        </p:spPr>
        <p:txBody>
          <a:bodyPr anchorCtr="0" anchor="t" bIns="45700" lIns="91425" spcFirstLastPara="1" rIns="91425" wrap="square" tIns="45700">
            <a:spAutoFit/>
          </a:bodyPr>
          <a:lstStyle/>
          <a:p>
            <a:pPr indent="-342900" lvl="0" marL="457200" rtl="0" algn="l">
              <a:lnSpc>
                <a:spcPct val="150000"/>
              </a:lnSpc>
              <a:spcBef>
                <a:spcPts val="0"/>
              </a:spcBef>
              <a:spcAft>
                <a:spcPts val="0"/>
              </a:spcAft>
              <a:buClr>
                <a:schemeClr val="dk1"/>
              </a:buClr>
              <a:buSzPts val="1800"/>
              <a:buChar char="●"/>
            </a:pPr>
            <a:r>
              <a:rPr lang="en-GB" sz="1800">
                <a:solidFill>
                  <a:schemeClr val="dk1"/>
                </a:solidFill>
              </a:rPr>
              <a:t>Join the capacity building efforts of WGCapD and EOTEC DevNet</a:t>
            </a:r>
            <a:endParaRPr sz="1800">
              <a:solidFill>
                <a:schemeClr val="dk1"/>
              </a:solidFill>
            </a:endParaRPr>
          </a:p>
          <a:p>
            <a:pPr indent="-342900" lvl="0" marL="457200" rtl="0" algn="l">
              <a:lnSpc>
                <a:spcPct val="150000"/>
              </a:lnSpc>
              <a:spcBef>
                <a:spcPts val="0"/>
              </a:spcBef>
              <a:spcAft>
                <a:spcPts val="0"/>
              </a:spcAft>
              <a:buClr>
                <a:schemeClr val="dk1"/>
              </a:buClr>
              <a:buSzPts val="1800"/>
              <a:buChar char="●"/>
            </a:pPr>
            <a:r>
              <a:rPr lang="en-GB" sz="1800">
                <a:solidFill>
                  <a:schemeClr val="dk1"/>
                </a:solidFill>
              </a:rPr>
              <a:t>Take advantage of our resources, such as CEOS Training Calendar and Flood/Drought Tools Trackers</a:t>
            </a:r>
            <a:endParaRPr sz="1800">
              <a:solidFill>
                <a:schemeClr val="dk1"/>
              </a:solidFill>
            </a:endParaRPr>
          </a:p>
          <a:p>
            <a:pPr indent="-342900" lvl="0" marL="457200" rtl="0" algn="l">
              <a:lnSpc>
                <a:spcPct val="150000"/>
              </a:lnSpc>
              <a:spcBef>
                <a:spcPts val="0"/>
              </a:spcBef>
              <a:spcAft>
                <a:spcPts val="0"/>
              </a:spcAft>
              <a:buClr>
                <a:schemeClr val="dk1"/>
              </a:buClr>
              <a:buSzPts val="1800"/>
              <a:buChar char="●"/>
            </a:pPr>
            <a:r>
              <a:rPr lang="en-GB" sz="1800">
                <a:solidFill>
                  <a:schemeClr val="dk1"/>
                </a:solidFill>
              </a:rPr>
              <a:t>Let us know how we can best support other efforts across CEOS with the expertise of our members and community</a:t>
            </a:r>
            <a:endParaRPr sz="1800">
              <a:solidFill>
                <a:schemeClr val="dk1"/>
              </a:solidFill>
            </a:endParaRPr>
          </a:p>
        </p:txBody>
      </p:sp>
      <p:sp>
        <p:nvSpPr>
          <p:cNvPr id="143" name="Google Shape;143;g37acfea7d4c_0_173"/>
          <p:cNvSpPr txBox="1"/>
          <p:nvPr/>
        </p:nvSpPr>
        <p:spPr>
          <a:xfrm>
            <a:off x="94025" y="103250"/>
            <a:ext cx="95073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lang="en-GB" sz="4400">
                <a:solidFill>
                  <a:schemeClr val="lt1"/>
                </a:solidFill>
                <a:latin typeface="Montserrat"/>
                <a:ea typeface="Montserrat"/>
                <a:cs typeface="Montserrat"/>
                <a:sym typeface="Montserrat"/>
              </a:rPr>
              <a:t>Call to Action</a:t>
            </a:r>
            <a:endParaRPr b="0" i="0" sz="1400" u="none" cap="none" strike="noStrike">
              <a:solidFill>
                <a:srgbClr val="000000"/>
              </a:solidFill>
              <a:latin typeface="Montserrat"/>
              <a:ea typeface="Montserrat"/>
              <a:cs typeface="Montserrat"/>
              <a:sym typeface="Montserrat"/>
            </a:endParaRPr>
          </a:p>
        </p:txBody>
      </p:sp>
      <p:grpSp>
        <p:nvGrpSpPr>
          <p:cNvPr id="144" name="Google Shape;144;g37acfea7d4c_0_173"/>
          <p:cNvGrpSpPr/>
          <p:nvPr/>
        </p:nvGrpSpPr>
        <p:grpSpPr>
          <a:xfrm>
            <a:off x="5436155" y="3071288"/>
            <a:ext cx="3617022" cy="2279059"/>
            <a:chOff x="4192863" y="1002150"/>
            <a:chExt cx="3679200" cy="3139200"/>
          </a:xfrm>
        </p:grpSpPr>
        <p:sp>
          <p:nvSpPr>
            <p:cNvPr id="145" name="Google Shape;145;g37acfea7d4c_0_173"/>
            <p:cNvSpPr/>
            <p:nvPr/>
          </p:nvSpPr>
          <p:spPr>
            <a:xfrm>
              <a:off x="4192863" y="1002150"/>
              <a:ext cx="3679200" cy="3139200"/>
            </a:xfrm>
            <a:prstGeom prst="round2DiagRect">
              <a:avLst>
                <a:gd fmla="val 0" name="adj1"/>
                <a:gd fmla="val 17764" name="adj2"/>
              </a:avLst>
            </a:prstGeom>
            <a:solidFill>
              <a:srgbClr val="004C9A"/>
            </a:solidFill>
            <a:ln>
              <a:noFill/>
            </a:ln>
          </p:spPr>
          <p:txBody>
            <a:bodyPr anchorCtr="0" anchor="ctr" bIns="87200" lIns="87200" spcFirstLastPara="1" rIns="87200" wrap="square" tIns="87200">
              <a:noAutofit/>
            </a:bodyPr>
            <a:lstStyle/>
            <a:p>
              <a:pPr indent="0" lvl="0" marL="0" marR="0" rtl="0" algn="l">
                <a:lnSpc>
                  <a:spcPct val="100000"/>
                </a:lnSpc>
                <a:spcBef>
                  <a:spcPts val="0"/>
                </a:spcBef>
                <a:spcAft>
                  <a:spcPts val="0"/>
                </a:spcAft>
                <a:buClr>
                  <a:srgbClr val="000000"/>
                </a:buClr>
                <a:buSzPts val="1360"/>
                <a:buFont typeface="Arial"/>
                <a:buNone/>
              </a:pPr>
              <a:r>
                <a:t/>
              </a:r>
              <a:endParaRPr b="0" i="0" sz="1359"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60"/>
                <a:buFont typeface="Arial"/>
                <a:buNone/>
              </a:pPr>
              <a:r>
                <a:t/>
              </a:r>
              <a:endParaRPr b="0" i="0" sz="1359"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60"/>
                <a:buFont typeface="Arial"/>
                <a:buNone/>
              </a:pPr>
              <a:r>
                <a:t/>
              </a:r>
              <a:endParaRPr b="0" i="0" sz="1359"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60"/>
                <a:buFont typeface="Arial"/>
                <a:buNone/>
              </a:pPr>
              <a:r>
                <a:t/>
              </a:r>
              <a:endParaRPr b="0" i="0" sz="1359" u="none" cap="none" strike="noStrike">
                <a:solidFill>
                  <a:srgbClr val="000000"/>
                </a:solidFill>
                <a:latin typeface="Arial"/>
                <a:ea typeface="Arial"/>
                <a:cs typeface="Arial"/>
                <a:sym typeface="Arial"/>
              </a:endParaRPr>
            </a:p>
          </p:txBody>
        </p:sp>
        <p:sp>
          <p:nvSpPr>
            <p:cNvPr id="146" name="Google Shape;146;g37acfea7d4c_0_173"/>
            <p:cNvSpPr txBox="1"/>
            <p:nvPr/>
          </p:nvSpPr>
          <p:spPr>
            <a:xfrm>
              <a:off x="5412020" y="1119777"/>
              <a:ext cx="2201100" cy="662400"/>
            </a:xfrm>
            <a:prstGeom prst="rect">
              <a:avLst/>
            </a:prstGeom>
            <a:solidFill>
              <a:srgbClr val="004C9A"/>
            </a:solidFill>
            <a:ln>
              <a:noFill/>
            </a:ln>
          </p:spPr>
          <p:txBody>
            <a:bodyPr anchorCtr="0" anchor="t" bIns="87200" lIns="87200" spcFirstLastPara="1" rIns="87200" wrap="square" tIns="87200">
              <a:noAutofit/>
            </a:bodyPr>
            <a:lstStyle/>
            <a:p>
              <a:pPr indent="0" lvl="0" marL="0" marR="0" rtl="0" algn="ctr">
                <a:lnSpc>
                  <a:spcPct val="100000"/>
                </a:lnSpc>
                <a:spcBef>
                  <a:spcPts val="0"/>
                </a:spcBef>
                <a:spcAft>
                  <a:spcPts val="0"/>
                </a:spcAft>
                <a:buClr>
                  <a:srgbClr val="000000"/>
                </a:buClr>
                <a:buSzPts val="1575"/>
                <a:buFont typeface="Arial"/>
                <a:buNone/>
              </a:pPr>
              <a:r>
                <a:rPr b="1" i="0" lang="en-GB" sz="1574" u="none" cap="none" strike="noStrike">
                  <a:solidFill>
                    <a:srgbClr val="FFFFFF"/>
                  </a:solidFill>
                  <a:latin typeface="Calibri"/>
                  <a:ea typeface="Calibri"/>
                  <a:cs typeface="Calibri"/>
                  <a:sym typeface="Calibri"/>
                </a:rPr>
                <a:t>Connect with experts in our online communities</a:t>
              </a:r>
              <a:endParaRPr b="0" i="0" sz="1574" u="none" cap="none" strike="noStrike">
                <a:solidFill>
                  <a:srgbClr val="FFFFFF"/>
                </a:solidFill>
                <a:latin typeface="Calibri"/>
                <a:ea typeface="Calibri"/>
                <a:cs typeface="Calibri"/>
                <a:sym typeface="Calibri"/>
              </a:endParaRPr>
            </a:p>
          </p:txBody>
        </p:sp>
      </p:grpSp>
      <p:sp>
        <p:nvSpPr>
          <p:cNvPr id="147" name="Google Shape;147;g37acfea7d4c_0_173"/>
          <p:cNvSpPr/>
          <p:nvPr/>
        </p:nvSpPr>
        <p:spPr>
          <a:xfrm flipH="1">
            <a:off x="5804859" y="4703166"/>
            <a:ext cx="2673600" cy="1635600"/>
          </a:xfrm>
          <a:prstGeom prst="round2DiagRect">
            <a:avLst>
              <a:gd fmla="val 0" name="adj1"/>
              <a:gd fmla="val 17764" name="adj2"/>
            </a:avLst>
          </a:prstGeom>
          <a:solidFill>
            <a:srgbClr val="008B7A"/>
          </a:solidFill>
          <a:ln>
            <a:noFill/>
          </a:ln>
        </p:spPr>
        <p:txBody>
          <a:bodyPr anchorCtr="0" anchor="ctr" bIns="87200" lIns="87200" spcFirstLastPara="1" rIns="87200" wrap="square" tIns="87200">
            <a:noAutofit/>
          </a:bodyPr>
          <a:lstStyle/>
          <a:p>
            <a:pPr indent="0" lvl="0" marL="0" marR="0" rtl="0" algn="l">
              <a:lnSpc>
                <a:spcPct val="100000"/>
              </a:lnSpc>
              <a:spcBef>
                <a:spcPts val="0"/>
              </a:spcBef>
              <a:spcAft>
                <a:spcPts val="0"/>
              </a:spcAft>
              <a:buClr>
                <a:srgbClr val="000000"/>
              </a:buClr>
              <a:buSzPts val="1002"/>
              <a:buFont typeface="Arial"/>
              <a:buNone/>
            </a:pPr>
            <a:r>
              <a:t/>
            </a:r>
            <a:endParaRPr b="0" i="0" sz="1002" u="none" cap="none" strike="noStrike">
              <a:solidFill>
                <a:srgbClr val="000000"/>
              </a:solidFill>
              <a:latin typeface="Arial"/>
              <a:ea typeface="Arial"/>
              <a:cs typeface="Arial"/>
              <a:sym typeface="Arial"/>
            </a:endParaRPr>
          </a:p>
        </p:txBody>
      </p:sp>
      <p:grpSp>
        <p:nvGrpSpPr>
          <p:cNvPr id="148" name="Google Shape;148;g37acfea7d4c_0_173"/>
          <p:cNvGrpSpPr/>
          <p:nvPr/>
        </p:nvGrpSpPr>
        <p:grpSpPr>
          <a:xfrm>
            <a:off x="2569098" y="3071002"/>
            <a:ext cx="1911736" cy="1635523"/>
            <a:chOff x="1271925" y="1002150"/>
            <a:chExt cx="1944600" cy="1569600"/>
          </a:xfrm>
        </p:grpSpPr>
        <p:sp>
          <p:nvSpPr>
            <p:cNvPr id="149" name="Google Shape;149;g37acfea7d4c_0_173"/>
            <p:cNvSpPr/>
            <p:nvPr/>
          </p:nvSpPr>
          <p:spPr>
            <a:xfrm rot="10800000">
              <a:off x="1271925" y="1002150"/>
              <a:ext cx="1944600" cy="1569600"/>
            </a:xfrm>
            <a:prstGeom prst="round2DiagRect">
              <a:avLst>
                <a:gd fmla="val 0" name="adj1"/>
                <a:gd fmla="val 17764" name="adj2"/>
              </a:avLst>
            </a:prstGeom>
            <a:solidFill>
              <a:srgbClr val="008CC1"/>
            </a:solidFill>
            <a:ln>
              <a:noFill/>
            </a:ln>
          </p:spPr>
          <p:txBody>
            <a:bodyPr anchorCtr="0" anchor="ctr" bIns="87200" lIns="87200" spcFirstLastPara="1" rIns="87200" wrap="square" tIns="87200">
              <a:noAutofit/>
            </a:bodyPr>
            <a:lstStyle/>
            <a:p>
              <a:pPr indent="0" lvl="0" marL="0" marR="0" rtl="0" algn="l">
                <a:lnSpc>
                  <a:spcPct val="100000"/>
                </a:lnSpc>
                <a:spcBef>
                  <a:spcPts val="0"/>
                </a:spcBef>
                <a:spcAft>
                  <a:spcPts val="0"/>
                </a:spcAft>
                <a:buClr>
                  <a:srgbClr val="000000"/>
                </a:buClr>
                <a:buSzPts val="1002"/>
                <a:buFont typeface="Arial"/>
                <a:buNone/>
              </a:pPr>
              <a:r>
                <a:t/>
              </a:r>
              <a:endParaRPr b="0" i="0" sz="1002" u="none" cap="none" strike="noStrike">
                <a:solidFill>
                  <a:srgbClr val="000000"/>
                </a:solidFill>
                <a:latin typeface="Arial"/>
                <a:ea typeface="Arial"/>
                <a:cs typeface="Arial"/>
                <a:sym typeface="Arial"/>
              </a:endParaRPr>
            </a:p>
          </p:txBody>
        </p:sp>
        <p:sp>
          <p:nvSpPr>
            <p:cNvPr id="150" name="Google Shape;150;g37acfea7d4c_0_173"/>
            <p:cNvSpPr txBox="1"/>
            <p:nvPr/>
          </p:nvSpPr>
          <p:spPr>
            <a:xfrm>
              <a:off x="1485186" y="1404670"/>
              <a:ext cx="1451700" cy="459900"/>
            </a:xfrm>
            <a:prstGeom prst="rect">
              <a:avLst/>
            </a:prstGeom>
            <a:solidFill>
              <a:srgbClr val="008CC1"/>
            </a:solidFill>
            <a:ln>
              <a:noFill/>
            </a:ln>
          </p:spPr>
          <p:txBody>
            <a:bodyPr anchorCtr="0" anchor="t" bIns="87200" lIns="87200" spcFirstLastPara="1" rIns="87200" wrap="square" tIns="87200">
              <a:noAutofit/>
            </a:bodyPr>
            <a:lstStyle/>
            <a:p>
              <a:pPr indent="0" lvl="0" marL="0" marR="0" rtl="0" algn="l">
                <a:lnSpc>
                  <a:spcPct val="100000"/>
                </a:lnSpc>
                <a:spcBef>
                  <a:spcPts val="0"/>
                </a:spcBef>
                <a:spcAft>
                  <a:spcPts val="0"/>
                </a:spcAft>
                <a:buClr>
                  <a:srgbClr val="000000"/>
                </a:buClr>
                <a:buSzPts val="2720"/>
                <a:buFont typeface="Arial"/>
                <a:buNone/>
              </a:pPr>
              <a:r>
                <a:rPr b="1" i="0" lang="en-GB" sz="2719" u="none" cap="none" strike="noStrike">
                  <a:solidFill>
                    <a:srgbClr val="FFFFFF"/>
                  </a:solidFill>
                  <a:latin typeface="Calibri"/>
                  <a:ea typeface="Calibri"/>
                  <a:cs typeface="Calibri"/>
                  <a:sym typeface="Calibri"/>
                </a:rPr>
                <a:t>JOIN US!</a:t>
              </a:r>
              <a:endParaRPr b="0" i="0" sz="2719" u="none" cap="none" strike="noStrike">
                <a:solidFill>
                  <a:srgbClr val="FFFFFF"/>
                </a:solidFill>
                <a:latin typeface="Calibri"/>
                <a:ea typeface="Calibri"/>
                <a:cs typeface="Calibri"/>
                <a:sym typeface="Calibri"/>
              </a:endParaRPr>
            </a:p>
          </p:txBody>
        </p:sp>
      </p:grpSp>
      <p:sp>
        <p:nvSpPr>
          <p:cNvPr id="151" name="Google Shape;151;g37acfea7d4c_0_173"/>
          <p:cNvSpPr/>
          <p:nvPr/>
        </p:nvSpPr>
        <p:spPr>
          <a:xfrm flipH="1">
            <a:off x="2569359" y="4703161"/>
            <a:ext cx="1911900" cy="1635600"/>
          </a:xfrm>
          <a:prstGeom prst="round2DiagRect">
            <a:avLst>
              <a:gd fmla="val 0" name="adj1"/>
              <a:gd fmla="val 17764" name="adj2"/>
            </a:avLst>
          </a:prstGeom>
          <a:solidFill>
            <a:srgbClr val="008B7A"/>
          </a:solidFill>
          <a:ln>
            <a:noFill/>
          </a:ln>
        </p:spPr>
        <p:txBody>
          <a:bodyPr anchorCtr="0" anchor="ctr" bIns="87200" lIns="87200" spcFirstLastPara="1" rIns="87200" wrap="square" tIns="87200">
            <a:noAutofit/>
          </a:bodyPr>
          <a:lstStyle/>
          <a:p>
            <a:pPr indent="0" lvl="0" marL="0" marR="0" rtl="0" algn="l">
              <a:lnSpc>
                <a:spcPct val="100000"/>
              </a:lnSpc>
              <a:spcBef>
                <a:spcPts val="0"/>
              </a:spcBef>
              <a:spcAft>
                <a:spcPts val="0"/>
              </a:spcAft>
              <a:buClr>
                <a:srgbClr val="000000"/>
              </a:buClr>
              <a:buSzPts val="1002"/>
              <a:buFont typeface="Arial"/>
              <a:buNone/>
            </a:pPr>
            <a:r>
              <a:t/>
            </a:r>
            <a:endParaRPr b="0" i="0" sz="1002" u="none" cap="none" strike="noStrike">
              <a:solidFill>
                <a:srgbClr val="000000"/>
              </a:solidFill>
              <a:latin typeface="Arial"/>
              <a:ea typeface="Arial"/>
              <a:cs typeface="Arial"/>
              <a:sym typeface="Arial"/>
            </a:endParaRPr>
          </a:p>
        </p:txBody>
      </p:sp>
      <p:sp>
        <p:nvSpPr>
          <p:cNvPr id="152" name="Google Shape;152;g37acfea7d4c_0_173"/>
          <p:cNvSpPr txBox="1"/>
          <p:nvPr/>
        </p:nvSpPr>
        <p:spPr>
          <a:xfrm>
            <a:off x="7706763" y="6338761"/>
            <a:ext cx="1963200" cy="261600"/>
          </a:xfrm>
          <a:prstGeom prst="rect">
            <a:avLst/>
          </a:prstGeom>
          <a:noFill/>
          <a:ln>
            <a:noFill/>
          </a:ln>
        </p:spPr>
        <p:txBody>
          <a:bodyPr anchorCtr="0" anchor="ctr" bIns="32700" lIns="65450" spcFirstLastPara="1" rIns="65450" wrap="square" tIns="32700">
            <a:noAutofit/>
          </a:bodyPr>
          <a:lstStyle/>
          <a:p>
            <a:pPr indent="0" lvl="0" marL="0" rtl="0" algn="r">
              <a:spcBef>
                <a:spcPts val="0"/>
              </a:spcBef>
              <a:spcAft>
                <a:spcPts val="0"/>
              </a:spcAft>
              <a:buNone/>
            </a:pPr>
            <a:fld id="{00000000-1234-1234-1234-123412341234}" type="slidenum">
              <a:rPr lang="en-GB" sz="858">
                <a:solidFill>
                  <a:srgbClr val="888888"/>
                </a:solidFill>
                <a:latin typeface="Calibri"/>
                <a:ea typeface="Calibri"/>
                <a:cs typeface="Calibri"/>
                <a:sym typeface="Calibri"/>
              </a:rPr>
              <a:t>‹#›</a:t>
            </a:fld>
            <a:endParaRPr sz="858">
              <a:solidFill>
                <a:srgbClr val="888888"/>
              </a:solidFill>
              <a:latin typeface="Calibri"/>
              <a:ea typeface="Calibri"/>
              <a:cs typeface="Calibri"/>
              <a:sym typeface="Calibri"/>
            </a:endParaRPr>
          </a:p>
        </p:txBody>
      </p:sp>
      <p:pic>
        <p:nvPicPr>
          <p:cNvPr id="153" name="Google Shape;153;g37acfea7d4c_0_173"/>
          <p:cNvPicPr preferRelativeResize="0"/>
          <p:nvPr/>
        </p:nvPicPr>
        <p:blipFill rotWithShape="1">
          <a:blip r:embed="rId3">
            <a:alphaModFix/>
          </a:blip>
          <a:srcRect b="0" l="0" r="0" t="0"/>
          <a:stretch/>
        </p:blipFill>
        <p:spPr>
          <a:xfrm>
            <a:off x="2778946" y="4774712"/>
            <a:ext cx="1492625" cy="1492625"/>
          </a:xfrm>
          <a:prstGeom prst="rect">
            <a:avLst/>
          </a:prstGeom>
          <a:noFill/>
          <a:ln>
            <a:noFill/>
          </a:ln>
        </p:spPr>
      </p:pic>
      <p:grpSp>
        <p:nvGrpSpPr>
          <p:cNvPr id="154" name="Google Shape;154;g37acfea7d4c_0_173"/>
          <p:cNvGrpSpPr/>
          <p:nvPr/>
        </p:nvGrpSpPr>
        <p:grpSpPr>
          <a:xfrm>
            <a:off x="4476146" y="3071002"/>
            <a:ext cx="1911736" cy="1635523"/>
            <a:chOff x="3216519" y="1002150"/>
            <a:chExt cx="1944600" cy="1569600"/>
          </a:xfrm>
        </p:grpSpPr>
        <p:sp>
          <p:nvSpPr>
            <p:cNvPr id="155" name="Google Shape;155;g37acfea7d4c_0_173"/>
            <p:cNvSpPr/>
            <p:nvPr/>
          </p:nvSpPr>
          <p:spPr>
            <a:xfrm flipH="1">
              <a:off x="3216519" y="1002150"/>
              <a:ext cx="1944600" cy="1569600"/>
            </a:xfrm>
            <a:prstGeom prst="round2DiagRect">
              <a:avLst>
                <a:gd fmla="val 0" name="adj1"/>
                <a:gd fmla="val 17764" name="adj2"/>
              </a:avLst>
            </a:prstGeom>
            <a:solidFill>
              <a:srgbClr val="008B7A"/>
            </a:solidFill>
            <a:ln>
              <a:noFill/>
            </a:ln>
          </p:spPr>
          <p:txBody>
            <a:bodyPr anchorCtr="0" anchor="ctr" bIns="87200" lIns="87200" spcFirstLastPara="1" rIns="87200" wrap="square" tIns="87200">
              <a:noAutofit/>
            </a:bodyPr>
            <a:lstStyle/>
            <a:p>
              <a:pPr indent="0" lvl="0" marL="0" marR="0" rtl="0" algn="l">
                <a:lnSpc>
                  <a:spcPct val="100000"/>
                </a:lnSpc>
                <a:spcBef>
                  <a:spcPts val="0"/>
                </a:spcBef>
                <a:spcAft>
                  <a:spcPts val="0"/>
                </a:spcAft>
                <a:buClr>
                  <a:srgbClr val="000000"/>
                </a:buClr>
                <a:buSzPts val="1002"/>
                <a:buFont typeface="Arial"/>
                <a:buNone/>
              </a:pPr>
              <a:r>
                <a:t/>
              </a:r>
              <a:endParaRPr b="0" i="0" sz="1002" u="none" cap="none" strike="noStrike">
                <a:solidFill>
                  <a:srgbClr val="000000"/>
                </a:solidFill>
                <a:latin typeface="Arial"/>
                <a:ea typeface="Arial"/>
                <a:cs typeface="Arial"/>
                <a:sym typeface="Arial"/>
              </a:endParaRPr>
            </a:p>
          </p:txBody>
        </p:sp>
        <p:sp>
          <p:nvSpPr>
            <p:cNvPr id="156" name="Google Shape;156;g37acfea7d4c_0_173"/>
            <p:cNvSpPr txBox="1"/>
            <p:nvPr/>
          </p:nvSpPr>
          <p:spPr>
            <a:xfrm>
              <a:off x="3251309" y="1463433"/>
              <a:ext cx="1865700" cy="817500"/>
            </a:xfrm>
            <a:prstGeom prst="rect">
              <a:avLst/>
            </a:prstGeom>
            <a:solidFill>
              <a:srgbClr val="008B7A"/>
            </a:solidFill>
            <a:ln>
              <a:noFill/>
            </a:ln>
          </p:spPr>
          <p:txBody>
            <a:bodyPr anchorCtr="0" anchor="t" bIns="87200" lIns="87200" spcFirstLastPara="1" rIns="87200" wrap="square" tIns="87200">
              <a:noAutofit/>
            </a:bodyPr>
            <a:lstStyle/>
            <a:p>
              <a:pPr indent="0" lvl="0" marL="0" marR="0" rtl="0" algn="ctr">
                <a:lnSpc>
                  <a:spcPct val="100000"/>
                </a:lnSpc>
                <a:spcBef>
                  <a:spcPts val="0"/>
                </a:spcBef>
                <a:spcAft>
                  <a:spcPts val="0"/>
                </a:spcAft>
                <a:buClr>
                  <a:srgbClr val="000000"/>
                </a:buClr>
                <a:buSzPts val="1575"/>
                <a:buFont typeface="Arial"/>
                <a:buNone/>
              </a:pPr>
              <a:r>
                <a:rPr b="1" i="0" lang="en-GB" sz="1574" u="none" cap="none" strike="noStrike">
                  <a:solidFill>
                    <a:srgbClr val="FFFFFF"/>
                  </a:solidFill>
                  <a:latin typeface="Calibri"/>
                  <a:ea typeface="Calibri"/>
                  <a:cs typeface="Calibri"/>
                  <a:sym typeface="Calibri"/>
                </a:rPr>
                <a:t>Visit </a:t>
              </a:r>
              <a:endParaRPr b="1" i="0" sz="1574"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575"/>
                <a:buFont typeface="Arial"/>
                <a:buNone/>
              </a:pPr>
              <a:r>
                <a:rPr b="1" i="0" lang="en-GB" sz="1574" u="sng" cap="none" strike="noStrike">
                  <a:solidFill>
                    <a:srgbClr val="FFFFFF"/>
                  </a:solidFill>
                  <a:latin typeface="Calibri"/>
                  <a:ea typeface="Calibri"/>
                  <a:cs typeface="Calibri"/>
                  <a:sym typeface="Calibri"/>
                  <a:hlinkClick r:id="rId4">
                    <a:extLst>
                      <a:ext uri="{A12FA001-AC4F-418D-AE19-62706E023703}">
                        <ahyp:hlinkClr val="tx"/>
                      </a:ext>
                    </a:extLst>
                  </a:hlinkClick>
                </a:rPr>
                <a:t>www.eotecdev.net</a:t>
              </a:r>
              <a:r>
                <a:rPr b="0" i="0" lang="en-GB" sz="1574" u="none" cap="none" strike="noStrike">
                  <a:solidFill>
                    <a:srgbClr val="FFFFFF"/>
                  </a:solidFill>
                  <a:latin typeface="Calibri"/>
                  <a:ea typeface="Calibri"/>
                  <a:cs typeface="Calibri"/>
                  <a:sym typeface="Calibri"/>
                </a:rPr>
                <a:t> </a:t>
              </a:r>
              <a:endParaRPr b="0" i="0" sz="1574" u="none" cap="none" strike="noStrike">
                <a:solidFill>
                  <a:srgbClr val="FFFFFF"/>
                </a:solidFill>
                <a:latin typeface="Calibri"/>
                <a:ea typeface="Calibri"/>
                <a:cs typeface="Calibri"/>
                <a:sym typeface="Calibri"/>
              </a:endParaRPr>
            </a:p>
          </p:txBody>
        </p:sp>
      </p:grpSp>
      <p:sp>
        <p:nvSpPr>
          <p:cNvPr id="157" name="Google Shape;157;g37acfea7d4c_0_173"/>
          <p:cNvSpPr/>
          <p:nvPr/>
        </p:nvSpPr>
        <p:spPr>
          <a:xfrm rot="10800000">
            <a:off x="4475080" y="4703328"/>
            <a:ext cx="1911900" cy="1635600"/>
          </a:xfrm>
          <a:prstGeom prst="round2DiagRect">
            <a:avLst>
              <a:gd fmla="val 0" name="adj1"/>
              <a:gd fmla="val 17764" name="adj2"/>
            </a:avLst>
          </a:prstGeom>
          <a:solidFill>
            <a:srgbClr val="008CC1"/>
          </a:solidFill>
          <a:ln>
            <a:noFill/>
          </a:ln>
        </p:spPr>
        <p:txBody>
          <a:bodyPr anchorCtr="0" anchor="ctr" bIns="87200" lIns="87200" spcFirstLastPara="1" rIns="87200" wrap="square" tIns="87200">
            <a:noAutofit/>
          </a:bodyPr>
          <a:lstStyle/>
          <a:p>
            <a:pPr indent="0" lvl="0" marL="0" marR="0" rtl="0" algn="l">
              <a:lnSpc>
                <a:spcPct val="100000"/>
              </a:lnSpc>
              <a:spcBef>
                <a:spcPts val="0"/>
              </a:spcBef>
              <a:spcAft>
                <a:spcPts val="0"/>
              </a:spcAft>
              <a:buClr>
                <a:srgbClr val="000000"/>
              </a:buClr>
              <a:buSzPts val="1002"/>
              <a:buFont typeface="Arial"/>
              <a:buNone/>
            </a:pPr>
            <a:r>
              <a:t/>
            </a:r>
            <a:endParaRPr b="0" i="0" sz="1002" u="none" cap="none" strike="noStrike">
              <a:solidFill>
                <a:srgbClr val="000000"/>
              </a:solidFill>
              <a:latin typeface="Arial"/>
              <a:ea typeface="Arial"/>
              <a:cs typeface="Arial"/>
              <a:sym typeface="Arial"/>
            </a:endParaRPr>
          </a:p>
        </p:txBody>
      </p:sp>
      <p:sp>
        <p:nvSpPr>
          <p:cNvPr id="158" name="Google Shape;158;g37acfea7d4c_0_173"/>
          <p:cNvSpPr txBox="1"/>
          <p:nvPr/>
        </p:nvSpPr>
        <p:spPr>
          <a:xfrm>
            <a:off x="4563510" y="4925146"/>
            <a:ext cx="1734900" cy="1191600"/>
          </a:xfrm>
          <a:prstGeom prst="rect">
            <a:avLst/>
          </a:prstGeom>
          <a:solidFill>
            <a:srgbClr val="008CC1"/>
          </a:solidFill>
          <a:ln>
            <a:noFill/>
          </a:ln>
        </p:spPr>
        <p:txBody>
          <a:bodyPr anchorCtr="0" anchor="t" bIns="87200" lIns="87200" spcFirstLastPara="1" rIns="87200" wrap="square" tIns="87200">
            <a:noAutofit/>
          </a:bodyPr>
          <a:lstStyle/>
          <a:p>
            <a:pPr indent="0" lvl="0" marL="0" marR="0" rtl="0" algn="ctr">
              <a:lnSpc>
                <a:spcPct val="100000"/>
              </a:lnSpc>
              <a:spcBef>
                <a:spcPts val="0"/>
              </a:spcBef>
              <a:spcAft>
                <a:spcPts val="0"/>
              </a:spcAft>
              <a:buClr>
                <a:srgbClr val="000000"/>
              </a:buClr>
              <a:buSzPts val="1432"/>
              <a:buFont typeface="Arial"/>
              <a:buNone/>
            </a:pPr>
            <a:r>
              <a:rPr b="1" i="0" lang="en-GB" sz="1431" u="none" cap="none" strike="noStrike">
                <a:solidFill>
                  <a:srgbClr val="FFFFFF"/>
                </a:solidFill>
                <a:latin typeface="Calibri"/>
                <a:ea typeface="Calibri"/>
                <a:cs typeface="Calibri"/>
                <a:sym typeface="Calibri"/>
              </a:rPr>
              <a:t>Add tools and resources to our Flood</a:t>
            </a:r>
            <a:r>
              <a:rPr b="1" lang="en-GB" sz="1431">
                <a:solidFill>
                  <a:srgbClr val="FFFFFF"/>
                </a:solidFill>
                <a:latin typeface="Calibri"/>
                <a:ea typeface="Calibri"/>
                <a:cs typeface="Calibri"/>
                <a:sym typeface="Calibri"/>
              </a:rPr>
              <a:t>/D</a:t>
            </a:r>
            <a:r>
              <a:rPr b="1" i="0" lang="en-GB" sz="1431" u="none" cap="none" strike="noStrike">
                <a:solidFill>
                  <a:srgbClr val="FFFFFF"/>
                </a:solidFill>
                <a:latin typeface="Calibri"/>
                <a:ea typeface="Calibri"/>
                <a:cs typeface="Calibri"/>
                <a:sym typeface="Calibri"/>
              </a:rPr>
              <a:t>rought</a:t>
            </a:r>
            <a:endParaRPr b="1" i="0" sz="1431"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32"/>
              <a:buFont typeface="Arial"/>
              <a:buNone/>
            </a:pPr>
            <a:r>
              <a:rPr b="1" lang="en-GB" sz="1431">
                <a:solidFill>
                  <a:srgbClr val="FFFFFF"/>
                </a:solidFill>
                <a:latin typeface="Calibri"/>
                <a:ea typeface="Calibri"/>
                <a:cs typeface="Calibri"/>
                <a:sym typeface="Calibri"/>
              </a:rPr>
              <a:t>T</a:t>
            </a:r>
            <a:r>
              <a:rPr b="1" i="0" lang="en-GB" sz="1431" u="none" cap="none" strike="noStrike">
                <a:solidFill>
                  <a:srgbClr val="FFFFFF"/>
                </a:solidFill>
                <a:latin typeface="Calibri"/>
                <a:ea typeface="Calibri"/>
                <a:cs typeface="Calibri"/>
                <a:sym typeface="Calibri"/>
              </a:rPr>
              <a:t>rackers and EO Needs Assessment</a:t>
            </a:r>
            <a:endParaRPr b="1" i="0" sz="1431" u="none" cap="none" strike="noStrike">
              <a:solidFill>
                <a:srgbClr val="FFFFFF"/>
              </a:solidFill>
              <a:latin typeface="Calibri"/>
              <a:ea typeface="Calibri"/>
              <a:cs typeface="Calibri"/>
              <a:sym typeface="Calibri"/>
            </a:endParaRPr>
          </a:p>
        </p:txBody>
      </p:sp>
      <p:sp>
        <p:nvSpPr>
          <p:cNvPr id="159" name="Google Shape;159;g37acfea7d4c_0_173"/>
          <p:cNvSpPr/>
          <p:nvPr/>
        </p:nvSpPr>
        <p:spPr>
          <a:xfrm flipH="1">
            <a:off x="6380576" y="4703166"/>
            <a:ext cx="2673600" cy="1635600"/>
          </a:xfrm>
          <a:prstGeom prst="round2DiagRect">
            <a:avLst>
              <a:gd fmla="val 0" name="adj1"/>
              <a:gd fmla="val 17764" name="adj2"/>
            </a:avLst>
          </a:prstGeom>
          <a:solidFill>
            <a:srgbClr val="008B7A"/>
          </a:solidFill>
          <a:ln>
            <a:noFill/>
          </a:ln>
        </p:spPr>
        <p:txBody>
          <a:bodyPr anchorCtr="0" anchor="ctr" bIns="87200" lIns="87200" spcFirstLastPara="1" rIns="87200" wrap="square" tIns="87200">
            <a:noAutofit/>
          </a:bodyPr>
          <a:lstStyle/>
          <a:p>
            <a:pPr indent="0" lvl="0" marL="0" marR="0" rtl="0" algn="l">
              <a:lnSpc>
                <a:spcPct val="100000"/>
              </a:lnSpc>
              <a:spcBef>
                <a:spcPts val="0"/>
              </a:spcBef>
              <a:spcAft>
                <a:spcPts val="0"/>
              </a:spcAft>
              <a:buClr>
                <a:srgbClr val="000000"/>
              </a:buClr>
              <a:buSzPts val="1002"/>
              <a:buFont typeface="Arial"/>
              <a:buNone/>
            </a:pPr>
            <a:r>
              <a:t/>
            </a:r>
            <a:endParaRPr b="0" i="0" sz="1002" u="none" cap="none" strike="noStrike">
              <a:solidFill>
                <a:srgbClr val="000000"/>
              </a:solidFill>
              <a:latin typeface="Arial"/>
              <a:ea typeface="Arial"/>
              <a:cs typeface="Arial"/>
              <a:sym typeface="Arial"/>
            </a:endParaRPr>
          </a:p>
        </p:txBody>
      </p:sp>
      <p:sp>
        <p:nvSpPr>
          <p:cNvPr id="160" name="Google Shape;160;g37acfea7d4c_0_173"/>
          <p:cNvSpPr txBox="1"/>
          <p:nvPr/>
        </p:nvSpPr>
        <p:spPr>
          <a:xfrm>
            <a:off x="6430131" y="4774712"/>
            <a:ext cx="3780000" cy="341400"/>
          </a:xfrm>
          <a:prstGeom prst="rect">
            <a:avLst/>
          </a:prstGeom>
          <a:noFill/>
          <a:ln>
            <a:noFill/>
          </a:ln>
        </p:spPr>
        <p:txBody>
          <a:bodyPr anchorCtr="0" anchor="t" bIns="65450" lIns="65450" spcFirstLastPara="1" rIns="65450" wrap="square" tIns="65450">
            <a:spAutoFit/>
          </a:bodyPr>
          <a:lstStyle/>
          <a:p>
            <a:pPr indent="0" lvl="0" marL="0" marR="0" rtl="0" algn="l">
              <a:lnSpc>
                <a:spcPct val="100000"/>
              </a:lnSpc>
              <a:spcBef>
                <a:spcPts val="0"/>
              </a:spcBef>
              <a:spcAft>
                <a:spcPts val="0"/>
              </a:spcAft>
              <a:buClr>
                <a:srgbClr val="000000"/>
              </a:buClr>
              <a:buSzPts val="1145"/>
              <a:buFont typeface="Arial"/>
              <a:buNone/>
            </a:pPr>
            <a:r>
              <a:rPr b="1" i="0" lang="en-GB" sz="1359" u="sng" cap="none" strike="noStrike">
                <a:solidFill>
                  <a:srgbClr val="FFFFFF"/>
                </a:solidFill>
                <a:latin typeface="Calibri"/>
                <a:ea typeface="Calibri"/>
                <a:cs typeface="Calibri"/>
                <a:sym typeface="Calibri"/>
                <a:hlinkClick r:id="rId5">
                  <a:extLst>
                    <a:ext uri="{A12FA001-AC4F-418D-AE19-62706E023703}">
                      <ahyp:hlinkClr val="tx"/>
                    </a:ext>
                  </a:extLst>
                </a:hlinkClick>
              </a:rPr>
              <a:t>@EOTEC DevNet</a:t>
            </a:r>
            <a:r>
              <a:rPr b="1" i="0" lang="en-GB" sz="1359" u="none" cap="none" strike="noStrike">
                <a:solidFill>
                  <a:srgbClr val="FFFFFF"/>
                </a:solidFill>
                <a:latin typeface="Calibri"/>
                <a:ea typeface="Calibri"/>
                <a:cs typeface="Calibri"/>
                <a:sym typeface="Calibri"/>
              </a:rPr>
              <a:t>     </a:t>
            </a:r>
            <a:r>
              <a:rPr b="1" i="0" lang="en-GB" sz="1359" u="sng" cap="none" strike="noStrike">
                <a:solidFill>
                  <a:srgbClr val="FFFFFF"/>
                </a:solidFill>
                <a:latin typeface="Calibri"/>
                <a:ea typeface="Calibri"/>
                <a:cs typeface="Calibri"/>
                <a:sym typeface="Calibri"/>
                <a:hlinkClick r:id="rId6">
                  <a:extLst>
                    <a:ext uri="{A12FA001-AC4F-418D-AE19-62706E023703}">
                      <ahyp:hlinkClr val="tx"/>
                    </a:ext>
                  </a:extLst>
                </a:hlinkClick>
              </a:rPr>
              <a:t>#EOTECDevNet</a:t>
            </a:r>
            <a:endParaRPr b="1" i="0" sz="1359" u="none" cap="none" strike="noStrike">
              <a:solidFill>
                <a:srgbClr val="FFFFFF"/>
              </a:solidFill>
              <a:latin typeface="Calibri"/>
              <a:ea typeface="Calibri"/>
              <a:cs typeface="Calibri"/>
              <a:sym typeface="Calibri"/>
            </a:endParaRPr>
          </a:p>
        </p:txBody>
      </p:sp>
      <p:pic>
        <p:nvPicPr>
          <p:cNvPr id="161" name="Google Shape;161;g37acfea7d4c_0_173"/>
          <p:cNvPicPr preferRelativeResize="0"/>
          <p:nvPr/>
        </p:nvPicPr>
        <p:blipFill rotWithShape="1">
          <a:blip r:embed="rId7">
            <a:alphaModFix/>
          </a:blip>
          <a:srcRect b="0" l="0" r="0" t="0"/>
          <a:stretch/>
        </p:blipFill>
        <p:spPr>
          <a:xfrm>
            <a:off x="6842656" y="5057746"/>
            <a:ext cx="479463" cy="479482"/>
          </a:xfrm>
          <a:prstGeom prst="rect">
            <a:avLst/>
          </a:prstGeom>
          <a:noFill/>
          <a:ln>
            <a:noFill/>
          </a:ln>
        </p:spPr>
      </p:pic>
      <p:pic>
        <p:nvPicPr>
          <p:cNvPr id="162" name="Google Shape;162;g37acfea7d4c_0_173"/>
          <p:cNvPicPr preferRelativeResize="0"/>
          <p:nvPr/>
        </p:nvPicPr>
        <p:blipFill rotWithShape="1">
          <a:blip r:embed="rId8">
            <a:alphaModFix/>
          </a:blip>
          <a:srcRect b="0" l="0" r="0" t="0"/>
          <a:stretch/>
        </p:blipFill>
        <p:spPr>
          <a:xfrm>
            <a:off x="8189169" y="5099181"/>
            <a:ext cx="388109" cy="396594"/>
          </a:xfrm>
          <a:prstGeom prst="rect">
            <a:avLst/>
          </a:prstGeom>
          <a:noFill/>
          <a:ln>
            <a:noFill/>
          </a:ln>
        </p:spPr>
      </p:pic>
      <p:pic>
        <p:nvPicPr>
          <p:cNvPr id="163" name="Google Shape;163;g37acfea7d4c_0_173"/>
          <p:cNvPicPr preferRelativeResize="0"/>
          <p:nvPr/>
        </p:nvPicPr>
        <p:blipFill rotWithShape="1">
          <a:blip r:embed="rId9">
            <a:alphaModFix/>
          </a:blip>
          <a:srcRect b="79553" l="0" r="63491" t="0"/>
          <a:stretch/>
        </p:blipFill>
        <p:spPr>
          <a:xfrm>
            <a:off x="6770315" y="5588427"/>
            <a:ext cx="1911993" cy="699132"/>
          </a:xfrm>
          <a:prstGeom prst="rect">
            <a:avLst/>
          </a:prstGeom>
          <a:noFill/>
          <a:ln>
            <a:noFill/>
          </a:ln>
        </p:spPr>
      </p:pic>
      <p:pic>
        <p:nvPicPr>
          <p:cNvPr id="164" name="Google Shape;164;g37acfea7d4c_0_173"/>
          <p:cNvPicPr preferRelativeResize="0"/>
          <p:nvPr/>
        </p:nvPicPr>
        <p:blipFill rotWithShape="1">
          <a:blip r:embed="rId10">
            <a:alphaModFix/>
          </a:blip>
          <a:srcRect b="0" l="0" r="0" t="55138"/>
          <a:stretch/>
        </p:blipFill>
        <p:spPr>
          <a:xfrm>
            <a:off x="6541918" y="3830265"/>
            <a:ext cx="2351182" cy="761043"/>
          </a:xfrm>
          <a:prstGeom prst="rect">
            <a:avLst/>
          </a:prstGeom>
          <a:noFill/>
          <a:ln cap="flat" cmpd="sng" w="6825">
            <a:solidFill>
              <a:srgbClr val="A6CE37"/>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g37acfea7d4c_0_115"/>
          <p:cNvSpPr txBox="1"/>
          <p:nvPr/>
        </p:nvSpPr>
        <p:spPr>
          <a:xfrm>
            <a:off x="615543" y="4689824"/>
            <a:ext cx="3652200" cy="15084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1800"/>
              </a:spcBef>
              <a:spcAft>
                <a:spcPts val="0"/>
              </a:spcAft>
              <a:buNone/>
            </a:pPr>
            <a:r>
              <a:rPr b="1" lang="en-GB">
                <a:solidFill>
                  <a:schemeClr val="dk1"/>
                </a:solidFill>
                <a:latin typeface="Montserrat"/>
                <a:ea typeface="Montserrat"/>
                <a:cs typeface="Montserrat"/>
                <a:sym typeface="Montserrat"/>
              </a:rPr>
              <a:t>Christoph Aubrecht (ESA)</a:t>
            </a:r>
            <a:r>
              <a:rPr lang="en-GB">
                <a:solidFill>
                  <a:schemeClr val="dk1"/>
                </a:solidFill>
                <a:latin typeface="Montserrat"/>
                <a:ea typeface="Montserrat"/>
                <a:cs typeface="Montserrat"/>
                <a:sym typeface="Montserrat"/>
              </a:rPr>
              <a:t> nominated as a WGCapD Vice Chair, expected to serve as Chair starting in 2026</a:t>
            </a:r>
            <a:endParaRPr>
              <a:solidFill>
                <a:schemeClr val="dk1"/>
              </a:solidFill>
              <a:latin typeface="Montserrat"/>
              <a:ea typeface="Montserrat"/>
              <a:cs typeface="Montserrat"/>
              <a:sym typeface="Montserrat"/>
            </a:endParaRPr>
          </a:p>
          <a:p>
            <a:pPr indent="0" lvl="0" marL="0" marR="0" rtl="0" algn="l">
              <a:lnSpc>
                <a:spcPct val="150000"/>
              </a:lnSpc>
              <a:spcBef>
                <a:spcPts val="1800"/>
              </a:spcBef>
              <a:spcAft>
                <a:spcPts val="0"/>
              </a:spcAft>
              <a:buNone/>
            </a:pPr>
            <a:r>
              <a:t/>
            </a:r>
            <a:endParaRPr b="1">
              <a:solidFill>
                <a:schemeClr val="dk1"/>
              </a:solidFill>
              <a:latin typeface="Montserrat"/>
              <a:ea typeface="Montserrat"/>
              <a:cs typeface="Montserrat"/>
              <a:sym typeface="Montserrat"/>
            </a:endParaRPr>
          </a:p>
        </p:txBody>
      </p:sp>
      <p:sp>
        <p:nvSpPr>
          <p:cNvPr id="77" name="Google Shape;77;g37acfea7d4c_0_115"/>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lang="en-GB" sz="4400">
                <a:solidFill>
                  <a:schemeClr val="lt1"/>
                </a:solidFill>
                <a:latin typeface="Montserrat"/>
                <a:ea typeface="Montserrat"/>
                <a:cs typeface="Montserrat"/>
                <a:sym typeface="Montserrat"/>
              </a:rPr>
              <a:t>WGCapD Leadership Update</a:t>
            </a:r>
            <a:endParaRPr b="0" i="0" sz="1400" u="none" cap="none" strike="noStrike">
              <a:solidFill>
                <a:srgbClr val="000000"/>
              </a:solidFill>
              <a:latin typeface="Montserrat"/>
              <a:ea typeface="Montserrat"/>
              <a:cs typeface="Montserrat"/>
              <a:sym typeface="Montserrat"/>
            </a:endParaRPr>
          </a:p>
        </p:txBody>
      </p:sp>
      <p:pic>
        <p:nvPicPr>
          <p:cNvPr id="78" name="Google Shape;78;g37acfea7d4c_0_115" title="Chris Aubrecht.jpg"/>
          <p:cNvPicPr preferRelativeResize="0"/>
          <p:nvPr/>
        </p:nvPicPr>
        <p:blipFill>
          <a:blip r:embed="rId3">
            <a:alphaModFix/>
          </a:blip>
          <a:stretch>
            <a:fillRect/>
          </a:stretch>
        </p:blipFill>
        <p:spPr>
          <a:xfrm>
            <a:off x="762348" y="1174450"/>
            <a:ext cx="3308050" cy="3308050"/>
          </a:xfrm>
          <a:prstGeom prst="rect">
            <a:avLst/>
          </a:prstGeom>
          <a:noFill/>
          <a:ln>
            <a:noFill/>
          </a:ln>
        </p:spPr>
      </p:pic>
      <p:pic>
        <p:nvPicPr>
          <p:cNvPr id="79" name="Google Shape;79;g37acfea7d4c_0_115" title="Dan Matsapola.jpg"/>
          <p:cNvPicPr preferRelativeResize="0"/>
          <p:nvPr/>
        </p:nvPicPr>
        <p:blipFill>
          <a:blip r:embed="rId4">
            <a:alphaModFix/>
          </a:blip>
          <a:stretch>
            <a:fillRect/>
          </a:stretch>
        </p:blipFill>
        <p:spPr>
          <a:xfrm>
            <a:off x="5086359" y="1174453"/>
            <a:ext cx="2204826" cy="3308047"/>
          </a:xfrm>
          <a:prstGeom prst="rect">
            <a:avLst/>
          </a:prstGeom>
          <a:noFill/>
          <a:ln>
            <a:noFill/>
          </a:ln>
        </p:spPr>
      </p:pic>
      <p:sp>
        <p:nvSpPr>
          <p:cNvPr id="80" name="Google Shape;80;g37acfea7d4c_0_115"/>
          <p:cNvSpPr txBox="1"/>
          <p:nvPr/>
        </p:nvSpPr>
        <p:spPr>
          <a:xfrm>
            <a:off x="4633985" y="4641625"/>
            <a:ext cx="3308100" cy="1046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1800"/>
              </a:spcBef>
              <a:spcAft>
                <a:spcPts val="0"/>
              </a:spcAft>
              <a:buClr>
                <a:schemeClr val="dk1"/>
              </a:buClr>
              <a:buSzPts val="1100"/>
              <a:buFont typeface="Arial"/>
              <a:buNone/>
            </a:pPr>
            <a:r>
              <a:rPr b="1" lang="en-GB">
                <a:solidFill>
                  <a:schemeClr val="dk1"/>
                </a:solidFill>
                <a:latin typeface="Montserrat"/>
                <a:ea typeface="Montserrat"/>
                <a:cs typeface="Montserrat"/>
                <a:sym typeface="Montserrat"/>
              </a:rPr>
              <a:t>Dan Matsapola (SANSA)</a:t>
            </a:r>
            <a:r>
              <a:rPr lang="en-GB">
                <a:solidFill>
                  <a:schemeClr val="dk1"/>
                </a:solidFill>
                <a:latin typeface="Montserrat"/>
                <a:ea typeface="Montserrat"/>
                <a:cs typeface="Montserrat"/>
                <a:sym typeface="Montserrat"/>
              </a:rPr>
              <a:t> staying on as WGCapD Chair for one more year to support smooth transition</a:t>
            </a:r>
            <a:endParaRPr/>
          </a:p>
        </p:txBody>
      </p:sp>
      <p:pic>
        <p:nvPicPr>
          <p:cNvPr id="81" name="Google Shape;81;g37acfea7d4c_0_115" title="world pizzle.png"/>
          <p:cNvPicPr preferRelativeResize="0"/>
          <p:nvPr/>
        </p:nvPicPr>
        <p:blipFill>
          <a:blip r:embed="rId5">
            <a:alphaModFix/>
          </a:blip>
          <a:stretch>
            <a:fillRect/>
          </a:stretch>
        </p:blipFill>
        <p:spPr>
          <a:xfrm>
            <a:off x="8333025" y="1174425"/>
            <a:ext cx="3308101" cy="3308101"/>
          </a:xfrm>
          <a:prstGeom prst="rect">
            <a:avLst/>
          </a:prstGeom>
          <a:noFill/>
          <a:ln>
            <a:noFill/>
          </a:ln>
        </p:spPr>
      </p:pic>
      <p:sp>
        <p:nvSpPr>
          <p:cNvPr id="82" name="Google Shape;82;g37acfea7d4c_0_115"/>
          <p:cNvSpPr txBox="1"/>
          <p:nvPr/>
        </p:nvSpPr>
        <p:spPr>
          <a:xfrm>
            <a:off x="8374970" y="4641625"/>
            <a:ext cx="3308100" cy="723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1800"/>
              </a:spcBef>
              <a:spcAft>
                <a:spcPts val="0"/>
              </a:spcAft>
              <a:buNone/>
            </a:pPr>
            <a:r>
              <a:rPr lang="en-GB">
                <a:solidFill>
                  <a:schemeClr val="dk1"/>
                </a:solidFill>
                <a:latin typeface="Montserrat"/>
                <a:ea typeface="Montserrat"/>
                <a:cs typeface="Montserrat"/>
                <a:sym typeface="Montserrat"/>
              </a:rPr>
              <a:t>WGCapD will be looking for a Vice Chair in 2026</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37acfea7d4c_0_125"/>
          <p:cNvSpPr txBox="1"/>
          <p:nvPr/>
        </p:nvSpPr>
        <p:spPr>
          <a:xfrm>
            <a:off x="251675" y="1290950"/>
            <a:ext cx="5987700" cy="43098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1800"/>
              </a:spcBef>
              <a:spcAft>
                <a:spcPts val="0"/>
              </a:spcAft>
              <a:buNone/>
            </a:pPr>
            <a:r>
              <a:rPr lang="en-GB">
                <a:solidFill>
                  <a:schemeClr val="dk1"/>
                </a:solidFill>
                <a:latin typeface="Montserrat"/>
                <a:ea typeface="Montserrat"/>
                <a:cs typeface="Montserrat"/>
                <a:sym typeface="Montserrat"/>
              </a:rPr>
              <a:t>WGCapD member agencies are currently working to execute </a:t>
            </a:r>
            <a:r>
              <a:rPr b="1" lang="en-GB">
                <a:solidFill>
                  <a:schemeClr val="dk1"/>
                </a:solidFill>
                <a:latin typeface="Montserrat"/>
                <a:ea typeface="Montserrat"/>
                <a:cs typeface="Montserrat"/>
                <a:sym typeface="Montserrat"/>
              </a:rPr>
              <a:t>29(!) deliverables</a:t>
            </a:r>
            <a:r>
              <a:rPr lang="en-GB">
                <a:solidFill>
                  <a:schemeClr val="dk1"/>
                </a:solidFill>
                <a:latin typeface="Montserrat"/>
                <a:ea typeface="Montserrat"/>
                <a:cs typeface="Montserrat"/>
                <a:sym typeface="Montserrat"/>
              </a:rPr>
              <a:t>  </a:t>
            </a:r>
            <a:endParaRPr>
              <a:solidFill>
                <a:schemeClr val="dk1"/>
              </a:solidFill>
              <a:latin typeface="Montserrat"/>
              <a:ea typeface="Montserrat"/>
              <a:cs typeface="Montserrat"/>
              <a:sym typeface="Montserrat"/>
            </a:endParaRPr>
          </a:p>
          <a:p>
            <a:pPr indent="-317500" lvl="0" marL="457200" marR="0" rtl="0" algn="l">
              <a:lnSpc>
                <a:spcPct val="150000"/>
              </a:lnSpc>
              <a:spcBef>
                <a:spcPts val="0"/>
              </a:spcBef>
              <a:spcAft>
                <a:spcPts val="0"/>
              </a:spcAft>
              <a:buClr>
                <a:schemeClr val="dk1"/>
              </a:buClr>
              <a:buSzPts val="1400"/>
              <a:buFont typeface="Montserrat"/>
              <a:buChar char="●"/>
            </a:pPr>
            <a:r>
              <a:rPr lang="en-GB">
                <a:solidFill>
                  <a:schemeClr val="dk1"/>
                </a:solidFill>
                <a:latin typeface="Montserrat"/>
                <a:ea typeface="Montserrat"/>
                <a:cs typeface="Montserrat"/>
                <a:sym typeface="Montserrat"/>
              </a:rPr>
              <a:t>12 deliverables will be implemented in CY25 </a:t>
            </a:r>
            <a:endParaRPr>
              <a:solidFill>
                <a:schemeClr val="dk1"/>
              </a:solidFill>
              <a:latin typeface="Montserrat"/>
              <a:ea typeface="Montserrat"/>
              <a:cs typeface="Montserrat"/>
              <a:sym typeface="Montserrat"/>
            </a:endParaRPr>
          </a:p>
          <a:p>
            <a:pPr indent="-317500" lvl="0" marL="457200" marR="0" rtl="0" algn="l">
              <a:lnSpc>
                <a:spcPct val="150000"/>
              </a:lnSpc>
              <a:spcBef>
                <a:spcPts val="0"/>
              </a:spcBef>
              <a:spcAft>
                <a:spcPts val="0"/>
              </a:spcAft>
              <a:buClr>
                <a:schemeClr val="dk1"/>
              </a:buClr>
              <a:buSzPts val="1400"/>
              <a:buFont typeface="Montserrat"/>
              <a:buChar char="●"/>
            </a:pPr>
            <a:r>
              <a:rPr lang="en-GB">
                <a:solidFill>
                  <a:schemeClr val="dk1"/>
                </a:solidFill>
                <a:latin typeface="Montserrat"/>
                <a:ea typeface="Montserrat"/>
                <a:cs typeface="Montserrat"/>
                <a:sym typeface="Montserrat"/>
              </a:rPr>
              <a:t>17 are expected to be completed in CY26</a:t>
            </a:r>
            <a:endParaRPr sz="1100">
              <a:solidFill>
                <a:schemeClr val="dk1"/>
              </a:solidFill>
            </a:endParaRPr>
          </a:p>
          <a:p>
            <a:pPr indent="0" lvl="0" marL="0" marR="0" rtl="0" algn="l">
              <a:lnSpc>
                <a:spcPct val="150000"/>
              </a:lnSpc>
              <a:spcBef>
                <a:spcPts val="1800"/>
              </a:spcBef>
              <a:spcAft>
                <a:spcPts val="0"/>
              </a:spcAft>
              <a:buNone/>
            </a:pPr>
            <a:r>
              <a:rPr lang="en-GB">
                <a:solidFill>
                  <a:schemeClr val="dk1"/>
                </a:solidFill>
                <a:latin typeface="Montserrat"/>
                <a:ea typeface="Montserrat"/>
                <a:cs typeface="Montserrat"/>
                <a:sym typeface="Montserrat"/>
              </a:rPr>
              <a:t>Examples include:</a:t>
            </a:r>
            <a:endParaRPr>
              <a:solidFill>
                <a:schemeClr val="dk1"/>
              </a:solidFill>
              <a:latin typeface="Montserrat"/>
              <a:ea typeface="Montserrat"/>
              <a:cs typeface="Montserrat"/>
              <a:sym typeface="Montserrat"/>
            </a:endParaRPr>
          </a:p>
          <a:p>
            <a:pPr indent="-317500" lvl="0" marL="457200" marR="0" rtl="0" algn="l">
              <a:lnSpc>
                <a:spcPct val="150000"/>
              </a:lnSpc>
              <a:spcBef>
                <a:spcPts val="0"/>
              </a:spcBef>
              <a:spcAft>
                <a:spcPts val="0"/>
              </a:spcAft>
              <a:buClr>
                <a:schemeClr val="dk1"/>
              </a:buClr>
              <a:buSzPts val="1400"/>
              <a:buFont typeface="Montserrat"/>
              <a:buChar char="●"/>
            </a:pPr>
            <a:r>
              <a:rPr lang="en-GB">
                <a:solidFill>
                  <a:schemeClr val="dk1"/>
                </a:solidFill>
                <a:latin typeface="Montserrat"/>
                <a:ea typeface="Montserrat"/>
                <a:cs typeface="Montserrat"/>
                <a:sym typeface="Montserrat"/>
              </a:rPr>
              <a:t>Copernicus User Uptake in Africa (DLR, UNSPIDER, NASA)</a:t>
            </a:r>
            <a:endParaRPr>
              <a:solidFill>
                <a:schemeClr val="dk1"/>
              </a:solidFill>
              <a:latin typeface="Montserrat"/>
              <a:ea typeface="Montserrat"/>
              <a:cs typeface="Montserrat"/>
              <a:sym typeface="Montserrat"/>
            </a:endParaRPr>
          </a:p>
          <a:p>
            <a:pPr indent="-317500" lvl="0" marL="457200" marR="0" rtl="0" algn="l">
              <a:lnSpc>
                <a:spcPct val="150000"/>
              </a:lnSpc>
              <a:spcBef>
                <a:spcPts val="0"/>
              </a:spcBef>
              <a:spcAft>
                <a:spcPts val="0"/>
              </a:spcAft>
              <a:buClr>
                <a:schemeClr val="dk1"/>
              </a:buClr>
              <a:buSzPts val="1400"/>
              <a:buFont typeface="Montserrat"/>
              <a:buChar char="●"/>
            </a:pPr>
            <a:r>
              <a:rPr lang="en-GB">
                <a:solidFill>
                  <a:schemeClr val="dk1"/>
                </a:solidFill>
                <a:latin typeface="Montserrat"/>
                <a:ea typeface="Montserrat"/>
                <a:cs typeface="Montserrat"/>
                <a:sym typeface="Montserrat"/>
              </a:rPr>
              <a:t>Hyperspectral Remote Sensing Training (ESA, DLR, ASI, NASA)</a:t>
            </a:r>
            <a:endParaRPr>
              <a:solidFill>
                <a:schemeClr val="dk1"/>
              </a:solidFill>
              <a:latin typeface="Montserrat"/>
              <a:ea typeface="Montserrat"/>
              <a:cs typeface="Montserrat"/>
              <a:sym typeface="Montserrat"/>
            </a:endParaRPr>
          </a:p>
          <a:p>
            <a:pPr indent="-317500" lvl="0" marL="457200" marR="0" rtl="0" algn="l">
              <a:lnSpc>
                <a:spcPct val="150000"/>
              </a:lnSpc>
              <a:spcBef>
                <a:spcPts val="0"/>
              </a:spcBef>
              <a:spcAft>
                <a:spcPts val="0"/>
              </a:spcAft>
              <a:buClr>
                <a:schemeClr val="dk1"/>
              </a:buClr>
              <a:buSzPts val="1400"/>
              <a:buFont typeface="Montserrat"/>
              <a:buChar char="●"/>
            </a:pPr>
            <a:r>
              <a:rPr lang="en-GB">
                <a:solidFill>
                  <a:schemeClr val="dk1"/>
                </a:solidFill>
                <a:latin typeface="Montserrat"/>
                <a:ea typeface="Montserrat"/>
                <a:cs typeface="Montserrat"/>
                <a:sym typeface="Montserrat"/>
              </a:rPr>
              <a:t>Polarimetric SAR Training Course (ESA, ISRO)</a:t>
            </a:r>
            <a:endParaRPr>
              <a:solidFill>
                <a:schemeClr val="dk1"/>
              </a:solidFill>
              <a:latin typeface="Montserrat"/>
              <a:ea typeface="Montserrat"/>
              <a:cs typeface="Montserrat"/>
              <a:sym typeface="Montserrat"/>
            </a:endParaRPr>
          </a:p>
          <a:p>
            <a:pPr indent="-317500" lvl="0" marL="457200" marR="0" rtl="0" algn="l">
              <a:lnSpc>
                <a:spcPct val="150000"/>
              </a:lnSpc>
              <a:spcBef>
                <a:spcPts val="0"/>
              </a:spcBef>
              <a:spcAft>
                <a:spcPts val="0"/>
              </a:spcAft>
              <a:buClr>
                <a:schemeClr val="dk1"/>
              </a:buClr>
              <a:buSzPts val="1400"/>
              <a:buFont typeface="Montserrat"/>
              <a:buChar char="●"/>
            </a:pPr>
            <a:r>
              <a:rPr lang="en-GB">
                <a:solidFill>
                  <a:schemeClr val="dk1"/>
                </a:solidFill>
                <a:latin typeface="Montserrat"/>
                <a:ea typeface="Montserrat"/>
                <a:cs typeface="Montserrat"/>
                <a:sym typeface="Montserrat"/>
              </a:rPr>
              <a:t>PUMAS training on the joint utility of Sentinel-1 and SAOCOM-1 (ESA, CONAE)</a:t>
            </a:r>
            <a:endParaRPr>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GB">
                <a:solidFill>
                  <a:schemeClr val="dk1"/>
                </a:solidFill>
                <a:latin typeface="Montserrat"/>
                <a:ea typeface="Montserrat"/>
                <a:cs typeface="Montserrat"/>
                <a:sym typeface="Montserrat"/>
              </a:rPr>
              <a:t>Guidance for Conducting Needs Assessments for Capacity Building (NASA, UNOOSA)</a:t>
            </a:r>
            <a:endParaRPr>
              <a:solidFill>
                <a:schemeClr val="dk1"/>
              </a:solidFill>
              <a:latin typeface="Montserrat"/>
              <a:ea typeface="Montserrat"/>
              <a:cs typeface="Montserrat"/>
              <a:sym typeface="Montserrat"/>
            </a:endParaRPr>
          </a:p>
        </p:txBody>
      </p:sp>
      <p:sp>
        <p:nvSpPr>
          <p:cNvPr id="88" name="Google Shape;88;g37acfea7d4c_0_125"/>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lang="en-GB" sz="4400">
                <a:solidFill>
                  <a:schemeClr val="lt1"/>
                </a:solidFill>
                <a:latin typeface="Montserrat"/>
                <a:ea typeface="Montserrat"/>
                <a:cs typeface="Montserrat"/>
                <a:sym typeface="Montserrat"/>
              </a:rPr>
              <a:t>WGCapD Deliverables</a:t>
            </a:r>
            <a:endParaRPr b="0" i="0" sz="1400" u="none" cap="none" strike="noStrike">
              <a:solidFill>
                <a:srgbClr val="000000"/>
              </a:solidFill>
              <a:latin typeface="Montserrat"/>
              <a:ea typeface="Montserrat"/>
              <a:cs typeface="Montserrat"/>
              <a:sym typeface="Montserrat"/>
            </a:endParaRPr>
          </a:p>
        </p:txBody>
      </p:sp>
      <p:pic>
        <p:nvPicPr>
          <p:cNvPr id="89" name="Google Shape;89;g37acfea7d4c_0_125"/>
          <p:cNvPicPr preferRelativeResize="0"/>
          <p:nvPr/>
        </p:nvPicPr>
        <p:blipFill>
          <a:blip r:embed="rId3">
            <a:alphaModFix/>
          </a:blip>
          <a:stretch>
            <a:fillRect/>
          </a:stretch>
        </p:blipFill>
        <p:spPr>
          <a:xfrm>
            <a:off x="6423327" y="1958423"/>
            <a:ext cx="5689698" cy="34168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g37acfea7d4c_0_131"/>
          <p:cNvSpPr txBox="1"/>
          <p:nvPr/>
        </p:nvSpPr>
        <p:spPr>
          <a:xfrm>
            <a:off x="251675" y="1290950"/>
            <a:ext cx="6417600" cy="4833300"/>
          </a:xfrm>
          <a:prstGeom prst="rect">
            <a:avLst/>
          </a:prstGeom>
          <a:noFill/>
          <a:ln>
            <a:noFill/>
          </a:ln>
        </p:spPr>
        <p:txBody>
          <a:bodyPr anchorCtr="0" anchor="t" bIns="45700" lIns="91425" spcFirstLastPara="1" rIns="91425" wrap="square" tIns="45700">
            <a:spAutoFit/>
          </a:bodyPr>
          <a:lstStyle/>
          <a:p>
            <a:pPr indent="-317500" lvl="0" marL="457200" rtl="0" algn="l">
              <a:lnSpc>
                <a:spcPct val="150000"/>
              </a:lnSpc>
              <a:spcBef>
                <a:spcPts val="0"/>
              </a:spcBef>
              <a:spcAft>
                <a:spcPts val="0"/>
              </a:spcAft>
              <a:buClr>
                <a:schemeClr val="dk1"/>
              </a:buClr>
              <a:buSzPts val="1400"/>
              <a:buFont typeface="Montserrat"/>
              <a:buChar char="●"/>
            </a:pPr>
            <a:r>
              <a:rPr lang="en-GB">
                <a:solidFill>
                  <a:schemeClr val="dk1"/>
                </a:solidFill>
                <a:latin typeface="Montserrat"/>
                <a:ea typeface="Montserrat"/>
                <a:cs typeface="Montserrat"/>
                <a:sym typeface="Montserrat"/>
              </a:rPr>
              <a:t>Shift from one-time joint trainings or webinars to </a:t>
            </a:r>
            <a:r>
              <a:rPr b="1" lang="en-GB">
                <a:solidFill>
                  <a:schemeClr val="dk1"/>
                </a:solidFill>
                <a:latin typeface="Montserrat"/>
                <a:ea typeface="Montserrat"/>
                <a:cs typeface="Montserrat"/>
                <a:sym typeface="Montserrat"/>
              </a:rPr>
              <a:t>sustained long-term collaborations</a:t>
            </a:r>
            <a:r>
              <a:rPr lang="en-GB">
                <a:solidFill>
                  <a:schemeClr val="dk1"/>
                </a:solidFill>
                <a:latin typeface="Montserrat"/>
                <a:ea typeface="Montserrat"/>
                <a:cs typeface="Montserrat"/>
                <a:sym typeface="Montserrat"/>
              </a:rPr>
              <a:t>, i.e. ESA-NASA Transatlantic Trainings</a:t>
            </a:r>
            <a:endParaRPr>
              <a:solidFill>
                <a:schemeClr val="dk1"/>
              </a:solidFill>
              <a:latin typeface="Montserrat"/>
              <a:ea typeface="Montserrat"/>
              <a:cs typeface="Montserrat"/>
              <a:sym typeface="Montserrat"/>
            </a:endParaRPr>
          </a:p>
          <a:p>
            <a:pPr indent="-317500" lvl="0" marL="457200" rtl="0" algn="l">
              <a:lnSpc>
                <a:spcPct val="150000"/>
              </a:lnSpc>
              <a:spcBef>
                <a:spcPts val="0"/>
              </a:spcBef>
              <a:spcAft>
                <a:spcPts val="0"/>
              </a:spcAft>
              <a:buClr>
                <a:schemeClr val="dk1"/>
              </a:buClr>
              <a:buSzPts val="1400"/>
              <a:buFont typeface="Montserrat"/>
              <a:buChar char="●"/>
            </a:pPr>
            <a:r>
              <a:rPr lang="en-GB">
                <a:solidFill>
                  <a:schemeClr val="dk1"/>
                </a:solidFill>
                <a:latin typeface="Montserrat"/>
                <a:ea typeface="Montserrat"/>
                <a:cs typeface="Montserrat"/>
                <a:sym typeface="Montserrat"/>
              </a:rPr>
              <a:t>Focus on capacity building of </a:t>
            </a:r>
            <a:r>
              <a:rPr b="1" lang="en-GB">
                <a:solidFill>
                  <a:schemeClr val="dk1"/>
                </a:solidFill>
                <a:latin typeface="Montserrat"/>
                <a:ea typeface="Montserrat"/>
                <a:cs typeface="Montserrat"/>
                <a:sym typeface="Montserrat"/>
              </a:rPr>
              <a:t>underrepresented communities</a:t>
            </a:r>
            <a:r>
              <a:rPr lang="en-GB">
                <a:solidFill>
                  <a:schemeClr val="dk1"/>
                </a:solidFill>
                <a:latin typeface="Montserrat"/>
                <a:ea typeface="Montserrat"/>
                <a:cs typeface="Montserrat"/>
                <a:sym typeface="Montserrat"/>
              </a:rPr>
              <a:t>, i.e. Indigenous Mapping Workshops and Engaging Youth to use EO for Economic Empowerment</a:t>
            </a:r>
            <a:endParaRPr>
              <a:solidFill>
                <a:schemeClr val="dk1"/>
              </a:solidFill>
              <a:latin typeface="Montserrat"/>
              <a:ea typeface="Montserrat"/>
              <a:cs typeface="Montserrat"/>
              <a:sym typeface="Montserrat"/>
            </a:endParaRPr>
          </a:p>
          <a:p>
            <a:pPr indent="-317500" lvl="0" marL="457200" rtl="0" algn="l">
              <a:lnSpc>
                <a:spcPct val="150000"/>
              </a:lnSpc>
              <a:spcBef>
                <a:spcPts val="0"/>
              </a:spcBef>
              <a:spcAft>
                <a:spcPts val="0"/>
              </a:spcAft>
              <a:buClr>
                <a:schemeClr val="dk1"/>
              </a:buClr>
              <a:buSzPts val="1400"/>
              <a:buFont typeface="Montserrat"/>
              <a:buChar char="●"/>
            </a:pPr>
            <a:r>
              <a:rPr lang="en-GB">
                <a:solidFill>
                  <a:schemeClr val="dk1"/>
                </a:solidFill>
                <a:latin typeface="Montserrat"/>
                <a:ea typeface="Montserrat"/>
                <a:cs typeface="Montserrat"/>
                <a:sym typeface="Montserrat"/>
              </a:rPr>
              <a:t>Promoting </a:t>
            </a:r>
            <a:r>
              <a:rPr b="1" lang="en-GB">
                <a:solidFill>
                  <a:schemeClr val="dk1"/>
                </a:solidFill>
                <a:latin typeface="Montserrat"/>
                <a:ea typeface="Montserrat"/>
                <a:cs typeface="Montserrat"/>
                <a:sym typeface="Montserrat"/>
              </a:rPr>
              <a:t>cross-cutting deliverables</a:t>
            </a:r>
            <a:r>
              <a:rPr lang="en-GB">
                <a:solidFill>
                  <a:schemeClr val="dk1"/>
                </a:solidFill>
                <a:latin typeface="Montserrat"/>
                <a:ea typeface="Montserrat"/>
                <a:cs typeface="Montserrat"/>
                <a:sym typeface="Montserrat"/>
              </a:rPr>
              <a:t> that involve more than just two agencies, i.e. SDG MOOC</a:t>
            </a:r>
            <a:endParaRPr>
              <a:solidFill>
                <a:schemeClr val="dk1"/>
              </a:solidFill>
              <a:latin typeface="Montserrat"/>
              <a:ea typeface="Montserrat"/>
              <a:cs typeface="Montserrat"/>
              <a:sym typeface="Montserrat"/>
            </a:endParaRPr>
          </a:p>
          <a:p>
            <a:pPr indent="-317500" lvl="0" marL="457200" rtl="0" algn="l">
              <a:lnSpc>
                <a:spcPct val="150000"/>
              </a:lnSpc>
              <a:spcBef>
                <a:spcPts val="0"/>
              </a:spcBef>
              <a:spcAft>
                <a:spcPts val="0"/>
              </a:spcAft>
              <a:buClr>
                <a:schemeClr val="dk1"/>
              </a:buClr>
              <a:buSzPts val="1400"/>
              <a:buFont typeface="Montserrat"/>
              <a:buChar char="●"/>
            </a:pPr>
            <a:r>
              <a:rPr lang="en-GB">
                <a:solidFill>
                  <a:schemeClr val="dk1"/>
                </a:solidFill>
                <a:latin typeface="Montserrat"/>
                <a:ea typeface="Montserrat"/>
                <a:cs typeface="Montserrat"/>
                <a:sym typeface="Montserrat"/>
              </a:rPr>
              <a:t>Strengthen </a:t>
            </a:r>
            <a:r>
              <a:rPr b="1" lang="en-GB">
                <a:solidFill>
                  <a:schemeClr val="dk1"/>
                </a:solidFill>
                <a:latin typeface="Montserrat"/>
                <a:ea typeface="Montserrat"/>
                <a:cs typeface="Montserrat"/>
                <a:sym typeface="Montserrat"/>
              </a:rPr>
              <a:t>collaborations with Working Groups</a:t>
            </a:r>
            <a:r>
              <a:rPr lang="en-GB">
                <a:solidFill>
                  <a:schemeClr val="dk1"/>
                </a:solidFill>
                <a:latin typeface="Montserrat"/>
                <a:ea typeface="Montserrat"/>
                <a:cs typeface="Montserrat"/>
                <a:sym typeface="Montserrat"/>
              </a:rPr>
              <a:t> on Disasters, Climate, SDGs, and others</a:t>
            </a:r>
            <a:endParaRPr>
              <a:solidFill>
                <a:schemeClr val="dk1"/>
              </a:solidFill>
              <a:latin typeface="Montserrat"/>
              <a:ea typeface="Montserrat"/>
              <a:cs typeface="Montserrat"/>
              <a:sym typeface="Montserrat"/>
            </a:endParaRPr>
          </a:p>
          <a:p>
            <a:pPr indent="-317500" lvl="0" marL="457200" rtl="0" algn="l">
              <a:lnSpc>
                <a:spcPct val="150000"/>
              </a:lnSpc>
              <a:spcBef>
                <a:spcPts val="0"/>
              </a:spcBef>
              <a:spcAft>
                <a:spcPts val="0"/>
              </a:spcAft>
              <a:buClr>
                <a:schemeClr val="dk1"/>
              </a:buClr>
              <a:buSzPts val="1400"/>
              <a:buFont typeface="Montserrat"/>
              <a:buChar char="●"/>
            </a:pPr>
            <a:r>
              <a:rPr b="1" lang="en-GB">
                <a:solidFill>
                  <a:schemeClr val="dk1"/>
                </a:solidFill>
                <a:latin typeface="Montserrat"/>
                <a:ea typeface="Montserrat"/>
                <a:cs typeface="Montserrat"/>
                <a:sym typeface="Montserrat"/>
              </a:rPr>
              <a:t>Engaging more CEOS members</a:t>
            </a:r>
            <a:r>
              <a:rPr lang="en-GB">
                <a:solidFill>
                  <a:schemeClr val="dk1"/>
                </a:solidFill>
                <a:latin typeface="Montserrat"/>
                <a:ea typeface="Montserrat"/>
                <a:cs typeface="Montserrat"/>
                <a:sym typeface="Montserrat"/>
              </a:rPr>
              <a:t> who are not yet involved in WGCapD</a:t>
            </a:r>
            <a:endParaRPr>
              <a:solidFill>
                <a:schemeClr val="dk1"/>
              </a:solidFill>
              <a:latin typeface="Montserrat"/>
              <a:ea typeface="Montserrat"/>
              <a:cs typeface="Montserrat"/>
              <a:sym typeface="Montserrat"/>
            </a:endParaRPr>
          </a:p>
          <a:p>
            <a:pPr indent="-317500" lvl="0" marL="457200" rtl="0" algn="l">
              <a:lnSpc>
                <a:spcPct val="150000"/>
              </a:lnSpc>
              <a:spcBef>
                <a:spcPts val="0"/>
              </a:spcBef>
              <a:spcAft>
                <a:spcPts val="0"/>
              </a:spcAft>
              <a:buClr>
                <a:schemeClr val="dk1"/>
              </a:buClr>
              <a:buSzPts val="1400"/>
              <a:buFont typeface="Montserrat"/>
              <a:buChar char="●"/>
            </a:pPr>
            <a:r>
              <a:rPr lang="en-GB">
                <a:solidFill>
                  <a:schemeClr val="dk1"/>
                </a:solidFill>
                <a:latin typeface="Montserrat"/>
                <a:ea typeface="Montserrat"/>
                <a:cs typeface="Montserrat"/>
                <a:sym typeface="Montserrat"/>
              </a:rPr>
              <a:t>Prioritize </a:t>
            </a:r>
            <a:r>
              <a:rPr b="1" lang="en-GB">
                <a:solidFill>
                  <a:schemeClr val="dk1"/>
                </a:solidFill>
                <a:latin typeface="Montserrat"/>
                <a:ea typeface="Montserrat"/>
                <a:cs typeface="Montserrat"/>
                <a:sym typeface="Montserrat"/>
              </a:rPr>
              <a:t>capacity development of decision- and policy-makers</a:t>
            </a:r>
            <a:r>
              <a:rPr lang="en-GB">
                <a:solidFill>
                  <a:schemeClr val="dk1"/>
                </a:solidFill>
                <a:latin typeface="Montserrat"/>
                <a:ea typeface="Montserrat"/>
                <a:cs typeface="Montserrat"/>
                <a:sym typeface="Montserrat"/>
              </a:rPr>
              <a:t> for greater impact</a:t>
            </a:r>
            <a:endParaRPr>
              <a:solidFill>
                <a:schemeClr val="dk1"/>
              </a:solidFill>
              <a:latin typeface="Montserrat"/>
              <a:ea typeface="Montserrat"/>
              <a:cs typeface="Montserrat"/>
              <a:sym typeface="Montserrat"/>
            </a:endParaRPr>
          </a:p>
          <a:p>
            <a:pPr indent="-317500" lvl="0" marL="457200" rtl="0" algn="l">
              <a:lnSpc>
                <a:spcPct val="150000"/>
              </a:lnSpc>
              <a:spcBef>
                <a:spcPts val="0"/>
              </a:spcBef>
              <a:spcAft>
                <a:spcPts val="0"/>
              </a:spcAft>
              <a:buClr>
                <a:schemeClr val="dk1"/>
              </a:buClr>
              <a:buSzPts val="1400"/>
              <a:buFont typeface="Montserrat"/>
              <a:buChar char="●"/>
            </a:pPr>
            <a:r>
              <a:rPr lang="en-GB">
                <a:solidFill>
                  <a:schemeClr val="dk1"/>
                </a:solidFill>
                <a:latin typeface="Montserrat"/>
                <a:ea typeface="Montserrat"/>
                <a:cs typeface="Montserrat"/>
                <a:sym typeface="Montserrat"/>
              </a:rPr>
              <a:t>Incorporate new </a:t>
            </a:r>
            <a:r>
              <a:rPr b="1" lang="en-GB">
                <a:solidFill>
                  <a:schemeClr val="dk1"/>
                </a:solidFill>
                <a:latin typeface="Montserrat"/>
                <a:ea typeface="Montserrat"/>
                <a:cs typeface="Montserrat"/>
                <a:sym typeface="Montserrat"/>
              </a:rPr>
              <a:t>AI tools and best practices</a:t>
            </a:r>
            <a:r>
              <a:rPr lang="en-GB">
                <a:solidFill>
                  <a:schemeClr val="dk1"/>
                </a:solidFill>
                <a:latin typeface="Montserrat"/>
                <a:ea typeface="Montserrat"/>
                <a:cs typeface="Montserrat"/>
                <a:sym typeface="Montserrat"/>
              </a:rPr>
              <a:t> to support capacity building efforts</a:t>
            </a:r>
            <a:endParaRPr>
              <a:solidFill>
                <a:schemeClr val="dk1"/>
              </a:solidFill>
              <a:latin typeface="Montserrat"/>
              <a:ea typeface="Montserrat"/>
              <a:cs typeface="Montserrat"/>
              <a:sym typeface="Montserrat"/>
            </a:endParaRPr>
          </a:p>
        </p:txBody>
      </p:sp>
      <p:sp>
        <p:nvSpPr>
          <p:cNvPr id="95" name="Google Shape;95;g37acfea7d4c_0_131"/>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lang="en-GB" sz="4400">
                <a:solidFill>
                  <a:schemeClr val="lt1"/>
                </a:solidFill>
                <a:latin typeface="Montserrat"/>
                <a:ea typeface="Montserrat"/>
                <a:cs typeface="Montserrat"/>
                <a:sym typeface="Montserrat"/>
              </a:rPr>
              <a:t>WGCapD Priorities</a:t>
            </a:r>
            <a:endParaRPr b="0" i="0" sz="1400" u="none" cap="none" strike="noStrike">
              <a:solidFill>
                <a:srgbClr val="000000"/>
              </a:solidFill>
              <a:latin typeface="Montserrat"/>
              <a:ea typeface="Montserrat"/>
              <a:cs typeface="Montserrat"/>
              <a:sym typeface="Montserrat"/>
            </a:endParaRPr>
          </a:p>
        </p:txBody>
      </p:sp>
      <p:pic>
        <p:nvPicPr>
          <p:cNvPr id="96" name="Google Shape;96;g37acfea7d4c_0_131" title="image.png"/>
          <p:cNvPicPr preferRelativeResize="0"/>
          <p:nvPr/>
        </p:nvPicPr>
        <p:blipFill>
          <a:blip r:embed="rId3">
            <a:alphaModFix/>
          </a:blip>
          <a:stretch>
            <a:fillRect/>
          </a:stretch>
        </p:blipFill>
        <p:spPr>
          <a:xfrm>
            <a:off x="6937000" y="1290948"/>
            <a:ext cx="4876800" cy="4876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g37acfea7d4c_0_137"/>
          <p:cNvPicPr preferRelativeResize="0"/>
          <p:nvPr/>
        </p:nvPicPr>
        <p:blipFill rotWithShape="1">
          <a:blip r:embed="rId3">
            <a:alphaModFix/>
          </a:blip>
          <a:srcRect b="0" l="0" r="0" t="0"/>
          <a:stretch/>
        </p:blipFill>
        <p:spPr>
          <a:xfrm>
            <a:off x="6308950" y="2871043"/>
            <a:ext cx="5806525" cy="3590384"/>
          </a:xfrm>
          <a:prstGeom prst="rect">
            <a:avLst/>
          </a:prstGeom>
          <a:noFill/>
          <a:ln>
            <a:noFill/>
          </a:ln>
        </p:spPr>
      </p:pic>
      <p:sp>
        <p:nvSpPr>
          <p:cNvPr id="102" name="Google Shape;102;g37acfea7d4c_0_137"/>
          <p:cNvSpPr txBox="1"/>
          <p:nvPr/>
        </p:nvSpPr>
        <p:spPr>
          <a:xfrm>
            <a:off x="357105" y="1290957"/>
            <a:ext cx="11112000" cy="2801400"/>
          </a:xfrm>
          <a:prstGeom prst="rect">
            <a:avLst/>
          </a:prstGeom>
          <a:noFill/>
          <a:ln>
            <a:noFill/>
          </a:ln>
        </p:spPr>
        <p:txBody>
          <a:bodyPr anchorCtr="0" anchor="t" bIns="45700" lIns="91425" spcFirstLastPara="1" rIns="91425" wrap="square" tIns="45700">
            <a:spAutoFit/>
          </a:bodyPr>
          <a:lstStyle/>
          <a:p>
            <a:pPr indent="-317500" lvl="0" marL="457200" marR="0" rtl="0" algn="l">
              <a:lnSpc>
                <a:spcPct val="150000"/>
              </a:lnSpc>
              <a:spcBef>
                <a:spcPts val="1800"/>
              </a:spcBef>
              <a:spcAft>
                <a:spcPts val="0"/>
              </a:spcAft>
              <a:buClr>
                <a:schemeClr val="dk1"/>
              </a:buClr>
              <a:buSzPts val="1400"/>
              <a:buFont typeface="Montserrat"/>
              <a:buChar char="●"/>
            </a:pPr>
            <a:r>
              <a:rPr lang="en-GB">
                <a:solidFill>
                  <a:schemeClr val="dk1"/>
                </a:solidFill>
                <a:latin typeface="Montserrat"/>
                <a:ea typeface="Montserrat"/>
                <a:cs typeface="Montserrat"/>
                <a:sym typeface="Montserrat"/>
              </a:rPr>
              <a:t>Earth Observation, Training, Education, and Capacity Development Network (EOTEC DevNet) grew out of WGCapD deliverable in 2021 with a mission of </a:t>
            </a:r>
            <a:r>
              <a:rPr b="1" lang="en-GB">
                <a:solidFill>
                  <a:schemeClr val="dk1"/>
                </a:solidFill>
                <a:latin typeface="Montserrat"/>
                <a:ea typeface="Montserrat"/>
                <a:cs typeface="Montserrat"/>
                <a:sym typeface="Montserrat"/>
              </a:rPr>
              <a:t>extending the reach of Earth observation capacity building globally</a:t>
            </a:r>
            <a:r>
              <a:rPr lang="en-GB">
                <a:solidFill>
                  <a:schemeClr val="dk1"/>
                </a:solidFill>
                <a:latin typeface="Montserrat"/>
                <a:ea typeface="Montserrat"/>
                <a:cs typeface="Montserrat"/>
                <a:sym typeface="Montserrat"/>
              </a:rPr>
              <a:t>.</a:t>
            </a:r>
            <a:endParaRPr>
              <a:solidFill>
                <a:schemeClr val="dk1"/>
              </a:solidFill>
              <a:latin typeface="Montserrat"/>
              <a:ea typeface="Montserrat"/>
              <a:cs typeface="Montserrat"/>
              <a:sym typeface="Montserrat"/>
            </a:endParaRPr>
          </a:p>
          <a:p>
            <a:pPr indent="-317500" lvl="0" marL="457200" marR="0" rtl="0" algn="l">
              <a:lnSpc>
                <a:spcPct val="150000"/>
              </a:lnSpc>
              <a:spcBef>
                <a:spcPts val="0"/>
              </a:spcBef>
              <a:spcAft>
                <a:spcPts val="0"/>
              </a:spcAft>
              <a:buClr>
                <a:schemeClr val="dk1"/>
              </a:buClr>
              <a:buSzPts val="1400"/>
              <a:buFont typeface="Montserrat"/>
              <a:buChar char="●"/>
            </a:pPr>
            <a:r>
              <a:rPr lang="en-GB">
                <a:solidFill>
                  <a:schemeClr val="dk1"/>
                </a:solidFill>
                <a:latin typeface="Montserrat"/>
                <a:ea typeface="Montserrat"/>
                <a:cs typeface="Montserrat"/>
                <a:sym typeface="Montserrat"/>
              </a:rPr>
              <a:t>2022-2025 milestones:</a:t>
            </a:r>
            <a:endParaRPr>
              <a:solidFill>
                <a:schemeClr val="dk1"/>
              </a:solidFill>
              <a:latin typeface="Montserrat"/>
              <a:ea typeface="Montserrat"/>
              <a:cs typeface="Montserrat"/>
              <a:sym typeface="Montserrat"/>
            </a:endParaRPr>
          </a:p>
          <a:p>
            <a:pPr indent="-317500" lvl="1" marL="914400" marR="0" rtl="0" algn="l">
              <a:lnSpc>
                <a:spcPct val="150000"/>
              </a:lnSpc>
              <a:spcBef>
                <a:spcPts val="0"/>
              </a:spcBef>
              <a:spcAft>
                <a:spcPts val="0"/>
              </a:spcAft>
              <a:buClr>
                <a:schemeClr val="dk1"/>
              </a:buClr>
              <a:buSzPts val="1400"/>
              <a:buFont typeface="Montserrat"/>
              <a:buChar char="○"/>
            </a:pPr>
            <a:r>
              <a:rPr lang="en-GB">
                <a:solidFill>
                  <a:schemeClr val="dk1"/>
                </a:solidFill>
                <a:latin typeface="Montserrat"/>
                <a:ea typeface="Montserrat"/>
                <a:cs typeface="Montserrat"/>
                <a:sym typeface="Montserrat"/>
              </a:rPr>
              <a:t>Vibrant regional and thematic CoPs hosted meetings for </a:t>
            </a:r>
            <a:r>
              <a:rPr b="1" lang="en-GB">
                <a:solidFill>
                  <a:schemeClr val="dk1"/>
                </a:solidFill>
                <a:latin typeface="Montserrat"/>
                <a:ea typeface="Montserrat"/>
                <a:cs typeface="Montserrat"/>
                <a:sym typeface="Montserrat"/>
              </a:rPr>
              <a:t>1,500+ participants with 50–70% repeat attendance</a:t>
            </a:r>
            <a:r>
              <a:rPr lang="en-GB">
                <a:solidFill>
                  <a:schemeClr val="dk1"/>
                </a:solidFill>
                <a:latin typeface="Montserrat"/>
                <a:ea typeface="Montserrat"/>
                <a:cs typeface="Montserrat"/>
                <a:sym typeface="Montserrat"/>
              </a:rPr>
              <a:t> </a:t>
            </a:r>
            <a:endParaRPr>
              <a:solidFill>
                <a:schemeClr val="dk1"/>
              </a:solidFill>
              <a:latin typeface="Montserrat"/>
              <a:ea typeface="Montserrat"/>
              <a:cs typeface="Montserrat"/>
              <a:sym typeface="Montserrat"/>
            </a:endParaRPr>
          </a:p>
          <a:p>
            <a:pPr indent="-317500" lvl="1" marL="914400" marR="0" rtl="0" algn="l">
              <a:lnSpc>
                <a:spcPct val="150000"/>
              </a:lnSpc>
              <a:spcBef>
                <a:spcPts val="0"/>
              </a:spcBef>
              <a:spcAft>
                <a:spcPts val="0"/>
              </a:spcAft>
              <a:buClr>
                <a:schemeClr val="dk1"/>
              </a:buClr>
              <a:buSzPts val="1400"/>
              <a:buFont typeface="Montserrat"/>
              <a:buChar char="○"/>
            </a:pPr>
            <a:r>
              <a:rPr b="1" lang="en-GB">
                <a:solidFill>
                  <a:schemeClr val="dk1"/>
                </a:solidFill>
                <a:latin typeface="Montserrat"/>
                <a:ea typeface="Montserrat"/>
                <a:cs typeface="Montserrat"/>
                <a:sym typeface="Montserrat"/>
              </a:rPr>
              <a:t>130+ spotlight sessions </a:t>
            </a:r>
            <a:r>
              <a:rPr lang="en-GB">
                <a:solidFill>
                  <a:schemeClr val="dk1"/>
                </a:solidFill>
                <a:latin typeface="Montserrat"/>
                <a:ea typeface="Montserrat"/>
                <a:cs typeface="Montserrat"/>
                <a:sym typeface="Montserrat"/>
              </a:rPr>
              <a:t>on government, private sector, international agency, and NGO EO capacity building and research </a:t>
            </a:r>
            <a:endParaRPr>
              <a:solidFill>
                <a:schemeClr val="dk1"/>
              </a:solidFill>
              <a:latin typeface="Montserrat"/>
              <a:ea typeface="Montserrat"/>
              <a:cs typeface="Montserrat"/>
              <a:sym typeface="Montserrat"/>
            </a:endParaRPr>
          </a:p>
          <a:p>
            <a:pPr indent="-317500" lvl="1" marL="914400" marR="0" rtl="0" algn="l">
              <a:lnSpc>
                <a:spcPct val="150000"/>
              </a:lnSpc>
              <a:spcBef>
                <a:spcPts val="0"/>
              </a:spcBef>
              <a:spcAft>
                <a:spcPts val="0"/>
              </a:spcAft>
              <a:buClr>
                <a:schemeClr val="dk1"/>
              </a:buClr>
              <a:buSzPts val="1400"/>
              <a:buFont typeface="Montserrat"/>
              <a:buChar char="○"/>
            </a:pPr>
            <a:r>
              <a:rPr b="1" lang="en-GB">
                <a:solidFill>
                  <a:schemeClr val="dk1"/>
                </a:solidFill>
                <a:latin typeface="Montserrat"/>
                <a:ea typeface="Montserrat"/>
                <a:cs typeface="Montserrat"/>
                <a:sym typeface="Montserrat"/>
              </a:rPr>
              <a:t>500+ attendees of five webinars </a:t>
            </a:r>
            <a:r>
              <a:rPr lang="en-GB">
                <a:solidFill>
                  <a:schemeClr val="dk1"/>
                </a:solidFill>
                <a:latin typeface="Montserrat"/>
                <a:ea typeface="Montserrat"/>
                <a:cs typeface="Montserrat"/>
                <a:sym typeface="Montserrat"/>
              </a:rPr>
              <a:t>conducted with partners </a:t>
            </a:r>
            <a:endParaRPr>
              <a:solidFill>
                <a:schemeClr val="dk1"/>
              </a:solidFill>
              <a:latin typeface="Montserrat"/>
              <a:ea typeface="Montserrat"/>
              <a:cs typeface="Montserrat"/>
              <a:sym typeface="Montserrat"/>
            </a:endParaRPr>
          </a:p>
          <a:p>
            <a:pPr indent="0" lvl="0" marL="457200" marR="0" rtl="0" algn="l">
              <a:lnSpc>
                <a:spcPct val="150000"/>
              </a:lnSpc>
              <a:spcBef>
                <a:spcPts val="1800"/>
              </a:spcBef>
              <a:spcAft>
                <a:spcPts val="0"/>
              </a:spcAft>
              <a:buNone/>
            </a:pPr>
            <a:r>
              <a:t/>
            </a:r>
            <a:endParaRPr b="1">
              <a:solidFill>
                <a:schemeClr val="dk1"/>
              </a:solidFill>
              <a:latin typeface="Montserrat"/>
              <a:ea typeface="Montserrat"/>
              <a:cs typeface="Montserrat"/>
              <a:sym typeface="Montserrat"/>
            </a:endParaRPr>
          </a:p>
        </p:txBody>
      </p:sp>
      <p:sp>
        <p:nvSpPr>
          <p:cNvPr id="103" name="Google Shape;103;g37acfea7d4c_0_137"/>
          <p:cNvSpPr txBox="1"/>
          <p:nvPr/>
        </p:nvSpPr>
        <p:spPr>
          <a:xfrm>
            <a:off x="94026" y="179625"/>
            <a:ext cx="95910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lang="en-GB" sz="3600">
                <a:solidFill>
                  <a:schemeClr val="lt1"/>
                </a:solidFill>
                <a:latin typeface="Montserrat"/>
                <a:ea typeface="Montserrat"/>
                <a:cs typeface="Montserrat"/>
                <a:sym typeface="Montserrat"/>
              </a:rPr>
              <a:t>EOTEC DevNet Extends WGCapD Impact</a:t>
            </a:r>
            <a:endParaRPr b="0" i="0" sz="600" u="none" cap="none" strike="noStrike">
              <a:solidFill>
                <a:srgbClr val="000000"/>
              </a:solidFill>
              <a:latin typeface="Montserrat"/>
              <a:ea typeface="Montserrat"/>
              <a:cs typeface="Montserrat"/>
              <a:sym typeface="Montserrat"/>
            </a:endParaRPr>
          </a:p>
        </p:txBody>
      </p:sp>
      <p:pic>
        <p:nvPicPr>
          <p:cNvPr id="104" name="Google Shape;104;g37acfea7d4c_0_137"/>
          <p:cNvPicPr preferRelativeResize="0"/>
          <p:nvPr/>
        </p:nvPicPr>
        <p:blipFill rotWithShape="1">
          <a:blip r:embed="rId4">
            <a:alphaModFix/>
          </a:blip>
          <a:srcRect b="0" l="0" r="0" t="0"/>
          <a:stretch/>
        </p:blipFill>
        <p:spPr>
          <a:xfrm>
            <a:off x="716998" y="3732775"/>
            <a:ext cx="6108652" cy="26323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descr="Screenshot of EOTEC DevNet Flood Tools Tracker" id="109" name="Google Shape;109;g37acfea7d4c_0_144"/>
          <p:cNvPicPr preferRelativeResize="0"/>
          <p:nvPr/>
        </p:nvPicPr>
        <p:blipFill rotWithShape="1">
          <a:blip r:embed="rId3">
            <a:alphaModFix/>
          </a:blip>
          <a:srcRect b="32759" l="0" r="0" t="0"/>
          <a:stretch/>
        </p:blipFill>
        <p:spPr>
          <a:xfrm>
            <a:off x="5623460" y="1210852"/>
            <a:ext cx="4754424" cy="1991825"/>
          </a:xfrm>
          <a:prstGeom prst="rect">
            <a:avLst/>
          </a:prstGeom>
          <a:noFill/>
          <a:ln>
            <a:noFill/>
          </a:ln>
        </p:spPr>
      </p:pic>
      <p:sp>
        <p:nvSpPr>
          <p:cNvPr id="110" name="Google Shape;110;g37acfea7d4c_0_144"/>
          <p:cNvSpPr txBox="1"/>
          <p:nvPr>
            <p:ph idx="12" type="sldNum"/>
          </p:nvPr>
        </p:nvSpPr>
        <p:spPr>
          <a:xfrm>
            <a:off x="8579285"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pic>
        <p:nvPicPr>
          <p:cNvPr id="111" name="Google Shape;111;g37acfea7d4c_0_144"/>
          <p:cNvPicPr preferRelativeResize="0"/>
          <p:nvPr/>
        </p:nvPicPr>
        <p:blipFill rotWithShape="1">
          <a:blip r:embed="rId4">
            <a:alphaModFix/>
          </a:blip>
          <a:srcRect b="0" l="0" r="37083" t="0"/>
          <a:stretch/>
        </p:blipFill>
        <p:spPr>
          <a:xfrm>
            <a:off x="1247462" y="3820960"/>
            <a:ext cx="3475522" cy="2365350"/>
          </a:xfrm>
          <a:prstGeom prst="rect">
            <a:avLst/>
          </a:prstGeom>
          <a:noFill/>
          <a:ln>
            <a:noFill/>
          </a:ln>
        </p:spPr>
      </p:pic>
      <p:sp>
        <p:nvSpPr>
          <p:cNvPr id="112" name="Google Shape;112;g37acfea7d4c_0_144"/>
          <p:cNvSpPr txBox="1"/>
          <p:nvPr/>
        </p:nvSpPr>
        <p:spPr>
          <a:xfrm>
            <a:off x="1273272" y="5746697"/>
            <a:ext cx="3423900" cy="7695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0" i="1" lang="en-GB" sz="2000" u="none" cap="none" strike="noStrike">
                <a:solidFill>
                  <a:schemeClr val="lt1"/>
                </a:solidFill>
                <a:latin typeface="Calibri"/>
                <a:ea typeface="Calibri"/>
                <a:cs typeface="Calibri"/>
                <a:sym typeface="Calibri"/>
              </a:rPr>
              <a:t>Drought Tools Tracker</a:t>
            </a:r>
            <a:endParaRPr b="0" i="1" sz="20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i="1" sz="1800">
              <a:solidFill>
                <a:schemeClr val="lt1"/>
              </a:solidFill>
              <a:latin typeface="Calibri"/>
              <a:ea typeface="Calibri"/>
              <a:cs typeface="Calibri"/>
              <a:sym typeface="Calibri"/>
            </a:endParaRPr>
          </a:p>
        </p:txBody>
      </p:sp>
      <p:pic>
        <p:nvPicPr>
          <p:cNvPr id="113" name="Google Shape;113;g37acfea7d4c_0_144"/>
          <p:cNvPicPr preferRelativeResize="0"/>
          <p:nvPr/>
        </p:nvPicPr>
        <p:blipFill rotWithShape="1">
          <a:blip r:embed="rId5">
            <a:alphaModFix/>
          </a:blip>
          <a:srcRect b="0" l="0" r="0" t="0"/>
          <a:stretch/>
        </p:blipFill>
        <p:spPr>
          <a:xfrm>
            <a:off x="1285060" y="1191694"/>
            <a:ext cx="3423775" cy="2282526"/>
          </a:xfrm>
          <a:prstGeom prst="rect">
            <a:avLst/>
          </a:prstGeom>
          <a:noFill/>
          <a:ln cap="flat" cmpd="sng" w="9525">
            <a:solidFill>
              <a:schemeClr val="accent6"/>
            </a:solidFill>
            <a:prstDash val="solid"/>
            <a:round/>
            <a:headEnd len="sm" w="sm" type="none"/>
            <a:tailEnd len="sm" w="sm" type="none"/>
          </a:ln>
        </p:spPr>
      </p:pic>
      <p:sp>
        <p:nvSpPr>
          <p:cNvPr id="114" name="Google Shape;114;g37acfea7d4c_0_144"/>
          <p:cNvSpPr txBox="1"/>
          <p:nvPr/>
        </p:nvSpPr>
        <p:spPr>
          <a:xfrm>
            <a:off x="1277960" y="2886875"/>
            <a:ext cx="3438000" cy="8004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0" i="1" lang="en-GB" sz="2000" u="none" cap="none" strike="noStrike">
                <a:solidFill>
                  <a:schemeClr val="lt1"/>
                </a:solidFill>
                <a:latin typeface="Calibri"/>
                <a:ea typeface="Calibri"/>
                <a:cs typeface="Calibri"/>
                <a:sym typeface="Calibri"/>
              </a:rPr>
              <a:t>Global case on </a:t>
            </a:r>
            <a:br>
              <a:rPr b="0" i="1" lang="en-GB" sz="2000" u="none" cap="none" strike="noStrike">
                <a:solidFill>
                  <a:schemeClr val="lt1"/>
                </a:solidFill>
                <a:latin typeface="Calibri"/>
                <a:ea typeface="Calibri"/>
                <a:cs typeface="Calibri"/>
                <a:sym typeface="Calibri"/>
              </a:rPr>
            </a:br>
            <a:r>
              <a:rPr b="0" i="1" lang="en-GB" sz="2000" u="none" cap="none" strike="noStrike">
                <a:solidFill>
                  <a:schemeClr val="lt1"/>
                </a:solidFill>
                <a:latin typeface="Calibri"/>
                <a:ea typeface="Calibri"/>
                <a:cs typeface="Calibri"/>
                <a:sym typeface="Calibri"/>
              </a:rPr>
              <a:t>flood extent tools</a:t>
            </a:r>
            <a:endParaRPr i="1" sz="1900">
              <a:solidFill>
                <a:schemeClr val="lt1"/>
              </a:solidFill>
              <a:latin typeface="Calibri"/>
              <a:ea typeface="Calibri"/>
              <a:cs typeface="Calibri"/>
              <a:sym typeface="Calibri"/>
            </a:endParaRPr>
          </a:p>
        </p:txBody>
      </p:sp>
      <p:sp>
        <p:nvSpPr>
          <p:cNvPr id="115" name="Google Shape;115;g37acfea7d4c_0_144"/>
          <p:cNvSpPr txBox="1"/>
          <p:nvPr/>
        </p:nvSpPr>
        <p:spPr>
          <a:xfrm>
            <a:off x="5582485" y="2886884"/>
            <a:ext cx="4782900" cy="8004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0" i="1" lang="en-GB" sz="2000" u="none" cap="none" strike="noStrike">
                <a:solidFill>
                  <a:schemeClr val="lt1"/>
                </a:solidFill>
                <a:latin typeface="Calibri"/>
                <a:ea typeface="Calibri"/>
                <a:cs typeface="Calibri"/>
                <a:sym typeface="Calibri"/>
              </a:rPr>
              <a:t>Flood </a:t>
            </a:r>
            <a:r>
              <a:rPr i="1" lang="en-GB" sz="2000">
                <a:solidFill>
                  <a:schemeClr val="lt1"/>
                </a:solidFill>
                <a:latin typeface="Calibri"/>
                <a:ea typeface="Calibri"/>
                <a:cs typeface="Calibri"/>
                <a:sym typeface="Calibri"/>
              </a:rPr>
              <a:t>T</a:t>
            </a:r>
            <a:r>
              <a:rPr b="0" i="1" lang="en-GB" sz="2000" u="none" cap="none" strike="noStrike">
                <a:solidFill>
                  <a:schemeClr val="lt1"/>
                </a:solidFill>
                <a:latin typeface="Calibri"/>
                <a:ea typeface="Calibri"/>
                <a:cs typeface="Calibri"/>
                <a:sym typeface="Calibri"/>
              </a:rPr>
              <a:t>ools </a:t>
            </a:r>
            <a:r>
              <a:rPr i="1" lang="en-GB" sz="2000">
                <a:solidFill>
                  <a:schemeClr val="lt1"/>
                </a:solidFill>
                <a:latin typeface="Calibri"/>
                <a:ea typeface="Calibri"/>
                <a:cs typeface="Calibri"/>
                <a:sym typeface="Calibri"/>
              </a:rPr>
              <a:t>T</a:t>
            </a:r>
            <a:r>
              <a:rPr b="0" i="1" lang="en-GB" sz="2000" u="none" cap="none" strike="noStrike">
                <a:solidFill>
                  <a:schemeClr val="lt1"/>
                </a:solidFill>
                <a:latin typeface="Calibri"/>
                <a:ea typeface="Calibri"/>
                <a:cs typeface="Calibri"/>
                <a:sym typeface="Calibri"/>
              </a:rPr>
              <a:t>racker </a:t>
            </a:r>
            <a:br>
              <a:rPr b="0" i="1" lang="en-GB" sz="2000" u="none" cap="none" strike="noStrike">
                <a:solidFill>
                  <a:schemeClr val="lt1"/>
                </a:solidFill>
                <a:latin typeface="Calibri"/>
                <a:ea typeface="Calibri"/>
                <a:cs typeface="Calibri"/>
                <a:sym typeface="Calibri"/>
              </a:rPr>
            </a:br>
            <a:r>
              <a:rPr b="1" i="1" lang="en-GB" sz="2000" u="none" cap="none" strike="noStrike">
                <a:solidFill>
                  <a:schemeClr val="lt1"/>
                </a:solidFill>
                <a:latin typeface="Calibri"/>
                <a:ea typeface="Calibri"/>
                <a:cs typeface="Calibri"/>
                <a:sym typeface="Calibri"/>
              </a:rPr>
              <a:t>buil</a:t>
            </a:r>
            <a:r>
              <a:rPr b="1" i="1" lang="en-GB" sz="2000">
                <a:solidFill>
                  <a:schemeClr val="lt1"/>
                </a:solidFill>
                <a:latin typeface="Calibri"/>
                <a:ea typeface="Calibri"/>
                <a:cs typeface="Calibri"/>
                <a:sym typeface="Calibri"/>
              </a:rPr>
              <a:t>t in partnership with CEOS SEO</a:t>
            </a:r>
            <a:endParaRPr b="1" i="1" sz="2000" u="none" cap="none" strike="noStrike">
              <a:solidFill>
                <a:schemeClr val="lt1"/>
              </a:solidFill>
              <a:latin typeface="Calibri"/>
              <a:ea typeface="Calibri"/>
              <a:cs typeface="Calibri"/>
              <a:sym typeface="Calibri"/>
            </a:endParaRPr>
          </a:p>
        </p:txBody>
      </p:sp>
      <p:pic>
        <p:nvPicPr>
          <p:cNvPr id="116" name="Google Shape;116;g37acfea7d4c_0_144" title="Screenshot 2025-05-13 at 9.52.49 AM.png"/>
          <p:cNvPicPr preferRelativeResize="0"/>
          <p:nvPr/>
        </p:nvPicPr>
        <p:blipFill rotWithShape="1">
          <a:blip r:embed="rId6">
            <a:alphaModFix/>
          </a:blip>
          <a:srcRect b="19927" l="11567" r="10586" t="9305"/>
          <a:stretch/>
        </p:blipFill>
        <p:spPr>
          <a:xfrm>
            <a:off x="5567335" y="3820950"/>
            <a:ext cx="4813200" cy="2484900"/>
          </a:xfrm>
          <a:prstGeom prst="roundRect">
            <a:avLst>
              <a:gd fmla="val 5497" name="adj"/>
            </a:avLst>
          </a:prstGeom>
          <a:noFill/>
          <a:ln>
            <a:noFill/>
          </a:ln>
        </p:spPr>
      </p:pic>
      <p:sp>
        <p:nvSpPr>
          <p:cNvPr id="117" name="Google Shape;117;g37acfea7d4c_0_144"/>
          <p:cNvSpPr txBox="1"/>
          <p:nvPr/>
        </p:nvSpPr>
        <p:spPr>
          <a:xfrm>
            <a:off x="5594072" y="5751325"/>
            <a:ext cx="4813200" cy="7695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0" i="1" lang="en-GB" sz="2000" u="none" cap="none" strike="noStrike">
                <a:solidFill>
                  <a:schemeClr val="lt1"/>
                </a:solidFill>
                <a:latin typeface="Calibri"/>
                <a:ea typeface="Calibri"/>
                <a:cs typeface="Calibri"/>
                <a:sym typeface="Calibri"/>
              </a:rPr>
              <a:t>EO Needs Assessment Guidance</a:t>
            </a:r>
            <a:endParaRPr b="0" i="1" sz="20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i="1" sz="1800">
              <a:solidFill>
                <a:schemeClr val="accent6"/>
              </a:solidFill>
              <a:latin typeface="Calibri"/>
              <a:ea typeface="Calibri"/>
              <a:cs typeface="Calibri"/>
              <a:sym typeface="Calibri"/>
            </a:endParaRPr>
          </a:p>
        </p:txBody>
      </p:sp>
      <p:sp>
        <p:nvSpPr>
          <p:cNvPr id="118" name="Google Shape;118;g37acfea7d4c_0_144"/>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lang="en-GB" sz="4400">
                <a:solidFill>
                  <a:schemeClr val="lt1"/>
                </a:solidFill>
                <a:latin typeface="Montserrat"/>
                <a:ea typeface="Montserrat"/>
                <a:cs typeface="Montserrat"/>
                <a:sym typeface="Montserrat"/>
              </a:rPr>
              <a:t>EOTEC DevNet Products</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37acfea7d4c_0_157"/>
          <p:cNvSpPr txBox="1"/>
          <p:nvPr/>
        </p:nvSpPr>
        <p:spPr>
          <a:xfrm>
            <a:off x="94025" y="103250"/>
            <a:ext cx="95073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lang="en-GB" sz="4400">
                <a:solidFill>
                  <a:schemeClr val="lt1"/>
                </a:solidFill>
                <a:latin typeface="Montserrat"/>
                <a:ea typeface="Montserrat"/>
                <a:cs typeface="Montserrat"/>
                <a:sym typeface="Montserrat"/>
              </a:rPr>
              <a:t>EO Needs Assessment Guidance</a:t>
            </a:r>
            <a:endParaRPr b="0" i="0" sz="1400" u="none" cap="none" strike="noStrike">
              <a:solidFill>
                <a:srgbClr val="000000"/>
              </a:solidFill>
              <a:latin typeface="Montserrat"/>
              <a:ea typeface="Montserrat"/>
              <a:cs typeface="Montserrat"/>
              <a:sym typeface="Montserrat"/>
            </a:endParaRPr>
          </a:p>
        </p:txBody>
      </p:sp>
      <p:pic>
        <p:nvPicPr>
          <p:cNvPr id="124" name="Google Shape;124;g37acfea7d4c_0_157" title="Needs Assessment.mp4">
            <a:hlinkClick r:id="rId3"/>
          </p:cNvPr>
          <p:cNvPicPr preferRelativeResize="0"/>
          <p:nvPr/>
        </p:nvPicPr>
        <p:blipFill>
          <a:blip r:embed="rId4">
            <a:alphaModFix/>
          </a:blip>
          <a:stretch>
            <a:fillRect/>
          </a:stretch>
        </p:blipFill>
        <p:spPr>
          <a:xfrm>
            <a:off x="2669100" y="1088075"/>
            <a:ext cx="7200000" cy="5220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37acfea7d4c_0_162"/>
          <p:cNvSpPr txBox="1"/>
          <p:nvPr/>
        </p:nvSpPr>
        <p:spPr>
          <a:xfrm>
            <a:off x="357100" y="1290950"/>
            <a:ext cx="11272200" cy="46593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lang="en-GB" sz="1800">
                <a:solidFill>
                  <a:schemeClr val="dk1"/>
                </a:solidFill>
              </a:rPr>
              <a:t>Focus on EOTEC’s role as an </a:t>
            </a:r>
            <a:r>
              <a:rPr b="1" lang="en-GB" sz="1800">
                <a:solidFill>
                  <a:schemeClr val="dk1"/>
                </a:solidFill>
              </a:rPr>
              <a:t>accelerator of existing knowledge and information sharing</a:t>
            </a:r>
            <a:r>
              <a:rPr lang="en-GB" sz="1800">
                <a:solidFill>
                  <a:schemeClr val="dk1"/>
                </a:solidFill>
              </a:rPr>
              <a:t>, and leveraging its convening power - and that of our global and regional leadership - to add value and deepen reach. </a:t>
            </a:r>
            <a:endParaRPr sz="18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2200">
                <a:solidFill>
                  <a:schemeClr val="dk1"/>
                </a:solidFill>
              </a:rPr>
              <a:t>Key Objectives:</a:t>
            </a:r>
            <a:endParaRPr sz="2200">
              <a:solidFill>
                <a:schemeClr val="dk1"/>
              </a:solidFill>
            </a:endParaRPr>
          </a:p>
          <a:p>
            <a:pPr indent="-342900" lvl="0" marL="457200" rtl="0" algn="l">
              <a:lnSpc>
                <a:spcPct val="115000"/>
              </a:lnSpc>
              <a:spcBef>
                <a:spcPts val="600"/>
              </a:spcBef>
              <a:spcAft>
                <a:spcPts val="0"/>
              </a:spcAft>
              <a:buClr>
                <a:schemeClr val="dk1"/>
              </a:buClr>
              <a:buSzPts val="1800"/>
              <a:buChar char="●"/>
            </a:pPr>
            <a:r>
              <a:rPr lang="en-GB" sz="1800">
                <a:solidFill>
                  <a:schemeClr val="dk1"/>
                </a:solidFill>
              </a:rPr>
              <a:t>Strengthen and build communities of practice</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GB" sz="1800">
                <a:solidFill>
                  <a:schemeClr val="dk1"/>
                </a:solidFill>
              </a:rPr>
              <a:t>Solidify the network’s role as an EO capacity-building information and knowledge-sharing hub</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GB" sz="1800">
                <a:solidFill>
                  <a:schemeClr val="dk1"/>
                </a:solidFill>
              </a:rPr>
              <a:t>Collaborate with partners to accelerate the discoverability of and access to data, tools and training </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b="1" lang="en-GB" sz="1800">
                <a:solidFill>
                  <a:schemeClr val="dk1"/>
                </a:solidFill>
              </a:rPr>
              <a:t>Collaborate with EOTEC leadership partners to leverage and support their networks</a:t>
            </a:r>
            <a:endParaRPr b="1"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GB" sz="1800">
                <a:solidFill>
                  <a:schemeClr val="dk1"/>
                </a:solidFill>
              </a:rPr>
              <a:t>Seek to sustain EOTEC operations and diversify funding sources</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GB" sz="1800">
                <a:solidFill>
                  <a:schemeClr val="dk1"/>
                </a:solidFill>
              </a:rPr>
              <a:t>Strengthen Secretariat operations</a:t>
            </a:r>
            <a:endParaRPr sz="1800">
              <a:solidFill>
                <a:schemeClr val="dk1"/>
              </a:solidFill>
            </a:endParaRPr>
          </a:p>
          <a:p>
            <a:pPr indent="0" lvl="0" marL="0" rtl="0" algn="l">
              <a:lnSpc>
                <a:spcPct val="115000"/>
              </a:lnSpc>
              <a:spcBef>
                <a:spcPts val="0"/>
              </a:spcBef>
              <a:spcAft>
                <a:spcPts val="0"/>
              </a:spcAft>
              <a:buNone/>
            </a:pPr>
            <a:r>
              <a:t/>
            </a:r>
            <a:endParaRPr sz="1800">
              <a:solidFill>
                <a:schemeClr val="dk1"/>
              </a:solidFill>
            </a:endParaRPr>
          </a:p>
          <a:p>
            <a:pPr indent="0" lvl="0" marL="0" rtl="0" algn="l">
              <a:lnSpc>
                <a:spcPct val="115000"/>
              </a:lnSpc>
              <a:spcBef>
                <a:spcPts val="0"/>
              </a:spcBef>
              <a:spcAft>
                <a:spcPts val="0"/>
              </a:spcAft>
              <a:buNone/>
            </a:pPr>
            <a:r>
              <a:rPr lang="en-GB" sz="1800">
                <a:solidFill>
                  <a:schemeClr val="dk1"/>
                </a:solidFill>
              </a:rPr>
              <a:t>Full strategy document, lessons learned and planned tasks and activities are available </a:t>
            </a:r>
            <a:r>
              <a:rPr b="1" lang="en-GB" sz="1800" u="sng">
                <a:solidFill>
                  <a:schemeClr val="hlink"/>
                </a:solidFill>
                <a:hlinkClick r:id="rId3"/>
              </a:rPr>
              <a:t>HERE</a:t>
            </a:r>
            <a:r>
              <a:rPr lang="en-GB" sz="1800">
                <a:solidFill>
                  <a:schemeClr val="dk1"/>
                </a:solidFill>
              </a:rPr>
              <a:t>. </a:t>
            </a:r>
            <a:endParaRPr sz="1800">
              <a:solidFill>
                <a:schemeClr val="dk1"/>
              </a:solidFill>
            </a:endParaRPr>
          </a:p>
          <a:p>
            <a:pPr indent="0" lvl="0" marL="0" rtl="0" algn="l">
              <a:lnSpc>
                <a:spcPct val="115000"/>
              </a:lnSpc>
              <a:spcBef>
                <a:spcPts val="0"/>
              </a:spcBef>
              <a:spcAft>
                <a:spcPts val="0"/>
              </a:spcAft>
              <a:buNone/>
            </a:pPr>
            <a:r>
              <a:t/>
            </a:r>
            <a:endParaRPr sz="1800">
              <a:solidFill>
                <a:schemeClr val="dk1"/>
              </a:solidFill>
            </a:endParaRPr>
          </a:p>
          <a:p>
            <a:pPr indent="0" lvl="0" marL="0" rtl="0" algn="l">
              <a:lnSpc>
                <a:spcPct val="115000"/>
              </a:lnSpc>
              <a:spcBef>
                <a:spcPts val="0"/>
              </a:spcBef>
              <a:spcAft>
                <a:spcPts val="0"/>
              </a:spcAft>
              <a:buNone/>
            </a:pPr>
            <a:r>
              <a:rPr lang="en-GB" sz="1800">
                <a:solidFill>
                  <a:schemeClr val="dk1"/>
                </a:solidFill>
              </a:rPr>
              <a:t>Feedback and engagement by CEOS members is most welcome!</a:t>
            </a:r>
            <a:endParaRPr sz="1800">
              <a:solidFill>
                <a:schemeClr val="dk1"/>
              </a:solidFill>
            </a:endParaRPr>
          </a:p>
        </p:txBody>
      </p:sp>
      <p:sp>
        <p:nvSpPr>
          <p:cNvPr id="130" name="Google Shape;130;g37acfea7d4c_0_162"/>
          <p:cNvSpPr txBox="1"/>
          <p:nvPr/>
        </p:nvSpPr>
        <p:spPr>
          <a:xfrm>
            <a:off x="94025" y="103250"/>
            <a:ext cx="95073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lang="en-GB" sz="4400">
                <a:solidFill>
                  <a:schemeClr val="lt1"/>
                </a:solidFill>
                <a:latin typeface="Montserrat"/>
                <a:ea typeface="Montserrat"/>
                <a:cs typeface="Montserrat"/>
                <a:sym typeface="Montserrat"/>
              </a:rPr>
              <a:t>EOTEC DevNet Strategy 2026-27</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37acfea7d4c_0_167"/>
          <p:cNvSpPr txBox="1"/>
          <p:nvPr/>
        </p:nvSpPr>
        <p:spPr>
          <a:xfrm>
            <a:off x="94025" y="103250"/>
            <a:ext cx="95073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lang="en-GB" sz="4400">
                <a:solidFill>
                  <a:schemeClr val="lt1"/>
                </a:solidFill>
                <a:latin typeface="Montserrat"/>
                <a:ea typeface="Montserrat"/>
                <a:cs typeface="Montserrat"/>
                <a:sym typeface="Montserrat"/>
              </a:rPr>
              <a:t>EOTEC DevNet Strategy 2026-27</a:t>
            </a:r>
            <a:endParaRPr b="0" i="0" sz="1400" u="none" cap="none" strike="noStrike">
              <a:solidFill>
                <a:srgbClr val="000000"/>
              </a:solidFill>
              <a:latin typeface="Montserrat"/>
              <a:ea typeface="Montserrat"/>
              <a:cs typeface="Montserrat"/>
              <a:sym typeface="Montserrat"/>
            </a:endParaRPr>
          </a:p>
        </p:txBody>
      </p:sp>
      <p:graphicFrame>
        <p:nvGraphicFramePr>
          <p:cNvPr id="136" name="Google Shape;136;g37acfea7d4c_0_167"/>
          <p:cNvGraphicFramePr/>
          <p:nvPr/>
        </p:nvGraphicFramePr>
        <p:xfrm>
          <a:off x="428488" y="1338180"/>
          <a:ext cx="3000000" cy="3000000"/>
        </p:xfrm>
        <a:graphic>
          <a:graphicData uri="http://schemas.openxmlformats.org/drawingml/2006/table">
            <a:tbl>
              <a:tblPr>
                <a:noFill/>
                <a:tableStyleId>{D81C06E3-2FE3-4D74-BB28-8F169774D120}</a:tableStyleId>
              </a:tblPr>
              <a:tblGrid>
                <a:gridCol w="1344850"/>
                <a:gridCol w="3938950"/>
                <a:gridCol w="6051225"/>
              </a:tblGrid>
              <a:tr h="266700">
                <a:tc rowSpan="2">
                  <a:txBody>
                    <a:bodyPr/>
                    <a:lstStyle/>
                    <a:p>
                      <a:pPr indent="0" lvl="0" marL="0" rtl="0" algn="l">
                        <a:lnSpc>
                          <a:spcPct val="115000"/>
                        </a:lnSpc>
                        <a:spcBef>
                          <a:spcPts val="0"/>
                        </a:spcBef>
                        <a:spcAft>
                          <a:spcPts val="0"/>
                        </a:spcAft>
                        <a:buNone/>
                      </a:pPr>
                      <a:r>
                        <a:rPr b="1" lang="en-GB" sz="1600"/>
                        <a:t>Collaborate with EOTEC leadership partners to leverage and support their networks</a:t>
                      </a:r>
                      <a:endParaRPr b="1" sz="1600"/>
                    </a:p>
                  </a:txBody>
                  <a:tcPr marT="63500" marB="63500" marR="63500" marL="63500"/>
                </a:tc>
                <a:tc>
                  <a:txBody>
                    <a:bodyPr/>
                    <a:lstStyle/>
                    <a:p>
                      <a:pPr indent="0" lvl="0" marL="0" rtl="0" algn="l">
                        <a:spcBef>
                          <a:spcPts val="0"/>
                        </a:spcBef>
                        <a:spcAft>
                          <a:spcPts val="0"/>
                        </a:spcAft>
                        <a:buNone/>
                      </a:pPr>
                      <a:r>
                        <a:rPr lang="en-GB" sz="1600"/>
                        <a:t>For all:</a:t>
                      </a:r>
                      <a:endParaRPr sz="1600"/>
                    </a:p>
                    <a:p>
                      <a:pPr indent="-330200" lvl="0" marL="457200" rtl="0" algn="l">
                        <a:spcBef>
                          <a:spcPts val="0"/>
                        </a:spcBef>
                        <a:spcAft>
                          <a:spcPts val="0"/>
                        </a:spcAft>
                        <a:buSzPts val="1600"/>
                        <a:buChar char="●"/>
                      </a:pPr>
                      <a:r>
                        <a:rPr lang="en-GB" sz="1600"/>
                        <a:t>Quarterly Global Task Team meetings, with one in-person meeting annually</a:t>
                      </a:r>
                      <a:endParaRPr sz="1600"/>
                    </a:p>
                    <a:p>
                      <a:pPr indent="-330200" lvl="0" marL="457200" rtl="0" algn="l">
                        <a:spcBef>
                          <a:spcPts val="0"/>
                        </a:spcBef>
                        <a:spcAft>
                          <a:spcPts val="0"/>
                        </a:spcAft>
                        <a:buSzPts val="1600"/>
                        <a:buChar char="●"/>
                      </a:pPr>
                      <a:r>
                        <a:rPr lang="en-GB" sz="1600"/>
                        <a:t>Share info via their websites, social media, newsletters, etc.</a:t>
                      </a:r>
                      <a:endParaRPr sz="1600"/>
                    </a:p>
                    <a:p>
                      <a:pPr indent="-330200" lvl="0" marL="457200" rtl="0" algn="l">
                        <a:spcBef>
                          <a:spcPts val="0"/>
                        </a:spcBef>
                        <a:spcAft>
                          <a:spcPts val="0"/>
                        </a:spcAft>
                        <a:buSzPts val="1600"/>
                        <a:buChar char="●"/>
                      </a:pPr>
                      <a:r>
                        <a:rPr lang="en-GB" sz="1600"/>
                        <a:t>Participate in relevant partner events</a:t>
                      </a:r>
                      <a:endParaRPr sz="1600"/>
                    </a:p>
                  </a:txBody>
                  <a:tcPr marT="63500" marB="63500" marR="63500" marL="63500"/>
                </a:tc>
                <a:tc>
                  <a:txBody>
                    <a:bodyPr/>
                    <a:lstStyle/>
                    <a:p>
                      <a:pPr indent="-330200" lvl="0" marL="457200" rtl="0" algn="l">
                        <a:spcBef>
                          <a:spcPts val="0"/>
                        </a:spcBef>
                        <a:spcAft>
                          <a:spcPts val="0"/>
                        </a:spcAft>
                        <a:buSzPts val="1600"/>
                        <a:buChar char="●"/>
                      </a:pPr>
                      <a:r>
                        <a:rPr lang="en-GB" sz="1600"/>
                        <a:t>WMO: CONECT, CalMet, Vlab  meetings</a:t>
                      </a:r>
                      <a:endParaRPr sz="1600"/>
                    </a:p>
                    <a:p>
                      <a:pPr indent="-330200" lvl="0" marL="457200" rtl="0" algn="l">
                        <a:spcBef>
                          <a:spcPts val="0"/>
                        </a:spcBef>
                        <a:spcAft>
                          <a:spcPts val="0"/>
                        </a:spcAft>
                        <a:buSzPts val="1600"/>
                        <a:buChar char="●"/>
                      </a:pPr>
                      <a:r>
                        <a:rPr lang="en-GB" sz="1600"/>
                        <a:t>GEO: GEO Forums, regional GEO meetings; ODOK, GIDTT meetings</a:t>
                      </a:r>
                      <a:endParaRPr sz="1600"/>
                    </a:p>
                    <a:p>
                      <a:pPr indent="-330200" lvl="0" marL="457200" rtl="0" algn="l">
                        <a:spcBef>
                          <a:spcPts val="0"/>
                        </a:spcBef>
                        <a:spcAft>
                          <a:spcPts val="0"/>
                        </a:spcAft>
                        <a:buSzPts val="1600"/>
                        <a:buChar char="●"/>
                      </a:pPr>
                      <a:r>
                        <a:rPr lang="en-GB" sz="1600"/>
                        <a:t>CEOS: monthly and annual WGCapD meetings; meetings of other WGs</a:t>
                      </a:r>
                      <a:endParaRPr sz="1600"/>
                    </a:p>
                    <a:p>
                      <a:pPr indent="-330200" lvl="0" marL="457200" rtl="0" algn="l">
                        <a:spcBef>
                          <a:spcPts val="0"/>
                        </a:spcBef>
                        <a:spcAft>
                          <a:spcPts val="0"/>
                        </a:spcAft>
                        <a:buSzPts val="1600"/>
                        <a:buChar char="●"/>
                      </a:pPr>
                      <a:r>
                        <a:rPr lang="en-GB" sz="1600"/>
                        <a:t>UNOOSA: UN-SPIDER and UNOOSA conferences,  SPACE4WATER meetings</a:t>
                      </a:r>
                      <a:endParaRPr sz="1600"/>
                    </a:p>
                  </a:txBody>
                  <a:tcPr marT="63500" marB="63500" marR="63500" marL="63500"/>
                </a:tc>
              </a:tr>
              <a:tr h="266700">
                <a:tc vMerge="1"/>
                <a:tc>
                  <a:txBody>
                    <a:bodyPr/>
                    <a:lstStyle/>
                    <a:p>
                      <a:pPr indent="0" lvl="0" marL="0" rtl="0" algn="l">
                        <a:spcBef>
                          <a:spcPts val="0"/>
                        </a:spcBef>
                        <a:spcAft>
                          <a:spcPts val="0"/>
                        </a:spcAft>
                        <a:buNone/>
                      </a:pPr>
                      <a:r>
                        <a:rPr b="1" lang="en-GB" sz="1600"/>
                        <a:t>CEOS</a:t>
                      </a:r>
                      <a:r>
                        <a:rPr lang="en-GB" sz="1600"/>
                        <a:t>: Deepen collaboration with WGCapD and increase engagement with relevant working groups, eg Disasters</a:t>
                      </a:r>
                      <a:endParaRPr sz="1600">
                        <a:highlight>
                          <a:srgbClr val="FFFF00"/>
                        </a:highlight>
                      </a:endParaRPr>
                    </a:p>
                    <a:p>
                      <a:pPr indent="0" lvl="0" marL="0" rtl="0" algn="l">
                        <a:spcBef>
                          <a:spcPts val="0"/>
                        </a:spcBef>
                        <a:spcAft>
                          <a:spcPts val="0"/>
                        </a:spcAft>
                        <a:buNone/>
                      </a:pPr>
                      <a:r>
                        <a:t/>
                      </a:r>
                      <a:endParaRPr sz="1600"/>
                    </a:p>
                    <a:p>
                      <a:pPr indent="0" lvl="0" marL="0" rtl="0" algn="l">
                        <a:spcBef>
                          <a:spcPts val="0"/>
                        </a:spcBef>
                        <a:spcAft>
                          <a:spcPts val="0"/>
                        </a:spcAft>
                        <a:buNone/>
                      </a:pPr>
                      <a:r>
                        <a:rPr lang="en-GB" sz="1600"/>
                        <a:t>Pending 2025 deliverables: </a:t>
                      </a:r>
                      <a:endParaRPr sz="1600"/>
                    </a:p>
                    <a:p>
                      <a:pPr indent="-330200" lvl="0" marL="457200" rtl="0" algn="l">
                        <a:spcBef>
                          <a:spcPts val="0"/>
                        </a:spcBef>
                        <a:spcAft>
                          <a:spcPts val="0"/>
                        </a:spcAft>
                        <a:buSzPts val="1600"/>
                        <a:buChar char="●"/>
                      </a:pPr>
                      <a:r>
                        <a:rPr lang="en-GB" sz="1600"/>
                        <a:t>Network analysis </a:t>
                      </a:r>
                      <a:endParaRPr sz="1600"/>
                    </a:p>
                    <a:p>
                      <a:pPr indent="-330200" lvl="0" marL="457200" rtl="0" algn="l">
                        <a:spcBef>
                          <a:spcPts val="0"/>
                        </a:spcBef>
                        <a:spcAft>
                          <a:spcPts val="0"/>
                        </a:spcAft>
                        <a:buSzPts val="1600"/>
                        <a:buChar char="●"/>
                      </a:pPr>
                      <a:r>
                        <a:rPr lang="en-GB" sz="1600"/>
                        <a:t>EO capacity needs assessment guidance </a:t>
                      </a:r>
                      <a:endParaRPr sz="1600"/>
                    </a:p>
                  </a:txBody>
                  <a:tcPr marT="63500" marB="63500" marR="63500" marL="63500"/>
                </a:tc>
                <a:tc>
                  <a:txBody>
                    <a:bodyPr/>
                    <a:lstStyle/>
                    <a:p>
                      <a:pPr indent="-330200" lvl="0" marL="457200" rtl="0" algn="l">
                        <a:spcBef>
                          <a:spcPts val="0"/>
                        </a:spcBef>
                        <a:spcAft>
                          <a:spcPts val="0"/>
                        </a:spcAft>
                        <a:buSzPts val="1600"/>
                        <a:buChar char="●"/>
                      </a:pPr>
                      <a:r>
                        <a:rPr lang="en-GB" sz="1600"/>
                        <a:t>Participate in WGCapD monthly and annual meetings </a:t>
                      </a:r>
                      <a:endParaRPr sz="1600"/>
                    </a:p>
                    <a:p>
                      <a:pPr indent="-330200" lvl="0" marL="457200" rtl="0" algn="l">
                        <a:spcBef>
                          <a:spcPts val="0"/>
                        </a:spcBef>
                        <a:spcAft>
                          <a:spcPts val="0"/>
                        </a:spcAft>
                        <a:buSzPts val="1600"/>
                        <a:buChar char="●"/>
                      </a:pPr>
                      <a:r>
                        <a:rPr lang="en-GB" sz="1600"/>
                        <a:t>Link to WGCapD training calendar</a:t>
                      </a:r>
                      <a:endParaRPr sz="1600"/>
                    </a:p>
                    <a:p>
                      <a:pPr indent="-330200" lvl="0" marL="457200" rtl="0" algn="l">
                        <a:spcBef>
                          <a:spcPts val="0"/>
                        </a:spcBef>
                        <a:spcAft>
                          <a:spcPts val="0"/>
                        </a:spcAft>
                        <a:buSzPts val="1600"/>
                        <a:buChar char="●"/>
                      </a:pPr>
                      <a:r>
                        <a:rPr lang="en-GB" sz="1600"/>
                        <a:t>Collaborate with SEO on tool trackers</a:t>
                      </a:r>
                      <a:endParaRPr sz="1600"/>
                    </a:p>
                    <a:p>
                      <a:pPr indent="-330200" lvl="0" marL="457200" rtl="0" algn="l">
                        <a:spcBef>
                          <a:spcPts val="0"/>
                        </a:spcBef>
                        <a:spcAft>
                          <a:spcPts val="0"/>
                        </a:spcAft>
                        <a:buSzPts val="1600"/>
                        <a:buChar char="●"/>
                      </a:pPr>
                      <a:r>
                        <a:rPr lang="en-GB" sz="1600"/>
                        <a:t>New deliverables</a:t>
                      </a:r>
                      <a:endParaRPr sz="1600"/>
                    </a:p>
                    <a:p>
                      <a:pPr indent="-330200" lvl="1" marL="914400" rtl="0" algn="l">
                        <a:spcBef>
                          <a:spcPts val="0"/>
                        </a:spcBef>
                        <a:spcAft>
                          <a:spcPts val="0"/>
                        </a:spcAft>
                        <a:buSzPts val="1600"/>
                        <a:buChar char="○"/>
                      </a:pPr>
                      <a:r>
                        <a:rPr lang="en-GB" sz="1600"/>
                        <a:t>Joint activities (webinars)</a:t>
                      </a:r>
                      <a:endParaRPr sz="1600"/>
                    </a:p>
                    <a:p>
                      <a:pPr indent="-330200" lvl="1" marL="914400" rtl="0" algn="l">
                        <a:spcBef>
                          <a:spcPts val="0"/>
                        </a:spcBef>
                        <a:spcAft>
                          <a:spcPts val="0"/>
                        </a:spcAft>
                        <a:buSzPts val="1600"/>
                        <a:buChar char="○"/>
                      </a:pPr>
                      <a:r>
                        <a:rPr lang="en-GB" sz="1600"/>
                        <a:t>Drought tools tracker</a:t>
                      </a:r>
                      <a:endParaRPr sz="1600"/>
                    </a:p>
                    <a:p>
                      <a:pPr indent="-330200" lvl="1" marL="914400" rtl="0" algn="l">
                        <a:spcBef>
                          <a:spcPts val="0"/>
                        </a:spcBef>
                        <a:spcAft>
                          <a:spcPts val="0"/>
                        </a:spcAft>
                        <a:buSzPts val="1600"/>
                        <a:buChar char="○"/>
                      </a:pPr>
                      <a:r>
                        <a:rPr lang="en-GB" sz="1600"/>
                        <a:t>EO Training Providers Forum</a:t>
                      </a:r>
                      <a:endParaRPr sz="1600"/>
                    </a:p>
                    <a:p>
                      <a:pPr indent="-330200" lvl="0" marL="457200" rtl="0" algn="l">
                        <a:spcBef>
                          <a:spcPts val="0"/>
                        </a:spcBef>
                        <a:spcAft>
                          <a:spcPts val="0"/>
                        </a:spcAft>
                        <a:buSzPts val="1600"/>
                        <a:buChar char="●"/>
                      </a:pPr>
                      <a:r>
                        <a:rPr lang="en-GB" sz="1600"/>
                        <a:t>SIT updates as needed</a:t>
                      </a:r>
                      <a:endParaRPr sz="1600"/>
                    </a:p>
                    <a:p>
                      <a:pPr indent="-330200" lvl="0" marL="457200" rtl="0" algn="l">
                        <a:spcBef>
                          <a:spcPts val="0"/>
                        </a:spcBef>
                        <a:spcAft>
                          <a:spcPts val="0"/>
                        </a:spcAft>
                        <a:buSzPts val="1600"/>
                        <a:buChar char="●"/>
                      </a:pPr>
                      <a:r>
                        <a:rPr lang="en-GB" sz="1600"/>
                        <a:t>Support WGCapD in convening annual training providers’ strategy meeting</a:t>
                      </a:r>
                      <a:endParaRPr sz="1600"/>
                    </a:p>
                    <a:p>
                      <a:pPr indent="-330200" lvl="0" marL="457200" rtl="0" algn="l">
                        <a:spcBef>
                          <a:spcPts val="0"/>
                        </a:spcBef>
                        <a:spcAft>
                          <a:spcPts val="0"/>
                        </a:spcAft>
                        <a:buSzPts val="1600"/>
                        <a:buChar char="●"/>
                      </a:pPr>
                      <a:r>
                        <a:rPr lang="en-GB" sz="1600"/>
                        <a:t>Connect partnerships into the WGCapD network</a:t>
                      </a:r>
                      <a:endParaRPr sz="1600"/>
                    </a:p>
                  </a:txBody>
                  <a:tcPr marT="63500" marB="63500" marR="63500" marL="63500"/>
                </a:tc>
              </a:tr>
            </a:tbl>
          </a:graphicData>
        </a:graphic>
      </p:graphicFrame>
      <p:sp>
        <p:nvSpPr>
          <p:cNvPr id="137" name="Google Shape;137;g37acfea7d4c_0_167"/>
          <p:cNvSpPr txBox="1"/>
          <p:nvPr/>
        </p:nvSpPr>
        <p:spPr>
          <a:xfrm>
            <a:off x="335559" y="6082010"/>
            <a:ext cx="112497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800">
                <a:solidFill>
                  <a:schemeClr val="dk1"/>
                </a:solidFill>
              </a:rPr>
              <a:t>Full strategy document, lessons learned and planned tasks and activities are available </a:t>
            </a:r>
            <a:r>
              <a:rPr b="1" lang="en-GB" sz="1800" u="sng">
                <a:solidFill>
                  <a:schemeClr val="hlink"/>
                </a:solidFill>
                <a:hlinkClick r:id="rId3"/>
              </a:rPr>
              <a:t>HERE</a:t>
            </a:r>
            <a:r>
              <a:rPr lang="en-GB" sz="1800">
                <a:solidFill>
                  <a:schemeClr val="dk1"/>
                </a:solidFill>
              </a:rPr>
              <a:t>.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Dan Matsapola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e036504-ffdc-49d0-8800-2a717b545941_Enabled">
    <vt:lpwstr>true</vt:lpwstr>
  </property>
  <property fmtid="{D5CDD505-2E9C-101B-9397-08002B2CF9AE}" pid="3" name="MSIP_Label_ee036504-ffdc-49d0-8800-2a717b545941_SetDate">
    <vt:lpwstr>2025-09-02T19:03:00Z</vt:lpwstr>
  </property>
  <property fmtid="{D5CDD505-2E9C-101B-9397-08002B2CF9AE}" pid="4" name="MSIP_Label_ee036504-ffdc-49d0-8800-2a717b545941_Method">
    <vt:lpwstr>Standard</vt:lpwstr>
  </property>
  <property fmtid="{D5CDD505-2E9C-101B-9397-08002B2CF9AE}" pid="5" name="MSIP_Label_ee036504-ffdc-49d0-8800-2a717b545941_Name">
    <vt:lpwstr>defa4170-0d19-0005-0004-bc88714345d2</vt:lpwstr>
  </property>
  <property fmtid="{D5CDD505-2E9C-101B-9397-08002B2CF9AE}" pid="6" name="MSIP_Label_ee036504-ffdc-49d0-8800-2a717b545941_SiteId">
    <vt:lpwstr>e0112018-a80c-491e-89d5-68f3d65e9b80</vt:lpwstr>
  </property>
  <property fmtid="{D5CDD505-2E9C-101B-9397-08002B2CF9AE}" pid="7" name="MSIP_Label_ee036504-ffdc-49d0-8800-2a717b545941_ActionId">
    <vt:lpwstr>9962d750-b6e5-4a53-9274-339879fa072b</vt:lpwstr>
  </property>
  <property fmtid="{D5CDD505-2E9C-101B-9397-08002B2CF9AE}" pid="8" name="MSIP_Label_ee036504-ffdc-49d0-8800-2a717b545941_ContentBits">
    <vt:lpwstr>0</vt:lpwstr>
  </property>
  <property fmtid="{D5CDD505-2E9C-101B-9397-08002B2CF9AE}" pid="9" name="MSIP_Label_ee036504-ffdc-49d0-8800-2a717b545941_Tag">
    <vt:lpwstr>10, 3, 0, 1</vt:lpwstr>
  </property>
</Properties>
</file>