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gh/rF1m0JGRA0JKzRlQ2lVcI9z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slide" Target="slides/slide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dd2510a16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37dd2510a1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/>
              <a:t>which students to choose and how? This is not a one way transmit to 1000s type of programme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/>
              <a:t>Need to get the next set of students onboard asap so teachers can plan into their time.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teachers local facilitation is key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6" name="Google Shape;1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" name="Google Shape;20;p1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1" name="Google Shape;21;p1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2" name="Google Shape;22;p1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7" name="Google Shape;27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" name="Google Shape;33;p1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8" name="Google Shape;38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8" name="Google Shape;48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" name="Google Shape;54;p1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1"/>
          <p:cNvSpPr txBox="1"/>
          <p:nvPr/>
        </p:nvSpPr>
        <p:spPr>
          <a:xfrm>
            <a:off x="5865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OFFICIAL</a:t>
            </a:r>
            <a:endParaRPr/>
          </a:p>
        </p:txBody>
      </p:sp>
      <p:sp>
        <p:nvSpPr>
          <p:cNvPr id="12" name="Google Shape;12;p11"/>
          <p:cNvSpPr txBox="1"/>
          <p:nvPr/>
        </p:nvSpPr>
        <p:spPr>
          <a:xfrm>
            <a:off x="5865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OFFICIAL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11" Type="http://schemas.openxmlformats.org/officeDocument/2006/relationships/image" Target="../media/image27.png"/><Relationship Id="rId10" Type="http://schemas.openxmlformats.org/officeDocument/2006/relationships/image" Target="../media/image21.png"/><Relationship Id="rId12" Type="http://schemas.openxmlformats.org/officeDocument/2006/relationships/image" Target="../media/image15.png"/><Relationship Id="rId9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eos.org/youth/" TargetMode="External"/><Relationship Id="rId4" Type="http://schemas.openxmlformats.org/officeDocument/2006/relationships/hyperlink" Target="http://drive.google.com/file/d/1Bxz-XE_qJIhBpNHJ7YMpLtqbjBYSMLN9/view" TargetMode="External"/><Relationship Id="rId5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eos.org/youth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Relationship Id="rId5" Type="http://schemas.openxmlformats.org/officeDocument/2006/relationships/image" Target="../media/image32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>
            <p:ph type="title"/>
          </p:nvPr>
        </p:nvSpPr>
        <p:spPr>
          <a:xfrm>
            <a:off x="125150" y="782125"/>
            <a:ext cx="8443800" cy="47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GB" sz="7000"/>
              <a:t>CEOS Youth programme: Update </a:t>
            </a:r>
            <a:endParaRPr sz="7500"/>
          </a:p>
        </p:txBody>
      </p:sp>
      <p:sp>
        <p:nvSpPr>
          <p:cNvPr id="60" name="Google Shape;60;p1"/>
          <p:cNvSpPr/>
          <p:nvPr/>
        </p:nvSpPr>
        <p:spPr>
          <a:xfrm>
            <a:off x="7233850" y="4634550"/>
            <a:ext cx="48330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Chair Team </a:t>
            </a:r>
            <a:endParaRPr b="1" i="0" sz="2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9.3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</a:t>
            </a:r>
            <a:endParaRPr b="1" i="0" sz="2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Darmstadt, Germany</a:t>
            </a:r>
            <a:endParaRPr b="1" i="0" sz="2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9-11 September 2025</a:t>
            </a:r>
            <a:endParaRPr b="1" i="0" sz="2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/>
          <p:nvPr>
            <p:ph idx="1" type="body"/>
          </p:nvPr>
        </p:nvSpPr>
        <p:spPr>
          <a:xfrm>
            <a:off x="272100" y="1163713"/>
            <a:ext cx="11495400" cy="307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92"/>
              <a:buFont typeface="Arial"/>
              <a:buChar char="•"/>
            </a:pPr>
            <a:r>
              <a:rPr b="1" lang="en-GB" sz="2400"/>
              <a:t>2026 programme: </a:t>
            </a:r>
            <a:r>
              <a:rPr lang="en-GB" sz="2400"/>
              <a:t>We are pleased that Team Australia have included the continuation of the programme into their Chair Year. UKSA will be on hand to support wherever needed.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92"/>
              <a:buFont typeface="Arial"/>
              <a:buChar char="•"/>
            </a:pPr>
            <a:r>
              <a:rPr b="1" lang="en-GB" sz="2400"/>
              <a:t>Legacy: </a:t>
            </a:r>
            <a:r>
              <a:rPr lang="en-GB" sz="2400"/>
              <a:t>Ongoing</a:t>
            </a:r>
            <a:r>
              <a:rPr lang="en-GB" sz="2400"/>
              <a:t> discussions with WG Capacity development Chair, who is keen to support and embed the programme as a future activity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92"/>
              <a:buFont typeface="Arial"/>
              <a:buChar char="•"/>
            </a:pPr>
            <a:r>
              <a:rPr b="1" lang="en-GB" sz="2400"/>
              <a:t>Pilot review document: </a:t>
            </a:r>
            <a:r>
              <a:rPr lang="en-GB" sz="2400">
                <a:solidFill>
                  <a:schemeClr val="dk1"/>
                </a:solidFill>
              </a:rPr>
              <a:t>UKSA will be producing a summary document prior to CEOS plenary summarising the activities from this pilot year , lessons and suggestions. </a:t>
            </a:r>
            <a:endParaRPr sz="24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2592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</a:rPr>
              <a:t>Youth Summit and posters</a:t>
            </a:r>
            <a:r>
              <a:rPr lang="en-GB" sz="2400">
                <a:solidFill>
                  <a:schemeClr val="dk1"/>
                </a:solidFill>
              </a:rPr>
              <a:t> – to come! 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8" name="Google Shape;138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Forward look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/>
          <p:nvPr>
            <p:ph idx="1" type="body"/>
          </p:nvPr>
        </p:nvSpPr>
        <p:spPr>
          <a:xfrm>
            <a:off x="2841172" y="2950029"/>
            <a:ext cx="5687861" cy="2259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i="0" lang="en-GB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Discussion and feedback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Recap: CEOS Youth Programme</a:t>
            </a:r>
            <a:endParaRPr/>
          </a:p>
        </p:txBody>
      </p:sp>
      <p:sp>
        <p:nvSpPr>
          <p:cNvPr id="66" name="Google Shape;66;p2"/>
          <p:cNvSpPr txBox="1"/>
          <p:nvPr/>
        </p:nvSpPr>
        <p:spPr>
          <a:xfrm>
            <a:off x="0" y="1782733"/>
            <a:ext cx="6780944" cy="4314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921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ourier New"/>
              <a:buChar char="o"/>
            </a:pPr>
            <a:r>
              <a:rPr b="1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Educate: </a:t>
            </a:r>
            <a:r>
              <a:rPr b="0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Create a low-cost, potentially repeatable pilot programme that can educate and inspire young people on the benefits of EO for Society.​</a:t>
            </a:r>
            <a:endParaRPr/>
          </a:p>
          <a:p>
            <a:pPr indent="-201930" lvl="0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921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ourier New"/>
              <a:buChar char="o"/>
            </a:pPr>
            <a:r>
              <a:rPr b="1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Collaborate: </a:t>
            </a:r>
            <a:r>
              <a:rPr b="0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Provide opportunities for students to work collaboratively across borders using the platform of CEOS. ​</a:t>
            </a:r>
            <a:endParaRPr/>
          </a:p>
          <a:p>
            <a:pPr indent="-201930" lvl="0" marL="4921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921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ourier New"/>
              <a:buChar char="o"/>
            </a:pPr>
            <a:r>
              <a:rPr b="1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Engage: </a:t>
            </a:r>
            <a:r>
              <a:rPr b="0" i="0" lang="en-GB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Facilitate a dialogue between CEOS principals and youth representatives on key CEOS topic areas. ​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074" y="2137155"/>
            <a:ext cx="4525676" cy="30152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176048" y="1158266"/>
            <a:ext cx="12185150" cy="421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Aim: Pilot a CEOS programme to inspire global youth </a:t>
            </a:r>
            <a:r>
              <a:rPr b="1" i="0" lang="en-GB" sz="2000" u="sng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collaboration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Earth Observation</a:t>
            </a: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/>
        </p:nvSpPr>
        <p:spPr>
          <a:xfrm>
            <a:off x="177217" y="157523"/>
            <a:ext cx="972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GB" sz="4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Youth programme overview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b="8511" l="0" r="0" t="0"/>
          <a:stretch/>
        </p:blipFill>
        <p:spPr>
          <a:xfrm>
            <a:off x="482887" y="1286007"/>
            <a:ext cx="11226226" cy="483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/>
        </p:nvSpPr>
        <p:spPr>
          <a:xfrm>
            <a:off x="209375" y="1208046"/>
            <a:ext cx="8775900" cy="50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Schools had material and a visit from an expert/ Agency to begin to look at EO and the topics and then came together to discuss: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4999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international webinar: 26 February 2025, </a:t>
            </a:r>
            <a:r>
              <a:rPr b="1" i="1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‘EO for the Urban environment’</a:t>
            </a:r>
            <a:endParaRPr b="1" i="1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125 students across six countries (Australia, Canada, Thailand, Japan, South Africa and the United Kingdom)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Each student got to speak in small virtual breakout groups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Second international webinar: 26 March 2025, </a:t>
            </a:r>
            <a:r>
              <a:rPr b="1" i="1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‘EO for biodiversity’</a:t>
            </a:r>
            <a:endParaRPr b="1" i="1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Featured a speaker from ESA’s Biomass mission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209375" y="176650"/>
            <a:ext cx="92283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in Schools: 2 International Webinars</a:t>
            </a:r>
            <a:endParaRPr b="0" i="0" sz="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4" title="Classroom_1 - SANSA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5363" y="1208050"/>
            <a:ext cx="2645350" cy="235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 title="Classrom - UK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5375" y="3794624"/>
            <a:ext cx="2645350" cy="23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4000"/>
              <a:t>Posters project and Youth summit</a:t>
            </a:r>
            <a:endParaRPr sz="4000"/>
          </a:p>
        </p:txBody>
      </p:sp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3855" y="1140542"/>
            <a:ext cx="1245022" cy="17222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1155" y="3678058"/>
            <a:ext cx="1214877" cy="15697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2170" y="1362401"/>
            <a:ext cx="1227569" cy="17182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23380" y="3896514"/>
            <a:ext cx="1213701" cy="15697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40736" y="4139872"/>
            <a:ext cx="1247926" cy="15923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72438" y="1709797"/>
            <a:ext cx="1289816" cy="16810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70647" y="1991445"/>
            <a:ext cx="1338558" cy="17182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19457" y="2347814"/>
            <a:ext cx="1431753" cy="17046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11719" y="4392267"/>
            <a:ext cx="1247926" cy="17222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318886" y="4890424"/>
            <a:ext cx="1338557" cy="15190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8" name="Google Shape;98;p5"/>
          <p:cNvSpPr txBox="1"/>
          <p:nvPr>
            <p:ph idx="1" type="body"/>
          </p:nvPr>
        </p:nvSpPr>
        <p:spPr>
          <a:xfrm>
            <a:off x="293403" y="1254477"/>
            <a:ext cx="81423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GB" sz="2400"/>
              <a:t>Youth Event will take place on morning of side meeting day at Plenary 2025 (Tuesday 4</a:t>
            </a:r>
            <a:r>
              <a:rPr baseline="30000" lang="en-GB" sz="2400"/>
              <a:t>th</a:t>
            </a:r>
            <a:r>
              <a:rPr lang="en-GB" sz="2400"/>
              <a:t>)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GB" sz="2400"/>
              <a:t>Opportunity for students to present posters and take part in a Q&amp;A with participating CEOS Principals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GB" sz="2400"/>
              <a:t>Posters will be on display throughout CEOS Plenary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GB" sz="2400"/>
              <a:t>Looking to foster a two-way dialogue between the youth voice and CEOS principals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800"/>
              <a:t>Youth Hub</a:t>
            </a:r>
            <a:r>
              <a:rPr lang="en-GB" sz="2800"/>
              <a:t>: Improving access to open-source material </a:t>
            </a:r>
            <a:endParaRPr sz="2800"/>
          </a:p>
        </p:txBody>
      </p:sp>
      <p:sp>
        <p:nvSpPr>
          <p:cNvPr id="104" name="Google Shape;104;p6"/>
          <p:cNvSpPr txBox="1"/>
          <p:nvPr/>
        </p:nvSpPr>
        <p:spPr>
          <a:xfrm>
            <a:off x="3434514" y="6169855"/>
            <a:ext cx="61285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 Youth Hub | CEOS | Committee on Earth Observation 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6" title="Media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9725" y="1519776"/>
            <a:ext cx="8067075" cy="408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dd2510a16_0_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800"/>
              <a:t>Youth Hub</a:t>
            </a:r>
            <a:r>
              <a:rPr lang="en-GB" sz="2800"/>
              <a:t>: Improving access to open-source material </a:t>
            </a:r>
            <a:endParaRPr sz="2800"/>
          </a:p>
        </p:txBody>
      </p:sp>
      <p:sp>
        <p:nvSpPr>
          <p:cNvPr id="111" name="Google Shape;111;g37dd2510a16_0_1"/>
          <p:cNvSpPr txBox="1"/>
          <p:nvPr/>
        </p:nvSpPr>
        <p:spPr>
          <a:xfrm>
            <a:off x="3434514" y="6169855"/>
            <a:ext cx="612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 Youth Hub | CEOS | Committee on Earth Observation 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37dd2510a16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050" y="3977025"/>
            <a:ext cx="3803773" cy="20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7dd2510a16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550" y="2829263"/>
            <a:ext cx="3896301" cy="221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7dd2510a16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49" y="1303948"/>
            <a:ext cx="3896300" cy="220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Challenges and suggestions</a:t>
            </a:r>
            <a:endParaRPr/>
          </a:p>
        </p:txBody>
      </p:sp>
      <p:sp>
        <p:nvSpPr>
          <p:cNvPr id="120" name="Google Shape;120;p7"/>
          <p:cNvSpPr txBox="1"/>
          <p:nvPr/>
        </p:nvSpPr>
        <p:spPr>
          <a:xfrm>
            <a:off x="332713" y="1110470"/>
            <a:ext cx="11214531" cy="4955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▪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Onboarding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Initial set up and finding the schools / teachers to take part started in June to December and programme ran Jan to November 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▪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Facilitators: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Webinar facilitators for the break-out rooms need experience working with students in hybrid format to encourage all to participate. Education teams have these skills.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▪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engagement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Engaging with teachers/educators early is important as programme required students to have time to review background information </a:t>
            </a:r>
            <a:endParaRPr/>
          </a:p>
          <a:p>
            <a:pPr indent="-342900" lvl="0" marL="342900" marR="0" rtl="0" algn="l">
              <a:lnSpc>
                <a:spcPct val="114999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▪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students: 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decision to have only 125 students over 6 counties to maximise opportunity for each student to speak with each other. With the intention to open to wider cohort, the practicalities would need to be worked through </a:t>
            </a:r>
            <a:endParaRPr/>
          </a:p>
          <a:p>
            <a:pPr indent="-342900" lvl="0" marL="342900" marR="0" rtl="0" algn="l">
              <a:lnSpc>
                <a:spcPct val="114999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▪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zone challenges: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Ensuring the international exchange across multiple time zones at suitable times for 14 yr olds meant running 2 webinars on the same day. Some students liked being at home in the early morning and evenings so this worked well.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Successes and feedback</a:t>
            </a:r>
            <a:endParaRPr/>
          </a:p>
        </p:txBody>
      </p:sp>
      <p:pic>
        <p:nvPicPr>
          <p:cNvPr descr="A red white and blue logo&#10;&#10;Description automatically generated"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4986" y="1359264"/>
            <a:ext cx="554902" cy="405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maple leaf and stars&#10;&#10;Description automatically generated" id="127" name="Google Shape;12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9794" y="1359617"/>
            <a:ext cx="554902" cy="558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with a globe&#10;&#10;Description automatically generated" id="128" name="Google Shape;12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25905" y="1429031"/>
            <a:ext cx="1025342" cy="340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logo with a white background&#10;&#10;Description automatically generated" id="129" name="Google Shape;12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0102" y="1429031"/>
            <a:ext cx="789402" cy="473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swoosh and a letter s&#10;&#10;Description automatically generated" id="130" name="Google Shape;130;p8"/>
          <p:cNvPicPr preferRelativeResize="0"/>
          <p:nvPr/>
        </p:nvPicPr>
        <p:blipFill rotWithShape="1">
          <a:blip r:embed="rId7">
            <a:alphaModFix/>
          </a:blip>
          <a:srcRect b="25761" l="0" r="0" t="17667"/>
          <a:stretch/>
        </p:blipFill>
        <p:spPr>
          <a:xfrm>
            <a:off x="2784047" y="1266838"/>
            <a:ext cx="1153077" cy="56724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"/>
          <p:cNvSpPr txBox="1"/>
          <p:nvPr/>
        </p:nvSpPr>
        <p:spPr>
          <a:xfrm>
            <a:off x="399286" y="2238304"/>
            <a:ext cx="116328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●"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Participation</a:t>
            </a: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Over 125 Students from 6 CEOS countries engaged in cross-cultural learning and collaboration.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Interactive Format</a:t>
            </a: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opportunity for each student to engage and speak directly with students from other countries was consistently praised as unique and the most important aspect. 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●"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Real-World Relevance</a:t>
            </a: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Activities centred on practical applications of EO data in disaster response and biodiversity conservation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●"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to all: 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for the approach that is open to students across globe regardless of school curriculum – its an 'extra' to be done in clubs or school lunch time. </a:t>
            </a:r>
            <a:endParaRPr/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320" y="1305354"/>
            <a:ext cx="936749" cy="58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ceos:5</vt:lpwstr>
  </property>
  <property fmtid="{D5CDD505-2E9C-101B-9397-08002B2CF9AE}" pid="3" name="ClassificationContentMarkingFooterText">
    <vt:lpwstr>OFFICIAL</vt:lpwstr>
  </property>
  <property fmtid="{D5CDD505-2E9C-101B-9397-08002B2CF9AE}" pid="4" name="ClassificationContentMarkingHeaderLocations">
    <vt:lpwstr>ceos:4</vt:lpwstr>
  </property>
  <property fmtid="{D5CDD505-2E9C-101B-9397-08002B2CF9AE}" pid="5" name="ClassificationContentMarkingHeaderText">
    <vt:lpwstr>OFFICIAL</vt:lpwstr>
  </property>
  <property fmtid="{D5CDD505-2E9C-101B-9397-08002B2CF9AE}" pid="6" name="ContentTypeId">
    <vt:lpwstr>0x010100F54C3EB26AF9C447B106C5BC6056A95F</vt:lpwstr>
  </property>
  <property fmtid="{D5CDD505-2E9C-101B-9397-08002B2CF9AE}" pid="7" name="Business Unit">
    <vt:lpwstr>1;#UK Space Agency|e94dee48-3a05-4a12-8e11-f3f2fb95bcf1</vt:lpwstr>
  </property>
  <property fmtid="{D5CDD505-2E9C-101B-9397-08002B2CF9AE}" pid="8" name="_dlc_DocIdItemGuid">
    <vt:lpwstr>948844d3-c3ab-4a1e-b5ca-36346b05a5b5</vt:lpwstr>
  </property>
  <property fmtid="{D5CDD505-2E9C-101B-9397-08002B2CF9AE}" pid="9" name="Business_x0020_Unit">
    <vt:lpwstr>1;#UK Space Agency|e94dee48-3a05-4a12-8e11-f3f2fb95bcf1</vt:lpwstr>
  </property>
  <property fmtid="{D5CDD505-2E9C-101B-9397-08002B2CF9AE}" pid="10" name="MediaServiceImageTags">
    <vt:lpwstr/>
  </property>
</Properties>
</file>