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Caveat"/>
      <p:regular r:id="rId23"/>
      <p:bold r:id="rId24"/>
    </p:embeddedFont>
    <p:embeddedFont>
      <p:font typeface="Montserra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Caveat-bold.fntdata"/><Relationship Id="rId23" Type="http://schemas.openxmlformats.org/officeDocument/2006/relationships/font" Target="fonts/Cave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7ab65dfa1c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7ab65dfa1c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37ab65dfa1c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76bec45162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376bec45162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7cec1af933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7cec1af933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37cec1af933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772ad9c746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772ad9c746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3772ad9c746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772ad9c746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772ad9c746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3772ad9c746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98d0a1faf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798d0a1faf_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3798d0a1faf_6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7a1524b40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7a1524b40b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37a1524b40b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792cfa02c4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792cfa02c4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3792cfa02c4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76bec45162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g376bec45162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76bec4516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g376bec451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76bec45162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g376bec45162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7ab65dfa1c_8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g37ab65dfa1c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772ad9c746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 name="Google Shape;82;g3772ad9c746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3772ad9c746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7ab65dfa1c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 name="Google Shape;90;g37ab65dfa1c_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37ab65dfa1c_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76bec45162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376bec45162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p:cSld name="2_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 name="Google Shape;14;p2"/>
          <p:cNvSpPr/>
          <p:nvPr/>
        </p:nvSpPr>
        <p:spPr>
          <a:xfrm>
            <a:off x="0" y="0"/>
            <a:ext cx="12192000" cy="6858000"/>
          </a:xfrm>
          <a:prstGeom prst="rect">
            <a:avLst/>
          </a:prstGeom>
          <a:gradFill>
            <a:gsLst>
              <a:gs pos="0">
                <a:srgbClr val="FFFFFF">
                  <a:alpha val="59607"/>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 name="Google Shape;15;p2"/>
          <p:cNvSpPr/>
          <p:nvPr/>
        </p:nvSpPr>
        <p:spPr>
          <a:xfrm>
            <a:off x="0" y="5137150"/>
            <a:ext cx="12192000" cy="1032156"/>
          </a:xfrm>
          <a:prstGeom prst="rect">
            <a:avLst/>
          </a:prstGeom>
          <a:solidFill>
            <a:schemeClr val="dk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3200" u="none" cap="none" strike="noStrike">
                <a:solidFill>
                  <a:schemeClr val="lt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logo with birds and text&#10;&#10;AI-generated content may be incorrect." id="16" name="Google Shape;16;p2"/>
          <p:cNvPicPr preferRelativeResize="0"/>
          <p:nvPr/>
        </p:nvPicPr>
        <p:blipFill rotWithShape="1">
          <a:blip r:embed="rId3">
            <a:alphaModFix/>
          </a:blip>
          <a:srcRect b="0" l="0" r="0" t="0"/>
          <a:stretch/>
        </p:blipFill>
        <p:spPr>
          <a:xfrm>
            <a:off x="7514706" y="5098200"/>
            <a:ext cx="4617131" cy="1110056"/>
          </a:xfrm>
          <a:prstGeom prst="rect">
            <a:avLst/>
          </a:prstGeom>
          <a:noFill/>
          <a:ln>
            <a:noFill/>
          </a:ln>
        </p:spPr>
      </p:pic>
      <p:pic>
        <p:nvPicPr>
          <p:cNvPr descr="A green and blue earth with a green circle around it&#10;&#10;AI-generated content may be incorrect." id="17" name="Google Shape;17;p2"/>
          <p:cNvPicPr preferRelativeResize="0"/>
          <p:nvPr/>
        </p:nvPicPr>
        <p:blipFill rotWithShape="1">
          <a:blip r:embed="rId4">
            <a:alphaModFix/>
          </a:blip>
          <a:srcRect b="0" l="0" r="0" t="0"/>
          <a:stretch/>
        </p:blipFill>
        <p:spPr>
          <a:xfrm>
            <a:off x="10052821" y="180422"/>
            <a:ext cx="1890242" cy="1016545"/>
          </a:xfrm>
          <a:prstGeom prst="rect">
            <a:avLst/>
          </a:prstGeom>
          <a:noFill/>
          <a:ln>
            <a:noFill/>
          </a:ln>
        </p:spPr>
      </p:pic>
      <p:sp>
        <p:nvSpPr>
          <p:cNvPr id="18" name="Google Shape;18;p2"/>
          <p:cNvSpPr txBox="1"/>
          <p:nvPr>
            <p:ph type="title"/>
          </p:nvPr>
        </p:nvSpPr>
        <p:spPr>
          <a:xfrm>
            <a:off x="872924" y="395288"/>
            <a:ext cx="623393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nvSpPr>
        <p:spPr>
          <a:xfrm>
            <a:off x="-53050" y="6611775"/>
            <a:ext cx="1612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GB" sz="500" u="none" cap="none" strike="noStrike">
                <a:solidFill>
                  <a:srgbClr val="004F7F"/>
                </a:solidFill>
                <a:latin typeface="Montserrat"/>
                <a:ea typeface="Montserrat"/>
                <a:cs typeface="Montserrat"/>
                <a:sym typeface="Montserrat"/>
              </a:rPr>
              <a:t>Channel Country, Queensland, Australia</a:t>
            </a:r>
            <a:endParaRPr>
              <a:latin typeface="Montserrat"/>
              <a:ea typeface="Montserrat"/>
              <a:cs typeface="Montserrat"/>
              <a:sym typeface="Montserrat"/>
            </a:endParaRPr>
          </a:p>
          <a:p>
            <a:pPr indent="0" lvl="0" marL="0" marR="0" rtl="0" algn="l">
              <a:spcBef>
                <a:spcPts val="0"/>
              </a:spcBef>
              <a:spcAft>
                <a:spcPts val="0"/>
              </a:spcAft>
              <a:buNone/>
            </a:pPr>
            <a:r>
              <a:rPr i="0" lang="en-GB" sz="500" u="none" cap="none" strike="noStrike">
                <a:solidFill>
                  <a:srgbClr val="004F7F"/>
                </a:solidFill>
                <a:latin typeface="Montserrat"/>
                <a:ea typeface="Montserrat"/>
                <a:cs typeface="Montserrat"/>
                <a:sym typeface="Montserrat"/>
              </a:rPr>
              <a:t>Captured by Landsat-8 OLI (NASA/USGS)</a:t>
            </a:r>
            <a:endParaRPr>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p:cSld name="Title Slide">
    <p:spTree>
      <p:nvGrpSpPr>
        <p:cNvPr id="20" name="Shape 20"/>
        <p:cNvGrpSpPr/>
        <p:nvPr/>
      </p:nvGrpSpPr>
      <p:grpSpPr>
        <a:xfrm>
          <a:off x="0" y="0"/>
          <a:ext cx="0" cy="0"/>
          <a:chOff x="0" y="0"/>
          <a:chExt cx="0" cy="0"/>
        </a:xfrm>
      </p:grpSpPr>
      <p:pic>
        <p:nvPicPr>
          <p:cNvPr descr="A map of land and water&#10;&#10;AI-generated content may be incorrect." id="21" name="Google Shape;21;p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3"/>
          <p:cNvSpPr/>
          <p:nvPr/>
        </p:nvSpPr>
        <p:spPr>
          <a:xfrm>
            <a:off x="0" y="0"/>
            <a:ext cx="12192000" cy="6858000"/>
          </a:xfrm>
          <a:prstGeom prst="rect">
            <a:avLst/>
          </a:prstGeom>
          <a:gradFill>
            <a:gsLst>
              <a:gs pos="0">
                <a:srgbClr val="000000">
                  <a:alpha val="56470"/>
                </a:srgbClr>
              </a:gs>
              <a:gs pos="100000">
                <a:srgbClr val="000000">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Google Shape;23;p3"/>
          <p:cNvSpPr/>
          <p:nvPr/>
        </p:nvSpPr>
        <p:spPr>
          <a:xfrm>
            <a:off x="0" y="5137150"/>
            <a:ext cx="12192000" cy="1032156"/>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3200" u="none" cap="none" strike="noStrike">
                <a:solidFill>
                  <a:schemeClr val="dk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black and white logo&#10;&#10;AI-generated content may be incorrect." id="24" name="Google Shape;24;p3"/>
          <p:cNvPicPr preferRelativeResize="0"/>
          <p:nvPr/>
        </p:nvPicPr>
        <p:blipFill rotWithShape="1">
          <a:blip r:embed="rId3">
            <a:alphaModFix/>
          </a:blip>
          <a:srcRect b="0" l="0" r="0" t="0"/>
          <a:stretch/>
        </p:blipFill>
        <p:spPr>
          <a:xfrm>
            <a:off x="7666308" y="5098200"/>
            <a:ext cx="4617132" cy="1110055"/>
          </a:xfrm>
          <a:prstGeom prst="rect">
            <a:avLst/>
          </a:prstGeom>
          <a:noFill/>
          <a:ln>
            <a:noFill/>
          </a:ln>
        </p:spPr>
      </p:pic>
      <p:pic>
        <p:nvPicPr>
          <p:cNvPr descr="A blue planet with green circle around it&#10;&#10;AI-generated content may be incorrect." id="25" name="Google Shape;25;p3"/>
          <p:cNvPicPr preferRelativeResize="0"/>
          <p:nvPr/>
        </p:nvPicPr>
        <p:blipFill rotWithShape="1">
          <a:blip r:embed="rId4">
            <a:alphaModFix/>
          </a:blip>
          <a:srcRect b="0" l="0" r="0" t="0"/>
          <a:stretch/>
        </p:blipFill>
        <p:spPr>
          <a:xfrm>
            <a:off x="10052822" y="180422"/>
            <a:ext cx="1890241" cy="1016544"/>
          </a:xfrm>
          <a:prstGeom prst="rect">
            <a:avLst/>
          </a:prstGeom>
          <a:noFill/>
          <a:ln>
            <a:noFill/>
          </a:ln>
        </p:spPr>
      </p:pic>
      <p:sp>
        <p:nvSpPr>
          <p:cNvPr id="26" name="Google Shape;26;p3"/>
          <p:cNvSpPr txBox="1"/>
          <p:nvPr>
            <p:ph type="title"/>
          </p:nvPr>
        </p:nvSpPr>
        <p:spPr>
          <a:xfrm>
            <a:off x="872924" y="395288"/>
            <a:ext cx="623393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a:buNone/>
              <a:defRPr>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nvSpPr>
        <p:spPr>
          <a:xfrm>
            <a:off x="10885576" y="6487050"/>
            <a:ext cx="1306500" cy="3231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Hobart, Tasmania</a:t>
            </a:r>
            <a:endParaRPr>
              <a:latin typeface="Montserrat"/>
              <a:ea typeface="Montserrat"/>
              <a:cs typeface="Montserrat"/>
              <a:sym typeface="Montserrat"/>
            </a:endParaRPr>
          </a:p>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Credit: European Union</a:t>
            </a:r>
            <a:endParaRPr>
              <a:latin typeface="Montserrat"/>
              <a:ea typeface="Montserrat"/>
              <a:cs typeface="Montserrat"/>
              <a:sym typeface="Montserrat"/>
            </a:endParaRPr>
          </a:p>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Copernicus Sentinel-2 Imagery</a:t>
            </a:r>
            <a:endParaRPr>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type="obj">
  <p:cSld name="OBJECT">
    <p:spTree>
      <p:nvGrpSpPr>
        <p:cNvPr id="28" name="Shape 28"/>
        <p:cNvGrpSpPr/>
        <p:nvPr/>
      </p:nvGrpSpPr>
      <p:grpSpPr>
        <a:xfrm>
          <a:off x="0" y="0"/>
          <a:ext cx="0" cy="0"/>
          <a:chOff x="0" y="0"/>
          <a:chExt cx="0" cy="0"/>
        </a:xfrm>
      </p:grpSpPr>
      <p:sp>
        <p:nvSpPr>
          <p:cNvPr id="29" name="Google Shape;29;p4"/>
          <p:cNvSpPr/>
          <p:nvPr/>
        </p:nvSpPr>
        <p:spPr>
          <a:xfrm>
            <a:off x="0" y="6280525"/>
            <a:ext cx="12192000" cy="597260"/>
          </a:xfrm>
          <a:prstGeom prst="rect">
            <a:avLst/>
          </a:prstGeom>
          <a:solidFill>
            <a:schemeClr val="dk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1800" u="none" cap="none" strike="noStrike">
                <a:solidFill>
                  <a:schemeClr val="lt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logo with birds and text&#10;&#10;AI-generated content may be incorrect." id="30" name="Google Shape;30;p4"/>
          <p:cNvPicPr preferRelativeResize="0"/>
          <p:nvPr/>
        </p:nvPicPr>
        <p:blipFill rotWithShape="1">
          <a:blip r:embed="rId2">
            <a:alphaModFix/>
          </a:blip>
          <a:srcRect b="0" l="0" r="0" t="0"/>
          <a:stretch/>
        </p:blipFill>
        <p:spPr>
          <a:xfrm>
            <a:off x="9343183" y="6236697"/>
            <a:ext cx="2848817" cy="684916"/>
          </a:xfrm>
          <a:prstGeom prst="rect">
            <a:avLst/>
          </a:prstGeom>
          <a:noFill/>
          <a:ln>
            <a:noFill/>
          </a:ln>
        </p:spPr>
      </p:pic>
      <p:sp>
        <p:nvSpPr>
          <p:cNvPr id="31" name="Google Shape;31;p4"/>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Montserrat"/>
              <a:buNone/>
              <a:defRPr>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p:txBody>
      </p:sp>
      <p:sp>
        <p:nvSpPr>
          <p:cNvPr id="32" name="Google Shape;32;p4"/>
          <p:cNvSpPr txBox="1"/>
          <p:nvPr>
            <p:ph idx="1" type="body"/>
          </p:nvPr>
        </p:nvSpPr>
        <p:spPr>
          <a:xfrm>
            <a:off x="497411" y="1522818"/>
            <a:ext cx="10857354" cy="4605147"/>
          </a:xfrm>
          <a:prstGeom prst="rect">
            <a:avLst/>
          </a:prstGeom>
          <a:noFill/>
          <a:ln>
            <a:noFill/>
          </a:ln>
        </p:spPr>
        <p:txBody>
          <a:bodyPr anchorCtr="0" anchor="t" bIns="45700" lIns="91425" spcFirstLastPara="1" rIns="91425" wrap="square" tIns="45700">
            <a:normAutofit/>
          </a:bodyPr>
          <a:lstStyle>
            <a:lvl1pPr indent="-342900" lvl="0" marL="457200" algn="l">
              <a:lnSpc>
                <a:spcPct val="114000"/>
              </a:lnSpc>
              <a:spcBef>
                <a:spcPts val="1000"/>
              </a:spcBef>
              <a:spcAft>
                <a:spcPts val="0"/>
              </a:spcAft>
              <a:buClr>
                <a:schemeClr val="dk1"/>
              </a:buClr>
              <a:buSzPts val="1800"/>
              <a:buFont typeface="Montserrat"/>
              <a:buChar char="❖"/>
              <a:defRPr>
                <a:latin typeface="Montserrat"/>
                <a:ea typeface="Montserrat"/>
                <a:cs typeface="Montserrat"/>
                <a:sym typeface="Montserrat"/>
              </a:defRPr>
            </a:lvl1pPr>
            <a:lvl2pPr indent="-342900" lvl="1" marL="9144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2pPr>
            <a:lvl3pPr indent="-342900" lvl="2" marL="13716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3pPr>
            <a:lvl4pPr indent="-342900" lvl="3" marL="18288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4pPr>
            <a:lvl5pPr indent="-342900" lvl="4" marL="22860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6pPr>
            <a:lvl7pPr indent="-342900" lvl="6" marL="32004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7pPr>
            <a:lvl8pPr indent="-342900" lvl="7" marL="36576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8pPr>
            <a:lvl9pPr indent="-342900" lvl="8" marL="41148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9pPr>
          </a:lstStyle>
          <a:p/>
        </p:txBody>
      </p:sp>
      <p:pic>
        <p:nvPicPr>
          <p:cNvPr descr="A green and blue earth with a green circle around it&#10;&#10;AI-generated content may be incorrect." id="33" name="Google Shape;33;p4"/>
          <p:cNvPicPr preferRelativeResize="0"/>
          <p:nvPr/>
        </p:nvPicPr>
        <p:blipFill rotWithShape="1">
          <a:blip r:embed="rId3">
            <a:alphaModFix/>
          </a:blip>
          <a:srcRect b="0" l="0" r="0" t="0"/>
          <a:stretch/>
        </p:blipFill>
        <p:spPr>
          <a:xfrm>
            <a:off x="10127848" y="164396"/>
            <a:ext cx="1770326" cy="952056"/>
          </a:xfrm>
          <a:prstGeom prst="rect">
            <a:avLst/>
          </a:prstGeom>
          <a:noFill/>
          <a:ln>
            <a:noFill/>
          </a:ln>
        </p:spPr>
      </p:pic>
      <p:cxnSp>
        <p:nvCxnSpPr>
          <p:cNvPr id="34" name="Google Shape;34;p4"/>
          <p:cNvCxnSpPr/>
          <p:nvPr/>
        </p:nvCxnSpPr>
        <p:spPr>
          <a:xfrm>
            <a:off x="497411" y="1174325"/>
            <a:ext cx="8922972" cy="0"/>
          </a:xfrm>
          <a:prstGeom prst="straightConnector1">
            <a:avLst/>
          </a:prstGeom>
          <a:noFill/>
          <a:ln cap="rnd" cmpd="sng" w="34925">
            <a:solidFill>
              <a:schemeClr val="dk1">
                <a:alpha val="72941"/>
              </a:schemeClr>
            </a:solidFill>
            <a:prstDash val="dot"/>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1_Title and Content">
    <p:bg>
      <p:bgPr>
        <a:solidFill>
          <a:schemeClr val="dk1"/>
        </a:solidFill>
      </p:bgPr>
    </p:bg>
    <p:spTree>
      <p:nvGrpSpPr>
        <p:cNvPr id="35" name="Shape 35"/>
        <p:cNvGrpSpPr/>
        <p:nvPr/>
      </p:nvGrpSpPr>
      <p:grpSpPr>
        <a:xfrm>
          <a:off x="0" y="0"/>
          <a:ext cx="0" cy="0"/>
          <a:chOff x="0" y="0"/>
          <a:chExt cx="0" cy="0"/>
        </a:xfrm>
      </p:grpSpPr>
      <p:sp>
        <p:nvSpPr>
          <p:cNvPr id="36" name="Google Shape;36;p5"/>
          <p:cNvSpPr/>
          <p:nvPr/>
        </p:nvSpPr>
        <p:spPr>
          <a:xfrm>
            <a:off x="0" y="6280525"/>
            <a:ext cx="12192000" cy="597260"/>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1800" u="none" cap="none" strike="noStrike">
                <a:solidFill>
                  <a:schemeClr val="dk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black and white logo&#10;&#10;AI-generated content may be incorrect." id="37" name="Google Shape;37;p5"/>
          <p:cNvPicPr preferRelativeResize="0"/>
          <p:nvPr/>
        </p:nvPicPr>
        <p:blipFill rotWithShape="1">
          <a:blip r:embed="rId2">
            <a:alphaModFix/>
          </a:blip>
          <a:srcRect b="0" l="0" r="0" t="0"/>
          <a:stretch/>
        </p:blipFill>
        <p:spPr>
          <a:xfrm>
            <a:off x="9420383" y="6236697"/>
            <a:ext cx="2848818" cy="684916"/>
          </a:xfrm>
          <a:prstGeom prst="rect">
            <a:avLst/>
          </a:prstGeom>
          <a:noFill/>
          <a:ln>
            <a:noFill/>
          </a:ln>
        </p:spPr>
      </p:pic>
      <p:sp>
        <p:nvSpPr>
          <p:cNvPr id="38" name="Google Shape;38;p5"/>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None/>
              <a:defRPr>
                <a:solidFill>
                  <a:schemeClr val="lt1"/>
                </a:solidFill>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p:txBody>
      </p:sp>
      <p:sp>
        <p:nvSpPr>
          <p:cNvPr id="39" name="Google Shape;39;p5"/>
          <p:cNvSpPr txBox="1"/>
          <p:nvPr>
            <p:ph idx="1" type="body"/>
          </p:nvPr>
        </p:nvSpPr>
        <p:spPr>
          <a:xfrm>
            <a:off x="497411" y="1522818"/>
            <a:ext cx="10857354" cy="4605147"/>
          </a:xfrm>
          <a:prstGeom prst="rect">
            <a:avLst/>
          </a:prstGeom>
          <a:noFill/>
          <a:ln>
            <a:noFill/>
          </a:ln>
        </p:spPr>
        <p:txBody>
          <a:bodyPr anchorCtr="0" anchor="t" bIns="45700" lIns="91425" spcFirstLastPara="1" rIns="91425" wrap="square" tIns="45700">
            <a:normAutofit/>
          </a:bodyPr>
          <a:lstStyle>
            <a:lvl1pPr indent="-406400" lvl="0" marL="457200" algn="l">
              <a:lnSpc>
                <a:spcPct val="114000"/>
              </a:lnSpc>
              <a:spcBef>
                <a:spcPts val="1000"/>
              </a:spcBef>
              <a:spcAft>
                <a:spcPts val="0"/>
              </a:spcAft>
              <a:buClr>
                <a:schemeClr val="lt1"/>
              </a:buClr>
              <a:buSzPts val="2800"/>
              <a:buChar char="❖"/>
              <a:defRPr>
                <a:solidFill>
                  <a:schemeClr val="lt1"/>
                </a:solidFill>
              </a:defRPr>
            </a:lvl1pPr>
            <a:lvl2pPr indent="-381000" lvl="1" marL="914400" algn="l">
              <a:lnSpc>
                <a:spcPct val="114000"/>
              </a:lnSpc>
              <a:spcBef>
                <a:spcPts val="0"/>
              </a:spcBef>
              <a:spcAft>
                <a:spcPts val="0"/>
              </a:spcAft>
              <a:buClr>
                <a:schemeClr val="lt1"/>
              </a:buClr>
              <a:buSzPts val="2400"/>
              <a:buChar char="⮚"/>
              <a:defRPr>
                <a:solidFill>
                  <a:schemeClr val="lt1"/>
                </a:solidFill>
              </a:defRPr>
            </a:lvl2pPr>
            <a:lvl3pPr indent="-355600" lvl="2" marL="1371600" algn="l">
              <a:lnSpc>
                <a:spcPct val="114000"/>
              </a:lnSpc>
              <a:spcBef>
                <a:spcPts val="0"/>
              </a:spcBef>
              <a:spcAft>
                <a:spcPts val="0"/>
              </a:spcAft>
              <a:buClr>
                <a:schemeClr val="lt1"/>
              </a:buClr>
              <a:buSzPts val="2000"/>
              <a:buChar char="▪"/>
              <a:defRPr>
                <a:solidFill>
                  <a:schemeClr val="lt1"/>
                </a:solidFill>
              </a:defRPr>
            </a:lvl3pPr>
            <a:lvl4pPr indent="-342900" lvl="3" marL="1828800" algn="l">
              <a:lnSpc>
                <a:spcPct val="114000"/>
              </a:lnSpc>
              <a:spcBef>
                <a:spcPts val="0"/>
              </a:spcBef>
              <a:spcAft>
                <a:spcPts val="0"/>
              </a:spcAft>
              <a:buClr>
                <a:schemeClr val="lt1"/>
              </a:buClr>
              <a:buSzPts val="1800"/>
              <a:buChar char="•"/>
              <a:defRPr>
                <a:solidFill>
                  <a:schemeClr val="lt1"/>
                </a:solidFill>
              </a:defRPr>
            </a:lvl4pPr>
            <a:lvl5pPr indent="-342900" lvl="4" marL="2286000" algn="l">
              <a:lnSpc>
                <a:spcPct val="114000"/>
              </a:lnSpc>
              <a:spcBef>
                <a:spcPts val="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ue planet with green circle around it&#10;&#10;AI-generated content may be incorrect." id="40" name="Google Shape;40;p5"/>
          <p:cNvPicPr preferRelativeResize="0"/>
          <p:nvPr/>
        </p:nvPicPr>
        <p:blipFill rotWithShape="1">
          <a:blip r:embed="rId3">
            <a:alphaModFix/>
          </a:blip>
          <a:srcRect b="0" l="0" r="0" t="0"/>
          <a:stretch/>
        </p:blipFill>
        <p:spPr>
          <a:xfrm>
            <a:off x="10127848" y="164396"/>
            <a:ext cx="1770326" cy="952055"/>
          </a:xfrm>
          <a:prstGeom prst="rect">
            <a:avLst/>
          </a:prstGeom>
          <a:noFill/>
          <a:ln>
            <a:noFill/>
          </a:ln>
        </p:spPr>
      </p:pic>
      <p:cxnSp>
        <p:nvCxnSpPr>
          <p:cNvPr id="41" name="Google Shape;41;p5"/>
          <p:cNvCxnSpPr/>
          <p:nvPr/>
        </p:nvCxnSpPr>
        <p:spPr>
          <a:xfrm>
            <a:off x="497411" y="1174325"/>
            <a:ext cx="8922972" cy="0"/>
          </a:xfrm>
          <a:prstGeom prst="straightConnector1">
            <a:avLst/>
          </a:prstGeom>
          <a:noFill/>
          <a:ln cap="rnd" cmpd="sng" w="34925">
            <a:solidFill>
              <a:schemeClr val="lt1">
                <a:alpha val="72941"/>
              </a:schemeClr>
            </a:solidFill>
            <a:prstDash val="dot"/>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Montserrat"/>
              <a:buNone/>
              <a:defRPr b="1" i="0" sz="4400" u="none" cap="none" strike="noStrik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4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4000"/>
              </a:lnSpc>
              <a:spcBef>
                <a:spcPts val="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4000"/>
              </a:lnSpc>
              <a:spcBef>
                <a:spcPts val="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3pPr>
            <a:lvl4pPr indent="-342900" lvl="3" marL="18288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0.jpg"/><Relationship Id="rId10" Type="http://schemas.openxmlformats.org/officeDocument/2006/relationships/image" Target="../media/image11.png"/><Relationship Id="rId13" Type="http://schemas.openxmlformats.org/officeDocument/2006/relationships/image" Target="../media/image20.png"/><Relationship Id="rId12"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4.jpg"/><Relationship Id="rId15" Type="http://schemas.openxmlformats.org/officeDocument/2006/relationships/image" Target="../media/image16.png"/><Relationship Id="rId14" Type="http://schemas.openxmlformats.org/officeDocument/2006/relationships/image" Target="../media/image15.png"/><Relationship Id="rId16" Type="http://schemas.openxmlformats.org/officeDocument/2006/relationships/image" Target="../media/image32.jpg"/><Relationship Id="rId5" Type="http://schemas.openxmlformats.org/officeDocument/2006/relationships/image" Target="../media/image10.png"/><Relationship Id="rId6" Type="http://schemas.openxmlformats.org/officeDocument/2006/relationships/image" Target="../media/image29.jpg"/><Relationship Id="rId7" Type="http://schemas.openxmlformats.org/officeDocument/2006/relationships/image" Target="../media/image18.jpg"/><Relationship Id="rId8"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4.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ceos.org/ard/survey"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6"/>
          <p:cNvSpPr txBox="1"/>
          <p:nvPr>
            <p:ph type="title"/>
          </p:nvPr>
        </p:nvSpPr>
        <p:spPr>
          <a:xfrm>
            <a:off x="815000" y="2994575"/>
            <a:ext cx="85875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GB" sz="3400"/>
              <a:t>Positioning CEOS for Success in a Rapidly Changing Context</a:t>
            </a:r>
            <a:endParaRPr i="1" sz="3400"/>
          </a:p>
        </p:txBody>
      </p:sp>
      <p:sp>
        <p:nvSpPr>
          <p:cNvPr id="47" name="Google Shape;47;p6"/>
          <p:cNvSpPr txBox="1"/>
          <p:nvPr>
            <p:ph type="title"/>
          </p:nvPr>
        </p:nvSpPr>
        <p:spPr>
          <a:xfrm>
            <a:off x="815000" y="1924475"/>
            <a:ext cx="10137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lang="en-GB" sz="6000"/>
              <a:t>2026 CEOS Chair Period</a:t>
            </a:r>
            <a:endParaRPr sz="6000">
              <a:latin typeface="Montserrat"/>
              <a:ea typeface="Montserrat"/>
              <a:cs typeface="Montserrat"/>
              <a:sym typeface="Montserrat"/>
            </a:endParaRPr>
          </a:p>
        </p:txBody>
      </p:sp>
      <p:sp>
        <p:nvSpPr>
          <p:cNvPr id="48" name="Google Shape;48;p6"/>
          <p:cNvSpPr txBox="1"/>
          <p:nvPr/>
        </p:nvSpPr>
        <p:spPr>
          <a:xfrm>
            <a:off x="72444" y="6218252"/>
            <a:ext cx="6423300" cy="4770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1900">
                <a:solidFill>
                  <a:schemeClr val="dk1"/>
                </a:solidFill>
                <a:latin typeface="Montserrat"/>
                <a:ea typeface="Montserrat"/>
                <a:cs typeface="Montserrat"/>
                <a:sym typeface="Montserrat"/>
              </a:rPr>
              <a:t>Credit: USGS/NASA Landsat 9</a:t>
            </a:r>
            <a:endParaRPr sz="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Timeline</a:t>
            </a:r>
            <a:endParaRPr/>
          </a:p>
        </p:txBody>
      </p:sp>
      <p:sp>
        <p:nvSpPr>
          <p:cNvPr id="108" name="Google Shape;108;p15"/>
          <p:cNvSpPr/>
          <p:nvPr/>
        </p:nvSpPr>
        <p:spPr>
          <a:xfrm>
            <a:off x="693968" y="3272507"/>
            <a:ext cx="1143000" cy="1143000"/>
          </a:xfrm>
          <a:prstGeom prst="homePlate">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09" name="Google Shape;109;p15"/>
          <p:cNvSpPr/>
          <p:nvPr/>
        </p:nvSpPr>
        <p:spPr>
          <a:xfrm>
            <a:off x="2830450" y="3272500"/>
            <a:ext cx="2433600" cy="1143000"/>
          </a:xfrm>
          <a:prstGeom prst="chevron">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0" name="Google Shape;110;p15"/>
          <p:cNvSpPr/>
          <p:nvPr/>
        </p:nvSpPr>
        <p:spPr>
          <a:xfrm>
            <a:off x="1846164" y="3517479"/>
            <a:ext cx="591900" cy="6123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1" name="Google Shape;111;p15"/>
          <p:cNvSpPr/>
          <p:nvPr/>
        </p:nvSpPr>
        <p:spPr>
          <a:xfrm>
            <a:off x="5321448" y="3517479"/>
            <a:ext cx="591900" cy="6123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2" name="Google Shape;112;p15"/>
          <p:cNvSpPr/>
          <p:nvPr/>
        </p:nvSpPr>
        <p:spPr>
          <a:xfrm>
            <a:off x="5677618" y="3265380"/>
            <a:ext cx="2592300" cy="1143000"/>
          </a:xfrm>
          <a:prstGeom prst="chevron">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3" name="Google Shape;113;p15"/>
          <p:cNvSpPr/>
          <p:nvPr/>
        </p:nvSpPr>
        <p:spPr>
          <a:xfrm>
            <a:off x="8288471" y="3497068"/>
            <a:ext cx="591900" cy="6123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4" name="Google Shape;114;p15"/>
          <p:cNvSpPr/>
          <p:nvPr/>
        </p:nvSpPr>
        <p:spPr>
          <a:xfrm>
            <a:off x="8687200" y="3272500"/>
            <a:ext cx="1610700" cy="1143000"/>
          </a:xfrm>
          <a:prstGeom prst="chevron">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5" name="Google Shape;115;p15"/>
          <p:cNvSpPr/>
          <p:nvPr/>
        </p:nvSpPr>
        <p:spPr>
          <a:xfrm>
            <a:off x="10394623" y="3517468"/>
            <a:ext cx="591900" cy="6123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6" name="Google Shape;116;p15"/>
          <p:cNvSpPr/>
          <p:nvPr/>
        </p:nvSpPr>
        <p:spPr>
          <a:xfrm>
            <a:off x="11212788" y="3497046"/>
            <a:ext cx="591900" cy="612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7" name="Google Shape;117;p15"/>
          <p:cNvSpPr/>
          <p:nvPr/>
        </p:nvSpPr>
        <p:spPr>
          <a:xfrm>
            <a:off x="31233" y="3537854"/>
            <a:ext cx="591900" cy="6123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8" name="Google Shape;118;p15"/>
          <p:cNvSpPr/>
          <p:nvPr/>
        </p:nvSpPr>
        <p:spPr>
          <a:xfrm>
            <a:off x="163275" y="1721293"/>
            <a:ext cx="1428900" cy="11430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a:latin typeface="Montserrat"/>
                <a:ea typeface="Montserrat"/>
                <a:cs typeface="Montserrat"/>
                <a:sym typeface="Montserrat"/>
              </a:rPr>
              <a:t>2025 SIT TW</a:t>
            </a:r>
            <a:endParaRPr b="1">
              <a:latin typeface="Montserrat"/>
              <a:ea typeface="Montserrat"/>
              <a:cs typeface="Montserrat"/>
              <a:sym typeface="Montserrat"/>
            </a:endParaRPr>
          </a:p>
          <a:p>
            <a:pPr indent="0" lvl="0" marL="35999" marR="0" rtl="0" algn="l">
              <a:spcBef>
                <a:spcPts val="0"/>
              </a:spcBef>
              <a:spcAft>
                <a:spcPts val="0"/>
              </a:spcAft>
              <a:buNone/>
            </a:pPr>
            <a:r>
              <a:t/>
            </a:r>
            <a:endParaRPr b="1" sz="12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Chair Plan Presentation</a:t>
            </a:r>
            <a:endParaRPr b="1" sz="1100">
              <a:latin typeface="Montserrat"/>
              <a:ea typeface="Montserrat"/>
              <a:cs typeface="Montserrat"/>
              <a:sym typeface="Montserrat"/>
            </a:endParaRPr>
          </a:p>
        </p:txBody>
      </p:sp>
      <p:cxnSp>
        <p:nvCxnSpPr>
          <p:cNvPr id="119" name="Google Shape;119;p15"/>
          <p:cNvCxnSpPr>
            <a:stCxn id="117" idx="0"/>
          </p:cNvCxnSpPr>
          <p:nvPr/>
        </p:nvCxnSpPr>
        <p:spPr>
          <a:xfrm flipH="1" rot="10800000">
            <a:off x="327183" y="2884754"/>
            <a:ext cx="19800" cy="653100"/>
          </a:xfrm>
          <a:prstGeom prst="straightConnector1">
            <a:avLst/>
          </a:prstGeom>
          <a:noFill/>
          <a:ln cap="flat" cmpd="sng" w="38100">
            <a:solidFill>
              <a:srgbClr val="FFFFFF"/>
            </a:solidFill>
            <a:prstDash val="solid"/>
            <a:round/>
            <a:headEnd len="med" w="med" type="none"/>
            <a:tailEnd len="med" w="med" type="none"/>
          </a:ln>
        </p:spPr>
      </p:cxnSp>
      <p:sp>
        <p:nvSpPr>
          <p:cNvPr id="120" name="Google Shape;120;p15"/>
          <p:cNvSpPr/>
          <p:nvPr/>
        </p:nvSpPr>
        <p:spPr>
          <a:xfrm>
            <a:off x="1775448" y="1449464"/>
            <a:ext cx="2592300" cy="1485600"/>
          </a:xfrm>
          <a:prstGeom prst="roundRect">
            <a:avLst>
              <a:gd fmla="val 16667" name="adj"/>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a:solidFill>
                  <a:schemeClr val="lt1"/>
                </a:solidFill>
                <a:latin typeface="Montserrat"/>
                <a:ea typeface="Montserrat"/>
                <a:cs typeface="Montserrat"/>
                <a:sym typeface="Montserrat"/>
              </a:rPr>
              <a:t>2025 Bath Plenary</a:t>
            </a:r>
            <a:endParaRPr b="1">
              <a:solidFill>
                <a:schemeClr val="lt1"/>
              </a:solidFill>
              <a:latin typeface="Montserrat"/>
              <a:ea typeface="Montserrat"/>
              <a:cs typeface="Montserrat"/>
              <a:sym typeface="Montserrat"/>
            </a:endParaRPr>
          </a:p>
          <a:p>
            <a:pPr indent="0" lvl="0" marL="35999" marR="0" rtl="0" algn="l">
              <a:spcBef>
                <a:spcPts val="0"/>
              </a:spcBef>
              <a:spcAft>
                <a:spcPts val="0"/>
              </a:spcAft>
              <a:buNone/>
            </a:pPr>
            <a:r>
              <a:t/>
            </a:r>
            <a:endParaRPr b="1" sz="12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ARD Strategy</a:t>
            </a:r>
            <a:r>
              <a:rPr lang="en-GB" sz="1100">
                <a:solidFill>
                  <a:schemeClr val="lt1"/>
                </a:solidFill>
                <a:latin typeface="Montserrat"/>
                <a:ea typeface="Montserrat"/>
                <a:cs typeface="Montserrat"/>
                <a:sym typeface="Montserrat"/>
              </a:rPr>
              <a:t> - Concept Note Presentation</a:t>
            </a:r>
            <a:endParaRPr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Adaptation and Resilience Product</a:t>
            </a:r>
            <a:r>
              <a:rPr lang="en-GB" sz="1100">
                <a:solidFill>
                  <a:schemeClr val="lt1"/>
                </a:solidFill>
                <a:latin typeface="Montserrat"/>
                <a:ea typeface="Montserrat"/>
                <a:cs typeface="Montserrat"/>
                <a:sym typeface="Montserrat"/>
              </a:rPr>
              <a:t> - Writing Team Launch</a:t>
            </a:r>
            <a:endParaRPr sz="1100">
              <a:solidFill>
                <a:schemeClr val="lt1"/>
              </a:solidFill>
              <a:latin typeface="Montserrat"/>
              <a:ea typeface="Montserrat"/>
              <a:cs typeface="Montserrat"/>
              <a:sym typeface="Montserrat"/>
            </a:endParaRPr>
          </a:p>
        </p:txBody>
      </p:sp>
      <p:cxnSp>
        <p:nvCxnSpPr>
          <p:cNvPr id="121" name="Google Shape;121;p15"/>
          <p:cNvCxnSpPr/>
          <p:nvPr/>
        </p:nvCxnSpPr>
        <p:spPr>
          <a:xfrm flipH="1" rot="10800000">
            <a:off x="2156677" y="2878243"/>
            <a:ext cx="19800" cy="653100"/>
          </a:xfrm>
          <a:prstGeom prst="straightConnector1">
            <a:avLst/>
          </a:prstGeom>
          <a:noFill/>
          <a:ln cap="flat" cmpd="sng" w="38100">
            <a:solidFill>
              <a:srgbClr val="FFFFFF"/>
            </a:solidFill>
            <a:prstDash val="solid"/>
            <a:round/>
            <a:headEnd len="med" w="med" type="none"/>
            <a:tailEnd len="med" w="med" type="none"/>
          </a:ln>
        </p:spPr>
      </p:cxnSp>
      <p:sp>
        <p:nvSpPr>
          <p:cNvPr id="122" name="Google Shape;122;p15"/>
          <p:cNvSpPr/>
          <p:nvPr/>
        </p:nvSpPr>
        <p:spPr>
          <a:xfrm>
            <a:off x="8071150" y="1449475"/>
            <a:ext cx="2592300" cy="15999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latin typeface="Montserrat"/>
                <a:ea typeface="Montserrat"/>
                <a:cs typeface="Montserrat"/>
                <a:sym typeface="Montserrat"/>
              </a:rPr>
              <a:t>2026 SIT TW</a:t>
            </a:r>
            <a:endParaRPr b="1" sz="1300">
              <a:latin typeface="Montserrat"/>
              <a:ea typeface="Montserrat"/>
              <a:cs typeface="Montserrat"/>
              <a:sym typeface="Montserrat"/>
            </a:endParaRPr>
          </a:p>
          <a:p>
            <a:pPr indent="0" lvl="0" marL="35999" marR="0" rtl="0" algn="l">
              <a:spcBef>
                <a:spcPts val="0"/>
              </a:spcBef>
              <a:spcAft>
                <a:spcPts val="0"/>
              </a:spcAft>
              <a:buNone/>
            </a:pPr>
            <a:r>
              <a:t/>
            </a:r>
            <a:endParaRPr b="1" sz="12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ARD Strategy</a:t>
            </a:r>
            <a:r>
              <a:rPr lang="en-GB" sz="1100">
                <a:latin typeface="Montserrat"/>
                <a:ea typeface="Montserrat"/>
                <a:cs typeface="Montserrat"/>
                <a:sym typeface="Montserrat"/>
              </a:rPr>
              <a:t> - Review for Plenary</a:t>
            </a:r>
            <a:endParaRPr sz="11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Adaptation and Resilience Product</a:t>
            </a:r>
            <a:r>
              <a:rPr lang="en-GB" sz="1100">
                <a:latin typeface="Montserrat"/>
                <a:ea typeface="Montserrat"/>
                <a:cs typeface="Montserrat"/>
                <a:sym typeface="Montserrat"/>
              </a:rPr>
              <a:t> - </a:t>
            </a:r>
            <a:r>
              <a:rPr lang="en-GB" sz="1100">
                <a:solidFill>
                  <a:schemeClr val="dk1"/>
                </a:solidFill>
                <a:latin typeface="Montserrat"/>
                <a:ea typeface="Montserrat"/>
                <a:cs typeface="Montserrat"/>
                <a:sym typeface="Montserrat"/>
              </a:rPr>
              <a:t>Review for Plenary</a:t>
            </a:r>
            <a:endParaRPr sz="1100">
              <a:latin typeface="Montserrat"/>
              <a:ea typeface="Montserrat"/>
              <a:cs typeface="Montserrat"/>
              <a:sym typeface="Montserrat"/>
            </a:endParaRPr>
          </a:p>
        </p:txBody>
      </p:sp>
      <p:cxnSp>
        <p:nvCxnSpPr>
          <p:cNvPr id="123" name="Google Shape;123;p15"/>
          <p:cNvCxnSpPr/>
          <p:nvPr/>
        </p:nvCxnSpPr>
        <p:spPr>
          <a:xfrm flipH="1" rot="10800000">
            <a:off x="5635804" y="2878243"/>
            <a:ext cx="19800" cy="653100"/>
          </a:xfrm>
          <a:prstGeom prst="straightConnector1">
            <a:avLst/>
          </a:prstGeom>
          <a:noFill/>
          <a:ln cap="flat" cmpd="sng" w="38100">
            <a:solidFill>
              <a:srgbClr val="FFFFFF"/>
            </a:solidFill>
            <a:prstDash val="solid"/>
            <a:round/>
            <a:headEnd len="med" w="med" type="none"/>
            <a:tailEnd len="med" w="med" type="none"/>
          </a:ln>
        </p:spPr>
      </p:cxnSp>
      <p:sp>
        <p:nvSpPr>
          <p:cNvPr id="124" name="Google Shape;124;p15"/>
          <p:cNvSpPr/>
          <p:nvPr/>
        </p:nvSpPr>
        <p:spPr>
          <a:xfrm>
            <a:off x="2371679" y="5089521"/>
            <a:ext cx="2433600" cy="8694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04800" lvl="0" marL="457200" marR="0" rtl="0" algn="l">
              <a:spcBef>
                <a:spcPts val="0"/>
              </a:spcBef>
              <a:spcAft>
                <a:spcPts val="0"/>
              </a:spcAft>
              <a:buSzPts val="1200"/>
              <a:buFont typeface="Montserrat"/>
              <a:buChar char="●"/>
            </a:pPr>
            <a:r>
              <a:rPr b="1" lang="en-GB" sz="1200">
                <a:latin typeface="Montserrat"/>
                <a:ea typeface="Montserrat"/>
                <a:cs typeface="Montserrat"/>
                <a:sym typeface="Montserrat"/>
              </a:rPr>
              <a:t>Water Quality Workshop</a:t>
            </a:r>
            <a:endParaRPr b="1" sz="1200">
              <a:latin typeface="Montserrat"/>
              <a:ea typeface="Montserrat"/>
              <a:cs typeface="Montserrat"/>
              <a:sym typeface="Montserrat"/>
            </a:endParaRPr>
          </a:p>
          <a:p>
            <a:pPr indent="-304800" lvl="0" marL="457200" marR="0" rtl="0" algn="l">
              <a:spcBef>
                <a:spcPts val="0"/>
              </a:spcBef>
              <a:spcAft>
                <a:spcPts val="0"/>
              </a:spcAft>
              <a:buSzPts val="1200"/>
              <a:buFont typeface="Montserrat"/>
              <a:buChar char="●"/>
            </a:pPr>
            <a:r>
              <a:rPr b="1" lang="en-GB" sz="1200">
                <a:latin typeface="Montserrat"/>
                <a:ea typeface="Montserrat"/>
                <a:cs typeface="Montserrat"/>
                <a:sym typeface="Montserrat"/>
              </a:rPr>
              <a:t>CEOS in Schools  Virtual Workshop</a:t>
            </a:r>
            <a:endParaRPr b="1" sz="1200">
              <a:latin typeface="Montserrat"/>
              <a:ea typeface="Montserrat"/>
              <a:cs typeface="Montserrat"/>
              <a:sym typeface="Montserrat"/>
            </a:endParaRPr>
          </a:p>
        </p:txBody>
      </p:sp>
      <p:cxnSp>
        <p:nvCxnSpPr>
          <p:cNvPr id="125" name="Google Shape;125;p15"/>
          <p:cNvCxnSpPr/>
          <p:nvPr/>
        </p:nvCxnSpPr>
        <p:spPr>
          <a:xfrm flipH="1" rot="10800000">
            <a:off x="4201725" y="4413850"/>
            <a:ext cx="1493700" cy="642900"/>
          </a:xfrm>
          <a:prstGeom prst="straightConnector1">
            <a:avLst/>
          </a:prstGeom>
          <a:noFill/>
          <a:ln cap="flat" cmpd="sng" w="38100">
            <a:solidFill>
              <a:srgbClr val="FFFFFF"/>
            </a:solidFill>
            <a:prstDash val="solid"/>
            <a:round/>
            <a:headEnd len="med" w="med" type="none"/>
            <a:tailEnd len="med" w="med" type="none"/>
          </a:ln>
        </p:spPr>
      </p:cxnSp>
      <p:cxnSp>
        <p:nvCxnSpPr>
          <p:cNvPr id="126" name="Google Shape;126;p15"/>
          <p:cNvCxnSpPr/>
          <p:nvPr/>
        </p:nvCxnSpPr>
        <p:spPr>
          <a:xfrm flipH="1" rot="10800000">
            <a:off x="4188831" y="4404850"/>
            <a:ext cx="24000" cy="651900"/>
          </a:xfrm>
          <a:prstGeom prst="straightConnector1">
            <a:avLst/>
          </a:prstGeom>
          <a:noFill/>
          <a:ln cap="flat" cmpd="sng" w="38100">
            <a:solidFill>
              <a:srgbClr val="FFFFFF"/>
            </a:solidFill>
            <a:prstDash val="solid"/>
            <a:round/>
            <a:headEnd len="med" w="med" type="none"/>
            <a:tailEnd len="med" w="med" type="none"/>
          </a:ln>
        </p:spPr>
      </p:cxnSp>
      <p:cxnSp>
        <p:nvCxnSpPr>
          <p:cNvPr id="127" name="Google Shape;127;p15"/>
          <p:cNvCxnSpPr/>
          <p:nvPr/>
        </p:nvCxnSpPr>
        <p:spPr>
          <a:xfrm rot="10800000">
            <a:off x="8613023" y="3007150"/>
            <a:ext cx="0" cy="510300"/>
          </a:xfrm>
          <a:prstGeom prst="straightConnector1">
            <a:avLst/>
          </a:prstGeom>
          <a:noFill/>
          <a:ln cap="flat" cmpd="sng" w="38100">
            <a:solidFill>
              <a:srgbClr val="FFFFFF"/>
            </a:solidFill>
            <a:prstDash val="solid"/>
            <a:round/>
            <a:headEnd len="med" w="med" type="none"/>
            <a:tailEnd len="med" w="med" type="none"/>
          </a:ln>
        </p:spPr>
      </p:cxnSp>
      <p:sp>
        <p:nvSpPr>
          <p:cNvPr id="128" name="Google Shape;128;p15"/>
          <p:cNvSpPr/>
          <p:nvPr/>
        </p:nvSpPr>
        <p:spPr>
          <a:xfrm>
            <a:off x="4525063" y="1240550"/>
            <a:ext cx="3377700" cy="18468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a:latin typeface="Montserrat"/>
                <a:ea typeface="Montserrat"/>
                <a:cs typeface="Montserrat"/>
                <a:sym typeface="Montserrat"/>
              </a:rPr>
              <a:t>2026 SIT</a:t>
            </a:r>
            <a:endParaRPr b="1">
              <a:latin typeface="Montserrat"/>
              <a:ea typeface="Montserrat"/>
              <a:cs typeface="Montserrat"/>
              <a:sym typeface="Montserrat"/>
            </a:endParaRPr>
          </a:p>
          <a:p>
            <a:pPr indent="0" lvl="0" marL="35999" marR="0" rtl="0" algn="l">
              <a:spcBef>
                <a:spcPts val="0"/>
              </a:spcBef>
              <a:spcAft>
                <a:spcPts val="0"/>
              </a:spcAft>
              <a:buNone/>
            </a:pPr>
            <a:r>
              <a:t/>
            </a:r>
            <a:endParaRPr b="1" sz="12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ARD Strategy</a:t>
            </a:r>
            <a:r>
              <a:rPr lang="en-GB" sz="1100">
                <a:latin typeface="Montserrat"/>
                <a:ea typeface="Montserrat"/>
                <a:cs typeface="Montserrat"/>
                <a:sym typeface="Montserrat"/>
              </a:rPr>
              <a:t> - Principal-level Review of Progress and Discussion of Emerging Issues; Side Event</a:t>
            </a:r>
            <a:endParaRPr sz="11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b="1" lang="en-GB" sz="1100">
                <a:latin typeface="Montserrat"/>
                <a:ea typeface="Montserrat"/>
                <a:cs typeface="Montserrat"/>
                <a:sym typeface="Montserrat"/>
              </a:rPr>
              <a:t> Adaptation and Resilience Product</a:t>
            </a:r>
            <a:r>
              <a:rPr lang="en-GB" sz="1100">
                <a:latin typeface="Montserrat"/>
                <a:ea typeface="Montserrat"/>
                <a:cs typeface="Montserrat"/>
                <a:sym typeface="Montserrat"/>
              </a:rPr>
              <a:t> - Principal-level </a:t>
            </a:r>
            <a:r>
              <a:rPr lang="en-GB" sz="1100">
                <a:solidFill>
                  <a:schemeClr val="dk1"/>
                </a:solidFill>
                <a:latin typeface="Montserrat"/>
                <a:ea typeface="Montserrat"/>
                <a:cs typeface="Montserrat"/>
                <a:sym typeface="Montserrat"/>
              </a:rPr>
              <a:t>Discussion of Key Themes and Findings to Date; Side Event</a:t>
            </a:r>
            <a:endParaRPr sz="1100">
              <a:latin typeface="Montserrat"/>
              <a:ea typeface="Montserrat"/>
              <a:cs typeface="Montserrat"/>
              <a:sym typeface="Montserrat"/>
            </a:endParaRPr>
          </a:p>
        </p:txBody>
      </p:sp>
      <p:sp>
        <p:nvSpPr>
          <p:cNvPr id="129" name="Google Shape;129;p15"/>
          <p:cNvSpPr/>
          <p:nvPr/>
        </p:nvSpPr>
        <p:spPr>
          <a:xfrm>
            <a:off x="7204838" y="4538100"/>
            <a:ext cx="3610200" cy="1599900"/>
          </a:xfrm>
          <a:prstGeom prst="roundRect">
            <a:avLst>
              <a:gd fmla="val 16667" name="adj"/>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solidFill>
                  <a:schemeClr val="lt1"/>
                </a:solidFill>
                <a:latin typeface="Montserrat"/>
                <a:ea typeface="Montserrat"/>
                <a:cs typeface="Montserrat"/>
                <a:sym typeface="Montserrat"/>
              </a:rPr>
              <a:t>2026 Hobart Plenary</a:t>
            </a:r>
            <a:endParaRPr b="1" sz="1300">
              <a:solidFill>
                <a:schemeClr val="lt1"/>
              </a:solidFill>
              <a:latin typeface="Montserrat"/>
              <a:ea typeface="Montserrat"/>
              <a:cs typeface="Montserrat"/>
              <a:sym typeface="Montserrat"/>
            </a:endParaRPr>
          </a:p>
          <a:p>
            <a:pPr indent="0" lvl="0" marL="35999" marR="0" rtl="0" algn="l">
              <a:spcBef>
                <a:spcPts val="0"/>
              </a:spcBef>
              <a:spcAft>
                <a:spcPts val="0"/>
              </a:spcAft>
              <a:buNone/>
            </a:pPr>
            <a:r>
              <a:t/>
            </a:r>
            <a:endParaRPr b="1" sz="12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lang="en-GB" sz="1100">
                <a:solidFill>
                  <a:schemeClr val="lt1"/>
                </a:solidFill>
                <a:latin typeface="Montserrat"/>
                <a:ea typeface="Montserrat"/>
                <a:cs typeface="Montserrat"/>
                <a:sym typeface="Montserrat"/>
              </a:rPr>
              <a:t> </a:t>
            </a:r>
            <a:r>
              <a:rPr b="1" lang="en-GB" sz="1100">
                <a:solidFill>
                  <a:schemeClr val="lt1"/>
                </a:solidFill>
                <a:latin typeface="Montserrat"/>
                <a:ea typeface="Montserrat"/>
                <a:cs typeface="Montserrat"/>
                <a:sym typeface="Montserrat"/>
              </a:rPr>
              <a:t>ARD Strategy</a:t>
            </a:r>
            <a:r>
              <a:rPr lang="en-GB" sz="1100">
                <a:solidFill>
                  <a:schemeClr val="lt1"/>
                </a:solidFill>
                <a:latin typeface="Montserrat"/>
                <a:ea typeface="Montserrat"/>
                <a:cs typeface="Montserrat"/>
                <a:sym typeface="Montserrat"/>
              </a:rPr>
              <a:t> - Discussion and Acceptance</a:t>
            </a:r>
            <a:endParaRPr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lang="en-GB" sz="1100">
                <a:solidFill>
                  <a:schemeClr val="lt1"/>
                </a:solidFill>
                <a:latin typeface="Montserrat"/>
                <a:ea typeface="Montserrat"/>
                <a:cs typeface="Montserrat"/>
                <a:sym typeface="Montserrat"/>
              </a:rPr>
              <a:t> </a:t>
            </a:r>
            <a:r>
              <a:rPr b="1" lang="en-GB" sz="1100">
                <a:solidFill>
                  <a:schemeClr val="lt1"/>
                </a:solidFill>
                <a:latin typeface="Montserrat"/>
                <a:ea typeface="Montserrat"/>
                <a:cs typeface="Montserrat"/>
                <a:sym typeface="Montserrat"/>
              </a:rPr>
              <a:t>Adaptation and Resilience Product</a:t>
            </a:r>
            <a:r>
              <a:rPr lang="en-GB" sz="1100">
                <a:solidFill>
                  <a:schemeClr val="lt1"/>
                </a:solidFill>
                <a:latin typeface="Montserrat"/>
                <a:ea typeface="Montserrat"/>
                <a:cs typeface="Montserrat"/>
                <a:sym typeface="Montserrat"/>
              </a:rPr>
              <a:t> - </a:t>
            </a:r>
            <a:r>
              <a:rPr lang="en-GB" sz="1100">
                <a:solidFill>
                  <a:schemeClr val="lt1"/>
                </a:solidFill>
                <a:latin typeface="Montserrat"/>
                <a:ea typeface="Montserrat"/>
                <a:cs typeface="Montserrat"/>
                <a:sym typeface="Montserrat"/>
              </a:rPr>
              <a:t>Discussion and Acceptance</a:t>
            </a:r>
            <a:endParaRPr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Antarctica Experience</a:t>
            </a:r>
            <a:endParaRPr b="1"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CEOS in Schools Side Event</a:t>
            </a:r>
            <a:endParaRPr b="1" sz="1100">
              <a:solidFill>
                <a:schemeClr val="lt1"/>
              </a:solidFill>
              <a:latin typeface="Montserrat"/>
              <a:ea typeface="Montserrat"/>
              <a:cs typeface="Montserrat"/>
              <a:sym typeface="Montserrat"/>
            </a:endParaRPr>
          </a:p>
        </p:txBody>
      </p:sp>
      <p:cxnSp>
        <p:nvCxnSpPr>
          <p:cNvPr id="130" name="Google Shape;130;p15"/>
          <p:cNvCxnSpPr/>
          <p:nvPr/>
        </p:nvCxnSpPr>
        <p:spPr>
          <a:xfrm rot="10800000">
            <a:off x="10690567" y="4109350"/>
            <a:ext cx="0" cy="510300"/>
          </a:xfrm>
          <a:prstGeom prst="straightConnector1">
            <a:avLst/>
          </a:prstGeom>
          <a:noFill/>
          <a:ln cap="flat" cmpd="sng" w="38100">
            <a:solidFill>
              <a:srgbClr val="FFFFFF"/>
            </a:solidFill>
            <a:prstDash val="solid"/>
            <a:round/>
            <a:headEnd len="med" w="med" type="none"/>
            <a:tailEnd len="med" w="med" type="none"/>
          </a:ln>
        </p:spPr>
      </p:cxnSp>
      <p:sp>
        <p:nvSpPr>
          <p:cNvPr id="131" name="Google Shape;131;p15"/>
          <p:cNvSpPr/>
          <p:nvPr/>
        </p:nvSpPr>
        <p:spPr>
          <a:xfrm>
            <a:off x="10890838" y="4538100"/>
            <a:ext cx="1251900" cy="1599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latin typeface="Montserrat"/>
                <a:ea typeface="Montserrat"/>
                <a:cs typeface="Montserrat"/>
                <a:sym typeface="Montserrat"/>
              </a:rPr>
              <a:t>UNFCCC COP31</a:t>
            </a:r>
            <a:endParaRPr b="1" sz="1300">
              <a:latin typeface="Montserrat"/>
              <a:ea typeface="Montserrat"/>
              <a:cs typeface="Montserrat"/>
              <a:sym typeface="Montserrat"/>
            </a:endParaRPr>
          </a:p>
          <a:p>
            <a:pPr indent="0" lvl="0" marL="0" marR="0" rtl="0" algn="l">
              <a:spcBef>
                <a:spcPts val="0"/>
              </a:spcBef>
              <a:spcAft>
                <a:spcPts val="0"/>
              </a:spcAft>
              <a:buNone/>
            </a:pPr>
            <a:r>
              <a:t/>
            </a:r>
            <a:endParaRPr b="1" sz="1300">
              <a:latin typeface="Montserrat"/>
              <a:ea typeface="Montserrat"/>
              <a:cs typeface="Montserrat"/>
              <a:sym typeface="Montserrat"/>
            </a:endParaRPr>
          </a:p>
          <a:p>
            <a:pPr indent="0" lvl="0" marL="0" marR="0" rtl="0" algn="l">
              <a:spcBef>
                <a:spcPts val="0"/>
              </a:spcBef>
              <a:spcAft>
                <a:spcPts val="0"/>
              </a:spcAft>
              <a:buNone/>
            </a:pPr>
            <a:r>
              <a:rPr b="1" lang="en-GB" sz="1300">
                <a:latin typeface="Montserrat"/>
                <a:ea typeface="Montserrat"/>
                <a:cs typeface="Montserrat"/>
                <a:sym typeface="Montserrat"/>
              </a:rPr>
              <a:t>CBD COP18</a:t>
            </a:r>
            <a:endParaRPr b="1" sz="1300">
              <a:latin typeface="Montserrat"/>
              <a:ea typeface="Montserrat"/>
              <a:cs typeface="Montserrat"/>
              <a:sym typeface="Montserrat"/>
            </a:endParaRPr>
          </a:p>
          <a:p>
            <a:pPr indent="0" lvl="0" marL="0" marR="0" rtl="0" algn="l">
              <a:spcBef>
                <a:spcPts val="0"/>
              </a:spcBef>
              <a:spcAft>
                <a:spcPts val="0"/>
              </a:spcAft>
              <a:buNone/>
            </a:pPr>
            <a:r>
              <a:t/>
            </a:r>
            <a:endParaRPr b="1" sz="1300">
              <a:latin typeface="Montserrat"/>
              <a:ea typeface="Montserrat"/>
              <a:cs typeface="Montserrat"/>
              <a:sym typeface="Montserrat"/>
            </a:endParaRPr>
          </a:p>
          <a:p>
            <a:pPr indent="0" lvl="0" marL="0" marR="0" rtl="0" algn="l">
              <a:spcBef>
                <a:spcPts val="0"/>
              </a:spcBef>
              <a:spcAft>
                <a:spcPts val="0"/>
              </a:spcAft>
              <a:buNone/>
            </a:pPr>
            <a:r>
              <a:rPr lang="en-GB" sz="1300">
                <a:latin typeface="Montserrat"/>
                <a:ea typeface="Montserrat"/>
                <a:cs typeface="Montserrat"/>
                <a:sym typeface="Montserrat"/>
              </a:rPr>
              <a:t>etc</a:t>
            </a:r>
            <a:endParaRPr sz="1300">
              <a:latin typeface="Montserrat"/>
              <a:ea typeface="Montserrat"/>
              <a:cs typeface="Montserrat"/>
              <a:sym typeface="Montserrat"/>
            </a:endParaRPr>
          </a:p>
          <a:p>
            <a:pPr indent="0" lvl="0" marL="0" marR="0" rtl="0" algn="l">
              <a:spcBef>
                <a:spcPts val="0"/>
              </a:spcBef>
              <a:spcAft>
                <a:spcPts val="0"/>
              </a:spcAft>
              <a:buNone/>
            </a:pPr>
            <a:r>
              <a:t/>
            </a:r>
            <a:endParaRPr b="1" sz="1300">
              <a:latin typeface="Montserrat"/>
              <a:ea typeface="Montserrat"/>
              <a:cs typeface="Montserrat"/>
              <a:sym typeface="Montserrat"/>
            </a:endParaRPr>
          </a:p>
        </p:txBody>
      </p:sp>
      <p:cxnSp>
        <p:nvCxnSpPr>
          <p:cNvPr id="132" name="Google Shape;132;p15"/>
          <p:cNvCxnSpPr/>
          <p:nvPr/>
        </p:nvCxnSpPr>
        <p:spPr>
          <a:xfrm rot="10800000">
            <a:off x="11508744" y="4109350"/>
            <a:ext cx="0" cy="510300"/>
          </a:xfrm>
          <a:prstGeom prst="straightConnector1">
            <a:avLst/>
          </a:prstGeom>
          <a:noFill/>
          <a:ln cap="flat" cmpd="sng" w="38100">
            <a:solidFill>
              <a:srgbClr val="FFFFFF"/>
            </a:solidFill>
            <a:prstDash val="solid"/>
            <a:round/>
            <a:headEnd len="med" w="med" type="none"/>
            <a:tailEnd len="med" w="med" type="none"/>
          </a:ln>
        </p:spPr>
      </p:cxnSp>
      <p:sp>
        <p:nvSpPr>
          <p:cNvPr id="133" name="Google Shape;133;p15"/>
          <p:cNvSpPr/>
          <p:nvPr/>
        </p:nvSpPr>
        <p:spPr>
          <a:xfrm>
            <a:off x="4921325" y="4956100"/>
            <a:ext cx="1995600" cy="11430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100">
                <a:latin typeface="Montserrat"/>
                <a:ea typeface="Montserrat"/>
                <a:cs typeface="Montserrat"/>
                <a:sym typeface="Montserrat"/>
              </a:rPr>
              <a:t>ARD Strategy Engagements</a:t>
            </a:r>
            <a:r>
              <a:rPr lang="en-GB" sz="1100">
                <a:latin typeface="Montserrat"/>
                <a:ea typeface="Montserrat"/>
                <a:cs typeface="Montserrat"/>
                <a:sym typeface="Montserrat"/>
              </a:rPr>
              <a:t> -JACIE (Reston) and  Joint WGCV/LSI-VC/ARD OG</a:t>
            </a:r>
            <a:endParaRPr sz="1100">
              <a:latin typeface="Montserrat"/>
              <a:ea typeface="Montserrat"/>
              <a:cs typeface="Montserrat"/>
              <a:sym typeface="Montserrat"/>
            </a:endParaRPr>
          </a:p>
          <a:p>
            <a:pPr indent="0" lvl="0" marL="0" marR="0" rtl="0" algn="l">
              <a:spcBef>
                <a:spcPts val="0"/>
              </a:spcBef>
              <a:spcAft>
                <a:spcPts val="0"/>
              </a:spcAft>
              <a:buNone/>
            </a:pPr>
            <a:r>
              <a:rPr lang="en-GB" sz="1100">
                <a:latin typeface="Montserrat"/>
                <a:ea typeface="Montserrat"/>
                <a:cs typeface="Montserrat"/>
                <a:sym typeface="Montserrat"/>
              </a:rPr>
              <a:t>(USGS, Sioux Falls)</a:t>
            </a:r>
            <a:endParaRPr sz="1100">
              <a:latin typeface="Montserrat"/>
              <a:ea typeface="Montserrat"/>
              <a:cs typeface="Montserrat"/>
              <a:sym typeface="Montserrat"/>
            </a:endParaRPr>
          </a:p>
        </p:txBody>
      </p:sp>
      <p:cxnSp>
        <p:nvCxnSpPr>
          <p:cNvPr id="134" name="Google Shape;134;p15"/>
          <p:cNvCxnSpPr>
            <a:stCxn id="133" idx="0"/>
          </p:cNvCxnSpPr>
          <p:nvPr/>
        </p:nvCxnSpPr>
        <p:spPr>
          <a:xfrm rot="10800000">
            <a:off x="5913425" y="4354600"/>
            <a:ext cx="5700" cy="601500"/>
          </a:xfrm>
          <a:prstGeom prst="straightConnector1">
            <a:avLst/>
          </a:prstGeom>
          <a:noFill/>
          <a:ln cap="flat" cmpd="sng" w="38100">
            <a:solidFill>
              <a:srgbClr val="FFFFFF"/>
            </a:solidFill>
            <a:prstDash val="solid"/>
            <a:round/>
            <a:headEnd len="med" w="med" type="none"/>
            <a:tailEnd len="med" w="med" type="none"/>
          </a:ln>
        </p:spPr>
      </p:cxnSp>
      <p:sp>
        <p:nvSpPr>
          <p:cNvPr id="135" name="Google Shape;135;p15"/>
          <p:cNvSpPr/>
          <p:nvPr/>
        </p:nvSpPr>
        <p:spPr>
          <a:xfrm>
            <a:off x="450075" y="4978825"/>
            <a:ext cx="1495800" cy="86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latin typeface="Montserrat"/>
                <a:ea typeface="Montserrat"/>
                <a:cs typeface="Montserrat"/>
                <a:sym typeface="Montserrat"/>
              </a:rPr>
              <a:t>UNFCCC COP30</a:t>
            </a:r>
            <a:endParaRPr sz="1300">
              <a:latin typeface="Montserrat"/>
              <a:ea typeface="Montserrat"/>
              <a:cs typeface="Montserrat"/>
              <a:sym typeface="Montserrat"/>
            </a:endParaRPr>
          </a:p>
          <a:p>
            <a:pPr indent="-292100" lvl="0" marL="457200" marR="0" rtl="0" algn="l">
              <a:spcBef>
                <a:spcPts val="0"/>
              </a:spcBef>
              <a:spcAft>
                <a:spcPts val="0"/>
              </a:spcAft>
              <a:buSzPts val="1000"/>
              <a:buFont typeface="Montserrat"/>
              <a:buChar char="●"/>
            </a:pPr>
            <a:r>
              <a:rPr b="1" lang="en-GB" sz="1000">
                <a:latin typeface="Montserrat"/>
                <a:ea typeface="Montserrat"/>
                <a:cs typeface="Montserrat"/>
                <a:sym typeface="Montserrat"/>
              </a:rPr>
              <a:t>CEOS Statement</a:t>
            </a:r>
            <a:endParaRPr b="1" sz="1000">
              <a:latin typeface="Montserrat"/>
              <a:ea typeface="Montserrat"/>
              <a:cs typeface="Montserrat"/>
              <a:sym typeface="Montserrat"/>
            </a:endParaRPr>
          </a:p>
        </p:txBody>
      </p:sp>
      <p:sp>
        <p:nvSpPr>
          <p:cNvPr id="136" name="Google Shape;136;p15"/>
          <p:cNvSpPr/>
          <p:nvPr/>
        </p:nvSpPr>
        <p:spPr>
          <a:xfrm>
            <a:off x="2519706" y="3537846"/>
            <a:ext cx="591900" cy="612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137" name="Google Shape;137;p15"/>
          <p:cNvCxnSpPr>
            <a:stCxn id="135" idx="0"/>
            <a:endCxn id="136" idx="4"/>
          </p:cNvCxnSpPr>
          <p:nvPr/>
        </p:nvCxnSpPr>
        <p:spPr>
          <a:xfrm flipH="1" rot="10800000">
            <a:off x="1197975" y="4150225"/>
            <a:ext cx="1617600" cy="8286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6"/>
          <p:cNvSpPr/>
          <p:nvPr/>
        </p:nvSpPr>
        <p:spPr>
          <a:xfrm>
            <a:off x="8648325" y="1788400"/>
            <a:ext cx="3042600" cy="41694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143" name="Google Shape;143;p16"/>
          <p:cNvPicPr preferRelativeResize="0"/>
          <p:nvPr/>
        </p:nvPicPr>
        <p:blipFill rotWithShape="1">
          <a:blip r:embed="rId3">
            <a:alphaModFix/>
          </a:blip>
          <a:srcRect b="26965" l="37172" r="20344" t="7743"/>
          <a:stretch/>
        </p:blipFill>
        <p:spPr>
          <a:xfrm>
            <a:off x="1783325" y="1194237"/>
            <a:ext cx="884601" cy="904801"/>
          </a:xfrm>
          <a:prstGeom prst="rect">
            <a:avLst/>
          </a:prstGeom>
          <a:noFill/>
          <a:ln>
            <a:noFill/>
          </a:ln>
        </p:spPr>
      </p:pic>
      <p:sp>
        <p:nvSpPr>
          <p:cNvPr id="144" name="Google Shape;144;p16"/>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Chair Team Members	</a:t>
            </a:r>
            <a:endParaRPr/>
          </a:p>
        </p:txBody>
      </p:sp>
      <p:sp>
        <p:nvSpPr>
          <p:cNvPr id="145" name="Google Shape;145;p16"/>
          <p:cNvSpPr txBox="1"/>
          <p:nvPr/>
        </p:nvSpPr>
        <p:spPr>
          <a:xfrm>
            <a:off x="295230" y="1429441"/>
            <a:ext cx="1142700" cy="4065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CSIRO</a:t>
            </a:r>
            <a:endParaRPr b="1" sz="1680">
              <a:solidFill>
                <a:schemeClr val="lt1"/>
              </a:solidFill>
              <a:latin typeface="Montserrat"/>
              <a:ea typeface="Montserrat"/>
              <a:cs typeface="Montserrat"/>
              <a:sym typeface="Montserrat"/>
            </a:endParaRPr>
          </a:p>
        </p:txBody>
      </p:sp>
      <p:sp>
        <p:nvSpPr>
          <p:cNvPr id="146" name="Google Shape;146;p16"/>
          <p:cNvSpPr txBox="1"/>
          <p:nvPr/>
        </p:nvSpPr>
        <p:spPr>
          <a:xfrm>
            <a:off x="1136668" y="2059939"/>
            <a:ext cx="2174100" cy="9363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Alex Held</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CEOS Chair</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Adaptation and Resilience PoC </a:t>
            </a:r>
            <a:endParaRPr sz="1280">
              <a:solidFill>
                <a:schemeClr val="lt1"/>
              </a:solidFill>
              <a:latin typeface="Montserrat"/>
              <a:ea typeface="Montserrat"/>
              <a:cs typeface="Montserrat"/>
              <a:sym typeface="Montserrat"/>
            </a:endParaRPr>
          </a:p>
        </p:txBody>
      </p:sp>
      <p:sp>
        <p:nvSpPr>
          <p:cNvPr id="147" name="Google Shape;147;p16"/>
          <p:cNvSpPr txBox="1"/>
          <p:nvPr/>
        </p:nvSpPr>
        <p:spPr>
          <a:xfrm>
            <a:off x="118787" y="3084236"/>
            <a:ext cx="1497000" cy="665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Geoscience Australia</a:t>
            </a:r>
            <a:endParaRPr b="1" sz="1680">
              <a:solidFill>
                <a:schemeClr val="lt1"/>
              </a:solidFill>
              <a:latin typeface="Montserrat"/>
              <a:ea typeface="Montserrat"/>
              <a:cs typeface="Montserrat"/>
              <a:sym typeface="Montserrat"/>
            </a:endParaRPr>
          </a:p>
        </p:txBody>
      </p:sp>
      <p:sp>
        <p:nvSpPr>
          <p:cNvPr id="148" name="Google Shape;148;p16"/>
          <p:cNvSpPr txBox="1"/>
          <p:nvPr/>
        </p:nvSpPr>
        <p:spPr>
          <a:xfrm>
            <a:off x="1470407" y="3927200"/>
            <a:ext cx="14970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Jonathon</a:t>
            </a:r>
            <a:r>
              <a:rPr b="1" lang="en-GB" sz="1280">
                <a:solidFill>
                  <a:schemeClr val="lt1"/>
                </a:solidFill>
                <a:latin typeface="Montserrat"/>
                <a:ea typeface="Montserrat"/>
                <a:cs typeface="Montserrat"/>
                <a:sym typeface="Montserrat"/>
              </a:rPr>
              <a:t> Ross</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GA Principal</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LSI-VC Co-Lead</a:t>
            </a:r>
            <a:endParaRPr sz="1280">
              <a:solidFill>
                <a:schemeClr val="lt1"/>
              </a:solidFill>
              <a:latin typeface="Montserrat"/>
              <a:ea typeface="Montserrat"/>
              <a:cs typeface="Montserrat"/>
              <a:sym typeface="Montserrat"/>
            </a:endParaRPr>
          </a:p>
        </p:txBody>
      </p:sp>
      <p:sp>
        <p:nvSpPr>
          <p:cNvPr id="149" name="Google Shape;149;p16"/>
          <p:cNvSpPr txBox="1"/>
          <p:nvPr/>
        </p:nvSpPr>
        <p:spPr>
          <a:xfrm>
            <a:off x="-5882" y="4857115"/>
            <a:ext cx="1701000" cy="665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Bureau of Meteorology</a:t>
            </a:r>
            <a:endParaRPr b="1" sz="1680">
              <a:solidFill>
                <a:schemeClr val="lt1"/>
              </a:solidFill>
              <a:latin typeface="Montserrat"/>
              <a:ea typeface="Montserrat"/>
              <a:cs typeface="Montserrat"/>
              <a:sym typeface="Montserrat"/>
            </a:endParaRPr>
          </a:p>
        </p:txBody>
      </p:sp>
      <p:sp>
        <p:nvSpPr>
          <p:cNvPr id="150" name="Google Shape;150;p16"/>
          <p:cNvSpPr txBox="1"/>
          <p:nvPr/>
        </p:nvSpPr>
        <p:spPr>
          <a:xfrm>
            <a:off x="4465847" y="3969764"/>
            <a:ext cx="1701000" cy="542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Matt Adams</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CEOS-ARD PoC</a:t>
            </a:r>
            <a:endParaRPr sz="1280">
              <a:solidFill>
                <a:schemeClr val="lt1"/>
              </a:solidFill>
              <a:latin typeface="Montserrat"/>
              <a:ea typeface="Montserrat"/>
              <a:cs typeface="Montserrat"/>
              <a:sym typeface="Montserrat"/>
            </a:endParaRPr>
          </a:p>
        </p:txBody>
      </p:sp>
      <p:sp>
        <p:nvSpPr>
          <p:cNvPr id="151" name="Google Shape;151;p16"/>
          <p:cNvSpPr txBox="1"/>
          <p:nvPr/>
        </p:nvSpPr>
        <p:spPr>
          <a:xfrm>
            <a:off x="6098734" y="2064575"/>
            <a:ext cx="1701000" cy="542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Zandria Farrell</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Water Quality PoC</a:t>
            </a:r>
            <a:endParaRPr sz="1280">
              <a:solidFill>
                <a:schemeClr val="lt1"/>
              </a:solidFill>
              <a:latin typeface="Montserrat"/>
              <a:ea typeface="Montserrat"/>
              <a:cs typeface="Montserrat"/>
              <a:sym typeface="Montserrat"/>
            </a:endParaRPr>
          </a:p>
        </p:txBody>
      </p:sp>
      <p:sp>
        <p:nvSpPr>
          <p:cNvPr id="152" name="Google Shape;152;p16"/>
          <p:cNvSpPr txBox="1"/>
          <p:nvPr/>
        </p:nvSpPr>
        <p:spPr>
          <a:xfrm>
            <a:off x="2945750" y="3949872"/>
            <a:ext cx="17010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Maggie Arnold</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Agency Contact</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Antarctica Co-PoC</a:t>
            </a:r>
            <a:endParaRPr sz="1280">
              <a:solidFill>
                <a:schemeClr val="lt1"/>
              </a:solidFill>
              <a:latin typeface="Montserrat"/>
              <a:ea typeface="Montserrat"/>
              <a:cs typeface="Montserrat"/>
              <a:sym typeface="Montserrat"/>
            </a:endParaRPr>
          </a:p>
        </p:txBody>
      </p:sp>
      <p:sp>
        <p:nvSpPr>
          <p:cNvPr id="153" name="Google Shape;153;p16"/>
          <p:cNvSpPr txBox="1"/>
          <p:nvPr/>
        </p:nvSpPr>
        <p:spPr>
          <a:xfrm>
            <a:off x="4752259" y="2070111"/>
            <a:ext cx="14418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Shaun Levick</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Biodiversity Expert</a:t>
            </a:r>
            <a:endParaRPr sz="1280">
              <a:solidFill>
                <a:schemeClr val="lt1"/>
              </a:solidFill>
              <a:latin typeface="Montserrat"/>
              <a:ea typeface="Montserrat"/>
              <a:cs typeface="Montserrat"/>
              <a:sym typeface="Montserrat"/>
            </a:endParaRPr>
          </a:p>
        </p:txBody>
      </p:sp>
      <p:sp>
        <p:nvSpPr>
          <p:cNvPr id="154" name="Google Shape;154;p16"/>
          <p:cNvSpPr txBox="1"/>
          <p:nvPr/>
        </p:nvSpPr>
        <p:spPr>
          <a:xfrm>
            <a:off x="3059132" y="2068925"/>
            <a:ext cx="17010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Amy Parker</a:t>
            </a:r>
            <a:r>
              <a:rPr lang="en-GB" sz="1280">
                <a:solidFill>
                  <a:schemeClr val="lt1"/>
                </a:solidFill>
                <a:latin typeface="Montserrat"/>
                <a:ea typeface="Montserrat"/>
                <a:cs typeface="Montserrat"/>
                <a:sym typeface="Montserrat"/>
              </a:rPr>
              <a:t> Agency Contact</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Antarctica Co-PoC</a:t>
            </a:r>
            <a:endParaRPr sz="1280">
              <a:solidFill>
                <a:schemeClr val="lt1"/>
              </a:solidFill>
              <a:latin typeface="Montserrat"/>
              <a:ea typeface="Montserrat"/>
              <a:cs typeface="Montserrat"/>
              <a:sym typeface="Montserrat"/>
            </a:endParaRPr>
          </a:p>
        </p:txBody>
      </p:sp>
      <p:sp>
        <p:nvSpPr>
          <p:cNvPr id="155" name="Google Shape;155;p16"/>
          <p:cNvSpPr txBox="1"/>
          <p:nvPr/>
        </p:nvSpPr>
        <p:spPr>
          <a:xfrm>
            <a:off x="5866125" y="3976782"/>
            <a:ext cx="2278500" cy="542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Medhavy Thankappan</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WGCV Vice-Chair</a:t>
            </a:r>
            <a:endParaRPr sz="1280">
              <a:solidFill>
                <a:schemeClr val="lt1"/>
              </a:solidFill>
              <a:latin typeface="Montserrat"/>
              <a:ea typeface="Montserrat"/>
              <a:cs typeface="Montserrat"/>
              <a:sym typeface="Montserrat"/>
            </a:endParaRPr>
          </a:p>
        </p:txBody>
      </p:sp>
      <p:sp>
        <p:nvSpPr>
          <p:cNvPr id="156" name="Google Shape;156;p16"/>
          <p:cNvSpPr txBox="1"/>
          <p:nvPr/>
        </p:nvSpPr>
        <p:spPr>
          <a:xfrm>
            <a:off x="1168075" y="5567675"/>
            <a:ext cx="21741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Agnes Lane</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Bureau Principal</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CEOS in Schools PoC</a:t>
            </a:r>
            <a:endParaRPr sz="1280">
              <a:solidFill>
                <a:schemeClr val="lt1"/>
              </a:solidFill>
              <a:latin typeface="Montserrat"/>
              <a:ea typeface="Montserrat"/>
              <a:cs typeface="Montserrat"/>
              <a:sym typeface="Montserrat"/>
            </a:endParaRPr>
          </a:p>
        </p:txBody>
      </p:sp>
      <p:sp>
        <p:nvSpPr>
          <p:cNvPr id="157" name="Google Shape;157;p16"/>
          <p:cNvSpPr txBox="1"/>
          <p:nvPr/>
        </p:nvSpPr>
        <p:spPr>
          <a:xfrm>
            <a:off x="8854125" y="1808900"/>
            <a:ext cx="2631000" cy="4065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CEOS Chair </a:t>
            </a:r>
            <a:r>
              <a:rPr b="1" lang="en-GB" sz="1680">
                <a:solidFill>
                  <a:schemeClr val="lt1"/>
                </a:solidFill>
                <a:latin typeface="Montserrat"/>
                <a:ea typeface="Montserrat"/>
                <a:cs typeface="Montserrat"/>
                <a:sym typeface="Montserrat"/>
              </a:rPr>
              <a:t>Support</a:t>
            </a:r>
            <a:endParaRPr b="1" sz="1680">
              <a:solidFill>
                <a:schemeClr val="lt1"/>
              </a:solidFill>
              <a:latin typeface="Montserrat"/>
              <a:ea typeface="Montserrat"/>
              <a:cs typeface="Montserrat"/>
              <a:sym typeface="Montserrat"/>
            </a:endParaRPr>
          </a:p>
        </p:txBody>
      </p:sp>
      <p:sp>
        <p:nvSpPr>
          <p:cNvPr id="158" name="Google Shape;158;p16"/>
          <p:cNvSpPr txBox="1"/>
          <p:nvPr/>
        </p:nvSpPr>
        <p:spPr>
          <a:xfrm>
            <a:off x="8726575" y="3131450"/>
            <a:ext cx="14418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Stephen Ward</a:t>
            </a:r>
            <a:endParaRPr sz="1167">
              <a:solidFill>
                <a:schemeClr val="lt1"/>
              </a:solidFill>
              <a:latin typeface="Montserrat"/>
              <a:ea typeface="Montserrat"/>
              <a:cs typeface="Montserrat"/>
              <a:sym typeface="Montserrat"/>
            </a:endParaRPr>
          </a:p>
        </p:txBody>
      </p:sp>
      <p:sp>
        <p:nvSpPr>
          <p:cNvPr id="159" name="Google Shape;159;p16"/>
          <p:cNvSpPr txBox="1"/>
          <p:nvPr/>
        </p:nvSpPr>
        <p:spPr>
          <a:xfrm>
            <a:off x="10168073" y="3131450"/>
            <a:ext cx="13896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Matt Steventon</a:t>
            </a:r>
            <a:endParaRPr sz="1167">
              <a:solidFill>
                <a:schemeClr val="lt1"/>
              </a:solidFill>
              <a:latin typeface="Montserrat"/>
              <a:ea typeface="Montserrat"/>
              <a:cs typeface="Montserrat"/>
              <a:sym typeface="Montserrat"/>
            </a:endParaRPr>
          </a:p>
        </p:txBody>
      </p:sp>
      <p:sp>
        <p:nvSpPr>
          <p:cNvPr id="160" name="Google Shape;160;p16"/>
          <p:cNvSpPr txBox="1"/>
          <p:nvPr/>
        </p:nvSpPr>
        <p:spPr>
          <a:xfrm>
            <a:off x="8797825" y="4361900"/>
            <a:ext cx="12993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George Dyke</a:t>
            </a:r>
            <a:endParaRPr sz="1167">
              <a:solidFill>
                <a:schemeClr val="lt1"/>
              </a:solidFill>
              <a:latin typeface="Montserrat"/>
              <a:ea typeface="Montserrat"/>
              <a:cs typeface="Montserrat"/>
              <a:sym typeface="Montserrat"/>
            </a:endParaRPr>
          </a:p>
        </p:txBody>
      </p:sp>
      <p:sp>
        <p:nvSpPr>
          <p:cNvPr id="161" name="Google Shape;161;p16"/>
          <p:cNvSpPr txBox="1"/>
          <p:nvPr/>
        </p:nvSpPr>
        <p:spPr>
          <a:xfrm>
            <a:off x="10341782" y="4361901"/>
            <a:ext cx="10422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Libby Rose</a:t>
            </a:r>
            <a:endParaRPr sz="1167">
              <a:solidFill>
                <a:schemeClr val="lt1"/>
              </a:solidFill>
              <a:latin typeface="Montserrat"/>
              <a:ea typeface="Montserrat"/>
              <a:cs typeface="Montserrat"/>
              <a:sym typeface="Montserrat"/>
            </a:endParaRPr>
          </a:p>
        </p:txBody>
      </p:sp>
      <p:sp>
        <p:nvSpPr>
          <p:cNvPr id="162" name="Google Shape;162;p16"/>
          <p:cNvSpPr txBox="1"/>
          <p:nvPr/>
        </p:nvSpPr>
        <p:spPr>
          <a:xfrm>
            <a:off x="9474821" y="5637707"/>
            <a:ext cx="13896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Harvey Jones</a:t>
            </a:r>
            <a:endParaRPr sz="1167">
              <a:solidFill>
                <a:schemeClr val="lt1"/>
              </a:solidFill>
              <a:latin typeface="Montserrat"/>
              <a:ea typeface="Montserrat"/>
              <a:cs typeface="Montserrat"/>
              <a:sym typeface="Montserrat"/>
            </a:endParaRPr>
          </a:p>
        </p:txBody>
      </p:sp>
      <p:pic>
        <p:nvPicPr>
          <p:cNvPr id="163" name="Google Shape;163;p16"/>
          <p:cNvPicPr preferRelativeResize="0"/>
          <p:nvPr/>
        </p:nvPicPr>
        <p:blipFill rotWithShape="1">
          <a:blip r:embed="rId4">
            <a:alphaModFix/>
          </a:blip>
          <a:srcRect b="0" l="0" r="0" t="0"/>
          <a:stretch/>
        </p:blipFill>
        <p:spPr>
          <a:xfrm>
            <a:off x="10420563" y="3417139"/>
            <a:ext cx="884622" cy="981900"/>
          </a:xfrm>
          <a:prstGeom prst="rect">
            <a:avLst/>
          </a:prstGeom>
          <a:noFill/>
          <a:ln>
            <a:noFill/>
          </a:ln>
        </p:spPr>
      </p:pic>
      <p:pic>
        <p:nvPicPr>
          <p:cNvPr id="164" name="Google Shape;164;p16" title="Screenshot_20250822-094435.png"/>
          <p:cNvPicPr preferRelativeResize="0"/>
          <p:nvPr/>
        </p:nvPicPr>
        <p:blipFill rotWithShape="1">
          <a:blip r:embed="rId5">
            <a:alphaModFix/>
          </a:blip>
          <a:srcRect b="22824" l="0" r="0" t="4230"/>
          <a:stretch/>
        </p:blipFill>
        <p:spPr>
          <a:xfrm>
            <a:off x="9675838" y="4673407"/>
            <a:ext cx="987575" cy="1010150"/>
          </a:xfrm>
          <a:prstGeom prst="rect">
            <a:avLst/>
          </a:prstGeom>
          <a:noFill/>
          <a:ln>
            <a:noFill/>
          </a:ln>
        </p:spPr>
      </p:pic>
      <p:pic>
        <p:nvPicPr>
          <p:cNvPr id="165" name="Google Shape;165;p16" title="img_9903_33422902252_o.jpg"/>
          <p:cNvPicPr preferRelativeResize="0"/>
          <p:nvPr/>
        </p:nvPicPr>
        <p:blipFill rotWithShape="1">
          <a:blip r:embed="rId6">
            <a:alphaModFix/>
          </a:blip>
          <a:srcRect b="39119" l="14673" r="12899" t="12404"/>
          <a:stretch/>
        </p:blipFill>
        <p:spPr>
          <a:xfrm>
            <a:off x="9033725" y="3459225"/>
            <a:ext cx="885598" cy="889288"/>
          </a:xfrm>
          <a:prstGeom prst="rect">
            <a:avLst/>
          </a:prstGeom>
          <a:solidFill>
            <a:srgbClr val="434343"/>
          </a:solidFill>
          <a:ln>
            <a:noFill/>
          </a:ln>
        </p:spPr>
      </p:pic>
      <p:pic>
        <p:nvPicPr>
          <p:cNvPr id="166" name="Google Shape;166;p16" title="IMG_3942 copy.jpg"/>
          <p:cNvPicPr preferRelativeResize="0"/>
          <p:nvPr/>
        </p:nvPicPr>
        <p:blipFill>
          <a:blip r:embed="rId7">
            <a:alphaModFix/>
          </a:blip>
          <a:stretch>
            <a:fillRect/>
          </a:stretch>
        </p:blipFill>
        <p:spPr>
          <a:xfrm>
            <a:off x="9088500" y="2281175"/>
            <a:ext cx="773062" cy="895501"/>
          </a:xfrm>
          <a:prstGeom prst="rect">
            <a:avLst/>
          </a:prstGeom>
          <a:solidFill>
            <a:srgbClr val="434343"/>
          </a:solidFill>
          <a:ln>
            <a:noFill/>
          </a:ln>
        </p:spPr>
      </p:pic>
      <p:pic>
        <p:nvPicPr>
          <p:cNvPr id="167" name="Google Shape;167;p16" title="M_Steventon.jpg"/>
          <p:cNvPicPr preferRelativeResize="0"/>
          <p:nvPr/>
        </p:nvPicPr>
        <p:blipFill>
          <a:blip r:embed="rId8">
            <a:alphaModFix/>
          </a:blip>
          <a:stretch>
            <a:fillRect/>
          </a:stretch>
        </p:blipFill>
        <p:spPr>
          <a:xfrm>
            <a:off x="10370350" y="2232100"/>
            <a:ext cx="895501" cy="895501"/>
          </a:xfrm>
          <a:prstGeom prst="rect">
            <a:avLst/>
          </a:prstGeom>
          <a:noFill/>
          <a:ln>
            <a:noFill/>
          </a:ln>
        </p:spPr>
      </p:pic>
      <p:pic>
        <p:nvPicPr>
          <p:cNvPr id="168" name="Google Shape;168;p16" title="Zandria.jfif"/>
          <p:cNvPicPr preferRelativeResize="0"/>
          <p:nvPr/>
        </p:nvPicPr>
        <p:blipFill rotWithShape="1">
          <a:blip r:embed="rId9">
            <a:alphaModFix/>
          </a:blip>
          <a:srcRect b="0" l="0" r="0" t="6533"/>
          <a:stretch/>
        </p:blipFill>
        <p:spPr>
          <a:xfrm>
            <a:off x="6504636" y="1191786"/>
            <a:ext cx="838195" cy="871180"/>
          </a:xfrm>
          <a:prstGeom prst="rect">
            <a:avLst/>
          </a:prstGeom>
          <a:noFill/>
          <a:ln>
            <a:noFill/>
          </a:ln>
        </p:spPr>
      </p:pic>
      <p:pic>
        <p:nvPicPr>
          <p:cNvPr id="169" name="Google Shape;169;p16"/>
          <p:cNvPicPr preferRelativeResize="0"/>
          <p:nvPr/>
        </p:nvPicPr>
        <p:blipFill rotWithShape="1">
          <a:blip r:embed="rId10">
            <a:alphaModFix/>
          </a:blip>
          <a:srcRect b="10273" l="0" r="0" t="0"/>
          <a:stretch/>
        </p:blipFill>
        <p:spPr>
          <a:xfrm>
            <a:off x="3405814" y="1191795"/>
            <a:ext cx="970050" cy="904791"/>
          </a:xfrm>
          <a:prstGeom prst="rect">
            <a:avLst/>
          </a:prstGeom>
          <a:noFill/>
          <a:ln>
            <a:noFill/>
          </a:ln>
        </p:spPr>
      </p:pic>
      <p:pic>
        <p:nvPicPr>
          <p:cNvPr id="170" name="Google Shape;170;p16" title="Maggie Arnold.jpg"/>
          <p:cNvPicPr preferRelativeResize="0"/>
          <p:nvPr/>
        </p:nvPicPr>
        <p:blipFill rotWithShape="1">
          <a:blip r:embed="rId11">
            <a:alphaModFix/>
          </a:blip>
          <a:srcRect b="18558" l="16403" r="13973" t="16733"/>
          <a:stretch/>
        </p:blipFill>
        <p:spPr>
          <a:xfrm>
            <a:off x="3378092" y="3002005"/>
            <a:ext cx="820146" cy="925151"/>
          </a:xfrm>
          <a:prstGeom prst="rect">
            <a:avLst/>
          </a:prstGeom>
          <a:noFill/>
          <a:ln>
            <a:noFill/>
          </a:ln>
        </p:spPr>
      </p:pic>
      <p:pic>
        <p:nvPicPr>
          <p:cNvPr id="171" name="Google Shape;171;p16"/>
          <p:cNvPicPr preferRelativeResize="0"/>
          <p:nvPr/>
        </p:nvPicPr>
        <p:blipFill>
          <a:blip r:embed="rId12">
            <a:alphaModFix/>
          </a:blip>
          <a:stretch>
            <a:fillRect/>
          </a:stretch>
        </p:blipFill>
        <p:spPr>
          <a:xfrm>
            <a:off x="5082793" y="1217242"/>
            <a:ext cx="760058" cy="866730"/>
          </a:xfrm>
          <a:prstGeom prst="rect">
            <a:avLst/>
          </a:prstGeom>
          <a:noFill/>
          <a:ln>
            <a:noFill/>
          </a:ln>
        </p:spPr>
      </p:pic>
      <p:pic>
        <p:nvPicPr>
          <p:cNvPr id="172" name="Google Shape;172;p16"/>
          <p:cNvPicPr preferRelativeResize="0"/>
          <p:nvPr/>
        </p:nvPicPr>
        <p:blipFill rotWithShape="1">
          <a:blip r:embed="rId13">
            <a:alphaModFix/>
          </a:blip>
          <a:srcRect b="8332" l="0" r="0" t="0"/>
          <a:stretch/>
        </p:blipFill>
        <p:spPr>
          <a:xfrm>
            <a:off x="4964769" y="2989560"/>
            <a:ext cx="810163" cy="950040"/>
          </a:xfrm>
          <a:prstGeom prst="rect">
            <a:avLst/>
          </a:prstGeom>
          <a:noFill/>
          <a:ln>
            <a:noFill/>
          </a:ln>
        </p:spPr>
      </p:pic>
      <p:pic>
        <p:nvPicPr>
          <p:cNvPr id="173" name="Google Shape;173;p16"/>
          <p:cNvPicPr preferRelativeResize="0"/>
          <p:nvPr/>
        </p:nvPicPr>
        <p:blipFill rotWithShape="1">
          <a:blip r:embed="rId14">
            <a:alphaModFix/>
          </a:blip>
          <a:srcRect b="0" l="0" r="0" t="0"/>
          <a:stretch/>
        </p:blipFill>
        <p:spPr>
          <a:xfrm>
            <a:off x="6591971" y="2988851"/>
            <a:ext cx="810163" cy="951470"/>
          </a:xfrm>
          <a:prstGeom prst="rect">
            <a:avLst/>
          </a:prstGeom>
          <a:noFill/>
          <a:ln>
            <a:noFill/>
          </a:ln>
        </p:spPr>
      </p:pic>
      <p:pic>
        <p:nvPicPr>
          <p:cNvPr id="174" name="Google Shape;174;p16"/>
          <p:cNvPicPr preferRelativeResize="0"/>
          <p:nvPr/>
        </p:nvPicPr>
        <p:blipFill>
          <a:blip r:embed="rId15">
            <a:alphaModFix/>
          </a:blip>
          <a:stretch>
            <a:fillRect/>
          </a:stretch>
        </p:blipFill>
        <p:spPr>
          <a:xfrm>
            <a:off x="1805870" y="2990431"/>
            <a:ext cx="820150" cy="951978"/>
          </a:xfrm>
          <a:prstGeom prst="rect">
            <a:avLst/>
          </a:prstGeom>
          <a:noFill/>
          <a:ln>
            <a:noFill/>
          </a:ln>
        </p:spPr>
      </p:pic>
      <p:pic>
        <p:nvPicPr>
          <p:cNvPr id="175" name="Google Shape;175;p16" title="IMG_5058.jpg"/>
          <p:cNvPicPr preferRelativeResize="0"/>
          <p:nvPr/>
        </p:nvPicPr>
        <p:blipFill rotWithShape="1">
          <a:blip r:embed="rId16">
            <a:alphaModFix/>
          </a:blip>
          <a:srcRect b="26379" l="8700" r="12060" t="5892"/>
          <a:stretch/>
        </p:blipFill>
        <p:spPr>
          <a:xfrm>
            <a:off x="1812669" y="4721766"/>
            <a:ext cx="760075" cy="865983"/>
          </a:xfrm>
          <a:prstGeom prst="rect">
            <a:avLst/>
          </a:prstGeom>
          <a:noFill/>
          <a:ln>
            <a:noFill/>
          </a:ln>
        </p:spPr>
      </p:pic>
      <p:sp>
        <p:nvSpPr>
          <p:cNvPr id="176" name="Google Shape;176;p16"/>
          <p:cNvSpPr/>
          <p:nvPr/>
        </p:nvSpPr>
        <p:spPr>
          <a:xfrm>
            <a:off x="3769226" y="4947700"/>
            <a:ext cx="4030500" cy="1010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Montserrat"/>
                <a:ea typeface="Montserrat"/>
                <a:cs typeface="Montserrat"/>
                <a:sym typeface="Montserrat"/>
              </a:rPr>
              <a:t>Supported by experts from GA, CSIRO and BOM</a:t>
            </a:r>
            <a:endParaRPr sz="16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7"/>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40</a:t>
            </a:r>
            <a:r>
              <a:rPr baseline="30000" lang="en-GB"/>
              <a:t>th</a:t>
            </a:r>
            <a:r>
              <a:rPr lang="en-GB"/>
              <a:t> </a:t>
            </a:r>
            <a:r>
              <a:rPr lang="en-GB"/>
              <a:t>CEOS Plenary</a:t>
            </a:r>
            <a:endParaRPr/>
          </a:p>
        </p:txBody>
      </p:sp>
      <p:sp>
        <p:nvSpPr>
          <p:cNvPr id="182" name="Google Shape;182;p17"/>
          <p:cNvSpPr txBox="1"/>
          <p:nvPr>
            <p:ph idx="1" type="body"/>
          </p:nvPr>
        </p:nvSpPr>
        <p:spPr>
          <a:xfrm>
            <a:off x="497401" y="1522825"/>
            <a:ext cx="10135800" cy="4605000"/>
          </a:xfrm>
          <a:prstGeom prst="rect">
            <a:avLst/>
          </a:prstGeom>
          <a:noFill/>
          <a:ln>
            <a:noFill/>
          </a:ln>
        </p:spPr>
        <p:txBody>
          <a:bodyPr anchorCtr="0" anchor="t" bIns="45700" lIns="91425" spcFirstLastPara="1" rIns="91425" wrap="square" tIns="45700">
            <a:normAutofit/>
          </a:bodyPr>
          <a:lstStyle/>
          <a:p>
            <a:pPr indent="-400050" lvl="0" marL="409575" rtl="0" algn="l">
              <a:lnSpc>
                <a:spcPct val="114000"/>
              </a:lnSpc>
              <a:spcBef>
                <a:spcPts val="1000"/>
              </a:spcBef>
              <a:spcAft>
                <a:spcPts val="0"/>
              </a:spcAft>
              <a:buClr>
                <a:schemeClr val="dk1"/>
              </a:buClr>
              <a:buSzPts val="2800"/>
              <a:buChar char="❖"/>
            </a:pPr>
            <a:r>
              <a:rPr lang="en-GB"/>
              <a:t>3-6 November 2026</a:t>
            </a:r>
            <a:endParaRPr/>
          </a:p>
          <a:p>
            <a:pPr indent="-400050" lvl="0" marL="409575" rtl="0" algn="l">
              <a:lnSpc>
                <a:spcPct val="114000"/>
              </a:lnSpc>
              <a:spcBef>
                <a:spcPts val="1000"/>
              </a:spcBef>
              <a:spcAft>
                <a:spcPts val="0"/>
              </a:spcAft>
              <a:buClr>
                <a:schemeClr val="dk1"/>
              </a:buClr>
              <a:buSzPts val="2800"/>
              <a:buChar char="❖"/>
            </a:pPr>
            <a:r>
              <a:rPr lang="en-GB"/>
              <a:t>Hobart, Australia</a:t>
            </a:r>
            <a:endParaRPr/>
          </a:p>
          <a:p>
            <a:pPr indent="0" lvl="0" marL="0" rtl="0" algn="l">
              <a:lnSpc>
                <a:spcPct val="114000"/>
              </a:lnSpc>
              <a:spcBef>
                <a:spcPts val="1000"/>
              </a:spcBef>
              <a:spcAft>
                <a:spcPts val="0"/>
              </a:spcAft>
              <a:buNone/>
            </a:pPr>
            <a:r>
              <a:t/>
            </a:r>
            <a:endParaRPr sz="500"/>
          </a:p>
          <a:p>
            <a:pPr indent="0" lvl="0" marL="409575" rtl="0" algn="l">
              <a:lnSpc>
                <a:spcPct val="114000"/>
              </a:lnSpc>
              <a:spcBef>
                <a:spcPts val="1000"/>
              </a:spcBef>
              <a:spcAft>
                <a:spcPts val="0"/>
              </a:spcAft>
              <a:buNone/>
            </a:pPr>
            <a:r>
              <a:t/>
            </a:r>
            <a:endParaRPr u="sng"/>
          </a:p>
          <a:p>
            <a:pPr indent="0" lvl="0" marL="409575" rtl="0" algn="l">
              <a:lnSpc>
                <a:spcPct val="114000"/>
              </a:lnSpc>
              <a:spcBef>
                <a:spcPts val="1000"/>
              </a:spcBef>
              <a:spcAft>
                <a:spcPts val="0"/>
              </a:spcAft>
              <a:buNone/>
            </a:pPr>
            <a:r>
              <a:t/>
            </a:r>
            <a:endParaRPr/>
          </a:p>
        </p:txBody>
      </p:sp>
      <p:pic>
        <p:nvPicPr>
          <p:cNvPr id="183" name="Google Shape;183;p17"/>
          <p:cNvPicPr preferRelativeResize="0"/>
          <p:nvPr/>
        </p:nvPicPr>
        <p:blipFill>
          <a:blip r:embed="rId3">
            <a:alphaModFix/>
          </a:blip>
          <a:stretch>
            <a:fillRect/>
          </a:stretch>
        </p:blipFill>
        <p:spPr>
          <a:xfrm>
            <a:off x="686755" y="2824159"/>
            <a:ext cx="3407300" cy="2555500"/>
          </a:xfrm>
          <a:prstGeom prst="rect">
            <a:avLst/>
          </a:prstGeom>
          <a:noFill/>
          <a:ln>
            <a:noFill/>
          </a:ln>
        </p:spPr>
      </p:pic>
      <p:pic>
        <p:nvPicPr>
          <p:cNvPr id="184" name="Google Shape;184;p17"/>
          <p:cNvPicPr preferRelativeResize="0"/>
          <p:nvPr/>
        </p:nvPicPr>
        <p:blipFill rotWithShape="1">
          <a:blip r:embed="rId4">
            <a:alphaModFix/>
          </a:blip>
          <a:srcRect b="0" l="0" r="0" t="15626"/>
          <a:stretch/>
        </p:blipFill>
        <p:spPr>
          <a:xfrm>
            <a:off x="4860550" y="1430975"/>
            <a:ext cx="4873350" cy="3996050"/>
          </a:xfrm>
          <a:prstGeom prst="rect">
            <a:avLst/>
          </a:prstGeom>
          <a:noFill/>
          <a:ln>
            <a:noFill/>
          </a:ln>
        </p:spPr>
      </p:pic>
      <p:sp>
        <p:nvSpPr>
          <p:cNvPr id="185" name="Google Shape;185;p17"/>
          <p:cNvSpPr/>
          <p:nvPr/>
        </p:nvSpPr>
        <p:spPr>
          <a:xfrm>
            <a:off x="8631838" y="5124403"/>
            <a:ext cx="250200" cy="270000"/>
          </a:xfrm>
          <a:prstGeom prst="star5">
            <a:avLst>
              <a:gd fmla="val 19098" name="adj"/>
              <a:gd fmla="val 105146" name="hf"/>
              <a:gd fmla="val 110557" name="vf"/>
            </a:avLst>
          </a:prstGeom>
          <a:solidFill>
            <a:schemeClr val="lt2"/>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86" name="Google Shape;186;p17"/>
          <p:cNvSpPr/>
          <p:nvPr/>
        </p:nvSpPr>
        <p:spPr>
          <a:xfrm>
            <a:off x="6425694" y="5005720"/>
            <a:ext cx="250200" cy="524400"/>
          </a:xfrm>
          <a:prstGeom prst="down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87" name="Google Shape;187;p17"/>
          <p:cNvSpPr txBox="1"/>
          <p:nvPr/>
        </p:nvSpPr>
        <p:spPr>
          <a:xfrm>
            <a:off x="5756236" y="4619703"/>
            <a:ext cx="3000000" cy="5079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2100">
                <a:solidFill>
                  <a:schemeClr val="lt1"/>
                </a:solidFill>
                <a:latin typeface="Montserrat"/>
                <a:ea typeface="Montserrat"/>
                <a:cs typeface="Montserrat"/>
                <a:sym typeface="Montserrat"/>
              </a:rPr>
              <a:t>Antarctica</a:t>
            </a:r>
            <a:endParaRPr sz="700">
              <a:solidFill>
                <a:schemeClr val="lt1"/>
              </a:solidFill>
            </a:endParaRPr>
          </a:p>
        </p:txBody>
      </p:sp>
      <p:pic>
        <p:nvPicPr>
          <p:cNvPr id="188" name="Google Shape;188;p17"/>
          <p:cNvPicPr preferRelativeResize="0"/>
          <p:nvPr/>
        </p:nvPicPr>
        <p:blipFill rotWithShape="1">
          <a:blip r:embed="rId5">
            <a:alphaModFix/>
          </a:blip>
          <a:srcRect b="0" l="0" r="17783" t="0"/>
          <a:stretch/>
        </p:blipFill>
        <p:spPr>
          <a:xfrm>
            <a:off x="9856550" y="1419378"/>
            <a:ext cx="2130125" cy="3924300"/>
          </a:xfrm>
          <a:prstGeom prst="rect">
            <a:avLst/>
          </a:prstGeom>
          <a:noFill/>
          <a:ln>
            <a:noFill/>
          </a:ln>
        </p:spPr>
      </p:pic>
      <p:cxnSp>
        <p:nvCxnSpPr>
          <p:cNvPr id="189" name="Google Shape;189;p17"/>
          <p:cNvCxnSpPr/>
          <p:nvPr/>
        </p:nvCxnSpPr>
        <p:spPr>
          <a:xfrm flipH="1" rot="10800000">
            <a:off x="8819450" y="5298150"/>
            <a:ext cx="1032900" cy="28800"/>
          </a:xfrm>
          <a:prstGeom prst="straightConnector1">
            <a:avLst/>
          </a:prstGeom>
          <a:noFill/>
          <a:ln cap="flat" cmpd="sng" w="38100">
            <a:solidFill>
              <a:srgbClr val="FF0000"/>
            </a:solidFill>
            <a:prstDash val="solid"/>
            <a:round/>
            <a:headEnd len="med" w="med" type="none"/>
            <a:tailEnd len="med" w="med" type="none"/>
          </a:ln>
        </p:spPr>
      </p:cxnSp>
      <p:cxnSp>
        <p:nvCxnSpPr>
          <p:cNvPr id="190" name="Google Shape;190;p17"/>
          <p:cNvCxnSpPr/>
          <p:nvPr/>
        </p:nvCxnSpPr>
        <p:spPr>
          <a:xfrm flipH="1" rot="10800000">
            <a:off x="8798275" y="1482750"/>
            <a:ext cx="1102500" cy="3844200"/>
          </a:xfrm>
          <a:prstGeom prst="straightConnector1">
            <a:avLst/>
          </a:prstGeom>
          <a:noFill/>
          <a:ln cap="flat" cmpd="sng" w="38100">
            <a:solidFill>
              <a:srgbClr val="FF0000"/>
            </a:solidFill>
            <a:prstDash val="solid"/>
            <a:round/>
            <a:headEnd len="med" w="med" type="none"/>
            <a:tailEnd len="med" w="med" type="none"/>
          </a:ln>
        </p:spPr>
      </p:cxnSp>
      <p:sp>
        <p:nvSpPr>
          <p:cNvPr id="191" name="Google Shape;191;p17"/>
          <p:cNvSpPr/>
          <p:nvPr/>
        </p:nvSpPr>
        <p:spPr>
          <a:xfrm>
            <a:off x="10621881" y="3104274"/>
            <a:ext cx="210000" cy="201900"/>
          </a:xfrm>
          <a:prstGeom prst="star5">
            <a:avLst>
              <a:gd fmla="val 19098" name="adj"/>
              <a:gd fmla="val 105146" name="hf"/>
              <a:gd fmla="val 110557" name="vf"/>
            </a:avLst>
          </a:prstGeom>
          <a:solidFill>
            <a:schemeClr val="lt2"/>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92" name="Google Shape;192;p17"/>
          <p:cNvSpPr txBox="1"/>
          <p:nvPr/>
        </p:nvSpPr>
        <p:spPr>
          <a:xfrm>
            <a:off x="-375757" y="5530125"/>
            <a:ext cx="11121600" cy="6156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lang="en-GB" sz="2800" u="sng">
                <a:solidFill>
                  <a:schemeClr val="dk1"/>
                </a:solidFill>
                <a:latin typeface="Montserrat"/>
                <a:ea typeface="Montserrat"/>
                <a:cs typeface="Montserrat"/>
                <a:sym typeface="Montserrat"/>
              </a:rPr>
              <a:t>BREAKING NEWS!!! </a:t>
            </a:r>
            <a:r>
              <a:rPr lang="en-GB" sz="2800" u="sng">
                <a:solidFill>
                  <a:schemeClr val="dk1"/>
                </a:solidFill>
                <a:latin typeface="Montserrat"/>
                <a:ea typeface="Montserrat"/>
                <a:cs typeface="Montserrat"/>
                <a:sym typeface="Montserrat"/>
              </a:rPr>
              <a:t>Venue: Hotel Grand Chancellor</a:t>
            </a:r>
            <a:endParaRPr/>
          </a:p>
        </p:txBody>
      </p:sp>
      <p:sp>
        <p:nvSpPr>
          <p:cNvPr id="193" name="Google Shape;193;p17"/>
          <p:cNvSpPr txBox="1"/>
          <p:nvPr/>
        </p:nvSpPr>
        <p:spPr>
          <a:xfrm>
            <a:off x="9876873" y="5298154"/>
            <a:ext cx="2535000" cy="6129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1300">
                <a:solidFill>
                  <a:schemeClr val="dk1"/>
                </a:solidFill>
                <a:latin typeface="Montserrat"/>
                <a:ea typeface="Montserrat"/>
                <a:cs typeface="Montserrat"/>
                <a:sym typeface="Montserrat"/>
              </a:rPr>
              <a:t>Credit: European Union Sentinel-2</a:t>
            </a:r>
            <a:endParaRPr sz="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8"/>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CEOS at IAC</a:t>
            </a:r>
            <a:endParaRPr/>
          </a:p>
        </p:txBody>
      </p:sp>
      <p:pic>
        <p:nvPicPr>
          <p:cNvPr id="200" name="Google Shape;200;p18"/>
          <p:cNvPicPr preferRelativeResize="0"/>
          <p:nvPr/>
        </p:nvPicPr>
        <p:blipFill>
          <a:blip r:embed="rId3">
            <a:alphaModFix/>
          </a:blip>
          <a:stretch>
            <a:fillRect/>
          </a:stretch>
        </p:blipFill>
        <p:spPr>
          <a:xfrm>
            <a:off x="417575" y="1385175"/>
            <a:ext cx="8514749" cy="4753327"/>
          </a:xfrm>
          <a:prstGeom prst="rect">
            <a:avLst/>
          </a:prstGeom>
          <a:noFill/>
          <a:ln>
            <a:noFill/>
          </a:ln>
        </p:spPr>
      </p:pic>
      <p:sp>
        <p:nvSpPr>
          <p:cNvPr id="201" name="Google Shape;201;p18"/>
          <p:cNvSpPr txBox="1"/>
          <p:nvPr/>
        </p:nvSpPr>
        <p:spPr>
          <a:xfrm>
            <a:off x="9385686" y="1534229"/>
            <a:ext cx="2374200" cy="25563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lang="en-GB" sz="7200">
                <a:solidFill>
                  <a:schemeClr val="dk1"/>
                </a:solidFill>
                <a:latin typeface="Caveat"/>
                <a:ea typeface="Caveat"/>
                <a:cs typeface="Caveat"/>
                <a:sym typeface="Caveat"/>
              </a:rPr>
              <a:t>CEOS Selfie?</a:t>
            </a:r>
            <a:endParaRPr sz="7200">
              <a:latin typeface="Caveat"/>
              <a:ea typeface="Caveat"/>
              <a:cs typeface="Caveat"/>
              <a:sym typeface="Caveat"/>
            </a:endParaRPr>
          </a:p>
        </p:txBody>
      </p:sp>
      <p:sp>
        <p:nvSpPr>
          <p:cNvPr id="202" name="Google Shape;202;p18"/>
          <p:cNvSpPr/>
          <p:nvPr/>
        </p:nvSpPr>
        <p:spPr>
          <a:xfrm>
            <a:off x="9388975" y="4817218"/>
            <a:ext cx="2367600" cy="86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03" name="Google Shape;203;p18"/>
          <p:cNvSpPr/>
          <p:nvPr/>
        </p:nvSpPr>
        <p:spPr>
          <a:xfrm>
            <a:off x="10023004" y="4508436"/>
            <a:ext cx="1026000" cy="310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04" name="Google Shape;204;p18"/>
          <p:cNvSpPr/>
          <p:nvPr/>
        </p:nvSpPr>
        <p:spPr>
          <a:xfrm>
            <a:off x="10178200" y="5006143"/>
            <a:ext cx="707700" cy="5172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05" name="Google Shape;205;p18"/>
          <p:cNvSpPr/>
          <p:nvPr/>
        </p:nvSpPr>
        <p:spPr>
          <a:xfrm>
            <a:off x="10586414" y="4027982"/>
            <a:ext cx="870900" cy="869400"/>
          </a:xfrm>
          <a:prstGeom prst="su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0" name="Shape 210"/>
        <p:cNvGrpSpPr/>
        <p:nvPr/>
      </p:nvGrpSpPr>
      <p:grpSpPr>
        <a:xfrm>
          <a:off x="0" y="0"/>
          <a:ext cx="0" cy="0"/>
          <a:chOff x="0" y="0"/>
          <a:chExt cx="0" cy="0"/>
        </a:xfrm>
      </p:grpSpPr>
      <p:sp>
        <p:nvSpPr>
          <p:cNvPr id="211" name="Google Shape;211;p19"/>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Context</a:t>
            </a:r>
            <a:endParaRPr/>
          </a:p>
        </p:txBody>
      </p:sp>
      <p:sp>
        <p:nvSpPr>
          <p:cNvPr id="212" name="Google Shape;212;p19"/>
          <p:cNvSpPr txBox="1"/>
          <p:nvPr>
            <p:ph idx="1" type="body"/>
          </p:nvPr>
        </p:nvSpPr>
        <p:spPr>
          <a:xfrm>
            <a:off x="497411" y="1522818"/>
            <a:ext cx="10857300" cy="4605000"/>
          </a:xfrm>
          <a:prstGeom prst="rect">
            <a:avLst/>
          </a:prstGeom>
        </p:spPr>
        <p:txBody>
          <a:bodyPr anchorCtr="0" anchor="t" bIns="45700" lIns="91425" spcFirstLastPara="1" rIns="91425" wrap="square" tIns="45700">
            <a:normAutofit lnSpcReduction="10000"/>
          </a:bodyPr>
          <a:lstStyle/>
          <a:p>
            <a:pPr indent="-342900" lvl="0" marL="457200" rtl="0" algn="l">
              <a:spcBef>
                <a:spcPts val="1000"/>
              </a:spcBef>
              <a:spcAft>
                <a:spcPts val="0"/>
              </a:spcAft>
              <a:buSzPts val="1800"/>
              <a:buChar char="-"/>
            </a:pPr>
            <a:r>
              <a:rPr lang="en-GB"/>
              <a:t>Ongoing role for Earth observing satellite programmes in delivering data for society relies on:</a:t>
            </a:r>
            <a:endParaRPr/>
          </a:p>
          <a:p>
            <a:pPr indent="-342900" lvl="1" marL="914400" rtl="0" algn="l">
              <a:spcBef>
                <a:spcPts val="0"/>
              </a:spcBef>
              <a:spcAft>
                <a:spcPts val="0"/>
              </a:spcAft>
              <a:buSzPts val="1800"/>
              <a:buChar char="-"/>
            </a:pPr>
            <a:r>
              <a:rPr i="1" lang="en-GB"/>
              <a:t>Complementary</a:t>
            </a:r>
            <a:r>
              <a:rPr lang="en-GB"/>
              <a:t> roles of government and commercial missions</a:t>
            </a:r>
            <a:endParaRPr/>
          </a:p>
          <a:p>
            <a:pPr indent="-342900" lvl="1" marL="914400" rtl="0" algn="l">
              <a:spcBef>
                <a:spcPts val="0"/>
              </a:spcBef>
              <a:spcAft>
                <a:spcPts val="0"/>
              </a:spcAft>
              <a:buSzPts val="1800"/>
              <a:buChar char="-"/>
            </a:pPr>
            <a:r>
              <a:rPr lang="en-GB"/>
              <a:t>Assuring </a:t>
            </a:r>
            <a:r>
              <a:rPr i="1" lang="en-GB"/>
              <a:t>trust </a:t>
            </a:r>
            <a:r>
              <a:rPr lang="en-GB"/>
              <a:t>in information and insights</a:t>
            </a:r>
            <a:endParaRPr/>
          </a:p>
          <a:p>
            <a:pPr indent="-342900" lvl="1" marL="914400" rtl="0" algn="l">
              <a:spcBef>
                <a:spcPts val="0"/>
              </a:spcBef>
              <a:spcAft>
                <a:spcPts val="0"/>
              </a:spcAft>
              <a:buSzPts val="1800"/>
              <a:buChar char="-"/>
            </a:pPr>
            <a:r>
              <a:rPr lang="en-GB"/>
              <a:t>Ensuring </a:t>
            </a:r>
            <a:r>
              <a:rPr i="1" lang="en-GB"/>
              <a:t>robust </a:t>
            </a:r>
            <a:r>
              <a:rPr lang="en-GB"/>
              <a:t>supply chains</a:t>
            </a:r>
            <a:endParaRPr/>
          </a:p>
          <a:p>
            <a:pPr indent="-342900" lvl="0" marL="457200" rtl="0" algn="l">
              <a:spcBef>
                <a:spcPts val="0"/>
              </a:spcBef>
              <a:spcAft>
                <a:spcPts val="0"/>
              </a:spcAft>
              <a:buSzPts val="1800"/>
              <a:buChar char="-"/>
            </a:pPr>
            <a:r>
              <a:rPr lang="en-GB"/>
              <a:t>Environmental change will continue to happen</a:t>
            </a:r>
            <a:endParaRPr/>
          </a:p>
          <a:p>
            <a:pPr indent="-342900" lvl="1" marL="914400" rtl="0" algn="l">
              <a:spcBef>
                <a:spcPts val="0"/>
              </a:spcBef>
              <a:spcAft>
                <a:spcPts val="0"/>
              </a:spcAft>
              <a:buSzPts val="1800"/>
              <a:buChar char="-"/>
            </a:pPr>
            <a:r>
              <a:rPr lang="en-GB"/>
              <a:t>Whatever the cause</a:t>
            </a:r>
            <a:endParaRPr/>
          </a:p>
          <a:p>
            <a:pPr indent="-342900" lvl="1" marL="914400" rtl="0" algn="l">
              <a:spcBef>
                <a:spcPts val="0"/>
              </a:spcBef>
              <a:spcAft>
                <a:spcPts val="0"/>
              </a:spcAft>
              <a:buSzPts val="1800"/>
              <a:buChar char="-"/>
            </a:pPr>
            <a:r>
              <a:rPr lang="en-GB"/>
              <a:t>EO is fundamental to support adaptation and resilience</a:t>
            </a:r>
            <a:endParaRPr/>
          </a:p>
          <a:p>
            <a:pPr indent="-342900" lvl="1" marL="914400" rtl="0" algn="l">
              <a:spcBef>
                <a:spcPts val="0"/>
              </a:spcBef>
              <a:spcAft>
                <a:spcPts val="0"/>
              </a:spcAft>
              <a:buSzPts val="1800"/>
              <a:buChar char="-"/>
            </a:pPr>
            <a:r>
              <a:rPr lang="en-GB"/>
              <a:t>National, regional and local scales </a:t>
            </a:r>
            <a:endParaRPr/>
          </a:p>
          <a:p>
            <a:pPr indent="-342900" lvl="1" marL="914400" rtl="0" algn="l">
              <a:spcBef>
                <a:spcPts val="0"/>
              </a:spcBef>
              <a:spcAft>
                <a:spcPts val="0"/>
              </a:spcAft>
              <a:buSzPts val="1800"/>
              <a:buChar char="-"/>
            </a:pPr>
            <a:r>
              <a:rPr lang="en-GB"/>
              <a:t>Volume and variety of data increasing</a:t>
            </a:r>
            <a:endParaRPr/>
          </a:p>
          <a:p>
            <a:pPr indent="-342900" lvl="1" marL="914400" rtl="0" algn="l">
              <a:spcBef>
                <a:spcPts val="0"/>
              </a:spcBef>
              <a:spcAft>
                <a:spcPts val="0"/>
              </a:spcAft>
              <a:buSzPts val="1800"/>
              <a:buChar char="-"/>
            </a:pPr>
            <a:r>
              <a:rPr lang="en-GB"/>
              <a:t>Importance of making data easy to use and integrate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7" name="Shape 217"/>
        <p:cNvGrpSpPr/>
        <p:nvPr/>
      </p:nvGrpSpPr>
      <p:grpSpPr>
        <a:xfrm>
          <a:off x="0" y="0"/>
          <a:ext cx="0" cy="0"/>
          <a:chOff x="0" y="0"/>
          <a:chExt cx="0" cy="0"/>
        </a:xfrm>
      </p:grpSpPr>
      <p:sp>
        <p:nvSpPr>
          <p:cNvPr id="218" name="Google Shape;218;p20"/>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CEOS Chair Organisations</a:t>
            </a:r>
            <a:endParaRPr/>
          </a:p>
        </p:txBody>
      </p:sp>
      <p:sp>
        <p:nvSpPr>
          <p:cNvPr id="219" name="Google Shape;219;p20"/>
          <p:cNvSpPr txBox="1"/>
          <p:nvPr>
            <p:ph idx="1" type="body"/>
          </p:nvPr>
        </p:nvSpPr>
        <p:spPr>
          <a:xfrm>
            <a:off x="497411" y="1409425"/>
            <a:ext cx="10857300" cy="46050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b="1" lang="en-GB"/>
              <a:t>CSIRO</a:t>
            </a:r>
            <a:endParaRPr b="1"/>
          </a:p>
          <a:p>
            <a:pPr indent="-304958" lvl="0" marL="457200" rtl="0" algn="l">
              <a:spcBef>
                <a:spcPts val="1000"/>
              </a:spcBef>
              <a:spcAft>
                <a:spcPts val="0"/>
              </a:spcAft>
              <a:buSzPct val="56521"/>
              <a:buChar char="-"/>
            </a:pPr>
            <a:r>
              <a:rPr lang="en-GB" sz="2300"/>
              <a:t>Australia’s National Science Agency and m</a:t>
            </a:r>
            <a:r>
              <a:rPr lang="en-GB" sz="2300"/>
              <a:t>ember of CEOS since 1989.</a:t>
            </a:r>
            <a:r>
              <a:rPr lang="en-GB" sz="2300"/>
              <a:t> Multi-</a:t>
            </a:r>
            <a:r>
              <a:rPr lang="en-GB" sz="2300"/>
              <a:t>disciplinary science organisation with broad expertise in Earth observation applications, data systems, cal/val and sensor design.</a:t>
            </a:r>
            <a:endParaRPr/>
          </a:p>
          <a:p>
            <a:pPr indent="0" lvl="0" marL="0" rtl="0" algn="l">
              <a:spcBef>
                <a:spcPts val="1000"/>
              </a:spcBef>
              <a:spcAft>
                <a:spcPts val="0"/>
              </a:spcAft>
              <a:buNone/>
            </a:pPr>
            <a:r>
              <a:rPr b="1" lang="en-GB"/>
              <a:t>Geoscience Australia</a:t>
            </a:r>
            <a:endParaRPr b="1"/>
          </a:p>
          <a:p>
            <a:pPr indent="-304958" lvl="0" marL="457200" rtl="0" algn="l">
              <a:spcBef>
                <a:spcPts val="1000"/>
              </a:spcBef>
              <a:spcAft>
                <a:spcPts val="0"/>
              </a:spcAft>
              <a:buSzPct val="56521"/>
              <a:buChar char="-"/>
            </a:pPr>
            <a:r>
              <a:rPr lang="en-GB" sz="2300"/>
              <a:t>Australia’s public sector geoscience organisation a</a:t>
            </a:r>
            <a:r>
              <a:rPr lang="en-GB" sz="2300"/>
              <a:t>nd associate member of CEOS since 2013. Unlocking satellite imagery of lands and coasts for economic and community benefit along with PNT and Geodesy.</a:t>
            </a:r>
            <a:endParaRPr sz="2300"/>
          </a:p>
          <a:p>
            <a:pPr indent="0" lvl="0" marL="0" rtl="0" algn="l">
              <a:spcBef>
                <a:spcPts val="1000"/>
              </a:spcBef>
              <a:spcAft>
                <a:spcPts val="0"/>
              </a:spcAft>
              <a:buNone/>
            </a:pPr>
            <a:r>
              <a:rPr b="1" lang="en-GB"/>
              <a:t>Bureau of Meteorology</a:t>
            </a:r>
            <a:endParaRPr b="1"/>
          </a:p>
          <a:p>
            <a:pPr indent="-304958" lvl="0" marL="457200" rtl="0" algn="l">
              <a:spcBef>
                <a:spcPts val="1000"/>
              </a:spcBef>
              <a:spcAft>
                <a:spcPts val="0"/>
              </a:spcAft>
              <a:buSzPct val="56521"/>
              <a:buChar char="-"/>
            </a:pPr>
            <a:r>
              <a:rPr lang="en-GB" sz="2300"/>
              <a:t>Associate member of CEOS since 2015 and Australia’s weather, climate, water, ocean and space weather information agency.</a:t>
            </a:r>
            <a:endParaRPr sz="2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1"/>
          <p:cNvSpPr txBox="1"/>
          <p:nvPr>
            <p:ph type="title"/>
          </p:nvPr>
        </p:nvSpPr>
        <p:spPr>
          <a:xfrm>
            <a:off x="293825" y="246925"/>
            <a:ext cx="9920700" cy="87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GB" sz="3060"/>
              <a:t>Highlight Topic: Antarctica Plenary Experience</a:t>
            </a:r>
            <a:endParaRPr sz="3060"/>
          </a:p>
        </p:txBody>
      </p:sp>
      <p:sp>
        <p:nvSpPr>
          <p:cNvPr id="226" name="Google Shape;226;p21"/>
          <p:cNvSpPr txBox="1"/>
          <p:nvPr>
            <p:ph idx="1" type="body"/>
          </p:nvPr>
        </p:nvSpPr>
        <p:spPr>
          <a:xfrm>
            <a:off x="458600" y="1509875"/>
            <a:ext cx="6324600" cy="4605000"/>
          </a:xfrm>
          <a:prstGeom prst="rect">
            <a:avLst/>
          </a:prstGeom>
        </p:spPr>
        <p:txBody>
          <a:bodyPr anchorCtr="0" anchor="t" bIns="45700" lIns="91425" spcFirstLastPara="1" rIns="91425" wrap="square" tIns="45700">
            <a:normAutofit/>
          </a:bodyPr>
          <a:lstStyle/>
          <a:p>
            <a:pPr indent="-387350" lvl="0" marL="457200" rtl="0" algn="l">
              <a:spcBef>
                <a:spcPts val="1000"/>
              </a:spcBef>
              <a:spcAft>
                <a:spcPts val="0"/>
              </a:spcAft>
              <a:buSzPts val="2500"/>
              <a:buChar char="❖"/>
            </a:pPr>
            <a:r>
              <a:rPr lang="en-GB" sz="2500"/>
              <a:t>Hobart: Gateway to Antarctica </a:t>
            </a:r>
            <a:endParaRPr sz="2500"/>
          </a:p>
          <a:p>
            <a:pPr indent="-387350" lvl="0" marL="457200" rtl="0" algn="l">
              <a:spcBef>
                <a:spcPts val="0"/>
              </a:spcBef>
              <a:spcAft>
                <a:spcPts val="0"/>
              </a:spcAft>
              <a:buSzPts val="2500"/>
              <a:buChar char="❖"/>
            </a:pPr>
            <a:r>
              <a:rPr lang="en-GB" sz="2500"/>
              <a:t>Engage with those working at the heart of Antarctic matters - </a:t>
            </a:r>
            <a:r>
              <a:rPr lang="en-GB" sz="2500"/>
              <a:t>the Australian Antarctic Division.</a:t>
            </a:r>
            <a:endParaRPr sz="2500"/>
          </a:p>
          <a:p>
            <a:pPr indent="-387350" lvl="0" marL="457200" rtl="0" algn="l">
              <a:spcBef>
                <a:spcPts val="0"/>
              </a:spcBef>
              <a:spcAft>
                <a:spcPts val="0"/>
              </a:spcAft>
              <a:buSzPts val="2500"/>
              <a:buChar char="❖"/>
            </a:pPr>
            <a:r>
              <a:rPr lang="en-GB" sz="2500"/>
              <a:t>Showcases the current role Earth observation plays in Antarctic matters and gaps in available data, science and products.</a:t>
            </a:r>
            <a:endParaRPr sz="2500"/>
          </a:p>
          <a:p>
            <a:pPr indent="-387350" lvl="0" marL="457200" rtl="0" algn="l">
              <a:spcBef>
                <a:spcPts val="0"/>
              </a:spcBef>
              <a:spcAft>
                <a:spcPts val="0"/>
              </a:spcAft>
              <a:buSzPts val="2500"/>
              <a:buChar char="❖"/>
            </a:pPr>
            <a:r>
              <a:rPr lang="en-GB" sz="2500"/>
              <a:t>Opportunity to deepen CEOS’s connections with polar issues.</a:t>
            </a:r>
            <a:endParaRPr sz="2500"/>
          </a:p>
        </p:txBody>
      </p:sp>
      <p:pic>
        <p:nvPicPr>
          <p:cNvPr id="227" name="Google Shape;227;p21" title="Screenshot 2025-08-29 at 10.47.08 am.png"/>
          <p:cNvPicPr preferRelativeResize="0"/>
          <p:nvPr/>
        </p:nvPicPr>
        <p:blipFill>
          <a:blip r:embed="rId3">
            <a:alphaModFix/>
          </a:blip>
          <a:stretch>
            <a:fillRect/>
          </a:stretch>
        </p:blipFill>
        <p:spPr>
          <a:xfrm>
            <a:off x="6783098" y="2367992"/>
            <a:ext cx="3277760" cy="1816958"/>
          </a:xfrm>
          <a:prstGeom prst="rect">
            <a:avLst/>
          </a:prstGeom>
          <a:noFill/>
          <a:ln>
            <a:noFill/>
          </a:ln>
        </p:spPr>
      </p:pic>
      <p:pic>
        <p:nvPicPr>
          <p:cNvPr id="228" name="Google Shape;228;p21" title="Screenshot 2025-08-29 at 10.47.29 am.png"/>
          <p:cNvPicPr preferRelativeResize="0"/>
          <p:nvPr/>
        </p:nvPicPr>
        <p:blipFill>
          <a:blip r:embed="rId4">
            <a:alphaModFix/>
          </a:blip>
          <a:stretch>
            <a:fillRect/>
          </a:stretch>
        </p:blipFill>
        <p:spPr>
          <a:xfrm>
            <a:off x="8799593" y="1286250"/>
            <a:ext cx="3277761" cy="1833252"/>
          </a:xfrm>
          <a:prstGeom prst="rect">
            <a:avLst/>
          </a:prstGeom>
          <a:noFill/>
          <a:ln>
            <a:noFill/>
          </a:ln>
        </p:spPr>
      </p:pic>
      <p:sp>
        <p:nvSpPr>
          <p:cNvPr id="229" name="Google Shape;229;p21"/>
          <p:cNvSpPr txBox="1"/>
          <p:nvPr/>
        </p:nvSpPr>
        <p:spPr>
          <a:xfrm>
            <a:off x="10085650" y="3098096"/>
            <a:ext cx="2016600" cy="11826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lang="en-GB" sz="1280">
                <a:solidFill>
                  <a:schemeClr val="dk1"/>
                </a:solidFill>
                <a:latin typeface="Montserrat"/>
                <a:ea typeface="Montserrat"/>
                <a:cs typeface="Montserrat"/>
                <a:sym typeface="Montserrat"/>
              </a:rPr>
              <a:t>Antarctica’s Mawson’s Huts in 1912 and replicated today in Hobart</a:t>
            </a:r>
            <a:br>
              <a:rPr lang="en-GB" sz="1280">
                <a:solidFill>
                  <a:schemeClr val="dk1"/>
                </a:solidFill>
                <a:latin typeface="Montserrat"/>
                <a:ea typeface="Montserrat"/>
                <a:cs typeface="Montserrat"/>
                <a:sym typeface="Montserrat"/>
              </a:rPr>
            </a:br>
            <a:br>
              <a:rPr lang="en-GB" sz="800">
                <a:solidFill>
                  <a:schemeClr val="dk1"/>
                </a:solidFill>
                <a:latin typeface="Montserrat"/>
                <a:ea typeface="Montserrat"/>
                <a:cs typeface="Montserrat"/>
                <a:sym typeface="Montserrat"/>
              </a:rPr>
            </a:br>
            <a:r>
              <a:rPr lang="en-GB" sz="800">
                <a:solidFill>
                  <a:schemeClr val="dk1"/>
                </a:solidFill>
                <a:latin typeface="Montserrat"/>
                <a:ea typeface="Montserrat"/>
                <a:cs typeface="Montserrat"/>
                <a:sym typeface="Montserrat"/>
              </a:rPr>
              <a:t>Credit: Mawson’s Huts Foundation</a:t>
            </a:r>
            <a:endParaRPr sz="800">
              <a:solidFill>
                <a:schemeClr val="dk1"/>
              </a:solidFill>
              <a:latin typeface="Montserrat"/>
              <a:ea typeface="Montserrat"/>
              <a:cs typeface="Montserrat"/>
              <a:sym typeface="Montserrat"/>
            </a:endParaRPr>
          </a:p>
        </p:txBody>
      </p:sp>
      <p:pic>
        <p:nvPicPr>
          <p:cNvPr id="230" name="Google Shape;230;p21" title="Screenshot 2025-08-29 at 10.53.29 am.png"/>
          <p:cNvPicPr preferRelativeResize="0"/>
          <p:nvPr/>
        </p:nvPicPr>
        <p:blipFill>
          <a:blip r:embed="rId5">
            <a:alphaModFix/>
          </a:blip>
          <a:stretch>
            <a:fillRect/>
          </a:stretch>
        </p:blipFill>
        <p:spPr>
          <a:xfrm>
            <a:off x="6783100" y="4302100"/>
            <a:ext cx="3277751" cy="1806173"/>
          </a:xfrm>
          <a:prstGeom prst="rect">
            <a:avLst/>
          </a:prstGeom>
          <a:noFill/>
          <a:ln>
            <a:noFill/>
          </a:ln>
        </p:spPr>
      </p:pic>
      <p:sp>
        <p:nvSpPr>
          <p:cNvPr id="231" name="Google Shape;231;p21"/>
          <p:cNvSpPr txBox="1"/>
          <p:nvPr/>
        </p:nvSpPr>
        <p:spPr>
          <a:xfrm>
            <a:off x="10110550" y="4690525"/>
            <a:ext cx="1966800" cy="11826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lang="en-GB" sz="1280">
                <a:solidFill>
                  <a:schemeClr val="dk1"/>
                </a:solidFill>
                <a:latin typeface="Montserrat"/>
                <a:ea typeface="Montserrat"/>
                <a:cs typeface="Montserrat"/>
                <a:sym typeface="Montserrat"/>
              </a:rPr>
              <a:t>Sentinel-1A radar backscatter over the Publications Ice Shelf, East Antarctica.</a:t>
            </a:r>
            <a:endParaRPr sz="128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br>
              <a:rPr lang="en-GB" sz="800">
                <a:solidFill>
                  <a:schemeClr val="dk1"/>
                </a:solidFill>
                <a:latin typeface="Montserrat"/>
                <a:ea typeface="Montserrat"/>
                <a:cs typeface="Montserrat"/>
                <a:sym typeface="Montserrat"/>
              </a:rPr>
            </a:br>
            <a:r>
              <a:rPr lang="en-GB" sz="800">
                <a:solidFill>
                  <a:schemeClr val="dk1"/>
                </a:solidFill>
                <a:latin typeface="Montserrat"/>
                <a:ea typeface="Montserrat"/>
                <a:cs typeface="Montserrat"/>
                <a:sym typeface="Montserrat"/>
              </a:rPr>
              <a:t>Credit: Digital Earth Antarctica</a:t>
            </a:r>
            <a:endParaRPr sz="1280">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2"/>
          <p:cNvSpPr txBox="1"/>
          <p:nvPr>
            <p:ph type="title"/>
          </p:nvPr>
        </p:nvSpPr>
        <p:spPr>
          <a:xfrm>
            <a:off x="293826" y="246927"/>
            <a:ext cx="9591000" cy="869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GB" sz="3359"/>
              <a:t>Highlight Topic: Water Quality Workshop</a:t>
            </a:r>
            <a:endParaRPr sz="3359"/>
          </a:p>
        </p:txBody>
      </p:sp>
      <p:sp>
        <p:nvSpPr>
          <p:cNvPr id="238" name="Google Shape;238;p22"/>
          <p:cNvSpPr txBox="1"/>
          <p:nvPr>
            <p:ph idx="1" type="body"/>
          </p:nvPr>
        </p:nvSpPr>
        <p:spPr>
          <a:xfrm>
            <a:off x="497400" y="1522825"/>
            <a:ext cx="7069800" cy="4721400"/>
          </a:xfrm>
          <a:prstGeom prst="rect">
            <a:avLst/>
          </a:prstGeom>
        </p:spPr>
        <p:txBody>
          <a:bodyPr anchorCtr="0" anchor="t" bIns="45700" lIns="91425" spcFirstLastPara="1" rIns="91425" wrap="square" tIns="45700">
            <a:normAutofit fontScale="25000" lnSpcReduction="20000"/>
          </a:bodyPr>
          <a:lstStyle/>
          <a:p>
            <a:pPr indent="0" lvl="0" marL="0" rtl="0" algn="l">
              <a:spcBef>
                <a:spcPts val="1000"/>
              </a:spcBef>
              <a:spcAft>
                <a:spcPts val="0"/>
              </a:spcAft>
              <a:buNone/>
            </a:pPr>
            <a:r>
              <a:rPr b="1" lang="en-GB" sz="6273">
                <a:solidFill>
                  <a:srgbClr val="000000"/>
                </a:solidFill>
              </a:rPr>
              <a:t>Theme: </a:t>
            </a:r>
            <a:endParaRPr b="1" sz="6273">
              <a:solidFill>
                <a:srgbClr val="000000"/>
              </a:solidFill>
            </a:endParaRPr>
          </a:p>
          <a:p>
            <a:pPr indent="0" lvl="0" marL="0" rtl="0" algn="l">
              <a:spcBef>
                <a:spcPts val="1000"/>
              </a:spcBef>
              <a:spcAft>
                <a:spcPts val="0"/>
              </a:spcAft>
              <a:buNone/>
            </a:pPr>
            <a:r>
              <a:rPr lang="en-GB" sz="6273"/>
              <a:t>How to transform Earth observation archives into actionable water quality insights to support adaptation strategies</a:t>
            </a:r>
            <a:endParaRPr sz="6273">
              <a:solidFill>
                <a:srgbClr val="000000"/>
              </a:solidFill>
            </a:endParaRPr>
          </a:p>
          <a:p>
            <a:pPr indent="0" lvl="0" marL="0" rtl="0" algn="l">
              <a:spcBef>
                <a:spcPts val="1000"/>
              </a:spcBef>
              <a:spcAft>
                <a:spcPts val="0"/>
              </a:spcAft>
              <a:buNone/>
            </a:pPr>
            <a:r>
              <a:rPr b="1" lang="en-GB" sz="6273">
                <a:solidFill>
                  <a:srgbClr val="000000"/>
                </a:solidFill>
              </a:rPr>
              <a:t>Objectives: </a:t>
            </a:r>
            <a:endParaRPr b="1" sz="6273">
              <a:solidFill>
                <a:srgbClr val="000000"/>
              </a:solidFill>
            </a:endParaRPr>
          </a:p>
          <a:p>
            <a:pPr indent="-328185" lvl="0" marL="457200" rtl="0" algn="l">
              <a:spcBef>
                <a:spcPts val="1000"/>
              </a:spcBef>
              <a:spcAft>
                <a:spcPts val="0"/>
              </a:spcAft>
              <a:buClr>
                <a:srgbClr val="000000"/>
              </a:buClr>
              <a:buSzPct val="100000"/>
              <a:buChar char="❖"/>
            </a:pPr>
            <a:r>
              <a:rPr lang="en-GB" sz="6273">
                <a:solidFill>
                  <a:srgbClr val="000000"/>
                </a:solidFill>
              </a:rPr>
              <a:t>Share knowledge on the use of Earth observation for water quality to identify gaps and successes</a:t>
            </a:r>
            <a:endParaRPr sz="6273">
              <a:solidFill>
                <a:srgbClr val="000000"/>
              </a:solidFill>
            </a:endParaRPr>
          </a:p>
          <a:p>
            <a:pPr indent="-328185" lvl="0" marL="457200" rtl="0" algn="l">
              <a:spcBef>
                <a:spcPts val="0"/>
              </a:spcBef>
              <a:spcAft>
                <a:spcPts val="0"/>
              </a:spcAft>
              <a:buClr>
                <a:srgbClr val="000000"/>
              </a:buClr>
              <a:buSzPct val="100000"/>
              <a:buChar char="❖"/>
            </a:pPr>
            <a:r>
              <a:rPr lang="en-GB" sz="6273"/>
              <a:t>Progress CEOS support to Environmental Adaptation and Resilience (Chair Theme 1)</a:t>
            </a:r>
            <a:endParaRPr sz="6273">
              <a:solidFill>
                <a:srgbClr val="000000"/>
              </a:solidFill>
            </a:endParaRPr>
          </a:p>
          <a:p>
            <a:pPr indent="0" lvl="0" marL="0" rtl="0" algn="l">
              <a:spcBef>
                <a:spcPts val="1000"/>
              </a:spcBef>
              <a:spcAft>
                <a:spcPts val="0"/>
              </a:spcAft>
              <a:buNone/>
            </a:pPr>
            <a:r>
              <a:rPr b="1" lang="en-GB" sz="6273">
                <a:solidFill>
                  <a:srgbClr val="000000"/>
                </a:solidFill>
              </a:rPr>
              <a:t>Interactive session :</a:t>
            </a:r>
            <a:endParaRPr b="1" sz="6273">
              <a:solidFill>
                <a:srgbClr val="000000"/>
              </a:solidFill>
            </a:endParaRPr>
          </a:p>
          <a:p>
            <a:pPr indent="0" lvl="0" marL="0" rtl="0" algn="l">
              <a:spcBef>
                <a:spcPts val="1000"/>
              </a:spcBef>
              <a:spcAft>
                <a:spcPts val="0"/>
              </a:spcAft>
              <a:buNone/>
            </a:pPr>
            <a:r>
              <a:rPr lang="en-GB" sz="6273">
                <a:solidFill>
                  <a:srgbClr val="000000"/>
                </a:solidFill>
              </a:rPr>
              <a:t>Participants will contribute insights based upon the current EO capability within their own area of expertise/country, to identify gaps in knowledge or particular strengths. The group explore whether gaps can be filled through collaboration/knowledge sharing. </a:t>
            </a:r>
            <a:endParaRPr sz="6273">
              <a:solidFill>
                <a:srgbClr val="000000"/>
              </a:solidFill>
            </a:endParaRPr>
          </a:p>
          <a:p>
            <a:pPr indent="0" lvl="0" marL="0" rtl="0" algn="l">
              <a:spcBef>
                <a:spcPts val="1000"/>
              </a:spcBef>
              <a:spcAft>
                <a:spcPts val="0"/>
              </a:spcAft>
              <a:buClr>
                <a:schemeClr val="dk1"/>
              </a:buClr>
              <a:buSzPts val="275"/>
              <a:buFont typeface="Arial"/>
              <a:buNone/>
            </a:pPr>
            <a:r>
              <a:rPr lang="en-GB" sz="6273"/>
              <a:t>The workshop will use existing case studies to demonstrate methodologies:</a:t>
            </a:r>
            <a:endParaRPr sz="6273"/>
          </a:p>
          <a:p>
            <a:pPr indent="-328185" lvl="1" marL="914400" rtl="0" algn="l">
              <a:spcBef>
                <a:spcPts val="0"/>
              </a:spcBef>
              <a:spcAft>
                <a:spcPts val="0"/>
              </a:spcAft>
              <a:buClr>
                <a:schemeClr val="dk1"/>
              </a:buClr>
              <a:buSzPct val="100000"/>
              <a:buChar char="-"/>
            </a:pPr>
            <a:r>
              <a:rPr lang="en-GB" sz="6273"/>
              <a:t>AquaWatch4Lakes tech Demonstrator (Indonesia)</a:t>
            </a:r>
            <a:endParaRPr sz="6273"/>
          </a:p>
          <a:p>
            <a:pPr indent="-328185" lvl="1" marL="914400" rtl="0" algn="l">
              <a:spcBef>
                <a:spcPts val="0"/>
              </a:spcBef>
              <a:spcAft>
                <a:spcPts val="0"/>
              </a:spcAft>
              <a:buClr>
                <a:schemeClr val="dk1"/>
              </a:buClr>
              <a:buSzPct val="100000"/>
              <a:buChar char="-"/>
            </a:pPr>
            <a:r>
              <a:rPr lang="en-GB" sz="6273"/>
              <a:t>AquaWatch California Site (US)</a:t>
            </a:r>
            <a:endParaRPr sz="6273">
              <a:solidFill>
                <a:srgbClr val="000000"/>
              </a:solidFill>
            </a:endParaRPr>
          </a:p>
          <a:p>
            <a:pPr indent="0" lvl="0" marL="0" rtl="0" algn="l">
              <a:spcBef>
                <a:spcPts val="1000"/>
              </a:spcBef>
              <a:spcAft>
                <a:spcPts val="0"/>
              </a:spcAft>
              <a:buNone/>
            </a:pPr>
            <a:r>
              <a:t/>
            </a:r>
            <a:endParaRPr/>
          </a:p>
        </p:txBody>
      </p:sp>
      <p:pic>
        <p:nvPicPr>
          <p:cNvPr id="239" name="Google Shape;239;p22"/>
          <p:cNvPicPr preferRelativeResize="0"/>
          <p:nvPr/>
        </p:nvPicPr>
        <p:blipFill rotWithShape="1">
          <a:blip r:embed="rId3">
            <a:alphaModFix/>
          </a:blip>
          <a:srcRect b="4348" l="30102" r="32475" t="4302"/>
          <a:stretch/>
        </p:blipFill>
        <p:spPr>
          <a:xfrm>
            <a:off x="7778750" y="1403750"/>
            <a:ext cx="3968750" cy="4456750"/>
          </a:xfrm>
          <a:prstGeom prst="rect">
            <a:avLst/>
          </a:prstGeom>
          <a:noFill/>
          <a:ln>
            <a:noFill/>
          </a:ln>
        </p:spPr>
      </p:pic>
      <p:sp>
        <p:nvSpPr>
          <p:cNvPr id="240" name="Google Shape;240;p22"/>
          <p:cNvSpPr txBox="1"/>
          <p:nvPr/>
        </p:nvSpPr>
        <p:spPr>
          <a:xfrm>
            <a:off x="7778750" y="5860500"/>
            <a:ext cx="3968700" cy="2709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lang="en-GB" sz="800">
                <a:solidFill>
                  <a:schemeClr val="dk1"/>
                </a:solidFill>
                <a:latin typeface="Montserrat"/>
                <a:ea typeface="Montserrat"/>
                <a:cs typeface="Montserrat"/>
                <a:sym typeface="Montserrat"/>
              </a:rPr>
              <a:t>Credit: Sentinel-2A </a:t>
            </a:r>
            <a:endParaRPr sz="8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3"/>
          <p:cNvSpPr txBox="1"/>
          <p:nvPr>
            <p:ph type="title"/>
          </p:nvPr>
        </p:nvSpPr>
        <p:spPr>
          <a:xfrm>
            <a:off x="293826" y="246927"/>
            <a:ext cx="9591000" cy="869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GB"/>
              <a:t>Highlight Topic: CEOS in Schools</a:t>
            </a:r>
            <a:endParaRPr/>
          </a:p>
        </p:txBody>
      </p:sp>
      <p:sp>
        <p:nvSpPr>
          <p:cNvPr id="247" name="Google Shape;247;p23"/>
          <p:cNvSpPr txBox="1"/>
          <p:nvPr>
            <p:ph idx="1" type="body"/>
          </p:nvPr>
        </p:nvSpPr>
        <p:spPr>
          <a:xfrm>
            <a:off x="497403" y="1349525"/>
            <a:ext cx="8222100" cy="4605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a:t>Format: 2 events</a:t>
            </a:r>
            <a:endParaRPr/>
          </a:p>
          <a:p>
            <a:pPr indent="-342900" lvl="0" marL="457200" rtl="0" algn="l">
              <a:spcBef>
                <a:spcPts val="1000"/>
              </a:spcBef>
              <a:spcAft>
                <a:spcPts val="0"/>
              </a:spcAft>
              <a:buSzPts val="1800"/>
              <a:buChar char="❖"/>
            </a:pPr>
            <a:r>
              <a:rPr lang="en-GB"/>
              <a:t>Virtual </a:t>
            </a:r>
            <a:r>
              <a:rPr lang="en-GB"/>
              <a:t>Workshop</a:t>
            </a:r>
            <a:r>
              <a:rPr lang="en-GB"/>
              <a:t>: March/April 2026 </a:t>
            </a:r>
            <a:endParaRPr/>
          </a:p>
          <a:p>
            <a:pPr indent="-342900" lvl="0" marL="457200" rtl="0" algn="l">
              <a:spcBef>
                <a:spcPts val="0"/>
              </a:spcBef>
              <a:spcAft>
                <a:spcPts val="0"/>
              </a:spcAft>
              <a:buSzPts val="1800"/>
              <a:buChar char="❖"/>
            </a:pPr>
            <a:r>
              <a:rPr lang="en-GB"/>
              <a:t>Potential event at Plenary: </a:t>
            </a:r>
            <a:endParaRPr/>
          </a:p>
          <a:p>
            <a:pPr indent="-342900" lvl="0" marL="914400" rtl="0" algn="l">
              <a:spcBef>
                <a:spcPts val="0"/>
              </a:spcBef>
              <a:spcAft>
                <a:spcPts val="0"/>
              </a:spcAft>
              <a:buSzPts val="1800"/>
              <a:buChar char="-"/>
            </a:pPr>
            <a:r>
              <a:rPr lang="en-GB"/>
              <a:t>Panel session on EO in Schools with Australian education experts </a:t>
            </a:r>
            <a:endParaRPr/>
          </a:p>
          <a:p>
            <a:pPr indent="-342900" lvl="0" marL="914400" rtl="0" algn="l">
              <a:spcBef>
                <a:spcPts val="0"/>
              </a:spcBef>
              <a:spcAft>
                <a:spcPts val="0"/>
              </a:spcAft>
              <a:buSzPts val="1800"/>
              <a:buChar char="-"/>
            </a:pPr>
            <a:r>
              <a:rPr lang="en-GB"/>
              <a:t>Poster presentation</a:t>
            </a:r>
            <a:endParaRPr/>
          </a:p>
          <a:p>
            <a:pPr indent="0" lvl="0" marL="0" rtl="0" algn="l">
              <a:spcBef>
                <a:spcPts val="1000"/>
              </a:spcBef>
              <a:spcAft>
                <a:spcPts val="0"/>
              </a:spcAft>
              <a:buNone/>
            </a:pPr>
            <a:r>
              <a:rPr lang="en-GB"/>
              <a:t>Continue legacy of the 2025 UKSA CEOS Chair </a:t>
            </a:r>
            <a:endParaRPr/>
          </a:p>
        </p:txBody>
      </p:sp>
      <p:pic>
        <p:nvPicPr>
          <p:cNvPr id="248" name="Google Shape;248;p23" title="Screenshot 2025-08-29 at 11.48.38 am.png"/>
          <p:cNvPicPr preferRelativeResize="0"/>
          <p:nvPr/>
        </p:nvPicPr>
        <p:blipFill rotWithShape="1">
          <a:blip r:embed="rId3">
            <a:alphaModFix/>
          </a:blip>
          <a:srcRect b="0" l="0" r="42850" t="14133"/>
          <a:stretch/>
        </p:blipFill>
        <p:spPr>
          <a:xfrm>
            <a:off x="8846950" y="3380250"/>
            <a:ext cx="3073324" cy="2030725"/>
          </a:xfrm>
          <a:prstGeom prst="rect">
            <a:avLst/>
          </a:prstGeom>
          <a:noFill/>
          <a:ln>
            <a:noFill/>
          </a:ln>
        </p:spPr>
      </p:pic>
      <p:sp>
        <p:nvSpPr>
          <p:cNvPr id="249" name="Google Shape;249;p23"/>
          <p:cNvSpPr txBox="1"/>
          <p:nvPr/>
        </p:nvSpPr>
        <p:spPr>
          <a:xfrm>
            <a:off x="8846950" y="5472025"/>
            <a:ext cx="3073200" cy="6558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lang="en-GB" sz="1100">
                <a:solidFill>
                  <a:schemeClr val="dk1"/>
                </a:solidFill>
                <a:latin typeface="Montserrat"/>
                <a:ea typeface="Montserrat"/>
                <a:cs typeface="Montserrat"/>
                <a:sym typeface="Montserrat"/>
              </a:rPr>
              <a:t>UKSA and SANSA visiting participating schools in the UK and South Africa during the 2025 UKSA CEOS Chair</a:t>
            </a:r>
            <a:endParaRPr sz="1200">
              <a:solidFill>
                <a:schemeClr val="dk1"/>
              </a:solidFill>
              <a:latin typeface="Montserrat"/>
              <a:ea typeface="Montserrat"/>
              <a:cs typeface="Montserrat"/>
              <a:sym typeface="Montserrat"/>
            </a:endParaRPr>
          </a:p>
        </p:txBody>
      </p:sp>
      <p:pic>
        <p:nvPicPr>
          <p:cNvPr id="250" name="Google Shape;250;p23" title="Screenshot 2025-08-29 at 11.50.48 am.png"/>
          <p:cNvPicPr preferRelativeResize="0"/>
          <p:nvPr/>
        </p:nvPicPr>
        <p:blipFill>
          <a:blip r:embed="rId4">
            <a:alphaModFix/>
          </a:blip>
          <a:stretch>
            <a:fillRect/>
          </a:stretch>
        </p:blipFill>
        <p:spPr>
          <a:xfrm>
            <a:off x="8846950" y="1349525"/>
            <a:ext cx="3073327" cy="2030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7"/>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CEOS Chair 2026</a:t>
            </a:r>
            <a:endParaRPr/>
          </a:p>
        </p:txBody>
      </p:sp>
      <p:sp>
        <p:nvSpPr>
          <p:cNvPr id="54" name="Google Shape;54;p7"/>
          <p:cNvSpPr txBox="1"/>
          <p:nvPr>
            <p:ph idx="1" type="body"/>
          </p:nvPr>
        </p:nvSpPr>
        <p:spPr>
          <a:xfrm>
            <a:off x="497411" y="1353793"/>
            <a:ext cx="10857300" cy="4605000"/>
          </a:xfrm>
          <a:prstGeom prst="rect">
            <a:avLst/>
          </a:prstGeom>
          <a:noFill/>
          <a:ln>
            <a:noFill/>
          </a:ln>
        </p:spPr>
        <p:txBody>
          <a:bodyPr anchorCtr="0" anchor="t" bIns="45700" lIns="91425" spcFirstLastPara="1" rIns="91425" wrap="square" tIns="45700">
            <a:normAutofit fontScale="70000" lnSpcReduction="20000"/>
          </a:bodyPr>
          <a:lstStyle/>
          <a:p>
            <a:pPr indent="-346710" lvl="0" marL="409575" rtl="0" algn="l">
              <a:lnSpc>
                <a:spcPct val="114000"/>
              </a:lnSpc>
              <a:spcBef>
                <a:spcPts val="1000"/>
              </a:spcBef>
              <a:spcAft>
                <a:spcPts val="0"/>
              </a:spcAft>
              <a:buClr>
                <a:schemeClr val="dk1"/>
              </a:buClr>
              <a:buSzPct val="100000"/>
              <a:buChar char="❖"/>
            </a:pPr>
            <a:r>
              <a:rPr lang="en-GB"/>
              <a:t>Team Australia - “</a:t>
            </a:r>
            <a:r>
              <a:rPr i="1" lang="en-GB"/>
              <a:t>three for the price of one”</a:t>
            </a:r>
            <a:endParaRPr/>
          </a:p>
          <a:p>
            <a:pPr indent="-327660" lvl="1" marL="808037" rtl="0" algn="l">
              <a:lnSpc>
                <a:spcPct val="114000"/>
              </a:lnSpc>
              <a:spcBef>
                <a:spcPts val="1000"/>
              </a:spcBef>
              <a:spcAft>
                <a:spcPts val="0"/>
              </a:spcAft>
              <a:buClr>
                <a:schemeClr val="dk1"/>
              </a:buClr>
              <a:buSzPct val="116666"/>
              <a:buChar char="⮚"/>
            </a:pPr>
            <a:r>
              <a:rPr b="1" lang="en-GB"/>
              <a:t>CSIRO</a:t>
            </a:r>
            <a:r>
              <a:rPr lang="en-GB"/>
              <a:t> - Chair Team Lead, CEOS Chair: Dr Alex Held</a:t>
            </a:r>
            <a:endParaRPr/>
          </a:p>
          <a:p>
            <a:pPr indent="-327660" lvl="1" marL="808037" rtl="0" algn="l">
              <a:lnSpc>
                <a:spcPct val="114000"/>
              </a:lnSpc>
              <a:spcBef>
                <a:spcPts val="1000"/>
              </a:spcBef>
              <a:spcAft>
                <a:spcPts val="0"/>
              </a:spcAft>
              <a:buClr>
                <a:schemeClr val="dk1"/>
              </a:buClr>
              <a:buSzPct val="116666"/>
              <a:buChar char="⮚"/>
            </a:pPr>
            <a:r>
              <a:rPr lang="en-GB"/>
              <a:t>With </a:t>
            </a:r>
            <a:r>
              <a:rPr b="1" lang="en-GB"/>
              <a:t>Geoscience Australia</a:t>
            </a:r>
            <a:r>
              <a:rPr lang="en-GB"/>
              <a:t> and the </a:t>
            </a:r>
            <a:r>
              <a:rPr b="1" lang="en-GB"/>
              <a:t>Bureau of Meteorology</a:t>
            </a:r>
            <a:endParaRPr b="1"/>
          </a:p>
          <a:p>
            <a:pPr indent="-346710" lvl="0" marL="409575" rtl="0" algn="l">
              <a:lnSpc>
                <a:spcPct val="114000"/>
              </a:lnSpc>
              <a:spcBef>
                <a:spcPts val="1000"/>
              </a:spcBef>
              <a:spcAft>
                <a:spcPts val="0"/>
              </a:spcAft>
              <a:buSzPct val="100000"/>
              <a:buChar char="❖"/>
            </a:pPr>
            <a:r>
              <a:rPr lang="en-GB"/>
              <a:t>Chair Term focused on ensuring delivery of current activities while also enabling Principal-level strategic discussion on key topics</a:t>
            </a:r>
            <a:endParaRPr/>
          </a:p>
          <a:p>
            <a:pPr indent="-283210" lvl="1" marL="808037" rtl="0" algn="l">
              <a:lnSpc>
                <a:spcPct val="114000"/>
              </a:lnSpc>
              <a:spcBef>
                <a:spcPts val="1000"/>
              </a:spcBef>
              <a:spcAft>
                <a:spcPts val="0"/>
              </a:spcAft>
              <a:buSzPct val="75000"/>
              <a:buChar char="⮚"/>
            </a:pPr>
            <a:r>
              <a:rPr lang="en-GB"/>
              <a:t>Focus on issues/topics with relevance across the CEOS organisation</a:t>
            </a:r>
            <a:endParaRPr/>
          </a:p>
          <a:p>
            <a:pPr indent="-283210" lvl="1" marL="808037" rtl="0" algn="l">
              <a:spcBef>
                <a:spcPts val="1000"/>
              </a:spcBef>
              <a:spcAft>
                <a:spcPts val="0"/>
              </a:spcAft>
              <a:buSzPct val="75000"/>
              <a:buChar char="⮚"/>
            </a:pPr>
            <a:r>
              <a:rPr lang="en-GB"/>
              <a:t>Respectful of Agency resourcing</a:t>
            </a:r>
            <a:endParaRPr/>
          </a:p>
          <a:p>
            <a:pPr indent="-283210" lvl="1" marL="808037" rtl="0" algn="l">
              <a:lnSpc>
                <a:spcPct val="114000"/>
              </a:lnSpc>
              <a:spcBef>
                <a:spcPts val="1000"/>
              </a:spcBef>
              <a:spcAft>
                <a:spcPts val="0"/>
              </a:spcAft>
              <a:buSzPct val="75000"/>
              <a:buChar char="⮚"/>
            </a:pPr>
            <a:r>
              <a:rPr lang="en-GB"/>
              <a:t>Dedicated Chair Team capacity for proposed </a:t>
            </a:r>
            <a:r>
              <a:rPr lang="en-GB"/>
              <a:t>activities</a:t>
            </a:r>
            <a:endParaRPr/>
          </a:p>
          <a:p>
            <a:pPr indent="-283210" lvl="1" marL="808037" rtl="0" algn="l">
              <a:spcBef>
                <a:spcPts val="1000"/>
              </a:spcBef>
              <a:spcAft>
                <a:spcPts val="0"/>
              </a:spcAft>
              <a:buSzPct val="75000"/>
              <a:buChar char="⮚"/>
            </a:pPr>
            <a:r>
              <a:rPr lang="en-GB"/>
              <a:t>Ensuring complementarity to NASA SIT Chair</a:t>
            </a:r>
            <a:endParaRPr/>
          </a:p>
          <a:p>
            <a:pPr indent="-346710" lvl="0" marL="409575" marR="0" rtl="0" algn="l">
              <a:lnSpc>
                <a:spcPct val="114000"/>
              </a:lnSpc>
              <a:spcBef>
                <a:spcPts val="1000"/>
              </a:spcBef>
              <a:spcAft>
                <a:spcPts val="0"/>
              </a:spcAft>
              <a:buSzPct val="100000"/>
              <a:buChar char="❖"/>
            </a:pPr>
            <a:r>
              <a:rPr lang="en-GB"/>
              <a:t>This session is to inform you of our plans and:</a:t>
            </a:r>
            <a:endParaRPr/>
          </a:p>
          <a:p>
            <a:pPr indent="-327660" lvl="1" marL="808037" marR="0" rtl="0" algn="l">
              <a:lnSpc>
                <a:spcPct val="114000"/>
              </a:lnSpc>
              <a:spcBef>
                <a:spcPts val="1000"/>
              </a:spcBef>
              <a:spcAft>
                <a:spcPts val="0"/>
              </a:spcAft>
              <a:buSzPct val="116666"/>
              <a:buChar char="⮚"/>
            </a:pPr>
            <a:r>
              <a:rPr lang="en-GB"/>
              <a:t>Gather your input to refine before CEOS Plenary</a:t>
            </a:r>
            <a:endParaRPr/>
          </a:p>
          <a:p>
            <a:pPr indent="-283210" lvl="1" marL="808037" marR="0" rtl="0" algn="l">
              <a:lnSpc>
                <a:spcPct val="114000"/>
              </a:lnSpc>
              <a:spcBef>
                <a:spcPts val="1000"/>
              </a:spcBef>
              <a:spcAft>
                <a:spcPts val="0"/>
              </a:spcAft>
              <a:buSzPct val="75000"/>
              <a:buChar char="⮚"/>
            </a:pPr>
            <a:r>
              <a:rPr lang="en-GB"/>
              <a:t>Identify additional contributors/participants from Agencies and Entities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8"/>
          <p:cNvSpPr txBox="1"/>
          <p:nvPr>
            <p:ph type="title"/>
          </p:nvPr>
        </p:nvSpPr>
        <p:spPr>
          <a:xfrm>
            <a:off x="293826" y="505344"/>
            <a:ext cx="9591000" cy="869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GB"/>
              <a:t>Structure of CEOS Chair 2026 Work	</a:t>
            </a:r>
            <a:endParaRPr/>
          </a:p>
        </p:txBody>
      </p:sp>
      <p:sp>
        <p:nvSpPr>
          <p:cNvPr id="60" name="Google Shape;60;p8"/>
          <p:cNvSpPr txBox="1"/>
          <p:nvPr>
            <p:ph idx="1" type="body"/>
          </p:nvPr>
        </p:nvSpPr>
        <p:spPr>
          <a:xfrm>
            <a:off x="497399" y="1512875"/>
            <a:ext cx="11381700" cy="4605000"/>
          </a:xfrm>
          <a:prstGeom prst="rect">
            <a:avLst/>
          </a:prstGeom>
          <a:noFill/>
          <a:ln>
            <a:noFill/>
          </a:ln>
        </p:spPr>
        <p:txBody>
          <a:bodyPr anchorCtr="0" anchor="t" bIns="45700" lIns="91425" spcFirstLastPara="1" rIns="91425" wrap="square" tIns="45700">
            <a:normAutofit fontScale="92500" lnSpcReduction="20000"/>
          </a:bodyPr>
          <a:lstStyle/>
          <a:p>
            <a:pPr indent="-386715" lvl="0" marL="409575" rtl="0" algn="l">
              <a:lnSpc>
                <a:spcPct val="114000"/>
              </a:lnSpc>
              <a:spcBef>
                <a:spcPts val="1000"/>
              </a:spcBef>
              <a:spcAft>
                <a:spcPts val="0"/>
              </a:spcAft>
              <a:buClr>
                <a:schemeClr val="lt1"/>
              </a:buClr>
              <a:buSzPct val="100000"/>
              <a:buChar char="❖"/>
            </a:pPr>
            <a:r>
              <a:rPr b="1" lang="en-GB"/>
              <a:t>Two Focus Activities </a:t>
            </a:r>
            <a:r>
              <a:rPr lang="en-GB"/>
              <a:t>u</a:t>
            </a:r>
            <a:r>
              <a:rPr lang="en-GB"/>
              <a:t>nder the headline theme</a:t>
            </a:r>
            <a:r>
              <a:rPr lang="en-GB"/>
              <a:t>:</a:t>
            </a:r>
            <a:endParaRPr/>
          </a:p>
          <a:p>
            <a:pPr indent="-219075" lvl="2" marL="1143000" rtl="0" algn="l">
              <a:lnSpc>
                <a:spcPct val="114000"/>
              </a:lnSpc>
              <a:spcBef>
                <a:spcPts val="1000"/>
              </a:spcBef>
              <a:spcAft>
                <a:spcPts val="0"/>
              </a:spcAft>
              <a:buSzPct val="100000"/>
              <a:buAutoNum type="arabicPeriod"/>
            </a:pPr>
            <a:r>
              <a:rPr lang="en-GB"/>
              <a:t>Information Products on Satellite EO and CEOS Support to Environmental Change Adaptation and Resilience</a:t>
            </a:r>
            <a:endParaRPr/>
          </a:p>
          <a:p>
            <a:pPr indent="-219075" lvl="2" marL="1143000" rtl="0" algn="l">
              <a:lnSpc>
                <a:spcPct val="114000"/>
              </a:lnSpc>
              <a:spcBef>
                <a:spcPts val="1000"/>
              </a:spcBef>
              <a:spcAft>
                <a:spcPts val="0"/>
              </a:spcAft>
              <a:buSzPct val="100000"/>
              <a:buAutoNum type="arabicPeriod"/>
            </a:pPr>
            <a:r>
              <a:rPr lang="en-GB"/>
              <a:t>Updated CEOS ARD Strategy - </a:t>
            </a:r>
            <a:r>
              <a:rPr lang="en-GB"/>
              <a:t>Ensuring CEOS ARD is Fit for the Future</a:t>
            </a:r>
            <a:endParaRPr/>
          </a:p>
          <a:p>
            <a:pPr indent="-386715" lvl="0" marL="409575" rtl="0" algn="l">
              <a:spcBef>
                <a:spcPts val="1000"/>
              </a:spcBef>
              <a:spcAft>
                <a:spcPts val="0"/>
              </a:spcAft>
              <a:buSzPct val="100000"/>
              <a:buChar char="❖"/>
            </a:pPr>
            <a:r>
              <a:rPr lang="en-GB" u="sng"/>
              <a:t>F</a:t>
            </a:r>
            <a:r>
              <a:rPr lang="en-GB" u="sng"/>
              <a:t>inite activities</a:t>
            </a:r>
            <a:r>
              <a:rPr lang="en-GB"/>
              <a:t> to be concluded within the 2026 Chair Term</a:t>
            </a:r>
            <a:endParaRPr/>
          </a:p>
          <a:p>
            <a:pPr indent="-306069" lvl="1" marL="808037" rtl="0" algn="l">
              <a:spcBef>
                <a:spcPts val="0"/>
              </a:spcBef>
              <a:spcAft>
                <a:spcPts val="0"/>
              </a:spcAft>
              <a:buSzPct val="100000"/>
              <a:buChar char="●"/>
            </a:pPr>
            <a:r>
              <a:rPr lang="en-GB"/>
              <a:t>No expectation of ongoing investment/support from CEOS organisation</a:t>
            </a:r>
            <a:endParaRPr/>
          </a:p>
          <a:p>
            <a:pPr indent="-306069" lvl="1" marL="808037" rtl="0" algn="l">
              <a:spcBef>
                <a:spcPts val="0"/>
              </a:spcBef>
              <a:spcAft>
                <a:spcPts val="0"/>
              </a:spcAft>
              <a:buSzPct val="100000"/>
              <a:buChar char="●"/>
            </a:pPr>
            <a:r>
              <a:rPr lang="en-GB"/>
              <a:t>Open to input and contributions from all Agencies and </a:t>
            </a:r>
            <a:r>
              <a:rPr lang="en-GB"/>
              <a:t>Entities</a:t>
            </a:r>
            <a:endParaRPr/>
          </a:p>
          <a:p>
            <a:pPr indent="-306069" lvl="1" marL="808037" rtl="0" algn="l">
              <a:spcBef>
                <a:spcPts val="0"/>
              </a:spcBef>
              <a:spcAft>
                <a:spcPts val="0"/>
              </a:spcAft>
              <a:buSzPct val="100000"/>
              <a:buChar char="●"/>
            </a:pPr>
            <a:r>
              <a:rPr lang="en-GB"/>
              <a:t>Information to support strategic Principal-level discussions as well as to help communicate CEOS’s value proposition and relevance</a:t>
            </a:r>
            <a:endParaRPr/>
          </a:p>
          <a:p>
            <a:pPr indent="-386715" lvl="0" marL="409575" rtl="0" algn="l">
              <a:lnSpc>
                <a:spcPct val="114000"/>
              </a:lnSpc>
              <a:spcBef>
                <a:spcPts val="1000"/>
              </a:spcBef>
              <a:spcAft>
                <a:spcPts val="0"/>
              </a:spcAft>
              <a:buSzPct val="100000"/>
              <a:buChar char="❖"/>
            </a:pPr>
            <a:r>
              <a:rPr b="1" lang="en-GB"/>
              <a:t>Three </a:t>
            </a:r>
            <a:r>
              <a:rPr b="1" lang="en-GB"/>
              <a:t>Highlight Topics</a:t>
            </a:r>
            <a:r>
              <a:rPr lang="en-GB"/>
              <a:t> - focused, standalone events</a:t>
            </a:r>
            <a:endParaRPr/>
          </a:p>
          <a:p>
            <a:pPr indent="-386715" lvl="0" marL="409575" rtl="0" algn="l">
              <a:lnSpc>
                <a:spcPct val="114000"/>
              </a:lnSpc>
              <a:spcBef>
                <a:spcPts val="1000"/>
              </a:spcBef>
              <a:spcAft>
                <a:spcPts val="0"/>
              </a:spcAft>
              <a:buSzPct val="100000"/>
              <a:buChar char="❖"/>
            </a:pPr>
            <a:r>
              <a:rPr lang="en-GB"/>
              <a:t>All complementary to NASA SIT Chair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9"/>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Headline Theme	</a:t>
            </a:r>
            <a:endParaRPr/>
          </a:p>
        </p:txBody>
      </p:sp>
      <p:sp>
        <p:nvSpPr>
          <p:cNvPr id="66" name="Google Shape;66;p9"/>
          <p:cNvSpPr txBox="1"/>
          <p:nvPr>
            <p:ph idx="1" type="body"/>
          </p:nvPr>
        </p:nvSpPr>
        <p:spPr>
          <a:xfrm>
            <a:off x="497400" y="1371600"/>
            <a:ext cx="10857300" cy="4756200"/>
          </a:xfrm>
          <a:prstGeom prst="rect">
            <a:avLst/>
          </a:prstGeom>
          <a:noFill/>
          <a:ln>
            <a:noFill/>
          </a:ln>
        </p:spPr>
        <p:txBody>
          <a:bodyPr anchorCtr="0" anchor="t" bIns="45700" lIns="91425" spcFirstLastPara="1" rIns="91425" wrap="square" tIns="45700">
            <a:normAutofit fontScale="55000" lnSpcReduction="10000"/>
          </a:bodyPr>
          <a:lstStyle/>
          <a:p>
            <a:pPr indent="0" lvl="0" marL="0" rtl="0" algn="l">
              <a:lnSpc>
                <a:spcPct val="114000"/>
              </a:lnSpc>
              <a:spcBef>
                <a:spcPts val="1000"/>
              </a:spcBef>
              <a:spcAft>
                <a:spcPts val="0"/>
              </a:spcAft>
              <a:buNone/>
            </a:pPr>
            <a:r>
              <a:rPr i="1" lang="en-GB" sz="3685"/>
              <a:t>“</a:t>
            </a:r>
            <a:r>
              <a:rPr i="1" lang="en-GB" sz="3685"/>
              <a:t>Positioning CEOS for Success in a Rapidly Changing Context”</a:t>
            </a:r>
            <a:endParaRPr i="1" sz="3685"/>
          </a:p>
          <a:p>
            <a:pPr indent="-306070" lvl="0" marL="409575" rtl="0" algn="l">
              <a:lnSpc>
                <a:spcPct val="114000"/>
              </a:lnSpc>
              <a:spcBef>
                <a:spcPts val="1000"/>
              </a:spcBef>
              <a:spcAft>
                <a:spcPts val="0"/>
              </a:spcAft>
              <a:buSzPct val="100000"/>
              <a:buChar char="❖"/>
            </a:pPr>
            <a:r>
              <a:rPr b="1" lang="en-GB" sz="2400"/>
              <a:t>Environmental change adaptation and resilience</a:t>
            </a:r>
            <a:r>
              <a:rPr lang="en-GB" sz="2400"/>
              <a:t> as a lens to explore and communicate CEOS’s positioning, role and unique value as an organisation</a:t>
            </a:r>
            <a:endParaRPr sz="2400"/>
          </a:p>
          <a:p>
            <a:pPr indent="-287019" lvl="1" marL="808037" rtl="0" algn="l">
              <a:lnSpc>
                <a:spcPct val="114000"/>
              </a:lnSpc>
              <a:spcBef>
                <a:spcPts val="1000"/>
              </a:spcBef>
              <a:spcAft>
                <a:spcPts val="0"/>
              </a:spcAft>
              <a:buSzPct val="100000"/>
              <a:buChar char="●"/>
            </a:pPr>
            <a:r>
              <a:rPr lang="en-GB"/>
              <a:t>Change is happening and will continue - s</a:t>
            </a:r>
            <a:r>
              <a:rPr lang="en-GB" sz="2400"/>
              <a:t>atellite Earth observations</a:t>
            </a:r>
            <a:r>
              <a:rPr lang="en-GB"/>
              <a:t> have great potential to add value and support tangible impact that changes lives</a:t>
            </a:r>
            <a:endParaRPr sz="2400"/>
          </a:p>
          <a:p>
            <a:pPr indent="-287019" lvl="1" marL="808037" rtl="0" algn="l">
              <a:lnSpc>
                <a:spcPct val="114000"/>
              </a:lnSpc>
              <a:spcBef>
                <a:spcPts val="1000"/>
              </a:spcBef>
              <a:spcAft>
                <a:spcPts val="0"/>
              </a:spcAft>
              <a:buSzPct val="100000"/>
              <a:buChar char="●"/>
            </a:pPr>
            <a:r>
              <a:rPr lang="en-GB" sz="2400"/>
              <a:t>Action required at global/national level, but critical at </a:t>
            </a:r>
            <a:r>
              <a:rPr lang="en-GB"/>
              <a:t>regional</a:t>
            </a:r>
            <a:r>
              <a:rPr lang="en-GB"/>
              <a:t>/</a:t>
            </a:r>
            <a:r>
              <a:rPr lang="en-GB" sz="2400"/>
              <a:t>local scales - even </a:t>
            </a:r>
            <a:r>
              <a:rPr lang="en-GB"/>
              <a:t>at the level of individual businesses.</a:t>
            </a:r>
            <a:endParaRPr/>
          </a:p>
          <a:p>
            <a:pPr indent="-287019" lvl="1" marL="808037" marR="0" rtl="0" algn="l">
              <a:lnSpc>
                <a:spcPct val="114000"/>
              </a:lnSpc>
              <a:spcBef>
                <a:spcPts val="1000"/>
              </a:spcBef>
              <a:spcAft>
                <a:spcPts val="0"/>
              </a:spcAft>
              <a:buSzPct val="100000"/>
              <a:buChar char="●"/>
            </a:pPr>
            <a:r>
              <a:rPr lang="en-GB"/>
              <a:t>The EO sector </a:t>
            </a:r>
            <a:r>
              <a:rPr i="1" lang="en-GB"/>
              <a:t>itself </a:t>
            </a:r>
            <a:r>
              <a:rPr lang="en-GB"/>
              <a:t>is changing rapidly - how do we capitalise on this potential?</a:t>
            </a:r>
            <a:endParaRPr/>
          </a:p>
          <a:p>
            <a:pPr indent="-287019" lvl="1" marL="808037" marR="0" rtl="0" algn="l">
              <a:lnSpc>
                <a:spcPct val="114000"/>
              </a:lnSpc>
              <a:spcBef>
                <a:spcPts val="1000"/>
              </a:spcBef>
              <a:spcAft>
                <a:spcPts val="0"/>
              </a:spcAft>
              <a:buSzPct val="100000"/>
              <a:buChar char="●"/>
            </a:pPr>
            <a:r>
              <a:rPr lang="en-GB"/>
              <a:t>What might this mean for CEOS in terms of opportunities and challenges? positioning and partnerships?</a:t>
            </a:r>
            <a:endParaRPr/>
          </a:p>
          <a:p>
            <a:pPr indent="-306070" lvl="0" marL="409575" rtl="0" algn="l">
              <a:lnSpc>
                <a:spcPct val="114000"/>
              </a:lnSpc>
              <a:spcBef>
                <a:spcPts val="1000"/>
              </a:spcBef>
              <a:spcAft>
                <a:spcPts val="0"/>
              </a:spcAft>
              <a:buSzPct val="100000"/>
              <a:buChar char="❖"/>
            </a:pPr>
            <a:r>
              <a:rPr b="1" lang="en-GB" sz="2400"/>
              <a:t>CEOS, as the leading global coordination body, can be a powerful factor in ensuring satellite EO data plays its part:</a:t>
            </a:r>
            <a:endParaRPr b="1" sz="2400"/>
          </a:p>
          <a:p>
            <a:pPr indent="-287019" lvl="1" marL="808037" rtl="0" algn="l">
              <a:lnSpc>
                <a:spcPct val="114000"/>
              </a:lnSpc>
              <a:spcBef>
                <a:spcPts val="1000"/>
              </a:spcBef>
              <a:spcAft>
                <a:spcPts val="0"/>
              </a:spcAft>
              <a:buSzPct val="100000"/>
              <a:buChar char="●"/>
            </a:pPr>
            <a:r>
              <a:rPr lang="en-GB"/>
              <a:t>M</a:t>
            </a:r>
            <a:r>
              <a:rPr lang="en-GB" sz="2400"/>
              <a:t>aking the increasing volume of data - government an</a:t>
            </a:r>
            <a:r>
              <a:rPr lang="en-GB"/>
              <a:t>d commercial - </a:t>
            </a:r>
            <a:r>
              <a:rPr b="1" lang="en-GB" sz="2400"/>
              <a:t>easier to use, for more purposes, by more people</a:t>
            </a:r>
            <a:r>
              <a:rPr b="1" lang="en-GB"/>
              <a:t> - </a:t>
            </a:r>
            <a:r>
              <a:rPr lang="en-GB"/>
              <a:t>empowering action at increasingly local levels</a:t>
            </a:r>
            <a:endParaRPr/>
          </a:p>
          <a:p>
            <a:pPr indent="-287019" lvl="1" marL="808037" rtl="0" algn="l">
              <a:lnSpc>
                <a:spcPct val="114000"/>
              </a:lnSpc>
              <a:spcBef>
                <a:spcPts val="1000"/>
              </a:spcBef>
              <a:spcAft>
                <a:spcPts val="0"/>
              </a:spcAft>
              <a:buSzPct val="100000"/>
              <a:buChar char="●"/>
            </a:pPr>
            <a:r>
              <a:rPr lang="en-GB"/>
              <a:t>Facilitating satellite EO i</a:t>
            </a:r>
            <a:r>
              <a:rPr lang="en-GB" sz="2400"/>
              <a:t>ntegration into </a:t>
            </a:r>
            <a:r>
              <a:rPr b="1" lang="en-GB" sz="2400"/>
              <a:t>decision support products</a:t>
            </a:r>
            <a:r>
              <a:rPr lang="en-GB" sz="2400"/>
              <a:t> that enable practical action on adaptation at </a:t>
            </a:r>
            <a:r>
              <a:rPr b="1" lang="en-GB" sz="2400"/>
              <a:t>all scales - </a:t>
            </a:r>
            <a:r>
              <a:rPr lang="en-GB" sz="2400"/>
              <a:t>where l</a:t>
            </a:r>
            <a:r>
              <a:rPr lang="en-GB"/>
              <a:t>ocal relevance is key</a:t>
            </a:r>
            <a:endParaRPr/>
          </a:p>
          <a:p>
            <a:pPr indent="-287019" lvl="1" marL="808037" rtl="0" algn="l">
              <a:lnSpc>
                <a:spcPct val="114000"/>
              </a:lnSpc>
              <a:spcBef>
                <a:spcPts val="1000"/>
              </a:spcBef>
              <a:spcAft>
                <a:spcPts val="0"/>
              </a:spcAft>
              <a:buSzPct val="100000"/>
              <a:buChar char="●"/>
            </a:pPr>
            <a:r>
              <a:rPr lang="en-GB"/>
              <a:t>E</a:t>
            </a:r>
            <a:r>
              <a:rPr lang="en-GB" sz="2400"/>
              <a:t>nsuring data and information is generated and used in a </a:t>
            </a:r>
            <a:r>
              <a:rPr lang="en-GB" sz="2400"/>
              <a:t>way that </a:t>
            </a:r>
            <a:r>
              <a:rPr b="1" lang="en-GB" sz="2400"/>
              <a:t>builds trust and protects the reputation of the satellite </a:t>
            </a:r>
            <a:r>
              <a:rPr b="1" lang="en-GB"/>
              <a:t>EO</a:t>
            </a:r>
            <a:r>
              <a:rPr b="1" lang="en-GB" sz="2400"/>
              <a:t> community</a:t>
            </a:r>
            <a:r>
              <a:rPr lang="en-GB" sz="2400"/>
              <a:t> in the eyes of stakeholder</a:t>
            </a:r>
            <a:r>
              <a:rPr lang="en-GB"/>
              <a:t>s</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0"/>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Arial"/>
              <a:buNone/>
            </a:pPr>
            <a:r>
              <a:rPr lang="en-GB" sz="2960"/>
              <a:t>Activity 1: CEOS Support to Environmental Adaptation and Resilience</a:t>
            </a:r>
            <a:r>
              <a:rPr lang="en-GB" sz="2960"/>
              <a:t>	</a:t>
            </a:r>
            <a:endParaRPr sz="2960"/>
          </a:p>
        </p:txBody>
      </p:sp>
      <p:sp>
        <p:nvSpPr>
          <p:cNvPr id="72" name="Google Shape;72;p10"/>
          <p:cNvSpPr txBox="1"/>
          <p:nvPr>
            <p:ph idx="1" type="body"/>
          </p:nvPr>
        </p:nvSpPr>
        <p:spPr>
          <a:xfrm>
            <a:off x="293825" y="791133"/>
            <a:ext cx="11898300" cy="544890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l">
              <a:lnSpc>
                <a:spcPct val="114000"/>
              </a:lnSpc>
              <a:spcBef>
                <a:spcPts val="1000"/>
              </a:spcBef>
              <a:spcAft>
                <a:spcPts val="0"/>
              </a:spcAft>
              <a:buNone/>
            </a:pPr>
            <a:r>
              <a:t/>
            </a:r>
            <a:endParaRPr/>
          </a:p>
          <a:p>
            <a:pPr indent="-346710" lvl="0" marL="409575" rtl="0" algn="l">
              <a:lnSpc>
                <a:spcPct val="114000"/>
              </a:lnSpc>
              <a:spcBef>
                <a:spcPts val="1000"/>
              </a:spcBef>
              <a:spcAft>
                <a:spcPts val="0"/>
              </a:spcAft>
              <a:buSzPct val="100000"/>
              <a:buChar char="❖"/>
            </a:pPr>
            <a:r>
              <a:rPr b="1" lang="en-GB"/>
              <a:t>Prepare information products that support Principals at the 2026 Plenary to strategically consider the role CEOS is playing, and can play, in supporting societal adaptation and resilience in the face of environmental change</a:t>
            </a:r>
            <a:endParaRPr b="1"/>
          </a:p>
          <a:p>
            <a:pPr indent="-283210" lvl="1" marL="808037" rtl="0" algn="l">
              <a:spcBef>
                <a:spcPts val="0"/>
              </a:spcBef>
              <a:spcAft>
                <a:spcPts val="0"/>
              </a:spcAft>
              <a:buSzPct val="75000"/>
              <a:buChar char="⮚"/>
            </a:pPr>
            <a:r>
              <a:rPr lang="en-GB"/>
              <a:t>Multiple drivers of such change</a:t>
            </a:r>
            <a:endParaRPr/>
          </a:p>
          <a:p>
            <a:pPr indent="-283210" lvl="1" marL="808037" rtl="0" algn="l">
              <a:spcBef>
                <a:spcPts val="0"/>
              </a:spcBef>
              <a:spcAft>
                <a:spcPts val="0"/>
              </a:spcAft>
              <a:buSzPct val="75000"/>
              <a:buChar char="⮚"/>
            </a:pPr>
            <a:r>
              <a:rPr lang="en-GB"/>
              <a:t>Applications  rely on access to, and ability to integrate, multiple datasets at different spatial scales</a:t>
            </a:r>
            <a:endParaRPr/>
          </a:p>
          <a:p>
            <a:pPr indent="-194310" lvl="2" marL="1143000" rtl="0" algn="l">
              <a:spcBef>
                <a:spcPts val="0"/>
              </a:spcBef>
              <a:spcAft>
                <a:spcPts val="0"/>
              </a:spcAft>
              <a:buSzPct val="90000"/>
              <a:buChar char="▪"/>
            </a:pPr>
            <a:r>
              <a:rPr i="1" lang="en-GB"/>
              <a:t>In particular</a:t>
            </a:r>
            <a:r>
              <a:rPr lang="en-GB"/>
              <a:t> at local scales.</a:t>
            </a:r>
            <a:endParaRPr/>
          </a:p>
          <a:p>
            <a:pPr indent="-283210" lvl="1" marL="808037" rtl="0" algn="l">
              <a:spcBef>
                <a:spcPts val="0"/>
              </a:spcBef>
              <a:spcAft>
                <a:spcPts val="0"/>
              </a:spcAft>
              <a:buSzPct val="75000"/>
              <a:buChar char="⮚"/>
            </a:pPr>
            <a:r>
              <a:rPr lang="en-GB"/>
              <a:t>A lens through which to explore CEOS’s role in the EO ecosystem and value chain, including threads around commercial sector engagement and scalability</a:t>
            </a:r>
            <a:endParaRPr/>
          </a:p>
          <a:p>
            <a:pPr indent="-283210" lvl="1" marL="808037" rtl="0" algn="l">
              <a:spcBef>
                <a:spcPts val="0"/>
              </a:spcBef>
              <a:spcAft>
                <a:spcPts val="0"/>
              </a:spcAft>
              <a:buSzPct val="75000"/>
              <a:buChar char="⮚"/>
            </a:pPr>
            <a:r>
              <a:rPr lang="en-GB"/>
              <a:t>Relevant across many parts of CEOS, as evidenced by efforts to date</a:t>
            </a:r>
            <a:endParaRPr/>
          </a:p>
          <a:p>
            <a:pPr indent="-346710" lvl="0" marL="409575" rtl="0" algn="l">
              <a:lnSpc>
                <a:spcPct val="114000"/>
              </a:lnSpc>
              <a:spcBef>
                <a:spcPts val="1000"/>
              </a:spcBef>
              <a:spcAft>
                <a:spcPts val="0"/>
              </a:spcAft>
              <a:buSzPct val="100000"/>
              <a:buChar char="❖"/>
            </a:pPr>
            <a:r>
              <a:rPr lang="en-GB" u="sng"/>
              <a:t>Product 1 - Outward focus</a:t>
            </a:r>
            <a:endParaRPr u="sng"/>
          </a:p>
          <a:p>
            <a:pPr indent="-283210" lvl="1" marL="808037" rtl="0" algn="l">
              <a:lnSpc>
                <a:spcPct val="114000"/>
              </a:lnSpc>
              <a:spcBef>
                <a:spcPts val="1000"/>
              </a:spcBef>
              <a:spcAft>
                <a:spcPts val="0"/>
              </a:spcAft>
              <a:buSzPct val="75000"/>
              <a:buChar char="⮚"/>
            </a:pPr>
            <a:r>
              <a:rPr lang="en-GB"/>
              <a:t>Captures case studies and exemplars of current impact and value</a:t>
            </a:r>
            <a:endParaRPr/>
          </a:p>
          <a:p>
            <a:pPr indent="-283210" lvl="1" marL="808037" rtl="0" algn="l">
              <a:lnSpc>
                <a:spcPct val="114000"/>
              </a:lnSpc>
              <a:spcBef>
                <a:spcPts val="1000"/>
              </a:spcBef>
              <a:spcAft>
                <a:spcPts val="0"/>
              </a:spcAft>
              <a:buSzPct val="75000"/>
              <a:buChar char="⮚"/>
            </a:pPr>
            <a:r>
              <a:rPr lang="en-GB"/>
              <a:t>Highlight demonstrators, resources, tools and examples (e.g. code)</a:t>
            </a:r>
            <a:endParaRPr/>
          </a:p>
          <a:p>
            <a:pPr indent="-283210" lvl="1" marL="808037" rtl="0" algn="l">
              <a:spcBef>
                <a:spcPts val="1000"/>
              </a:spcBef>
              <a:spcAft>
                <a:spcPts val="0"/>
              </a:spcAft>
              <a:buSzPct val="75000"/>
              <a:buChar char="⮚"/>
            </a:pPr>
            <a:r>
              <a:rPr lang="en-GB"/>
              <a:t>Online, dynamic, multi-media (where possible)</a:t>
            </a:r>
            <a:endParaRPr/>
          </a:p>
          <a:p>
            <a:pPr indent="-283210" lvl="1" marL="808037" rtl="0" algn="l">
              <a:spcBef>
                <a:spcPts val="1000"/>
              </a:spcBef>
              <a:spcAft>
                <a:spcPts val="0"/>
              </a:spcAft>
              <a:buSzPct val="75000"/>
              <a:buChar char="⮚"/>
            </a:pPr>
            <a:r>
              <a:rPr lang="en-GB"/>
              <a:t>Opportunity for thematic views - small islands, polar, biodiversity, water, etc</a:t>
            </a:r>
            <a:endParaRPr/>
          </a:p>
          <a:p>
            <a:pPr indent="-283210" lvl="1" marL="808037" rtl="0" algn="l">
              <a:lnSpc>
                <a:spcPct val="114000"/>
              </a:lnSpc>
              <a:spcBef>
                <a:spcPts val="1000"/>
              </a:spcBef>
              <a:spcAft>
                <a:spcPts val="0"/>
              </a:spcAft>
              <a:buSzPct val="75000"/>
              <a:buChar char="⮚"/>
            </a:pPr>
            <a:r>
              <a:rPr lang="en-GB"/>
              <a:t>An asset to support communication of value at major events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1"/>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Arial"/>
              <a:buNone/>
            </a:pPr>
            <a:r>
              <a:rPr lang="en-GB" sz="2960"/>
              <a:t>Activity 1: CEOS Support to Environmental Adaptation and Resilience	</a:t>
            </a:r>
            <a:endParaRPr sz="2960"/>
          </a:p>
        </p:txBody>
      </p:sp>
      <p:sp>
        <p:nvSpPr>
          <p:cNvPr id="78" name="Google Shape;78;p11"/>
          <p:cNvSpPr txBox="1"/>
          <p:nvPr/>
        </p:nvSpPr>
        <p:spPr>
          <a:xfrm>
            <a:off x="950254" y="4971861"/>
            <a:ext cx="10291500" cy="11364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i="1" lang="en-GB" sz="2500" u="sng">
                <a:solidFill>
                  <a:schemeClr val="dk1"/>
                </a:solidFill>
                <a:latin typeface="Montserrat"/>
                <a:ea typeface="Montserrat"/>
                <a:cs typeface="Montserrat"/>
                <a:sym typeface="Montserrat"/>
              </a:rPr>
              <a:t>Writing Team - open from Plenary; express interest now</a:t>
            </a:r>
            <a:endParaRPr i="1" sz="2500" u="sng">
              <a:solidFill>
                <a:schemeClr val="dk1"/>
              </a:solidFill>
              <a:latin typeface="Montserrat"/>
              <a:ea typeface="Montserrat"/>
              <a:cs typeface="Montserrat"/>
              <a:sym typeface="Montserrat"/>
            </a:endParaRPr>
          </a:p>
          <a:p>
            <a:pPr indent="0" lvl="0" marL="0" rtl="0" algn="ctr">
              <a:lnSpc>
                <a:spcPct val="114000"/>
              </a:lnSpc>
              <a:spcBef>
                <a:spcPts val="1000"/>
              </a:spcBef>
              <a:spcAft>
                <a:spcPts val="0"/>
              </a:spcAft>
              <a:buNone/>
            </a:pPr>
            <a:r>
              <a:rPr i="1" lang="en-GB" sz="2500" u="sng">
                <a:solidFill>
                  <a:schemeClr val="dk1"/>
                </a:solidFill>
                <a:latin typeface="Montserrat"/>
                <a:ea typeface="Montserrat"/>
                <a:cs typeface="Montserrat"/>
                <a:sym typeface="Montserrat"/>
              </a:rPr>
              <a:t>Coordinators: Alex Held (CSIRO) and Mark Dowell (EC)</a:t>
            </a:r>
            <a:endParaRPr i="1" sz="2500" u="sng">
              <a:solidFill>
                <a:schemeClr val="dk1"/>
              </a:solidFill>
              <a:latin typeface="Montserrat"/>
              <a:ea typeface="Montserrat"/>
              <a:cs typeface="Montserrat"/>
              <a:sym typeface="Montserrat"/>
            </a:endParaRPr>
          </a:p>
        </p:txBody>
      </p:sp>
      <p:sp>
        <p:nvSpPr>
          <p:cNvPr id="79" name="Google Shape;79;p11"/>
          <p:cNvSpPr txBox="1"/>
          <p:nvPr/>
        </p:nvSpPr>
        <p:spPr>
          <a:xfrm>
            <a:off x="0" y="1310975"/>
            <a:ext cx="11660400" cy="3614400"/>
          </a:xfrm>
          <a:prstGeom prst="rect">
            <a:avLst/>
          </a:prstGeom>
          <a:noFill/>
          <a:ln>
            <a:noFill/>
          </a:ln>
        </p:spPr>
        <p:txBody>
          <a:bodyPr anchorCtr="0" anchor="t" bIns="91425" lIns="91425" spcFirstLastPara="1" rIns="91425" wrap="square" tIns="91425">
            <a:spAutoFit/>
          </a:bodyPr>
          <a:lstStyle/>
          <a:p>
            <a:pPr indent="-361950" lvl="0" marL="409575" rtl="0" algn="l">
              <a:lnSpc>
                <a:spcPct val="114000"/>
              </a:lnSpc>
              <a:spcBef>
                <a:spcPts val="1000"/>
              </a:spcBef>
              <a:spcAft>
                <a:spcPts val="0"/>
              </a:spcAft>
              <a:buClr>
                <a:schemeClr val="dk1"/>
              </a:buClr>
              <a:buSzPts val="1200"/>
              <a:buFont typeface="Montserrat"/>
              <a:buChar char="❖"/>
            </a:pPr>
            <a:r>
              <a:rPr lang="en-GB" sz="2200" u="sng">
                <a:solidFill>
                  <a:schemeClr val="dk1"/>
                </a:solidFill>
                <a:latin typeface="Montserrat"/>
                <a:ea typeface="Montserrat"/>
                <a:cs typeface="Montserrat"/>
                <a:sym typeface="Montserrat"/>
              </a:rPr>
              <a:t>Product 2 - Inward focus</a:t>
            </a:r>
            <a:endParaRPr sz="2200" u="sng">
              <a:solidFill>
                <a:schemeClr val="dk1"/>
              </a:solidFill>
              <a:latin typeface="Montserrat"/>
              <a:ea typeface="Montserrat"/>
              <a:cs typeface="Montserrat"/>
              <a:sym typeface="Montserrat"/>
            </a:endParaRPr>
          </a:p>
          <a:p>
            <a:pPr indent="-279400" lvl="1" marL="808037" rtl="0" algn="l">
              <a:lnSpc>
                <a:spcPct val="114000"/>
              </a:lnSpc>
              <a:spcBef>
                <a:spcPts val="1000"/>
              </a:spcBef>
              <a:spcAft>
                <a:spcPts val="0"/>
              </a:spcAft>
              <a:buClr>
                <a:schemeClr val="dk1"/>
              </a:buClr>
              <a:buSzPts val="1200"/>
              <a:buFont typeface="Montserrat"/>
              <a:buChar char="⮚"/>
            </a:pPr>
            <a:r>
              <a:rPr lang="en-GB" sz="1800">
                <a:solidFill>
                  <a:schemeClr val="dk1"/>
                </a:solidFill>
                <a:latin typeface="Montserrat"/>
                <a:ea typeface="Montserrat"/>
                <a:cs typeface="Montserrat"/>
                <a:sym typeface="Montserrat"/>
              </a:rPr>
              <a:t>Collation and analysis of challenges and opportunities that support Principals to consider strategic topics such as:</a:t>
            </a:r>
            <a:endParaRPr sz="1800">
              <a:solidFill>
                <a:schemeClr val="dk1"/>
              </a:solidFill>
              <a:latin typeface="Montserrat"/>
              <a:ea typeface="Montserrat"/>
              <a:cs typeface="Montserrat"/>
              <a:sym typeface="Montserrat"/>
            </a:endParaRPr>
          </a:p>
          <a:p>
            <a:pPr indent="-190500" lvl="2" marL="1143000" rtl="0" algn="l">
              <a:lnSpc>
                <a:spcPct val="114000"/>
              </a:lnSpc>
              <a:spcBef>
                <a:spcPts val="100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Where can CEOS get the greatest ‘bang for buck’ and add the greatest unique value?</a:t>
            </a:r>
            <a:endParaRPr>
              <a:solidFill>
                <a:schemeClr val="dk1"/>
              </a:solidFill>
              <a:latin typeface="Montserrat"/>
              <a:ea typeface="Montserrat"/>
              <a:cs typeface="Montserrat"/>
              <a:sym typeface="Montserrat"/>
            </a:endParaRPr>
          </a:p>
          <a:p>
            <a:pPr indent="-190500" lvl="2" marL="1143000" rtl="0" algn="l">
              <a:lnSpc>
                <a:spcPct val="114000"/>
              </a:lnSpc>
              <a:spcBef>
                <a:spcPts val="100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Do we have the right partnerships? Are we leveraging existing partnerships effectively?</a:t>
            </a:r>
            <a:endParaRPr>
              <a:solidFill>
                <a:schemeClr val="dk1"/>
              </a:solidFill>
              <a:latin typeface="Montserrat"/>
              <a:ea typeface="Montserrat"/>
              <a:cs typeface="Montserrat"/>
              <a:sym typeface="Montserrat"/>
            </a:endParaRPr>
          </a:p>
          <a:p>
            <a:pPr indent="-190500" lvl="2" marL="1143000" rtl="0" algn="l">
              <a:lnSpc>
                <a:spcPct val="114000"/>
              </a:lnSpc>
              <a:spcBef>
                <a:spcPts val="100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Are existing CEOS activities/efforts connected and aligned  to support greatest impact?</a:t>
            </a:r>
            <a:endParaRPr>
              <a:solidFill>
                <a:schemeClr val="dk1"/>
              </a:solidFill>
              <a:latin typeface="Montserrat"/>
              <a:ea typeface="Montserrat"/>
              <a:cs typeface="Montserrat"/>
              <a:sym typeface="Montserrat"/>
            </a:endParaRPr>
          </a:p>
          <a:p>
            <a:pPr indent="-279400" lvl="1" marL="808037" rtl="0" algn="l">
              <a:lnSpc>
                <a:spcPct val="114000"/>
              </a:lnSpc>
              <a:spcBef>
                <a:spcPts val="1000"/>
              </a:spcBef>
              <a:spcAft>
                <a:spcPts val="0"/>
              </a:spcAft>
              <a:buClr>
                <a:schemeClr val="dk1"/>
              </a:buClr>
              <a:buSzPts val="1200"/>
              <a:buFont typeface="Montserrat"/>
              <a:buChar char="⮚"/>
            </a:pPr>
            <a:r>
              <a:rPr lang="en-GB" sz="1800">
                <a:solidFill>
                  <a:schemeClr val="dk1"/>
                </a:solidFill>
                <a:latin typeface="Montserrat"/>
                <a:ea typeface="Montserrat"/>
                <a:cs typeface="Montserrat"/>
                <a:sym typeface="Montserrat"/>
              </a:rPr>
              <a:t>Key sources:</a:t>
            </a:r>
            <a:endParaRPr sz="1800">
              <a:solidFill>
                <a:schemeClr val="dk1"/>
              </a:solidFill>
              <a:latin typeface="Montserrat"/>
              <a:ea typeface="Montserrat"/>
              <a:cs typeface="Montserrat"/>
              <a:sym typeface="Montserrat"/>
            </a:endParaRPr>
          </a:p>
          <a:p>
            <a:pPr indent="-190500" lvl="2" marL="1143000" rtl="0" algn="l">
              <a:lnSpc>
                <a:spcPct val="114000"/>
              </a:lnSpc>
              <a:spcBef>
                <a:spcPts val="100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CEOS’s  efforts and experiences, e.g. WGDisasters, COAST-VC, GST Strategy, Biodiversity Study Team, Agriculture, etc</a:t>
            </a:r>
            <a:endParaRPr>
              <a:solidFill>
                <a:schemeClr val="dk1"/>
              </a:solidFill>
              <a:latin typeface="Montserrat"/>
              <a:ea typeface="Montserrat"/>
              <a:cs typeface="Montserrat"/>
              <a:sym typeface="Montserrat"/>
            </a:endParaRPr>
          </a:p>
          <a:p>
            <a:pPr indent="-190500" lvl="2" marL="1143000" rtl="0" algn="l">
              <a:lnSpc>
                <a:spcPct val="114000"/>
              </a:lnSpc>
              <a:spcBef>
                <a:spcPts val="100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Synthesis of issues and themes arising from the case study capture and analysis process</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2"/>
          <p:cNvSpPr txBox="1"/>
          <p:nvPr>
            <p:ph type="title"/>
          </p:nvPr>
        </p:nvSpPr>
        <p:spPr>
          <a:xfrm>
            <a:off x="293826" y="246927"/>
            <a:ext cx="9591000" cy="869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GB" sz="3759"/>
              <a:t>Activity 2: Future CEOS ARD Strategy</a:t>
            </a:r>
            <a:endParaRPr sz="3759"/>
          </a:p>
        </p:txBody>
      </p:sp>
      <p:sp>
        <p:nvSpPr>
          <p:cNvPr id="86" name="Google Shape;86;p12"/>
          <p:cNvSpPr txBox="1"/>
          <p:nvPr>
            <p:ph idx="1" type="body"/>
          </p:nvPr>
        </p:nvSpPr>
        <p:spPr>
          <a:xfrm>
            <a:off x="407511" y="1390924"/>
            <a:ext cx="9183600" cy="4806600"/>
          </a:xfrm>
          <a:prstGeom prst="rect">
            <a:avLst/>
          </a:prstGeom>
        </p:spPr>
        <p:txBody>
          <a:bodyPr anchorCtr="0" anchor="t" bIns="45700" lIns="91425" spcFirstLastPara="1" rIns="91425" wrap="square" tIns="45700">
            <a:normAutofit fontScale="77500" lnSpcReduction="20000"/>
          </a:bodyPr>
          <a:lstStyle/>
          <a:p>
            <a:pPr indent="-345281" lvl="0" marL="409575" rtl="0" algn="l">
              <a:spcBef>
                <a:spcPts val="1000"/>
              </a:spcBef>
              <a:spcAft>
                <a:spcPts val="0"/>
              </a:spcAft>
              <a:buSzPct val="100000"/>
              <a:buChar char="❖"/>
            </a:pPr>
            <a:r>
              <a:rPr b="1" lang="en-GB" sz="2500"/>
              <a:t>Provide additional capacity and attention to support the CEOS-ARD Oversight Group in their effort to prepare the next iteration of the CEOS-ARD Strategy </a:t>
            </a:r>
            <a:r>
              <a:rPr b="1" lang="en-GB" sz="2500"/>
              <a:t>ready</a:t>
            </a:r>
            <a:r>
              <a:rPr b="1" lang="en-GB" sz="2500"/>
              <a:t> for Plenary 2026</a:t>
            </a:r>
            <a:endParaRPr b="1" sz="2500"/>
          </a:p>
          <a:p>
            <a:pPr indent="-345281" lvl="0" marL="409575" rtl="0" algn="l">
              <a:spcBef>
                <a:spcPts val="1000"/>
              </a:spcBef>
              <a:spcAft>
                <a:spcPts val="0"/>
              </a:spcAft>
              <a:buSzPct val="100000"/>
              <a:buChar char="❖"/>
            </a:pPr>
            <a:r>
              <a:rPr lang="en-GB" sz="2500"/>
              <a:t>Purpose: E</a:t>
            </a:r>
            <a:r>
              <a:rPr lang="en-GB" sz="2500"/>
              <a:t>nsuring CEOS-ARD is Fit for the Future</a:t>
            </a:r>
            <a:endParaRPr sz="2500"/>
          </a:p>
          <a:p>
            <a:pPr indent="-268446" lvl="1" marL="808037" rtl="0" algn="l">
              <a:spcBef>
                <a:spcPts val="1000"/>
              </a:spcBef>
              <a:spcAft>
                <a:spcPts val="0"/>
              </a:spcAft>
              <a:buSzPct val="100000"/>
              <a:buChar char="⮚"/>
            </a:pPr>
            <a:r>
              <a:rPr lang="en-GB" sz="2100"/>
              <a:t>Building on significant interest and momentum from Principals and stakeholders - including pull from the commercial sector</a:t>
            </a:r>
            <a:endParaRPr sz="2100"/>
          </a:p>
          <a:p>
            <a:pPr indent="-268446" lvl="1" marL="808037" rtl="0" algn="l">
              <a:spcBef>
                <a:spcPts val="1000"/>
              </a:spcBef>
              <a:spcAft>
                <a:spcPts val="0"/>
              </a:spcAft>
              <a:buSzPct val="100000"/>
              <a:buChar char="⮚"/>
            </a:pPr>
            <a:r>
              <a:rPr lang="en-GB" sz="2100"/>
              <a:t>Ensure CEOS-ARD remains consistent with and relevant to the evolving user base and their expectations</a:t>
            </a:r>
            <a:endParaRPr sz="2100"/>
          </a:p>
          <a:p>
            <a:pPr indent="-268446" lvl="1" marL="808037" rtl="0" algn="l">
              <a:spcBef>
                <a:spcPts val="1000"/>
              </a:spcBef>
              <a:spcAft>
                <a:spcPts val="0"/>
              </a:spcAft>
              <a:buSzPct val="100000"/>
              <a:buChar char="⮚"/>
            </a:pPr>
            <a:r>
              <a:rPr lang="en-GB" sz="2100"/>
              <a:t>M</a:t>
            </a:r>
            <a:r>
              <a:rPr lang="en-GB" sz="2100"/>
              <a:t>aximise the societal benefits of satellite EO – including for adaptation and resilience to a changing environment (CEOS-ARD is a key enabler)</a:t>
            </a:r>
            <a:endParaRPr sz="2100"/>
          </a:p>
          <a:p>
            <a:pPr indent="-345281" lvl="0" marL="409575" rtl="0" algn="l">
              <a:spcBef>
                <a:spcPts val="1000"/>
              </a:spcBef>
              <a:spcAft>
                <a:spcPts val="0"/>
              </a:spcAft>
              <a:buSzPct val="100000"/>
              <a:buChar char="❖"/>
            </a:pPr>
            <a:r>
              <a:rPr lang="en-GB" sz="2500"/>
              <a:t>Driven</a:t>
            </a:r>
            <a:r>
              <a:rPr lang="en-GB" sz="2500"/>
              <a:t> by evidence:</a:t>
            </a:r>
            <a:endParaRPr sz="2500"/>
          </a:p>
          <a:p>
            <a:pPr indent="-268446" lvl="1" marL="808037" rtl="0" algn="l">
              <a:spcBef>
                <a:spcPts val="1000"/>
              </a:spcBef>
              <a:spcAft>
                <a:spcPts val="0"/>
              </a:spcAft>
              <a:buSzPct val="100000"/>
              <a:buChar char="⮚"/>
            </a:pPr>
            <a:r>
              <a:rPr lang="en-GB" sz="2100"/>
              <a:t>Engagements with the community </a:t>
            </a:r>
            <a:r>
              <a:rPr lang="en-GB" sz="2100"/>
              <a:t>at key events such as ESA’s LPS, IGARSS, IAC, WGCV, LSI-VC (more to come)</a:t>
            </a:r>
            <a:endParaRPr sz="2100"/>
          </a:p>
          <a:p>
            <a:pPr indent="-268446" lvl="1" marL="808037" rtl="0" algn="l">
              <a:spcBef>
                <a:spcPts val="1000"/>
              </a:spcBef>
              <a:spcAft>
                <a:spcPts val="0"/>
              </a:spcAft>
              <a:buSzPct val="100000"/>
              <a:buChar char="⮚"/>
            </a:pPr>
            <a:r>
              <a:rPr lang="en-GB" sz="2100"/>
              <a:t>Survey to gather feedback to </a:t>
            </a:r>
            <a:r>
              <a:rPr i="1" lang="en-GB" sz="2100"/>
              <a:t>“Help Shape the Future of CEOS-ARD” (open: </a:t>
            </a:r>
            <a:r>
              <a:rPr i="1" lang="en-GB" sz="2100" u="sng">
                <a:solidFill>
                  <a:schemeClr val="hlink"/>
                </a:solidFill>
                <a:hlinkClick r:id="rId3"/>
              </a:rPr>
              <a:t>ceos.org/ard/survey</a:t>
            </a:r>
            <a:r>
              <a:rPr i="1" lang="en-GB" sz="2100"/>
              <a:t>)</a:t>
            </a:r>
            <a:endParaRPr sz="2100"/>
          </a:p>
        </p:txBody>
      </p:sp>
      <p:pic>
        <p:nvPicPr>
          <p:cNvPr id="87" name="Google Shape;87;p12" title="ceos-ard-banner-v3-small.png"/>
          <p:cNvPicPr preferRelativeResize="0"/>
          <p:nvPr/>
        </p:nvPicPr>
        <p:blipFill>
          <a:blip r:embed="rId4">
            <a:alphaModFix/>
          </a:blip>
          <a:stretch>
            <a:fillRect/>
          </a:stretch>
        </p:blipFill>
        <p:spPr>
          <a:xfrm>
            <a:off x="9772053" y="1321350"/>
            <a:ext cx="1992597" cy="4806600"/>
          </a:xfrm>
          <a:prstGeom prst="rect">
            <a:avLst/>
          </a:prstGeom>
          <a:noFill/>
          <a:ln cap="flat" cmpd="sng" w="9525">
            <a:solidFill>
              <a:srgbClr val="000000"/>
            </a:solidFill>
            <a:prstDash val="solid"/>
            <a:round/>
            <a:headEnd len="sm" w="sm" type="none"/>
            <a:tailEnd len="sm" w="sm" type="none"/>
          </a:ln>
          <a:effectLst>
            <a:outerShdw blurRad="457200" rotWithShape="0" algn="bl" dir="4560000" dist="104775">
              <a:srgbClr val="000000">
                <a:alpha val="48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3"/>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Themes to explore (provisional)</a:t>
            </a:r>
            <a:endParaRPr/>
          </a:p>
        </p:txBody>
      </p:sp>
      <p:sp>
        <p:nvSpPr>
          <p:cNvPr id="94" name="Google Shape;94;p13"/>
          <p:cNvSpPr txBox="1"/>
          <p:nvPr>
            <p:ph idx="1" type="body"/>
          </p:nvPr>
        </p:nvSpPr>
        <p:spPr>
          <a:xfrm>
            <a:off x="497400" y="1506175"/>
            <a:ext cx="9591000" cy="3531600"/>
          </a:xfrm>
          <a:prstGeom prst="rect">
            <a:avLst/>
          </a:prstGeom>
        </p:spPr>
        <p:txBody>
          <a:bodyPr anchorCtr="0" anchor="t" bIns="45700" lIns="91425" spcFirstLastPara="1" rIns="91425" wrap="square" tIns="45700">
            <a:noAutofit/>
          </a:bodyPr>
          <a:lstStyle/>
          <a:p>
            <a:pPr indent="-365760" lvl="0" marL="457200" rtl="0" algn="l">
              <a:lnSpc>
                <a:spcPct val="94000"/>
              </a:lnSpc>
              <a:spcBef>
                <a:spcPts val="1000"/>
              </a:spcBef>
              <a:spcAft>
                <a:spcPts val="0"/>
              </a:spcAft>
              <a:buSzPts val="2160"/>
              <a:buChar char="❖"/>
            </a:pPr>
            <a:r>
              <a:rPr lang="en-GB" sz="2160"/>
              <a:t>Ongoing quality assessment procedures</a:t>
            </a:r>
            <a:endParaRPr sz="2160"/>
          </a:p>
          <a:p>
            <a:pPr indent="-365760" lvl="0" marL="457200" rtl="0" algn="l">
              <a:lnSpc>
                <a:spcPct val="94000"/>
              </a:lnSpc>
              <a:spcBef>
                <a:spcPts val="0"/>
              </a:spcBef>
              <a:spcAft>
                <a:spcPts val="0"/>
              </a:spcAft>
              <a:buSzPts val="2160"/>
              <a:buChar char="❖"/>
            </a:pPr>
            <a:r>
              <a:rPr lang="en-GB" sz="2160"/>
              <a:t>Measurement equivalence</a:t>
            </a:r>
            <a:endParaRPr sz="2160"/>
          </a:p>
          <a:p>
            <a:pPr indent="-365760" lvl="0" marL="457200" rtl="0" algn="l">
              <a:lnSpc>
                <a:spcPct val="94000"/>
              </a:lnSpc>
              <a:spcBef>
                <a:spcPts val="0"/>
              </a:spcBef>
              <a:spcAft>
                <a:spcPts val="0"/>
              </a:spcAft>
              <a:buSzPts val="2160"/>
              <a:buChar char="❖"/>
            </a:pPr>
            <a:r>
              <a:rPr lang="en-GB" sz="2160"/>
              <a:t>Standardisation</a:t>
            </a:r>
            <a:endParaRPr sz="2160"/>
          </a:p>
          <a:p>
            <a:pPr indent="-365760" lvl="0" marL="457200" rtl="0" algn="l">
              <a:lnSpc>
                <a:spcPct val="94000"/>
              </a:lnSpc>
              <a:spcBef>
                <a:spcPts val="0"/>
              </a:spcBef>
              <a:spcAft>
                <a:spcPts val="0"/>
              </a:spcAft>
              <a:buSzPts val="2160"/>
              <a:buChar char="❖"/>
            </a:pPr>
            <a:r>
              <a:rPr lang="en-GB" sz="2160"/>
              <a:t>Linkages to agency purchasing frameworks</a:t>
            </a:r>
            <a:endParaRPr sz="2160"/>
          </a:p>
          <a:p>
            <a:pPr indent="-365760" lvl="0" marL="457200" rtl="0" algn="l">
              <a:lnSpc>
                <a:spcPct val="94000"/>
              </a:lnSpc>
              <a:spcBef>
                <a:spcPts val="0"/>
              </a:spcBef>
              <a:spcAft>
                <a:spcPts val="0"/>
              </a:spcAft>
              <a:buSzPts val="2160"/>
              <a:buChar char="❖"/>
            </a:pPr>
            <a:r>
              <a:rPr lang="en-GB" sz="2160"/>
              <a:t>Commercial engagement geometry</a:t>
            </a:r>
            <a:endParaRPr sz="2160"/>
          </a:p>
          <a:p>
            <a:pPr indent="-365760" lvl="0" marL="457200" rtl="0" algn="l">
              <a:lnSpc>
                <a:spcPct val="94000"/>
              </a:lnSpc>
              <a:spcBef>
                <a:spcPts val="0"/>
              </a:spcBef>
              <a:spcAft>
                <a:spcPts val="0"/>
              </a:spcAft>
              <a:buSzPts val="2160"/>
              <a:buChar char="❖"/>
            </a:pPr>
            <a:r>
              <a:rPr lang="en-GB" sz="2160"/>
              <a:t>Continued relevance beyond land</a:t>
            </a:r>
            <a:endParaRPr sz="2160"/>
          </a:p>
          <a:p>
            <a:pPr indent="-365760" lvl="0" marL="457200" rtl="0" algn="l">
              <a:lnSpc>
                <a:spcPct val="94000"/>
              </a:lnSpc>
              <a:spcBef>
                <a:spcPts val="0"/>
              </a:spcBef>
              <a:spcAft>
                <a:spcPts val="0"/>
              </a:spcAft>
              <a:buSzPts val="2160"/>
              <a:buChar char="❖"/>
            </a:pPr>
            <a:r>
              <a:rPr lang="en-GB" sz="2160"/>
              <a:t>Alignment to / implementation of interoperability handbook</a:t>
            </a:r>
            <a:endParaRPr sz="2160"/>
          </a:p>
          <a:p>
            <a:pPr indent="-365760" lvl="0" marL="457200" rtl="0" algn="l">
              <a:lnSpc>
                <a:spcPct val="94000"/>
              </a:lnSpc>
              <a:spcBef>
                <a:spcPts val="0"/>
              </a:spcBef>
              <a:spcAft>
                <a:spcPts val="0"/>
              </a:spcAft>
              <a:buSzPts val="2160"/>
              <a:buChar char="❖"/>
            </a:pPr>
            <a:r>
              <a:rPr lang="en-GB" sz="2160"/>
              <a:t>Implications of “AI Ready” data</a:t>
            </a:r>
            <a:endParaRPr sz="2160"/>
          </a:p>
          <a:p>
            <a:pPr indent="-365760" lvl="0" marL="457200" rtl="0" algn="l">
              <a:lnSpc>
                <a:spcPct val="94000"/>
              </a:lnSpc>
              <a:spcBef>
                <a:spcPts val="0"/>
              </a:spcBef>
              <a:spcAft>
                <a:spcPts val="0"/>
              </a:spcAft>
              <a:buSzPts val="2160"/>
              <a:buChar char="❖"/>
            </a:pPr>
            <a:r>
              <a:rPr lang="en-GB" sz="2160"/>
              <a:t>Higher-level products</a:t>
            </a:r>
            <a:endParaRPr sz="2160"/>
          </a:p>
          <a:p>
            <a:pPr indent="-365760" lvl="0" marL="457200" rtl="0" algn="l">
              <a:lnSpc>
                <a:spcPct val="94000"/>
              </a:lnSpc>
              <a:spcBef>
                <a:spcPts val="0"/>
              </a:spcBef>
              <a:spcAft>
                <a:spcPts val="0"/>
              </a:spcAft>
              <a:buSzPts val="2160"/>
              <a:buChar char="❖"/>
            </a:pPr>
            <a:r>
              <a:rPr lang="en-GB" sz="2160"/>
              <a:t>Specification change management</a:t>
            </a:r>
            <a:endParaRPr sz="2160"/>
          </a:p>
        </p:txBody>
      </p:sp>
      <p:sp>
        <p:nvSpPr>
          <p:cNvPr id="95" name="Google Shape;95;p13"/>
          <p:cNvSpPr txBox="1"/>
          <p:nvPr/>
        </p:nvSpPr>
        <p:spPr>
          <a:xfrm>
            <a:off x="96775" y="4885400"/>
            <a:ext cx="11714400" cy="11364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i="1" lang="en-GB" sz="2500" u="sng">
                <a:solidFill>
                  <a:schemeClr val="lt1"/>
                </a:solidFill>
                <a:latin typeface="Montserrat"/>
                <a:ea typeface="Montserrat"/>
                <a:cs typeface="Montserrat"/>
                <a:sym typeface="Montserrat"/>
              </a:rPr>
              <a:t>Writing Team established - additional contributions welcome</a:t>
            </a:r>
            <a:endParaRPr i="1" sz="2500" u="sng">
              <a:solidFill>
                <a:schemeClr val="lt1"/>
              </a:solidFill>
              <a:latin typeface="Montserrat"/>
              <a:ea typeface="Montserrat"/>
              <a:cs typeface="Montserrat"/>
              <a:sym typeface="Montserrat"/>
            </a:endParaRPr>
          </a:p>
          <a:p>
            <a:pPr indent="0" lvl="0" marL="0" rtl="0" algn="ctr">
              <a:lnSpc>
                <a:spcPct val="114000"/>
              </a:lnSpc>
              <a:spcBef>
                <a:spcPts val="1000"/>
              </a:spcBef>
              <a:spcAft>
                <a:spcPts val="0"/>
              </a:spcAft>
              <a:buNone/>
            </a:pPr>
            <a:r>
              <a:rPr i="1" lang="en-GB" sz="2500" u="sng">
                <a:solidFill>
                  <a:schemeClr val="lt1"/>
                </a:solidFill>
                <a:latin typeface="Montserrat"/>
                <a:ea typeface="Montserrat"/>
                <a:cs typeface="Montserrat"/>
                <a:sym typeface="Montserrat"/>
              </a:rPr>
              <a:t>Lead: Ferran Gascon (ESA), Chair Team Contact: Matthew Adams (GA)</a:t>
            </a:r>
            <a:endParaRPr i="1" sz="2500" u="sng">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Highlight Topics</a:t>
            </a:r>
            <a:endParaRPr/>
          </a:p>
        </p:txBody>
      </p:sp>
      <p:sp>
        <p:nvSpPr>
          <p:cNvPr id="101" name="Google Shape;101;p14"/>
          <p:cNvSpPr txBox="1"/>
          <p:nvPr>
            <p:ph idx="1" type="body"/>
          </p:nvPr>
        </p:nvSpPr>
        <p:spPr>
          <a:xfrm>
            <a:off x="497411" y="1522818"/>
            <a:ext cx="10857300" cy="4605000"/>
          </a:xfrm>
          <a:prstGeom prst="rect">
            <a:avLst/>
          </a:prstGeom>
          <a:noFill/>
          <a:ln>
            <a:noFill/>
          </a:ln>
        </p:spPr>
        <p:txBody>
          <a:bodyPr anchorCtr="0" anchor="t" bIns="45700" lIns="91425" spcFirstLastPara="1" rIns="91425" wrap="square" tIns="45700">
            <a:normAutofit lnSpcReduction="10000"/>
          </a:bodyPr>
          <a:lstStyle/>
          <a:p>
            <a:pPr indent="-400050" lvl="0" marL="409575" rtl="0" algn="l">
              <a:lnSpc>
                <a:spcPct val="114000"/>
              </a:lnSpc>
              <a:spcBef>
                <a:spcPts val="1000"/>
              </a:spcBef>
              <a:spcAft>
                <a:spcPts val="0"/>
              </a:spcAft>
              <a:buClr>
                <a:schemeClr val="dk1"/>
              </a:buClr>
              <a:buSzPts val="2800"/>
              <a:buChar char="❖"/>
            </a:pPr>
            <a:r>
              <a:rPr lang="en-GB"/>
              <a:t>Antarctica Plenary Experience</a:t>
            </a:r>
            <a:endParaRPr/>
          </a:p>
          <a:p>
            <a:pPr indent="-266700" lvl="1" marL="808037" rtl="0" algn="l">
              <a:lnSpc>
                <a:spcPct val="114000"/>
              </a:lnSpc>
              <a:spcBef>
                <a:spcPts val="1000"/>
              </a:spcBef>
              <a:spcAft>
                <a:spcPts val="0"/>
              </a:spcAft>
              <a:buSzPts val="1000"/>
              <a:buChar char="●"/>
            </a:pPr>
            <a:r>
              <a:rPr lang="en-GB" sz="1600"/>
              <a:t>Opportunity to deepen the CEOS community’s connections with polar issues through in-person engagement with leading experts with lived experience</a:t>
            </a:r>
            <a:endParaRPr sz="1600"/>
          </a:p>
          <a:p>
            <a:pPr indent="-266700" lvl="1" marL="808037" rtl="0" algn="l">
              <a:lnSpc>
                <a:spcPct val="114000"/>
              </a:lnSpc>
              <a:spcBef>
                <a:spcPts val="1000"/>
              </a:spcBef>
              <a:spcAft>
                <a:spcPts val="0"/>
              </a:spcAft>
              <a:buSzPts val="1000"/>
              <a:buChar char="●"/>
            </a:pPr>
            <a:r>
              <a:rPr lang="en-GB" sz="1600"/>
              <a:t>Leverage Plenary in Hobart, Australia’s gateway to Antarctica</a:t>
            </a:r>
            <a:endParaRPr sz="1600"/>
          </a:p>
          <a:p>
            <a:pPr indent="-400050" lvl="0" marL="409575" rtl="0" algn="l">
              <a:lnSpc>
                <a:spcPct val="114000"/>
              </a:lnSpc>
              <a:spcBef>
                <a:spcPts val="1000"/>
              </a:spcBef>
              <a:spcAft>
                <a:spcPts val="0"/>
              </a:spcAft>
              <a:buSzPts val="2800"/>
              <a:buChar char="❖"/>
            </a:pPr>
            <a:r>
              <a:rPr lang="en-GB"/>
              <a:t>Water Quality Workshop</a:t>
            </a:r>
            <a:endParaRPr/>
          </a:p>
          <a:p>
            <a:pPr indent="-266700" lvl="1" marL="808037" rtl="0" algn="l">
              <a:lnSpc>
                <a:spcPct val="114000"/>
              </a:lnSpc>
              <a:spcBef>
                <a:spcPts val="1000"/>
              </a:spcBef>
              <a:spcAft>
                <a:spcPts val="0"/>
              </a:spcAft>
              <a:buSzPts val="1000"/>
              <a:buChar char="●"/>
            </a:pPr>
            <a:r>
              <a:rPr lang="en-GB" sz="1600"/>
              <a:t>Demonstration of EO based methodologies for water quality, with a focus on how these methodologies could fill the gaps identified in the Adaptation and Resilience chair theme.</a:t>
            </a:r>
            <a:endParaRPr sz="1600"/>
          </a:p>
          <a:p>
            <a:pPr indent="-266700" lvl="1" marL="808037" rtl="0" algn="l">
              <a:lnSpc>
                <a:spcPct val="114000"/>
              </a:lnSpc>
              <a:spcBef>
                <a:spcPts val="1000"/>
              </a:spcBef>
              <a:spcAft>
                <a:spcPts val="0"/>
              </a:spcAft>
              <a:buSzPts val="1000"/>
              <a:buChar char="●"/>
            </a:pPr>
            <a:r>
              <a:rPr lang="en-GB" sz="1600"/>
              <a:t>How to transform EO archives into actionable water quality insights to support adaptation strategies. </a:t>
            </a:r>
            <a:endParaRPr sz="1600"/>
          </a:p>
          <a:p>
            <a:pPr indent="-400050" lvl="0" marL="409575" rtl="0" algn="l">
              <a:lnSpc>
                <a:spcPct val="114000"/>
              </a:lnSpc>
              <a:spcBef>
                <a:spcPts val="1000"/>
              </a:spcBef>
              <a:spcAft>
                <a:spcPts val="0"/>
              </a:spcAft>
              <a:buSzPts val="2800"/>
              <a:buChar char="❖"/>
            </a:pPr>
            <a:r>
              <a:rPr lang="en-GB"/>
              <a:t>CEOS in Schools Sessions</a:t>
            </a:r>
            <a:endParaRPr/>
          </a:p>
          <a:p>
            <a:pPr indent="-304800" lvl="1" marL="808037" rtl="0" algn="l">
              <a:spcBef>
                <a:spcPts val="1000"/>
              </a:spcBef>
              <a:spcAft>
                <a:spcPts val="0"/>
              </a:spcAft>
              <a:buSzPts val="1600"/>
              <a:buChar char="●"/>
            </a:pPr>
            <a:r>
              <a:rPr lang="en-GB" sz="1600"/>
              <a:t>Continue legacy of the 2025 UKSA CEOS Chair</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6 CEOS Chair">
  <a:themeElements>
    <a:clrScheme name="CEOS">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