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Lst>
  <p:sldSz cy="6858000" cx="12192000"/>
  <p:notesSz cx="6858000" cy="9144000"/>
  <p:embeddedFontLst>
    <p:embeddedFont>
      <p:font typeface="Montserrat"/>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BC83964-3B31-4E6A-B022-43996BC3EF38}">
  <a:tblStyle styleId="{5BC83964-3B31-4E6A-B022-43996BC3EF38}" styleName="Table_0">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font" Target="fonts/Montserrat-bold.fntdata"/><Relationship Id="rId10" Type="http://schemas.openxmlformats.org/officeDocument/2006/relationships/font" Target="fonts/Montserrat-regular.fntdata"/><Relationship Id="rId13" Type="http://schemas.openxmlformats.org/officeDocument/2006/relationships/font" Target="fonts/Montserrat-boldItalic.fntdata"/><Relationship Id="rId12"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77c3fc04f6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77c3fc04f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77c3fc04f6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77c3fc04f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6.jpg"/><Relationship Id="rId4" Type="http://schemas.openxmlformats.org/officeDocument/2006/relationships/image" Target="../media/image5.jpg"/><Relationship Id="rId5" Type="http://schemas.openxmlformats.org/officeDocument/2006/relationships/image" Target="../media/image2.png"/><Relationship Id="rId6"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SIT TW 2025, 9-11 September 2025</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SIT TW 2025, 9-11 September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SIT TW 2025, 9-11 September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SIT TW 2025, 9-11 September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50" y="175950"/>
            <a:ext cx="8443800" cy="4773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000"/>
              <a:t>Leadership Changes at the 2025 CEOS Plenary</a:t>
            </a:r>
            <a:endParaRPr sz="7500"/>
          </a:p>
        </p:txBody>
      </p:sp>
      <p:sp>
        <p:nvSpPr>
          <p:cNvPr id="67" name="Google Shape;67;p7"/>
          <p:cNvSpPr/>
          <p:nvPr/>
        </p:nvSpPr>
        <p:spPr>
          <a:xfrm>
            <a:off x="7233850" y="4634550"/>
            <a:ext cx="4833000" cy="2506200"/>
          </a:xfrm>
          <a:prstGeom prst="rect">
            <a:avLst/>
          </a:prstGeom>
          <a:noFill/>
          <a:ln>
            <a:noFill/>
          </a:ln>
        </p:spPr>
        <p:txBody>
          <a:bodyPr anchorCtr="0" anchor="t" bIns="0" lIns="0" spcFirstLastPara="1" rIns="0" wrap="square" tIns="0">
            <a:noAutofit/>
          </a:bodyPr>
          <a:lstStyle/>
          <a:p>
            <a:pPr indent="0" lvl="0" marL="0" rtl="0" algn="r">
              <a:lnSpc>
                <a:spcPct val="130000"/>
              </a:lnSpc>
              <a:spcBef>
                <a:spcPts val="0"/>
              </a:spcBef>
              <a:spcAft>
                <a:spcPts val="0"/>
              </a:spcAft>
              <a:buClr>
                <a:schemeClr val="dk1"/>
              </a:buClr>
              <a:buFont typeface="Arial"/>
              <a:buNone/>
            </a:pPr>
            <a:r>
              <a:rPr b="1" lang="en-GB" sz="2100">
                <a:solidFill>
                  <a:schemeClr val="accent1"/>
                </a:solidFill>
                <a:latin typeface="Montserrat"/>
                <a:ea typeface="Montserrat"/>
                <a:cs typeface="Montserrat"/>
                <a:sym typeface="Montserrat"/>
              </a:rPr>
              <a:t>CEOS Chair Team </a:t>
            </a:r>
            <a:endParaRPr b="1" sz="2100">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100">
                <a:solidFill>
                  <a:schemeClr val="accent1"/>
                </a:solidFill>
                <a:latin typeface="Montserrat"/>
                <a:ea typeface="Montserrat"/>
                <a:cs typeface="Montserrat"/>
                <a:sym typeface="Montserrat"/>
              </a:rPr>
              <a:t>Agenda Item 9.6</a:t>
            </a:r>
            <a:endParaRPr sz="1300">
              <a:solidFill>
                <a:schemeClr val="dk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100">
                <a:solidFill>
                  <a:schemeClr val="accent1"/>
                </a:solidFill>
                <a:latin typeface="Montserrat"/>
                <a:ea typeface="Montserrat"/>
                <a:cs typeface="Montserrat"/>
                <a:sym typeface="Montserrat"/>
              </a:rPr>
              <a:t>SIT TW 2025</a:t>
            </a:r>
            <a:endParaRPr b="1" sz="2100">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100">
                <a:solidFill>
                  <a:schemeClr val="accent1"/>
                </a:solidFill>
                <a:latin typeface="Montserrat"/>
                <a:ea typeface="Montserrat"/>
                <a:cs typeface="Montserrat"/>
                <a:sym typeface="Montserrat"/>
              </a:rPr>
              <a:t>Darmstadt, Germany</a:t>
            </a:r>
            <a:endParaRPr b="1" sz="2100">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100">
                <a:solidFill>
                  <a:schemeClr val="accent1"/>
                </a:solidFill>
                <a:latin typeface="Montserrat"/>
                <a:ea typeface="Montserrat"/>
                <a:cs typeface="Montserrat"/>
                <a:sym typeface="Montserrat"/>
              </a:rPr>
              <a:t>9-11 September, 2025</a:t>
            </a:r>
            <a:endParaRPr b="1" sz="2100">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nvSpPr>
        <p:spPr>
          <a:xfrm>
            <a:off x="74476" y="136975"/>
            <a:ext cx="9728400" cy="723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100">
                <a:solidFill>
                  <a:schemeClr val="lt1"/>
                </a:solidFill>
                <a:latin typeface="Montserrat"/>
                <a:ea typeface="Montserrat"/>
                <a:cs typeface="Montserrat"/>
                <a:sym typeface="Montserrat"/>
              </a:rPr>
              <a:t>CEOS High-level Leadership</a:t>
            </a:r>
            <a:endParaRPr sz="1100">
              <a:latin typeface="Montserrat"/>
              <a:ea typeface="Montserrat"/>
              <a:cs typeface="Montserrat"/>
              <a:sym typeface="Montserrat"/>
            </a:endParaRPr>
          </a:p>
        </p:txBody>
      </p:sp>
      <p:graphicFrame>
        <p:nvGraphicFramePr>
          <p:cNvPr id="73" name="Google Shape;73;p8"/>
          <p:cNvGraphicFramePr/>
          <p:nvPr/>
        </p:nvGraphicFramePr>
        <p:xfrm>
          <a:off x="1040925" y="4359125"/>
          <a:ext cx="3000000" cy="3000000"/>
        </p:xfrm>
        <a:graphic>
          <a:graphicData uri="http://schemas.openxmlformats.org/drawingml/2006/table">
            <a:tbl>
              <a:tblPr>
                <a:noFill/>
                <a:tableStyleId>{5BC83964-3B31-4E6A-B022-43996BC3EF38}</a:tableStyleId>
              </a:tblPr>
              <a:tblGrid>
                <a:gridCol w="2399275"/>
                <a:gridCol w="1976325"/>
                <a:gridCol w="1958350"/>
                <a:gridCol w="1922400"/>
                <a:gridCol w="1617025"/>
              </a:tblGrid>
              <a:tr h="278850">
                <a:tc>
                  <a:txBody>
                    <a:bodyPr/>
                    <a:lstStyle/>
                    <a:p>
                      <a:pPr indent="0" lvl="0" marL="88900" marR="88900" rtl="0" algn="l">
                        <a:spcBef>
                          <a:spcPts val="0"/>
                        </a:spcBef>
                        <a:spcAft>
                          <a:spcPts val="0"/>
                        </a:spcAft>
                        <a:buNone/>
                      </a:pPr>
                      <a:r>
                        <a:rPr b="1" lang="en-GB" sz="1300">
                          <a:solidFill>
                            <a:srgbClr val="FFFFFF"/>
                          </a:solidFill>
                          <a:latin typeface="Calibri"/>
                          <a:ea typeface="Calibri"/>
                          <a:cs typeface="Calibri"/>
                          <a:sym typeface="Calibri"/>
                        </a:rPr>
                        <a:t>Position</a:t>
                      </a:r>
                      <a:endParaRPr b="1" sz="1300">
                        <a:solidFill>
                          <a:srgbClr val="FFFFFF"/>
                        </a:solidFill>
                        <a:latin typeface="Calibri"/>
                        <a:ea typeface="Calibri"/>
                        <a:cs typeface="Calibri"/>
                        <a:sym typeface="Calibri"/>
                      </a:endParaRPr>
                    </a:p>
                  </a:txBody>
                  <a:tcPr marT="63500" marB="63500" marR="63500" marL="63500">
                    <a:lnL cap="flat" cmpd="sng" w="952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003366"/>
                    </a:solidFill>
                  </a:tcPr>
                </a:tc>
                <a:tc>
                  <a:txBody>
                    <a:bodyPr/>
                    <a:lstStyle/>
                    <a:p>
                      <a:pPr indent="0" lvl="0" marL="88900" marR="88900" rtl="0" algn="l">
                        <a:spcBef>
                          <a:spcPts val="0"/>
                        </a:spcBef>
                        <a:spcAft>
                          <a:spcPts val="0"/>
                        </a:spcAft>
                        <a:buNone/>
                      </a:pPr>
                      <a:r>
                        <a:rPr b="1" lang="en-GB" sz="1300">
                          <a:solidFill>
                            <a:srgbClr val="FFFFFF"/>
                          </a:solidFill>
                          <a:latin typeface="Calibri"/>
                          <a:ea typeface="Calibri"/>
                          <a:cs typeface="Calibri"/>
                          <a:sym typeface="Calibri"/>
                        </a:rPr>
                        <a:t>2025</a:t>
                      </a:r>
                      <a:endParaRPr b="1" sz="1300">
                        <a:solidFill>
                          <a:srgbClr val="FFFFFF"/>
                        </a:solidFill>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003366"/>
                    </a:solidFill>
                  </a:tcPr>
                </a:tc>
                <a:tc>
                  <a:txBody>
                    <a:bodyPr/>
                    <a:lstStyle/>
                    <a:p>
                      <a:pPr indent="0" lvl="0" marL="88900" marR="88900" rtl="0" algn="l">
                        <a:spcBef>
                          <a:spcPts val="0"/>
                        </a:spcBef>
                        <a:spcAft>
                          <a:spcPts val="0"/>
                        </a:spcAft>
                        <a:buNone/>
                      </a:pPr>
                      <a:r>
                        <a:rPr b="1" lang="en-GB" sz="1300">
                          <a:solidFill>
                            <a:srgbClr val="FFFFFF"/>
                          </a:solidFill>
                          <a:latin typeface="Calibri"/>
                          <a:ea typeface="Calibri"/>
                          <a:cs typeface="Calibri"/>
                          <a:sym typeface="Calibri"/>
                        </a:rPr>
                        <a:t>2026</a:t>
                      </a:r>
                      <a:endParaRPr b="1" sz="1300">
                        <a:solidFill>
                          <a:srgbClr val="FFFFFF"/>
                        </a:solidFill>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003366"/>
                    </a:solidFill>
                  </a:tcPr>
                </a:tc>
                <a:tc>
                  <a:txBody>
                    <a:bodyPr/>
                    <a:lstStyle/>
                    <a:p>
                      <a:pPr indent="0" lvl="0" marL="88900" marR="88900" rtl="0" algn="l">
                        <a:spcBef>
                          <a:spcPts val="0"/>
                        </a:spcBef>
                        <a:spcAft>
                          <a:spcPts val="0"/>
                        </a:spcAft>
                        <a:buNone/>
                      </a:pPr>
                      <a:r>
                        <a:rPr b="1" lang="en-GB" sz="1300">
                          <a:solidFill>
                            <a:srgbClr val="FFFFFF"/>
                          </a:solidFill>
                          <a:latin typeface="Calibri"/>
                          <a:ea typeface="Calibri"/>
                          <a:cs typeface="Calibri"/>
                          <a:sym typeface="Calibri"/>
                        </a:rPr>
                        <a:t>2027</a:t>
                      </a:r>
                      <a:endParaRPr b="1" sz="1300">
                        <a:solidFill>
                          <a:srgbClr val="FFFFFF"/>
                        </a:solidFill>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003366"/>
                    </a:solidFill>
                  </a:tcPr>
                </a:tc>
                <a:tc>
                  <a:txBody>
                    <a:bodyPr/>
                    <a:lstStyle/>
                    <a:p>
                      <a:pPr indent="0" lvl="0" marL="88900" marR="88900" rtl="0" algn="l">
                        <a:spcBef>
                          <a:spcPts val="0"/>
                        </a:spcBef>
                        <a:spcAft>
                          <a:spcPts val="0"/>
                        </a:spcAft>
                        <a:buNone/>
                      </a:pPr>
                      <a:r>
                        <a:rPr b="1" lang="en-GB" sz="1300">
                          <a:solidFill>
                            <a:srgbClr val="FFFFFF"/>
                          </a:solidFill>
                          <a:latin typeface="Calibri"/>
                          <a:ea typeface="Calibri"/>
                          <a:cs typeface="Calibri"/>
                          <a:sym typeface="Calibri"/>
                        </a:rPr>
                        <a:t>2028</a:t>
                      </a:r>
                      <a:endParaRPr b="1" sz="1300">
                        <a:solidFill>
                          <a:srgbClr val="FFFFFF"/>
                        </a:solidFill>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003366"/>
                    </a:solidFill>
                  </a:tcPr>
                </a:tc>
              </a:tr>
              <a:tr h="271950">
                <a:tc>
                  <a:txBody>
                    <a:bodyPr/>
                    <a:lstStyle/>
                    <a:p>
                      <a:pPr indent="0" lvl="0" marL="88900" marR="88900" rtl="0" algn="l">
                        <a:spcBef>
                          <a:spcPts val="0"/>
                        </a:spcBef>
                        <a:spcAft>
                          <a:spcPts val="0"/>
                        </a:spcAft>
                        <a:buNone/>
                      </a:pPr>
                      <a:r>
                        <a:rPr b="1" lang="en-GB" sz="1300">
                          <a:solidFill>
                            <a:srgbClr val="FFFFFF"/>
                          </a:solidFill>
                          <a:latin typeface="Calibri"/>
                          <a:ea typeface="Calibri"/>
                          <a:cs typeface="Calibri"/>
                          <a:sym typeface="Calibri"/>
                        </a:rPr>
                        <a:t>CEOS Chair</a:t>
                      </a:r>
                      <a:endParaRPr b="1" sz="1300">
                        <a:solidFill>
                          <a:srgbClr val="FFFFFF"/>
                        </a:solidFill>
                        <a:latin typeface="Calibri"/>
                        <a:ea typeface="Calibri"/>
                        <a:cs typeface="Calibri"/>
                        <a:sym typeface="Calibri"/>
                      </a:endParaRPr>
                    </a:p>
                    <a:p>
                      <a:pPr indent="0" lvl="0" marL="88900" marR="88900" rtl="0" algn="l">
                        <a:spcBef>
                          <a:spcPts val="0"/>
                        </a:spcBef>
                        <a:spcAft>
                          <a:spcPts val="0"/>
                        </a:spcAft>
                        <a:buNone/>
                      </a:pPr>
                      <a:r>
                        <a:rPr b="1" i="1" lang="en-GB" sz="1300">
                          <a:solidFill>
                            <a:srgbClr val="FFFFFF"/>
                          </a:solidFill>
                          <a:latin typeface="Calibri"/>
                          <a:ea typeface="Calibri"/>
                          <a:cs typeface="Calibri"/>
                          <a:sym typeface="Calibri"/>
                        </a:rPr>
                        <a:t>Nominal regional rotation</a:t>
                      </a:r>
                      <a:endParaRPr b="1" i="1" sz="1300">
                        <a:solidFill>
                          <a:srgbClr val="FFFFFF"/>
                        </a:solidFill>
                        <a:latin typeface="Calibri"/>
                        <a:ea typeface="Calibri"/>
                        <a:cs typeface="Calibri"/>
                        <a:sym typeface="Calibri"/>
                      </a:endParaRPr>
                    </a:p>
                  </a:txBody>
                  <a:tcPr marT="63500" marB="63500" marR="63500" marL="63500">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003366"/>
                    </a:solidFill>
                  </a:tcPr>
                </a:tc>
                <a:tc>
                  <a:txBody>
                    <a:bodyPr/>
                    <a:lstStyle/>
                    <a:p>
                      <a:pPr indent="0" lvl="0" marL="0" marR="88900" rtl="0" algn="l">
                        <a:spcBef>
                          <a:spcPts val="0"/>
                        </a:spcBef>
                        <a:spcAft>
                          <a:spcPts val="0"/>
                        </a:spcAft>
                        <a:buNone/>
                      </a:pPr>
                      <a:r>
                        <a:rPr lang="en-GB" sz="1300">
                          <a:latin typeface="Calibri"/>
                          <a:ea typeface="Calibri"/>
                          <a:cs typeface="Calibri"/>
                          <a:sym typeface="Calibri"/>
                        </a:rPr>
                        <a:t>UKSA</a:t>
                      </a:r>
                      <a:endParaRPr sz="1300">
                        <a:latin typeface="Calibri"/>
                        <a:ea typeface="Calibri"/>
                        <a:cs typeface="Calibri"/>
                        <a:sym typeface="Calibri"/>
                      </a:endParaRPr>
                    </a:p>
                    <a:p>
                      <a:pPr indent="0" lvl="0" marL="0" marR="88900" rtl="0" algn="l">
                        <a:spcBef>
                          <a:spcPts val="0"/>
                        </a:spcBef>
                        <a:spcAft>
                          <a:spcPts val="0"/>
                        </a:spcAft>
                        <a:buNone/>
                      </a:pPr>
                      <a:r>
                        <a:rPr i="1" lang="en-GB" sz="1300">
                          <a:latin typeface="Calibri"/>
                          <a:ea typeface="Calibri"/>
                          <a:cs typeface="Calibri"/>
                          <a:sym typeface="Calibri"/>
                        </a:rPr>
                        <a:t>Europe/Africa</a:t>
                      </a:r>
                      <a:endParaRPr i="1" sz="1300">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88900" rtl="0" algn="l">
                        <a:spcBef>
                          <a:spcPts val="0"/>
                        </a:spcBef>
                        <a:spcAft>
                          <a:spcPts val="0"/>
                        </a:spcAft>
                        <a:buNone/>
                      </a:pPr>
                      <a:r>
                        <a:rPr lang="en-GB" sz="1300">
                          <a:latin typeface="Calibri"/>
                          <a:ea typeface="Calibri"/>
                          <a:cs typeface="Calibri"/>
                          <a:sym typeface="Calibri"/>
                        </a:rPr>
                        <a:t>CSIRO-GA-BOM</a:t>
                      </a:r>
                      <a:endParaRPr sz="1300">
                        <a:latin typeface="Calibri"/>
                        <a:ea typeface="Calibri"/>
                        <a:cs typeface="Calibri"/>
                        <a:sym typeface="Calibri"/>
                      </a:endParaRPr>
                    </a:p>
                    <a:p>
                      <a:pPr indent="0" lvl="0" marL="0" marR="88900" rtl="0" algn="l">
                        <a:spcBef>
                          <a:spcPts val="0"/>
                        </a:spcBef>
                        <a:spcAft>
                          <a:spcPts val="0"/>
                        </a:spcAft>
                        <a:buNone/>
                      </a:pPr>
                      <a:r>
                        <a:rPr i="1" lang="en-GB" sz="1300">
                          <a:latin typeface="Calibri"/>
                          <a:ea typeface="Calibri"/>
                          <a:cs typeface="Calibri"/>
                          <a:sym typeface="Calibri"/>
                        </a:rPr>
                        <a:t>Asia-Pacific</a:t>
                      </a:r>
                      <a:endParaRPr i="1" sz="1300">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88900" rtl="0" algn="l">
                        <a:spcBef>
                          <a:spcPts val="0"/>
                        </a:spcBef>
                        <a:spcAft>
                          <a:spcPts val="0"/>
                        </a:spcAft>
                        <a:buNone/>
                      </a:pPr>
                      <a:r>
                        <a:rPr lang="en-GB" sz="1300">
                          <a:solidFill>
                            <a:srgbClr val="CC0000"/>
                          </a:solidFill>
                          <a:latin typeface="Calibri"/>
                          <a:ea typeface="Calibri"/>
                          <a:cs typeface="Calibri"/>
                          <a:sym typeface="Calibri"/>
                        </a:rPr>
                        <a:t>NOSA (TBC)</a:t>
                      </a:r>
                      <a:endParaRPr sz="1300">
                        <a:solidFill>
                          <a:srgbClr val="CC0000"/>
                        </a:solidFill>
                        <a:latin typeface="Calibri"/>
                        <a:ea typeface="Calibri"/>
                        <a:cs typeface="Calibri"/>
                        <a:sym typeface="Calibri"/>
                      </a:endParaRPr>
                    </a:p>
                    <a:p>
                      <a:pPr indent="0" lvl="0" marL="0" marR="88900" rtl="0" algn="l">
                        <a:spcBef>
                          <a:spcPts val="0"/>
                        </a:spcBef>
                        <a:spcAft>
                          <a:spcPts val="0"/>
                        </a:spcAft>
                        <a:buNone/>
                      </a:pPr>
                      <a:r>
                        <a:rPr i="1" lang="en-GB" sz="1300">
                          <a:solidFill>
                            <a:srgbClr val="CC0000"/>
                          </a:solidFill>
                          <a:latin typeface="Calibri"/>
                          <a:ea typeface="Calibri"/>
                          <a:cs typeface="Calibri"/>
                          <a:sym typeface="Calibri"/>
                        </a:rPr>
                        <a:t>Europe/Africa</a:t>
                      </a:r>
                      <a:endParaRPr i="1" sz="1300">
                        <a:solidFill>
                          <a:srgbClr val="CC0000"/>
                        </a:solidFill>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88900" rtl="0" algn="l">
                        <a:spcBef>
                          <a:spcPts val="0"/>
                        </a:spcBef>
                        <a:spcAft>
                          <a:spcPts val="0"/>
                        </a:spcAft>
                        <a:buNone/>
                      </a:pPr>
                      <a:r>
                        <a:rPr lang="en-GB" sz="1300">
                          <a:solidFill>
                            <a:srgbClr val="CC0000"/>
                          </a:solidFill>
                          <a:latin typeface="Calibri"/>
                          <a:ea typeface="Calibri"/>
                          <a:cs typeface="Calibri"/>
                          <a:sym typeface="Calibri"/>
                        </a:rPr>
                        <a:t>TBD</a:t>
                      </a:r>
                      <a:endParaRPr sz="1300">
                        <a:solidFill>
                          <a:srgbClr val="CC0000"/>
                        </a:solidFill>
                        <a:latin typeface="Calibri"/>
                        <a:ea typeface="Calibri"/>
                        <a:cs typeface="Calibri"/>
                        <a:sym typeface="Calibri"/>
                      </a:endParaRPr>
                    </a:p>
                    <a:p>
                      <a:pPr indent="0" lvl="0" marL="0" marR="88900" rtl="0" algn="l">
                        <a:spcBef>
                          <a:spcPts val="0"/>
                        </a:spcBef>
                        <a:spcAft>
                          <a:spcPts val="0"/>
                        </a:spcAft>
                        <a:buNone/>
                      </a:pPr>
                      <a:r>
                        <a:rPr i="1" lang="en-GB" sz="1300">
                          <a:solidFill>
                            <a:srgbClr val="CC0000"/>
                          </a:solidFill>
                          <a:latin typeface="Calibri"/>
                          <a:ea typeface="Calibri"/>
                          <a:cs typeface="Calibri"/>
                          <a:sym typeface="Calibri"/>
                        </a:rPr>
                        <a:t>Americas</a:t>
                      </a:r>
                      <a:endParaRPr i="1" sz="1300">
                        <a:solidFill>
                          <a:srgbClr val="CC0000"/>
                        </a:solidFill>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05300">
                <a:tc>
                  <a:txBody>
                    <a:bodyPr/>
                    <a:lstStyle/>
                    <a:p>
                      <a:pPr indent="0" lvl="0" marL="88900" marR="88900" rtl="0" algn="l">
                        <a:spcBef>
                          <a:spcPts val="0"/>
                        </a:spcBef>
                        <a:spcAft>
                          <a:spcPts val="0"/>
                        </a:spcAft>
                        <a:buNone/>
                      </a:pPr>
                      <a:r>
                        <a:rPr b="1" lang="en-GB" sz="1300">
                          <a:solidFill>
                            <a:srgbClr val="FFFFFF"/>
                          </a:solidFill>
                          <a:latin typeface="Calibri"/>
                          <a:ea typeface="Calibri"/>
                          <a:cs typeface="Calibri"/>
                          <a:sym typeface="Calibri"/>
                        </a:rPr>
                        <a:t>SIT Chair</a:t>
                      </a:r>
                      <a:endParaRPr b="1" sz="1300">
                        <a:solidFill>
                          <a:srgbClr val="FFFFFF"/>
                        </a:solidFill>
                        <a:latin typeface="Calibri"/>
                        <a:ea typeface="Calibri"/>
                        <a:cs typeface="Calibri"/>
                        <a:sym typeface="Calibri"/>
                      </a:endParaRPr>
                    </a:p>
                    <a:p>
                      <a:pPr indent="0" lvl="0" marL="88900" marR="88900" rtl="0" algn="l">
                        <a:spcBef>
                          <a:spcPts val="0"/>
                        </a:spcBef>
                        <a:spcAft>
                          <a:spcPts val="0"/>
                        </a:spcAft>
                        <a:buNone/>
                      </a:pPr>
                      <a:r>
                        <a:rPr b="1" lang="en-GB" sz="1300">
                          <a:solidFill>
                            <a:srgbClr val="FFFFFF"/>
                          </a:solidFill>
                          <a:latin typeface="Calibri"/>
                          <a:ea typeface="Calibri"/>
                          <a:cs typeface="Calibri"/>
                          <a:sym typeface="Calibri"/>
                        </a:rPr>
                        <a:t>SIT Vice Chair</a:t>
                      </a:r>
                      <a:endParaRPr b="1" sz="1300">
                        <a:solidFill>
                          <a:srgbClr val="FFFFFF"/>
                        </a:solidFill>
                        <a:latin typeface="Calibri"/>
                        <a:ea typeface="Calibri"/>
                        <a:cs typeface="Calibri"/>
                        <a:sym typeface="Calibri"/>
                      </a:endParaRPr>
                    </a:p>
                  </a:txBody>
                  <a:tcPr marT="63500" marB="63500" marR="63500" marL="63500">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003366"/>
                    </a:solidFill>
                  </a:tcPr>
                </a:tc>
                <a:tc>
                  <a:txBody>
                    <a:bodyPr/>
                    <a:lstStyle/>
                    <a:p>
                      <a:pPr indent="0" lvl="0" marL="0" marR="88900" rtl="0" algn="l">
                        <a:spcBef>
                          <a:spcPts val="0"/>
                        </a:spcBef>
                        <a:spcAft>
                          <a:spcPts val="0"/>
                        </a:spcAft>
                        <a:buNone/>
                      </a:pPr>
                      <a:r>
                        <a:rPr lang="en-GB" sz="1300">
                          <a:latin typeface="Calibri"/>
                          <a:ea typeface="Calibri"/>
                          <a:cs typeface="Calibri"/>
                          <a:sym typeface="Calibri"/>
                        </a:rPr>
                        <a:t>JAXA</a:t>
                      </a:r>
                      <a:endParaRPr sz="1300">
                        <a:latin typeface="Calibri"/>
                        <a:ea typeface="Calibri"/>
                        <a:cs typeface="Calibri"/>
                        <a:sym typeface="Calibri"/>
                      </a:endParaRPr>
                    </a:p>
                    <a:p>
                      <a:pPr indent="0" lvl="0" marL="0" marR="88900" rtl="0" algn="l">
                        <a:spcBef>
                          <a:spcPts val="0"/>
                        </a:spcBef>
                        <a:spcAft>
                          <a:spcPts val="0"/>
                        </a:spcAft>
                        <a:buNone/>
                      </a:pPr>
                      <a:r>
                        <a:rPr lang="en-GB" sz="1300">
                          <a:latin typeface="Calibri"/>
                          <a:ea typeface="Calibri"/>
                          <a:cs typeface="Calibri"/>
                          <a:sym typeface="Calibri"/>
                        </a:rPr>
                        <a:t>NASA</a:t>
                      </a:r>
                      <a:endParaRPr sz="1300">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88900" rtl="0" algn="l">
                        <a:spcBef>
                          <a:spcPts val="0"/>
                        </a:spcBef>
                        <a:spcAft>
                          <a:spcPts val="0"/>
                        </a:spcAft>
                        <a:buNone/>
                      </a:pPr>
                      <a:r>
                        <a:rPr lang="en-GB" sz="1300">
                          <a:latin typeface="Calibri"/>
                          <a:ea typeface="Calibri"/>
                          <a:cs typeface="Calibri"/>
                          <a:sym typeface="Calibri"/>
                        </a:rPr>
                        <a:t>NASA</a:t>
                      </a:r>
                      <a:endParaRPr sz="1300">
                        <a:latin typeface="Calibri"/>
                        <a:ea typeface="Calibri"/>
                        <a:cs typeface="Calibri"/>
                        <a:sym typeface="Calibri"/>
                      </a:endParaRPr>
                    </a:p>
                    <a:p>
                      <a:pPr indent="0" lvl="0" marL="0" marR="88900" rtl="0" algn="l">
                        <a:spcBef>
                          <a:spcPts val="0"/>
                        </a:spcBef>
                        <a:spcAft>
                          <a:spcPts val="0"/>
                        </a:spcAft>
                        <a:buNone/>
                      </a:pPr>
                      <a:r>
                        <a:rPr lang="en-GB" sz="1300">
                          <a:solidFill>
                            <a:srgbClr val="CC0000"/>
                          </a:solidFill>
                          <a:latin typeface="Calibri"/>
                          <a:ea typeface="Calibri"/>
                          <a:cs typeface="Calibri"/>
                          <a:sym typeface="Calibri"/>
                        </a:rPr>
                        <a:t>TBD</a:t>
                      </a:r>
                      <a:endParaRPr sz="1300">
                        <a:solidFill>
                          <a:srgbClr val="CC0000"/>
                        </a:solidFill>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88900" rtl="0" algn="l">
                        <a:spcBef>
                          <a:spcPts val="0"/>
                        </a:spcBef>
                        <a:spcAft>
                          <a:spcPts val="0"/>
                        </a:spcAft>
                        <a:buNone/>
                      </a:pPr>
                      <a:r>
                        <a:rPr lang="en-GB" sz="1300">
                          <a:latin typeface="Calibri"/>
                          <a:ea typeface="Calibri"/>
                          <a:cs typeface="Calibri"/>
                          <a:sym typeface="Calibri"/>
                        </a:rPr>
                        <a:t>NASA</a:t>
                      </a:r>
                      <a:endParaRPr sz="1300">
                        <a:latin typeface="Calibri"/>
                        <a:ea typeface="Calibri"/>
                        <a:cs typeface="Calibri"/>
                        <a:sym typeface="Calibri"/>
                      </a:endParaRPr>
                    </a:p>
                    <a:p>
                      <a:pPr indent="0" lvl="0" marL="0" marR="88900" rtl="0" algn="l">
                        <a:spcBef>
                          <a:spcPts val="0"/>
                        </a:spcBef>
                        <a:spcAft>
                          <a:spcPts val="0"/>
                        </a:spcAft>
                        <a:buNone/>
                      </a:pPr>
                      <a:r>
                        <a:rPr lang="en-GB" sz="1300">
                          <a:solidFill>
                            <a:srgbClr val="CC0000"/>
                          </a:solidFill>
                          <a:latin typeface="Calibri"/>
                          <a:ea typeface="Calibri"/>
                          <a:cs typeface="Calibri"/>
                          <a:sym typeface="Calibri"/>
                        </a:rPr>
                        <a:t>TBD</a:t>
                      </a:r>
                      <a:endParaRPr sz="1300">
                        <a:solidFill>
                          <a:srgbClr val="CC0000"/>
                        </a:solidFill>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88900" rtl="0" algn="l">
                        <a:spcBef>
                          <a:spcPts val="0"/>
                        </a:spcBef>
                        <a:spcAft>
                          <a:spcPts val="0"/>
                        </a:spcAft>
                        <a:buNone/>
                      </a:pPr>
                      <a:r>
                        <a:rPr lang="en-GB" sz="1300">
                          <a:solidFill>
                            <a:srgbClr val="CC0000"/>
                          </a:solidFill>
                          <a:latin typeface="Calibri"/>
                          <a:ea typeface="Calibri"/>
                          <a:cs typeface="Calibri"/>
                          <a:sym typeface="Calibri"/>
                        </a:rPr>
                        <a:t>TBD</a:t>
                      </a:r>
                      <a:endParaRPr sz="1300">
                        <a:solidFill>
                          <a:srgbClr val="CC0000"/>
                        </a:solidFill>
                        <a:latin typeface="Calibri"/>
                        <a:ea typeface="Calibri"/>
                        <a:cs typeface="Calibri"/>
                        <a:sym typeface="Calibri"/>
                      </a:endParaRPr>
                    </a:p>
                    <a:p>
                      <a:pPr indent="0" lvl="0" marL="0" marR="88900" rtl="0" algn="l">
                        <a:spcBef>
                          <a:spcPts val="0"/>
                        </a:spcBef>
                        <a:spcAft>
                          <a:spcPts val="0"/>
                        </a:spcAft>
                        <a:buNone/>
                      </a:pPr>
                      <a:r>
                        <a:rPr lang="en-GB" sz="1300">
                          <a:solidFill>
                            <a:srgbClr val="CC0000"/>
                          </a:solidFill>
                          <a:latin typeface="Calibri"/>
                          <a:ea typeface="Calibri"/>
                          <a:cs typeface="Calibri"/>
                          <a:sym typeface="Calibri"/>
                        </a:rPr>
                        <a:t>TBD</a:t>
                      </a:r>
                      <a:endParaRPr sz="1300">
                        <a:solidFill>
                          <a:srgbClr val="CC0000"/>
                        </a:solidFill>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10050">
                <a:tc>
                  <a:txBody>
                    <a:bodyPr/>
                    <a:lstStyle/>
                    <a:p>
                      <a:pPr indent="0" lvl="0" marL="88900" marR="88900" rtl="0" algn="l">
                        <a:spcBef>
                          <a:spcPts val="0"/>
                        </a:spcBef>
                        <a:spcAft>
                          <a:spcPts val="0"/>
                        </a:spcAft>
                        <a:buNone/>
                      </a:pPr>
                      <a:r>
                        <a:rPr b="1" lang="en-GB" sz="1300">
                          <a:solidFill>
                            <a:srgbClr val="FFFFFF"/>
                          </a:solidFill>
                          <a:latin typeface="Calibri"/>
                          <a:ea typeface="Calibri"/>
                          <a:cs typeface="Calibri"/>
                          <a:sym typeface="Calibri"/>
                        </a:rPr>
                        <a:t>Exec Officer</a:t>
                      </a:r>
                      <a:endParaRPr b="1" sz="1300">
                        <a:solidFill>
                          <a:srgbClr val="FFFFFF"/>
                        </a:solidFill>
                        <a:latin typeface="Calibri"/>
                        <a:ea typeface="Calibri"/>
                        <a:cs typeface="Calibri"/>
                        <a:sym typeface="Calibri"/>
                      </a:endParaRPr>
                    </a:p>
                    <a:p>
                      <a:pPr indent="0" lvl="0" marL="88900" marR="88900" rtl="0" algn="l">
                        <a:spcBef>
                          <a:spcPts val="0"/>
                        </a:spcBef>
                        <a:spcAft>
                          <a:spcPts val="0"/>
                        </a:spcAft>
                        <a:buNone/>
                      </a:pPr>
                      <a:r>
                        <a:t/>
                      </a:r>
                      <a:endParaRPr b="1" sz="1300">
                        <a:solidFill>
                          <a:srgbClr val="FFFFFF"/>
                        </a:solidFill>
                        <a:latin typeface="Calibri"/>
                        <a:ea typeface="Calibri"/>
                        <a:cs typeface="Calibri"/>
                        <a:sym typeface="Calibri"/>
                      </a:endParaRPr>
                    </a:p>
                    <a:p>
                      <a:pPr indent="0" lvl="0" marL="88900" marR="88900" rtl="0" algn="l">
                        <a:spcBef>
                          <a:spcPts val="0"/>
                        </a:spcBef>
                        <a:spcAft>
                          <a:spcPts val="0"/>
                        </a:spcAft>
                        <a:buNone/>
                      </a:pPr>
                      <a:r>
                        <a:rPr b="1" lang="en-GB" sz="1300">
                          <a:solidFill>
                            <a:srgbClr val="FFFFFF"/>
                          </a:solidFill>
                          <a:latin typeface="Calibri"/>
                          <a:ea typeface="Calibri"/>
                          <a:cs typeface="Calibri"/>
                          <a:sym typeface="Calibri"/>
                        </a:rPr>
                        <a:t>Deputy Exec Officer</a:t>
                      </a:r>
                      <a:endParaRPr b="1" sz="1300">
                        <a:solidFill>
                          <a:srgbClr val="FFFFFF"/>
                        </a:solidFill>
                        <a:latin typeface="Calibri"/>
                        <a:ea typeface="Calibri"/>
                        <a:cs typeface="Calibri"/>
                        <a:sym typeface="Calibri"/>
                      </a:endParaRPr>
                    </a:p>
                  </a:txBody>
                  <a:tcPr marT="63500" marB="63500" marR="63500" marL="63500">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003366"/>
                    </a:solidFill>
                  </a:tcPr>
                </a:tc>
                <a:tc>
                  <a:txBody>
                    <a:bodyPr/>
                    <a:lstStyle/>
                    <a:p>
                      <a:pPr indent="0" lvl="0" marL="0" marR="88900" rtl="0" algn="l">
                        <a:spcBef>
                          <a:spcPts val="0"/>
                        </a:spcBef>
                        <a:spcAft>
                          <a:spcPts val="0"/>
                        </a:spcAft>
                        <a:buNone/>
                      </a:pPr>
                      <a:r>
                        <a:rPr lang="en-GB" sz="1300">
                          <a:latin typeface="Calibri"/>
                          <a:ea typeface="Calibri"/>
                          <a:cs typeface="Calibri"/>
                          <a:sym typeface="Calibri"/>
                        </a:rPr>
                        <a:t>S. Ramage (EUMETSAT/ESA)</a:t>
                      </a:r>
                      <a:endParaRPr sz="1300">
                        <a:latin typeface="Calibri"/>
                        <a:ea typeface="Calibri"/>
                        <a:cs typeface="Calibri"/>
                        <a:sym typeface="Calibri"/>
                      </a:endParaRPr>
                    </a:p>
                    <a:p>
                      <a:pPr indent="0" lvl="0" marL="0" marR="88900" rtl="0" algn="l">
                        <a:spcBef>
                          <a:spcPts val="0"/>
                        </a:spcBef>
                        <a:spcAft>
                          <a:spcPts val="0"/>
                        </a:spcAft>
                        <a:buNone/>
                      </a:pPr>
                      <a:r>
                        <a:rPr lang="en-GB" sz="1300">
                          <a:latin typeface="Calibri"/>
                          <a:ea typeface="Calibri"/>
                          <a:cs typeface="Calibri"/>
                          <a:sym typeface="Calibri"/>
                        </a:rPr>
                        <a:t>–</a:t>
                      </a:r>
                      <a:endParaRPr sz="1300">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88900" rtl="0" algn="l">
                        <a:spcBef>
                          <a:spcPts val="0"/>
                        </a:spcBef>
                        <a:spcAft>
                          <a:spcPts val="0"/>
                        </a:spcAft>
                        <a:buNone/>
                      </a:pPr>
                      <a:r>
                        <a:rPr lang="en-GB" sz="1300">
                          <a:solidFill>
                            <a:srgbClr val="CC0000"/>
                          </a:solidFill>
                          <a:latin typeface="Calibri"/>
                          <a:ea typeface="Calibri"/>
                          <a:cs typeface="Calibri"/>
                          <a:sym typeface="Calibri"/>
                        </a:rPr>
                        <a:t>TBD</a:t>
                      </a:r>
                      <a:endParaRPr sz="1300">
                        <a:solidFill>
                          <a:srgbClr val="CC0000"/>
                        </a:solidFill>
                        <a:latin typeface="Calibri"/>
                        <a:ea typeface="Calibri"/>
                        <a:cs typeface="Calibri"/>
                        <a:sym typeface="Calibri"/>
                      </a:endParaRPr>
                    </a:p>
                    <a:p>
                      <a:pPr indent="0" lvl="0" marL="0" marR="88900" rtl="0" algn="l">
                        <a:spcBef>
                          <a:spcPts val="0"/>
                        </a:spcBef>
                        <a:spcAft>
                          <a:spcPts val="0"/>
                        </a:spcAft>
                        <a:buNone/>
                      </a:pPr>
                      <a:r>
                        <a:rPr lang="en-GB" sz="1300">
                          <a:solidFill>
                            <a:schemeClr val="dk1"/>
                          </a:solidFill>
                          <a:latin typeface="Calibri"/>
                          <a:ea typeface="Calibri"/>
                          <a:cs typeface="Calibri"/>
                          <a:sym typeface="Calibri"/>
                        </a:rPr>
                        <a:t>(EUMETSAT/ESA)</a:t>
                      </a:r>
                      <a:endParaRPr sz="1300">
                        <a:solidFill>
                          <a:schemeClr val="dk1"/>
                        </a:solidFill>
                        <a:latin typeface="Calibri"/>
                        <a:ea typeface="Calibri"/>
                        <a:cs typeface="Calibri"/>
                        <a:sym typeface="Calibri"/>
                      </a:endParaRPr>
                    </a:p>
                    <a:p>
                      <a:pPr indent="0" lvl="0" marL="0" marR="88900" rtl="0" algn="l">
                        <a:spcBef>
                          <a:spcPts val="0"/>
                        </a:spcBef>
                        <a:spcAft>
                          <a:spcPts val="0"/>
                        </a:spcAft>
                        <a:buNone/>
                      </a:pPr>
                      <a:r>
                        <a:rPr lang="en-GB" sz="1300">
                          <a:solidFill>
                            <a:srgbClr val="CC0000"/>
                          </a:solidFill>
                          <a:latin typeface="Calibri"/>
                          <a:ea typeface="Calibri"/>
                          <a:cs typeface="Calibri"/>
                          <a:sym typeface="Calibri"/>
                        </a:rPr>
                        <a:t>TBD</a:t>
                      </a:r>
                      <a:endParaRPr sz="1300">
                        <a:solidFill>
                          <a:srgbClr val="CC0000"/>
                        </a:solidFill>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88900" rtl="0" algn="l">
                        <a:spcBef>
                          <a:spcPts val="0"/>
                        </a:spcBef>
                        <a:spcAft>
                          <a:spcPts val="0"/>
                        </a:spcAft>
                        <a:buNone/>
                      </a:pPr>
                      <a:r>
                        <a:rPr lang="en-GB" sz="1300">
                          <a:solidFill>
                            <a:srgbClr val="CC0000"/>
                          </a:solidFill>
                          <a:latin typeface="Calibri"/>
                          <a:ea typeface="Calibri"/>
                          <a:cs typeface="Calibri"/>
                          <a:sym typeface="Calibri"/>
                        </a:rPr>
                        <a:t>TBD</a:t>
                      </a:r>
                      <a:endParaRPr sz="1300">
                        <a:solidFill>
                          <a:srgbClr val="CC0000"/>
                        </a:solidFill>
                        <a:latin typeface="Calibri"/>
                        <a:ea typeface="Calibri"/>
                        <a:cs typeface="Calibri"/>
                        <a:sym typeface="Calibri"/>
                      </a:endParaRPr>
                    </a:p>
                    <a:p>
                      <a:pPr indent="0" lvl="0" marL="0" marR="88900" rtl="0" algn="l">
                        <a:spcBef>
                          <a:spcPts val="0"/>
                        </a:spcBef>
                        <a:spcAft>
                          <a:spcPts val="0"/>
                        </a:spcAft>
                        <a:buNone/>
                      </a:pPr>
                      <a:r>
                        <a:rPr lang="en-GB" sz="1300">
                          <a:latin typeface="Calibri"/>
                          <a:ea typeface="Calibri"/>
                          <a:cs typeface="Calibri"/>
                          <a:sym typeface="Calibri"/>
                        </a:rPr>
                        <a:t>(EUMETSAT/ESA)</a:t>
                      </a:r>
                      <a:endParaRPr sz="1300">
                        <a:latin typeface="Calibri"/>
                        <a:ea typeface="Calibri"/>
                        <a:cs typeface="Calibri"/>
                        <a:sym typeface="Calibri"/>
                      </a:endParaRPr>
                    </a:p>
                    <a:p>
                      <a:pPr indent="0" lvl="0" marL="0" marR="88900" rtl="0" algn="l">
                        <a:spcBef>
                          <a:spcPts val="0"/>
                        </a:spcBef>
                        <a:spcAft>
                          <a:spcPts val="0"/>
                        </a:spcAft>
                        <a:buNone/>
                      </a:pPr>
                      <a:r>
                        <a:rPr lang="en-GB" sz="1300">
                          <a:solidFill>
                            <a:srgbClr val="CC0000"/>
                          </a:solidFill>
                          <a:latin typeface="Calibri"/>
                          <a:ea typeface="Calibri"/>
                          <a:cs typeface="Calibri"/>
                          <a:sym typeface="Calibri"/>
                        </a:rPr>
                        <a:t>TBD</a:t>
                      </a:r>
                      <a:endParaRPr sz="1300">
                        <a:solidFill>
                          <a:srgbClr val="CC0000"/>
                        </a:solidFill>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88900" rtl="0" algn="l">
                        <a:spcBef>
                          <a:spcPts val="0"/>
                        </a:spcBef>
                        <a:spcAft>
                          <a:spcPts val="0"/>
                        </a:spcAft>
                        <a:buNone/>
                      </a:pPr>
                      <a:r>
                        <a:rPr lang="en-GB" sz="1300">
                          <a:solidFill>
                            <a:srgbClr val="CC0000"/>
                          </a:solidFill>
                          <a:latin typeface="Calibri"/>
                          <a:ea typeface="Calibri"/>
                          <a:cs typeface="Calibri"/>
                          <a:sym typeface="Calibri"/>
                        </a:rPr>
                        <a:t>TBD</a:t>
                      </a:r>
                      <a:endParaRPr sz="1300">
                        <a:solidFill>
                          <a:srgbClr val="CC0000"/>
                        </a:solidFill>
                        <a:latin typeface="Calibri"/>
                        <a:ea typeface="Calibri"/>
                        <a:cs typeface="Calibri"/>
                        <a:sym typeface="Calibri"/>
                      </a:endParaRPr>
                    </a:p>
                    <a:p>
                      <a:pPr indent="0" lvl="0" marL="0" marR="88900" rtl="0" algn="l">
                        <a:spcBef>
                          <a:spcPts val="0"/>
                        </a:spcBef>
                        <a:spcAft>
                          <a:spcPts val="0"/>
                        </a:spcAft>
                        <a:buNone/>
                      </a:pPr>
                      <a:r>
                        <a:rPr lang="en-GB" sz="1300">
                          <a:solidFill>
                            <a:srgbClr val="CC0000"/>
                          </a:solidFill>
                          <a:latin typeface="Calibri"/>
                          <a:ea typeface="Calibri"/>
                          <a:cs typeface="Calibri"/>
                          <a:sym typeface="Calibri"/>
                        </a:rPr>
                        <a:t>TBD</a:t>
                      </a:r>
                      <a:endParaRPr sz="1300">
                        <a:solidFill>
                          <a:srgbClr val="CC0000"/>
                        </a:solidFill>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74" name="Google Shape;74;p8"/>
          <p:cNvSpPr txBox="1"/>
          <p:nvPr>
            <p:ph idx="1" type="body"/>
          </p:nvPr>
        </p:nvSpPr>
        <p:spPr>
          <a:xfrm>
            <a:off x="229925" y="1050227"/>
            <a:ext cx="11495400" cy="3191400"/>
          </a:xfrm>
          <a:prstGeom prst="rect">
            <a:avLst/>
          </a:prstGeom>
        </p:spPr>
        <p:txBody>
          <a:bodyPr anchorCtr="0" anchor="t" bIns="45700" lIns="91425" spcFirstLastPara="1" rIns="91425" wrap="square" tIns="45700">
            <a:noAutofit/>
          </a:bodyPr>
          <a:lstStyle/>
          <a:p>
            <a:pPr indent="-342900" lvl="0" marL="457200" rtl="0" algn="l">
              <a:spcBef>
                <a:spcPts val="600"/>
              </a:spcBef>
              <a:spcAft>
                <a:spcPts val="0"/>
              </a:spcAft>
              <a:buSzPts val="1800"/>
              <a:buChar char="❖"/>
            </a:pPr>
            <a:r>
              <a:rPr lang="en-GB" sz="1800"/>
              <a:t>Team Australia to take on 2026 CEOS Chair</a:t>
            </a:r>
            <a:endParaRPr sz="1800"/>
          </a:p>
          <a:p>
            <a:pPr indent="-342900" lvl="0" marL="457200" rtl="0" algn="l">
              <a:spcBef>
                <a:spcPts val="600"/>
              </a:spcBef>
              <a:spcAft>
                <a:spcPts val="0"/>
              </a:spcAft>
              <a:buSzPts val="1800"/>
              <a:buChar char="❖"/>
            </a:pPr>
            <a:r>
              <a:rPr lang="en-GB" sz="1800"/>
              <a:t>NOSA (Norway) nomination </a:t>
            </a:r>
            <a:r>
              <a:rPr lang="en-GB" sz="1800"/>
              <a:t>received</a:t>
            </a:r>
            <a:r>
              <a:rPr lang="en-GB" sz="1800"/>
              <a:t> for 2027 CEOS Chair </a:t>
            </a:r>
            <a:endParaRPr sz="1800"/>
          </a:p>
          <a:p>
            <a:pPr indent="-342900" lvl="0" marL="457200" rtl="0" algn="l">
              <a:spcBef>
                <a:spcPts val="600"/>
              </a:spcBef>
              <a:spcAft>
                <a:spcPts val="0"/>
              </a:spcAft>
              <a:buSzPts val="1800"/>
              <a:buChar char="❖"/>
            </a:pPr>
            <a:r>
              <a:rPr lang="en-GB" sz="1800"/>
              <a:t>NASA to take on 2026-2027 SIT Chair</a:t>
            </a:r>
            <a:endParaRPr sz="1800"/>
          </a:p>
          <a:p>
            <a:pPr indent="-342900" lvl="0" marL="457200" rtl="0" algn="l">
              <a:spcBef>
                <a:spcPts val="600"/>
              </a:spcBef>
              <a:spcAft>
                <a:spcPts val="0"/>
              </a:spcAft>
              <a:buSzPts val="1800"/>
              <a:buChar char="❖"/>
            </a:pPr>
            <a:r>
              <a:rPr lang="en-GB" sz="1800"/>
              <a:t>SIT Vice Chair position will be vacant</a:t>
            </a:r>
            <a:endParaRPr sz="1800"/>
          </a:p>
          <a:p>
            <a:pPr indent="-317500" lvl="1" marL="914400" rtl="0" algn="l">
              <a:spcBef>
                <a:spcPts val="600"/>
              </a:spcBef>
              <a:spcAft>
                <a:spcPts val="0"/>
              </a:spcAft>
              <a:buSzPts val="1400"/>
              <a:buChar char="▪"/>
            </a:pPr>
            <a:r>
              <a:rPr lang="en-GB" sz="1400"/>
              <a:t>Nominations welcome from all CEOS Agencies </a:t>
            </a:r>
            <a:endParaRPr sz="1400"/>
          </a:p>
          <a:p>
            <a:pPr indent="-342900" lvl="0" marL="457200" rtl="0" algn="l">
              <a:spcBef>
                <a:spcPts val="600"/>
              </a:spcBef>
              <a:spcAft>
                <a:spcPts val="0"/>
              </a:spcAft>
              <a:buSzPts val="1800"/>
              <a:buChar char="❖"/>
            </a:pPr>
            <a:r>
              <a:rPr lang="en-GB" sz="1800"/>
              <a:t>EUMETSAT/ESA/European Agencies funding Exec Officer for 2024-2027</a:t>
            </a:r>
            <a:endParaRPr sz="1800"/>
          </a:p>
          <a:p>
            <a:pPr indent="-317500" lvl="1" marL="914400" rtl="0" algn="l">
              <a:spcBef>
                <a:spcPts val="0"/>
              </a:spcBef>
              <a:spcAft>
                <a:spcPts val="0"/>
              </a:spcAft>
              <a:buSzPts val="1400"/>
              <a:buChar char="▪"/>
            </a:pPr>
            <a:r>
              <a:rPr lang="en-GB" sz="1400"/>
              <a:t>EUMETSAT and Evenflow are working together to secure continuous Executive Office support to CEOS as of the 31st of December, when Réseau Consulting (Steven Ramage) will opt out of the contract. A contractual way forward has been agreed and all arrangements are planned to be finalised by the time of the Plenary. Coordination with the incoming CEOS Chair team is underway, to ensure a smooth transition.</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9"/>
          <p:cNvSpPr txBox="1"/>
          <p:nvPr>
            <p:ph idx="1" type="body"/>
          </p:nvPr>
        </p:nvSpPr>
        <p:spPr>
          <a:xfrm>
            <a:off x="244525" y="1224750"/>
            <a:ext cx="5615700" cy="46629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b="1" lang="en-GB" sz="1800"/>
              <a:t>WGISS:</a:t>
            </a:r>
            <a:r>
              <a:rPr lang="en-GB" sz="1800"/>
              <a:t> Nomination </a:t>
            </a:r>
            <a:r>
              <a:rPr lang="en-GB" sz="1800"/>
              <a:t>received</a:t>
            </a:r>
            <a:r>
              <a:rPr lang="en-GB" sz="1800"/>
              <a:t> from </a:t>
            </a:r>
            <a:r>
              <a:rPr b="1" lang="en-GB" sz="1800"/>
              <a:t>Damiano Guerrucci (ESA)</a:t>
            </a:r>
            <a:r>
              <a:rPr lang="en-GB" sz="1800"/>
              <a:t> for Vice Chair 2026-2027, followed by Chair 2028-2029</a:t>
            </a:r>
            <a:endParaRPr sz="1800"/>
          </a:p>
          <a:p>
            <a:pPr indent="-342900" lvl="1" marL="914400" rtl="0" algn="l">
              <a:spcBef>
                <a:spcPts val="0"/>
              </a:spcBef>
              <a:spcAft>
                <a:spcPts val="0"/>
              </a:spcAft>
              <a:buSzPts val="1800"/>
              <a:buChar char="▪"/>
            </a:pPr>
            <a:r>
              <a:rPr lang="en-GB" sz="1800"/>
              <a:t>Nitant Dube (ISRO) will take on WGISS Chair for 2026-2027</a:t>
            </a:r>
            <a:endParaRPr sz="1800"/>
          </a:p>
          <a:p>
            <a:pPr indent="-342900" lvl="0" marL="457200" rtl="0" algn="l">
              <a:spcBef>
                <a:spcPts val="1000"/>
              </a:spcBef>
              <a:spcAft>
                <a:spcPts val="0"/>
              </a:spcAft>
              <a:buSzPts val="1800"/>
              <a:buChar char="❖"/>
            </a:pPr>
            <a:r>
              <a:rPr b="1" lang="en-GB" sz="1800"/>
              <a:t>WGDisasters</a:t>
            </a:r>
            <a:r>
              <a:rPr b="1" lang="en-GB" sz="1800"/>
              <a:t>:</a:t>
            </a:r>
            <a:r>
              <a:rPr lang="en-GB" sz="1800"/>
              <a:t> Nomination received from </a:t>
            </a:r>
            <a:r>
              <a:rPr b="1" lang="en-GB" sz="1800"/>
              <a:t>Antonio Montuori (ASI)</a:t>
            </a:r>
            <a:r>
              <a:rPr lang="en-GB" sz="1800"/>
              <a:t> for Vice Chair 2026-2027, followed by Chair 2028-2029</a:t>
            </a:r>
            <a:endParaRPr sz="1800"/>
          </a:p>
          <a:p>
            <a:pPr indent="-342900" lvl="1" marL="914400" rtl="0" algn="l">
              <a:spcBef>
                <a:spcPts val="0"/>
              </a:spcBef>
              <a:spcAft>
                <a:spcPts val="0"/>
              </a:spcAft>
              <a:buSzPts val="1800"/>
              <a:buChar char="▪"/>
            </a:pPr>
            <a:r>
              <a:rPr lang="en-GB" sz="1800"/>
              <a:t>Lóránt Czárán (UNOOSA) will take on WGDisasters Chair for 2026-2027</a:t>
            </a:r>
            <a:endParaRPr sz="1800"/>
          </a:p>
          <a:p>
            <a:pPr indent="-342900" lvl="0" marL="457200" rtl="0" algn="l">
              <a:spcBef>
                <a:spcPts val="1000"/>
              </a:spcBef>
              <a:spcAft>
                <a:spcPts val="0"/>
              </a:spcAft>
              <a:buSzPts val="1800"/>
              <a:buChar char="❖"/>
            </a:pPr>
            <a:r>
              <a:rPr b="1" lang="en-GB" sz="1800"/>
              <a:t>WGCapD:</a:t>
            </a:r>
            <a:r>
              <a:rPr lang="en-GB" sz="1800"/>
              <a:t> Nomination received from </a:t>
            </a:r>
            <a:r>
              <a:rPr b="1" lang="en-GB" sz="1800"/>
              <a:t>Christoph Aubrecht (ESA)</a:t>
            </a:r>
            <a:r>
              <a:rPr lang="en-GB" sz="1800"/>
              <a:t> for Vice Chair 2026, followed by Chair 2027-2028</a:t>
            </a:r>
            <a:endParaRPr sz="1800"/>
          </a:p>
          <a:p>
            <a:pPr indent="-342900" lvl="1" marL="914400" rtl="0" algn="l">
              <a:spcBef>
                <a:spcPts val="0"/>
              </a:spcBef>
              <a:spcAft>
                <a:spcPts val="0"/>
              </a:spcAft>
              <a:buSzPts val="1800"/>
              <a:buChar char="▪"/>
            </a:pPr>
            <a:r>
              <a:rPr lang="en-GB" sz="1800"/>
              <a:t>Dan Matsapola (SANSA) will continue as WGCapD Chair for an additional year</a:t>
            </a:r>
            <a:endParaRPr sz="1800"/>
          </a:p>
        </p:txBody>
      </p:sp>
      <p:sp>
        <p:nvSpPr>
          <p:cNvPr id="80" name="Google Shape;80;p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Working Groups</a:t>
            </a:r>
            <a:endParaRPr/>
          </a:p>
        </p:txBody>
      </p:sp>
      <p:graphicFrame>
        <p:nvGraphicFramePr>
          <p:cNvPr id="81" name="Google Shape;81;p9"/>
          <p:cNvGraphicFramePr/>
          <p:nvPr/>
        </p:nvGraphicFramePr>
        <p:xfrm>
          <a:off x="5938338" y="1848200"/>
          <a:ext cx="3000000" cy="3000000"/>
        </p:xfrm>
        <a:graphic>
          <a:graphicData uri="http://schemas.openxmlformats.org/drawingml/2006/table">
            <a:tbl>
              <a:tblPr>
                <a:noFill/>
                <a:tableStyleId>{5BC83964-3B31-4E6A-B022-43996BC3EF38}</a:tableStyleId>
              </a:tblPr>
              <a:tblGrid>
                <a:gridCol w="2243225"/>
                <a:gridCol w="1041150"/>
                <a:gridCol w="953400"/>
                <a:gridCol w="983425"/>
                <a:gridCol w="959475"/>
              </a:tblGrid>
              <a:tr h="100000">
                <a:tc>
                  <a:txBody>
                    <a:bodyPr/>
                    <a:lstStyle/>
                    <a:p>
                      <a:pPr indent="0" lvl="0" marL="88900" marR="88900" rtl="0" algn="l">
                        <a:spcBef>
                          <a:spcPts val="0"/>
                        </a:spcBef>
                        <a:spcAft>
                          <a:spcPts val="0"/>
                        </a:spcAft>
                        <a:buNone/>
                      </a:pPr>
                      <a:r>
                        <a:rPr b="1" lang="en-GB">
                          <a:solidFill>
                            <a:srgbClr val="FFFFFF"/>
                          </a:solidFill>
                          <a:latin typeface="Calibri"/>
                          <a:ea typeface="Calibri"/>
                          <a:cs typeface="Calibri"/>
                          <a:sym typeface="Calibri"/>
                        </a:rPr>
                        <a:t>Position</a:t>
                      </a:r>
                      <a:endParaRPr b="1">
                        <a:solidFill>
                          <a:srgbClr val="FFFFFF"/>
                        </a:solidFill>
                        <a:latin typeface="Calibri"/>
                        <a:ea typeface="Calibri"/>
                        <a:cs typeface="Calibri"/>
                        <a:sym typeface="Calibri"/>
                      </a:endParaRPr>
                    </a:p>
                  </a:txBody>
                  <a:tcPr marT="63500" marB="63500" marR="63500" marL="63500">
                    <a:lnL cap="flat" cmpd="sng" w="952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003366"/>
                    </a:solidFill>
                  </a:tcPr>
                </a:tc>
                <a:tc>
                  <a:txBody>
                    <a:bodyPr/>
                    <a:lstStyle/>
                    <a:p>
                      <a:pPr indent="0" lvl="0" marL="88900" marR="88900" rtl="0" algn="l">
                        <a:spcBef>
                          <a:spcPts val="0"/>
                        </a:spcBef>
                        <a:spcAft>
                          <a:spcPts val="0"/>
                        </a:spcAft>
                        <a:buNone/>
                      </a:pPr>
                      <a:r>
                        <a:rPr b="1" lang="en-GB">
                          <a:solidFill>
                            <a:srgbClr val="FFFFFF"/>
                          </a:solidFill>
                          <a:latin typeface="Calibri"/>
                          <a:ea typeface="Calibri"/>
                          <a:cs typeface="Calibri"/>
                          <a:sym typeface="Calibri"/>
                        </a:rPr>
                        <a:t>2025</a:t>
                      </a:r>
                      <a:endParaRPr b="1">
                        <a:solidFill>
                          <a:srgbClr val="FFFFFF"/>
                        </a:solidFill>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003366"/>
                    </a:solidFill>
                  </a:tcPr>
                </a:tc>
                <a:tc>
                  <a:txBody>
                    <a:bodyPr/>
                    <a:lstStyle/>
                    <a:p>
                      <a:pPr indent="0" lvl="0" marL="88900" marR="88900" rtl="0" algn="l">
                        <a:spcBef>
                          <a:spcPts val="0"/>
                        </a:spcBef>
                        <a:spcAft>
                          <a:spcPts val="0"/>
                        </a:spcAft>
                        <a:buNone/>
                      </a:pPr>
                      <a:r>
                        <a:rPr b="1" lang="en-GB">
                          <a:solidFill>
                            <a:srgbClr val="FFFFFF"/>
                          </a:solidFill>
                          <a:latin typeface="Calibri"/>
                          <a:ea typeface="Calibri"/>
                          <a:cs typeface="Calibri"/>
                          <a:sym typeface="Calibri"/>
                        </a:rPr>
                        <a:t>2026</a:t>
                      </a:r>
                      <a:endParaRPr b="1">
                        <a:solidFill>
                          <a:srgbClr val="FFFFFF"/>
                        </a:solidFill>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003366"/>
                    </a:solidFill>
                  </a:tcPr>
                </a:tc>
                <a:tc>
                  <a:txBody>
                    <a:bodyPr/>
                    <a:lstStyle/>
                    <a:p>
                      <a:pPr indent="0" lvl="0" marL="88900" marR="88900" rtl="0" algn="l">
                        <a:spcBef>
                          <a:spcPts val="0"/>
                        </a:spcBef>
                        <a:spcAft>
                          <a:spcPts val="0"/>
                        </a:spcAft>
                        <a:buNone/>
                      </a:pPr>
                      <a:r>
                        <a:rPr b="1" lang="en-GB">
                          <a:solidFill>
                            <a:srgbClr val="FFFFFF"/>
                          </a:solidFill>
                          <a:latin typeface="Calibri"/>
                          <a:ea typeface="Calibri"/>
                          <a:cs typeface="Calibri"/>
                          <a:sym typeface="Calibri"/>
                        </a:rPr>
                        <a:t>2027</a:t>
                      </a:r>
                      <a:endParaRPr b="1">
                        <a:solidFill>
                          <a:srgbClr val="FFFFFF"/>
                        </a:solidFill>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003366"/>
                    </a:solidFill>
                  </a:tcPr>
                </a:tc>
                <a:tc>
                  <a:txBody>
                    <a:bodyPr/>
                    <a:lstStyle/>
                    <a:p>
                      <a:pPr indent="0" lvl="0" marL="88900" marR="88900" rtl="0" algn="l">
                        <a:spcBef>
                          <a:spcPts val="0"/>
                        </a:spcBef>
                        <a:spcAft>
                          <a:spcPts val="0"/>
                        </a:spcAft>
                        <a:buNone/>
                      </a:pPr>
                      <a:r>
                        <a:rPr b="1" lang="en-GB">
                          <a:solidFill>
                            <a:srgbClr val="FFFFFF"/>
                          </a:solidFill>
                          <a:latin typeface="Calibri"/>
                          <a:ea typeface="Calibri"/>
                          <a:cs typeface="Calibri"/>
                          <a:sym typeface="Calibri"/>
                        </a:rPr>
                        <a:t>2028</a:t>
                      </a:r>
                      <a:endParaRPr b="1">
                        <a:solidFill>
                          <a:srgbClr val="FFFFFF"/>
                        </a:solidFill>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003366"/>
                    </a:solidFill>
                  </a:tcPr>
                </a:tc>
              </a:tr>
              <a:tr h="357675">
                <a:tc>
                  <a:txBody>
                    <a:bodyPr/>
                    <a:lstStyle/>
                    <a:p>
                      <a:pPr indent="0" lvl="0" marL="88900" marR="88900" rtl="0" algn="l">
                        <a:spcBef>
                          <a:spcPts val="0"/>
                        </a:spcBef>
                        <a:spcAft>
                          <a:spcPts val="0"/>
                        </a:spcAft>
                        <a:buNone/>
                      </a:pPr>
                      <a:r>
                        <a:rPr b="1" lang="en-GB">
                          <a:solidFill>
                            <a:srgbClr val="FFFFFF"/>
                          </a:solidFill>
                          <a:latin typeface="Calibri"/>
                          <a:ea typeface="Calibri"/>
                          <a:cs typeface="Calibri"/>
                          <a:sym typeface="Calibri"/>
                        </a:rPr>
                        <a:t>WGCapD Chair</a:t>
                      </a:r>
                      <a:endParaRPr b="1">
                        <a:solidFill>
                          <a:srgbClr val="FFFFFF"/>
                        </a:solidFill>
                        <a:latin typeface="Calibri"/>
                        <a:ea typeface="Calibri"/>
                        <a:cs typeface="Calibri"/>
                        <a:sym typeface="Calibri"/>
                      </a:endParaRPr>
                    </a:p>
                    <a:p>
                      <a:pPr indent="0" lvl="0" marL="88900" marR="88900" rtl="0" algn="l">
                        <a:spcBef>
                          <a:spcPts val="0"/>
                        </a:spcBef>
                        <a:spcAft>
                          <a:spcPts val="0"/>
                        </a:spcAft>
                        <a:buNone/>
                      </a:pPr>
                      <a:r>
                        <a:rPr b="1" lang="en-GB">
                          <a:solidFill>
                            <a:srgbClr val="FFFFFF"/>
                          </a:solidFill>
                          <a:latin typeface="Calibri"/>
                          <a:ea typeface="Calibri"/>
                          <a:cs typeface="Calibri"/>
                          <a:sym typeface="Calibri"/>
                        </a:rPr>
                        <a:t>WGCapD Vice Chair</a:t>
                      </a:r>
                      <a:endParaRPr b="1">
                        <a:solidFill>
                          <a:srgbClr val="FFFFFF"/>
                        </a:solidFill>
                        <a:latin typeface="Calibri"/>
                        <a:ea typeface="Calibri"/>
                        <a:cs typeface="Calibri"/>
                        <a:sym typeface="Calibri"/>
                      </a:endParaRPr>
                    </a:p>
                  </a:txBody>
                  <a:tcPr marT="63500" marB="63500" marR="63500" marL="63500">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003366"/>
                    </a:solidFill>
                  </a:tcPr>
                </a:tc>
                <a:tc>
                  <a:txBody>
                    <a:bodyPr/>
                    <a:lstStyle/>
                    <a:p>
                      <a:pPr indent="0" lvl="0" marL="0" marR="88900" rtl="0" algn="l">
                        <a:spcBef>
                          <a:spcPts val="0"/>
                        </a:spcBef>
                        <a:spcAft>
                          <a:spcPts val="0"/>
                        </a:spcAft>
                        <a:buNone/>
                      </a:pPr>
                      <a:r>
                        <a:rPr lang="en-GB">
                          <a:latin typeface="Calibri"/>
                          <a:ea typeface="Calibri"/>
                          <a:cs typeface="Calibri"/>
                          <a:sym typeface="Calibri"/>
                        </a:rPr>
                        <a:t>SANSA</a:t>
                      </a:r>
                      <a:endParaRPr>
                        <a:latin typeface="Calibri"/>
                        <a:ea typeface="Calibri"/>
                        <a:cs typeface="Calibri"/>
                        <a:sym typeface="Calibri"/>
                      </a:endParaRPr>
                    </a:p>
                    <a:p>
                      <a:pPr indent="0" lvl="0" marL="0" marR="88900" rtl="0" algn="l">
                        <a:spcBef>
                          <a:spcPts val="0"/>
                        </a:spcBef>
                        <a:spcAft>
                          <a:spcPts val="0"/>
                        </a:spcAft>
                        <a:buNone/>
                      </a:pPr>
                      <a:r>
                        <a:rPr lang="en-GB">
                          <a:latin typeface="Calibri"/>
                          <a:ea typeface="Calibri"/>
                          <a:cs typeface="Calibri"/>
                          <a:sym typeface="Calibri"/>
                        </a:rPr>
                        <a:t>AEM</a:t>
                      </a:r>
                      <a:endParaRPr>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88900" rtl="0" algn="l">
                        <a:spcBef>
                          <a:spcPts val="0"/>
                        </a:spcBef>
                        <a:spcAft>
                          <a:spcPts val="0"/>
                        </a:spcAft>
                        <a:buNone/>
                      </a:pPr>
                      <a:r>
                        <a:rPr lang="en-GB">
                          <a:latin typeface="Calibri"/>
                          <a:ea typeface="Calibri"/>
                          <a:cs typeface="Calibri"/>
                          <a:sym typeface="Calibri"/>
                        </a:rPr>
                        <a:t>SANSA</a:t>
                      </a:r>
                      <a:endParaRPr>
                        <a:latin typeface="Calibri"/>
                        <a:ea typeface="Calibri"/>
                        <a:cs typeface="Calibri"/>
                        <a:sym typeface="Calibri"/>
                      </a:endParaRPr>
                    </a:p>
                    <a:p>
                      <a:pPr indent="0" lvl="0" marL="0" marR="88900" rtl="0" algn="l">
                        <a:spcBef>
                          <a:spcPts val="0"/>
                        </a:spcBef>
                        <a:spcAft>
                          <a:spcPts val="0"/>
                        </a:spcAft>
                        <a:buNone/>
                      </a:pPr>
                      <a:r>
                        <a:rPr lang="en-GB">
                          <a:solidFill>
                            <a:srgbClr val="CC0000"/>
                          </a:solidFill>
                          <a:latin typeface="Calibri"/>
                          <a:ea typeface="Calibri"/>
                          <a:cs typeface="Calibri"/>
                          <a:sym typeface="Calibri"/>
                        </a:rPr>
                        <a:t>ESA (TBC)</a:t>
                      </a:r>
                      <a:endParaRPr>
                        <a:solidFill>
                          <a:srgbClr val="CC0000"/>
                        </a:solidFill>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88900" rtl="0" algn="l">
                        <a:spcBef>
                          <a:spcPts val="0"/>
                        </a:spcBef>
                        <a:spcAft>
                          <a:spcPts val="0"/>
                        </a:spcAft>
                        <a:buNone/>
                      </a:pPr>
                      <a:r>
                        <a:rPr lang="en-GB">
                          <a:solidFill>
                            <a:srgbClr val="CC0000"/>
                          </a:solidFill>
                          <a:latin typeface="Calibri"/>
                          <a:ea typeface="Calibri"/>
                          <a:cs typeface="Calibri"/>
                          <a:sym typeface="Calibri"/>
                        </a:rPr>
                        <a:t>ESA (TBC)</a:t>
                      </a:r>
                      <a:endParaRPr>
                        <a:latin typeface="Calibri"/>
                        <a:ea typeface="Calibri"/>
                        <a:cs typeface="Calibri"/>
                        <a:sym typeface="Calibri"/>
                      </a:endParaRPr>
                    </a:p>
                    <a:p>
                      <a:pPr indent="0" lvl="0" marL="0" marR="88900" rtl="0" algn="l">
                        <a:spcBef>
                          <a:spcPts val="0"/>
                        </a:spcBef>
                        <a:spcAft>
                          <a:spcPts val="0"/>
                        </a:spcAft>
                        <a:buNone/>
                      </a:pPr>
                      <a:r>
                        <a:rPr lang="en-GB">
                          <a:solidFill>
                            <a:srgbClr val="CC0000"/>
                          </a:solidFill>
                          <a:latin typeface="Calibri"/>
                          <a:ea typeface="Calibri"/>
                          <a:cs typeface="Calibri"/>
                          <a:sym typeface="Calibri"/>
                        </a:rPr>
                        <a:t>TBD</a:t>
                      </a:r>
                      <a:endParaRPr>
                        <a:solidFill>
                          <a:srgbClr val="CC0000"/>
                        </a:solidFill>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88900" rtl="0" algn="l">
                        <a:spcBef>
                          <a:spcPts val="0"/>
                        </a:spcBef>
                        <a:spcAft>
                          <a:spcPts val="0"/>
                        </a:spcAft>
                        <a:buNone/>
                      </a:pPr>
                      <a:r>
                        <a:rPr lang="en-GB">
                          <a:solidFill>
                            <a:srgbClr val="CC0000"/>
                          </a:solidFill>
                          <a:latin typeface="Calibri"/>
                          <a:ea typeface="Calibri"/>
                          <a:cs typeface="Calibri"/>
                          <a:sym typeface="Calibri"/>
                        </a:rPr>
                        <a:t>ESA (TBC)</a:t>
                      </a:r>
                      <a:endParaRPr>
                        <a:latin typeface="Calibri"/>
                        <a:ea typeface="Calibri"/>
                        <a:cs typeface="Calibri"/>
                        <a:sym typeface="Calibri"/>
                      </a:endParaRPr>
                    </a:p>
                    <a:p>
                      <a:pPr indent="0" lvl="0" marL="0" marR="88900" rtl="0" algn="l">
                        <a:spcBef>
                          <a:spcPts val="0"/>
                        </a:spcBef>
                        <a:spcAft>
                          <a:spcPts val="0"/>
                        </a:spcAft>
                        <a:buNone/>
                      </a:pPr>
                      <a:r>
                        <a:rPr lang="en-GB">
                          <a:solidFill>
                            <a:srgbClr val="CC0000"/>
                          </a:solidFill>
                          <a:latin typeface="Calibri"/>
                          <a:ea typeface="Calibri"/>
                          <a:cs typeface="Calibri"/>
                          <a:sym typeface="Calibri"/>
                        </a:rPr>
                        <a:t>TBD</a:t>
                      </a:r>
                      <a:endParaRPr>
                        <a:solidFill>
                          <a:srgbClr val="CC0000"/>
                        </a:solidFill>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10050">
                <a:tc>
                  <a:txBody>
                    <a:bodyPr/>
                    <a:lstStyle/>
                    <a:p>
                      <a:pPr indent="0" lvl="0" marL="88900" marR="88900" rtl="0" algn="l">
                        <a:spcBef>
                          <a:spcPts val="0"/>
                        </a:spcBef>
                        <a:spcAft>
                          <a:spcPts val="0"/>
                        </a:spcAft>
                        <a:buNone/>
                      </a:pPr>
                      <a:r>
                        <a:rPr b="1" lang="en-GB">
                          <a:solidFill>
                            <a:srgbClr val="FFFFFF"/>
                          </a:solidFill>
                          <a:latin typeface="Calibri"/>
                          <a:ea typeface="Calibri"/>
                          <a:cs typeface="Calibri"/>
                          <a:sym typeface="Calibri"/>
                        </a:rPr>
                        <a:t>WGCV Chair</a:t>
                      </a:r>
                      <a:endParaRPr b="1">
                        <a:solidFill>
                          <a:srgbClr val="FFFFFF"/>
                        </a:solidFill>
                        <a:latin typeface="Calibri"/>
                        <a:ea typeface="Calibri"/>
                        <a:cs typeface="Calibri"/>
                        <a:sym typeface="Calibri"/>
                      </a:endParaRPr>
                    </a:p>
                    <a:p>
                      <a:pPr indent="0" lvl="0" marL="88900" marR="88900" rtl="0" algn="l">
                        <a:spcBef>
                          <a:spcPts val="0"/>
                        </a:spcBef>
                        <a:spcAft>
                          <a:spcPts val="0"/>
                        </a:spcAft>
                        <a:buNone/>
                      </a:pPr>
                      <a:r>
                        <a:rPr b="1" lang="en-GB">
                          <a:solidFill>
                            <a:srgbClr val="FFFFFF"/>
                          </a:solidFill>
                          <a:latin typeface="Calibri"/>
                          <a:ea typeface="Calibri"/>
                          <a:cs typeface="Calibri"/>
                          <a:sym typeface="Calibri"/>
                        </a:rPr>
                        <a:t>WGCV Vice Chair</a:t>
                      </a:r>
                      <a:endParaRPr b="1">
                        <a:solidFill>
                          <a:srgbClr val="FFFFFF"/>
                        </a:solidFill>
                        <a:latin typeface="Calibri"/>
                        <a:ea typeface="Calibri"/>
                        <a:cs typeface="Calibri"/>
                        <a:sym typeface="Calibri"/>
                      </a:endParaRPr>
                    </a:p>
                  </a:txBody>
                  <a:tcPr marT="63500" marB="63500" marR="63500" marL="63500">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003366"/>
                    </a:solidFill>
                  </a:tcPr>
                </a:tc>
                <a:tc>
                  <a:txBody>
                    <a:bodyPr/>
                    <a:lstStyle/>
                    <a:p>
                      <a:pPr indent="0" lvl="0" marL="0" marR="88900" rtl="0" algn="l">
                        <a:spcBef>
                          <a:spcPts val="0"/>
                        </a:spcBef>
                        <a:spcAft>
                          <a:spcPts val="0"/>
                        </a:spcAft>
                        <a:buNone/>
                      </a:pPr>
                      <a:r>
                        <a:rPr lang="en-GB">
                          <a:latin typeface="Calibri"/>
                          <a:ea typeface="Calibri"/>
                          <a:cs typeface="Calibri"/>
                          <a:sym typeface="Calibri"/>
                        </a:rPr>
                        <a:t>USGS</a:t>
                      </a:r>
                      <a:endParaRPr>
                        <a:latin typeface="Calibri"/>
                        <a:ea typeface="Calibri"/>
                        <a:cs typeface="Calibri"/>
                        <a:sym typeface="Calibri"/>
                      </a:endParaRPr>
                    </a:p>
                    <a:p>
                      <a:pPr indent="0" lvl="0" marL="0" marR="88900" rtl="0" algn="l">
                        <a:spcBef>
                          <a:spcPts val="0"/>
                        </a:spcBef>
                        <a:spcAft>
                          <a:spcPts val="0"/>
                        </a:spcAft>
                        <a:buNone/>
                      </a:pPr>
                      <a:r>
                        <a:rPr lang="en-GB">
                          <a:latin typeface="Calibri"/>
                          <a:ea typeface="Calibri"/>
                          <a:cs typeface="Calibri"/>
                          <a:sym typeface="Calibri"/>
                        </a:rPr>
                        <a:t>GA</a:t>
                      </a:r>
                      <a:endParaRPr>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88900" rtl="0" algn="l">
                        <a:spcBef>
                          <a:spcPts val="0"/>
                        </a:spcBef>
                        <a:spcAft>
                          <a:spcPts val="0"/>
                        </a:spcAft>
                        <a:buNone/>
                      </a:pPr>
                      <a:r>
                        <a:rPr lang="en-GB">
                          <a:latin typeface="Calibri"/>
                          <a:ea typeface="Calibri"/>
                          <a:cs typeface="Calibri"/>
                          <a:sym typeface="Calibri"/>
                        </a:rPr>
                        <a:t>USGS</a:t>
                      </a:r>
                      <a:endParaRPr>
                        <a:latin typeface="Calibri"/>
                        <a:ea typeface="Calibri"/>
                        <a:cs typeface="Calibri"/>
                        <a:sym typeface="Calibri"/>
                      </a:endParaRPr>
                    </a:p>
                    <a:p>
                      <a:pPr indent="0" lvl="0" marL="0" marR="88900" rtl="0" algn="l">
                        <a:spcBef>
                          <a:spcPts val="0"/>
                        </a:spcBef>
                        <a:spcAft>
                          <a:spcPts val="0"/>
                        </a:spcAft>
                        <a:buNone/>
                      </a:pPr>
                      <a:r>
                        <a:rPr lang="en-GB">
                          <a:latin typeface="Calibri"/>
                          <a:ea typeface="Calibri"/>
                          <a:cs typeface="Calibri"/>
                          <a:sym typeface="Calibri"/>
                        </a:rPr>
                        <a:t>GA </a:t>
                      </a:r>
                      <a:endParaRPr>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88900" rtl="0" algn="l">
                        <a:spcBef>
                          <a:spcPts val="0"/>
                        </a:spcBef>
                        <a:spcAft>
                          <a:spcPts val="0"/>
                        </a:spcAft>
                        <a:buNone/>
                      </a:pPr>
                      <a:r>
                        <a:rPr lang="en-GB">
                          <a:latin typeface="Calibri"/>
                          <a:ea typeface="Calibri"/>
                          <a:cs typeface="Calibri"/>
                          <a:sym typeface="Calibri"/>
                        </a:rPr>
                        <a:t>GA</a:t>
                      </a:r>
                      <a:endParaRPr>
                        <a:latin typeface="Calibri"/>
                        <a:ea typeface="Calibri"/>
                        <a:cs typeface="Calibri"/>
                        <a:sym typeface="Calibri"/>
                      </a:endParaRPr>
                    </a:p>
                    <a:p>
                      <a:pPr indent="0" lvl="0" marL="0" marR="88900" rtl="0" algn="l">
                        <a:spcBef>
                          <a:spcPts val="0"/>
                        </a:spcBef>
                        <a:spcAft>
                          <a:spcPts val="0"/>
                        </a:spcAft>
                        <a:buNone/>
                      </a:pPr>
                      <a:r>
                        <a:rPr lang="en-GB">
                          <a:solidFill>
                            <a:srgbClr val="CC0000"/>
                          </a:solidFill>
                          <a:latin typeface="Calibri"/>
                          <a:ea typeface="Calibri"/>
                          <a:cs typeface="Calibri"/>
                          <a:sym typeface="Calibri"/>
                        </a:rPr>
                        <a:t>TBD</a:t>
                      </a:r>
                      <a:endParaRPr>
                        <a:solidFill>
                          <a:srgbClr val="CC0000"/>
                        </a:solidFill>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88900" rtl="0" algn="l">
                        <a:spcBef>
                          <a:spcPts val="0"/>
                        </a:spcBef>
                        <a:spcAft>
                          <a:spcPts val="0"/>
                        </a:spcAft>
                        <a:buNone/>
                      </a:pPr>
                      <a:r>
                        <a:rPr lang="en-GB">
                          <a:latin typeface="Calibri"/>
                          <a:ea typeface="Calibri"/>
                          <a:cs typeface="Calibri"/>
                          <a:sym typeface="Calibri"/>
                        </a:rPr>
                        <a:t>GA</a:t>
                      </a:r>
                      <a:endParaRPr>
                        <a:latin typeface="Calibri"/>
                        <a:ea typeface="Calibri"/>
                        <a:cs typeface="Calibri"/>
                        <a:sym typeface="Calibri"/>
                      </a:endParaRPr>
                    </a:p>
                    <a:p>
                      <a:pPr indent="0" lvl="0" marL="0" marR="88900" rtl="0" algn="l">
                        <a:spcBef>
                          <a:spcPts val="0"/>
                        </a:spcBef>
                        <a:spcAft>
                          <a:spcPts val="0"/>
                        </a:spcAft>
                        <a:buNone/>
                      </a:pPr>
                      <a:r>
                        <a:rPr lang="en-GB">
                          <a:solidFill>
                            <a:srgbClr val="CC0000"/>
                          </a:solidFill>
                          <a:latin typeface="Calibri"/>
                          <a:ea typeface="Calibri"/>
                          <a:cs typeface="Calibri"/>
                          <a:sym typeface="Calibri"/>
                        </a:rPr>
                        <a:t>TBD</a:t>
                      </a:r>
                      <a:endParaRPr>
                        <a:solidFill>
                          <a:srgbClr val="CC0000"/>
                        </a:solidFill>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00525">
                <a:tc>
                  <a:txBody>
                    <a:bodyPr/>
                    <a:lstStyle/>
                    <a:p>
                      <a:pPr indent="0" lvl="0" marL="88900" marR="88900" rtl="0" algn="l">
                        <a:spcBef>
                          <a:spcPts val="0"/>
                        </a:spcBef>
                        <a:spcAft>
                          <a:spcPts val="0"/>
                        </a:spcAft>
                        <a:buNone/>
                      </a:pPr>
                      <a:r>
                        <a:rPr b="1" lang="en-GB">
                          <a:solidFill>
                            <a:srgbClr val="FFFFFF"/>
                          </a:solidFill>
                          <a:latin typeface="Calibri"/>
                          <a:ea typeface="Calibri"/>
                          <a:cs typeface="Calibri"/>
                          <a:sym typeface="Calibri"/>
                        </a:rPr>
                        <a:t>WGClimate Chair</a:t>
                      </a:r>
                      <a:endParaRPr b="1">
                        <a:solidFill>
                          <a:srgbClr val="FFFFFF"/>
                        </a:solidFill>
                        <a:latin typeface="Calibri"/>
                        <a:ea typeface="Calibri"/>
                        <a:cs typeface="Calibri"/>
                        <a:sym typeface="Calibri"/>
                      </a:endParaRPr>
                    </a:p>
                    <a:p>
                      <a:pPr indent="0" lvl="0" marL="88900" marR="88900" rtl="0" algn="l">
                        <a:spcBef>
                          <a:spcPts val="0"/>
                        </a:spcBef>
                        <a:spcAft>
                          <a:spcPts val="0"/>
                        </a:spcAft>
                        <a:buNone/>
                      </a:pPr>
                      <a:r>
                        <a:rPr b="1" lang="en-GB">
                          <a:solidFill>
                            <a:srgbClr val="FFFFFF"/>
                          </a:solidFill>
                          <a:latin typeface="Calibri"/>
                          <a:ea typeface="Calibri"/>
                          <a:cs typeface="Calibri"/>
                          <a:sym typeface="Calibri"/>
                        </a:rPr>
                        <a:t>WGClimate Vice Chair</a:t>
                      </a:r>
                      <a:endParaRPr b="1">
                        <a:solidFill>
                          <a:srgbClr val="FFFFFF"/>
                        </a:solidFill>
                        <a:latin typeface="Calibri"/>
                        <a:ea typeface="Calibri"/>
                        <a:cs typeface="Calibri"/>
                        <a:sym typeface="Calibri"/>
                      </a:endParaRPr>
                    </a:p>
                  </a:txBody>
                  <a:tcPr marT="63500" marB="63500" marR="63500" marL="63500">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003366"/>
                    </a:solidFill>
                  </a:tcPr>
                </a:tc>
                <a:tc>
                  <a:txBody>
                    <a:bodyPr/>
                    <a:lstStyle/>
                    <a:p>
                      <a:pPr indent="0" lvl="0" marL="0" marR="88900" rtl="0" algn="l">
                        <a:spcBef>
                          <a:spcPts val="0"/>
                        </a:spcBef>
                        <a:spcAft>
                          <a:spcPts val="0"/>
                        </a:spcAft>
                        <a:buNone/>
                      </a:pPr>
                      <a:r>
                        <a:rPr lang="en-GB">
                          <a:latin typeface="Calibri"/>
                          <a:ea typeface="Calibri"/>
                          <a:cs typeface="Calibri"/>
                          <a:sym typeface="Calibri"/>
                        </a:rPr>
                        <a:t>NASA</a:t>
                      </a:r>
                      <a:endParaRPr>
                        <a:latin typeface="Calibri"/>
                        <a:ea typeface="Calibri"/>
                        <a:cs typeface="Calibri"/>
                        <a:sym typeface="Calibri"/>
                      </a:endParaRPr>
                    </a:p>
                    <a:p>
                      <a:pPr indent="0" lvl="0" marL="0" marR="88900" rtl="0" algn="l">
                        <a:spcBef>
                          <a:spcPts val="0"/>
                        </a:spcBef>
                        <a:spcAft>
                          <a:spcPts val="0"/>
                        </a:spcAft>
                        <a:buNone/>
                      </a:pPr>
                      <a:r>
                        <a:rPr lang="en-GB">
                          <a:latin typeface="Calibri"/>
                          <a:ea typeface="Calibri"/>
                          <a:cs typeface="Calibri"/>
                          <a:sym typeface="Calibri"/>
                        </a:rPr>
                        <a:t>ECMWF</a:t>
                      </a:r>
                      <a:endParaRPr>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88900" rtl="0" algn="l">
                        <a:spcBef>
                          <a:spcPts val="0"/>
                        </a:spcBef>
                        <a:spcAft>
                          <a:spcPts val="0"/>
                        </a:spcAft>
                        <a:buNone/>
                      </a:pPr>
                      <a:r>
                        <a:rPr lang="en-GB">
                          <a:latin typeface="Calibri"/>
                          <a:ea typeface="Calibri"/>
                          <a:cs typeface="Calibri"/>
                          <a:sym typeface="Calibri"/>
                        </a:rPr>
                        <a:t>NASA</a:t>
                      </a:r>
                      <a:endParaRPr>
                        <a:latin typeface="Calibri"/>
                        <a:ea typeface="Calibri"/>
                        <a:cs typeface="Calibri"/>
                        <a:sym typeface="Calibri"/>
                      </a:endParaRPr>
                    </a:p>
                    <a:p>
                      <a:pPr indent="0" lvl="0" marL="0" marR="88900" rtl="0" algn="l">
                        <a:spcBef>
                          <a:spcPts val="0"/>
                        </a:spcBef>
                        <a:spcAft>
                          <a:spcPts val="0"/>
                        </a:spcAft>
                        <a:buNone/>
                      </a:pPr>
                      <a:r>
                        <a:rPr lang="en-GB">
                          <a:latin typeface="Calibri"/>
                          <a:ea typeface="Calibri"/>
                          <a:cs typeface="Calibri"/>
                          <a:sym typeface="Calibri"/>
                        </a:rPr>
                        <a:t>ECMWF</a:t>
                      </a:r>
                      <a:endParaRPr>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88900" rtl="0" algn="l">
                        <a:spcBef>
                          <a:spcPts val="0"/>
                        </a:spcBef>
                        <a:spcAft>
                          <a:spcPts val="0"/>
                        </a:spcAft>
                        <a:buNone/>
                      </a:pPr>
                      <a:r>
                        <a:rPr lang="en-GB">
                          <a:latin typeface="Calibri"/>
                          <a:ea typeface="Calibri"/>
                          <a:cs typeface="Calibri"/>
                          <a:sym typeface="Calibri"/>
                        </a:rPr>
                        <a:t>ECMWF</a:t>
                      </a:r>
                      <a:endParaRPr>
                        <a:latin typeface="Calibri"/>
                        <a:ea typeface="Calibri"/>
                        <a:cs typeface="Calibri"/>
                        <a:sym typeface="Calibri"/>
                      </a:endParaRPr>
                    </a:p>
                    <a:p>
                      <a:pPr indent="0" lvl="0" marL="0" marR="88900" rtl="0" algn="l">
                        <a:spcBef>
                          <a:spcPts val="0"/>
                        </a:spcBef>
                        <a:spcAft>
                          <a:spcPts val="0"/>
                        </a:spcAft>
                        <a:buNone/>
                      </a:pPr>
                      <a:r>
                        <a:rPr lang="en-GB">
                          <a:solidFill>
                            <a:srgbClr val="CC0000"/>
                          </a:solidFill>
                          <a:latin typeface="Calibri"/>
                          <a:ea typeface="Calibri"/>
                          <a:cs typeface="Calibri"/>
                          <a:sym typeface="Calibri"/>
                        </a:rPr>
                        <a:t>TBD</a:t>
                      </a:r>
                      <a:endParaRPr>
                        <a:solidFill>
                          <a:srgbClr val="CC0000"/>
                        </a:solidFill>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88900" rtl="0" algn="l">
                        <a:spcBef>
                          <a:spcPts val="0"/>
                        </a:spcBef>
                        <a:spcAft>
                          <a:spcPts val="0"/>
                        </a:spcAft>
                        <a:buNone/>
                      </a:pPr>
                      <a:r>
                        <a:rPr lang="en-GB">
                          <a:latin typeface="Calibri"/>
                          <a:ea typeface="Calibri"/>
                          <a:cs typeface="Calibri"/>
                          <a:sym typeface="Calibri"/>
                        </a:rPr>
                        <a:t>ECMWF</a:t>
                      </a:r>
                      <a:endParaRPr>
                        <a:latin typeface="Calibri"/>
                        <a:ea typeface="Calibri"/>
                        <a:cs typeface="Calibri"/>
                        <a:sym typeface="Calibri"/>
                      </a:endParaRPr>
                    </a:p>
                    <a:p>
                      <a:pPr indent="0" lvl="0" marL="0" marR="88900" rtl="0" algn="l">
                        <a:spcBef>
                          <a:spcPts val="0"/>
                        </a:spcBef>
                        <a:spcAft>
                          <a:spcPts val="0"/>
                        </a:spcAft>
                        <a:buNone/>
                      </a:pPr>
                      <a:r>
                        <a:rPr lang="en-GB">
                          <a:solidFill>
                            <a:srgbClr val="CC0000"/>
                          </a:solidFill>
                          <a:latin typeface="Calibri"/>
                          <a:ea typeface="Calibri"/>
                          <a:cs typeface="Calibri"/>
                          <a:sym typeface="Calibri"/>
                        </a:rPr>
                        <a:t>TBD</a:t>
                      </a:r>
                      <a:endParaRPr>
                        <a:solidFill>
                          <a:srgbClr val="CC0000"/>
                        </a:solidFill>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42900">
                <a:tc>
                  <a:txBody>
                    <a:bodyPr/>
                    <a:lstStyle/>
                    <a:p>
                      <a:pPr indent="0" lvl="0" marL="88900" marR="88900" rtl="0" algn="l">
                        <a:spcBef>
                          <a:spcPts val="0"/>
                        </a:spcBef>
                        <a:spcAft>
                          <a:spcPts val="0"/>
                        </a:spcAft>
                        <a:buNone/>
                      </a:pPr>
                      <a:r>
                        <a:rPr b="1" lang="en-GB">
                          <a:solidFill>
                            <a:srgbClr val="FFFFFF"/>
                          </a:solidFill>
                          <a:latin typeface="Calibri"/>
                          <a:ea typeface="Calibri"/>
                          <a:cs typeface="Calibri"/>
                          <a:sym typeface="Calibri"/>
                        </a:rPr>
                        <a:t>WGDisasters Chair</a:t>
                      </a:r>
                      <a:endParaRPr b="1">
                        <a:solidFill>
                          <a:srgbClr val="FFFFFF"/>
                        </a:solidFill>
                        <a:latin typeface="Calibri"/>
                        <a:ea typeface="Calibri"/>
                        <a:cs typeface="Calibri"/>
                        <a:sym typeface="Calibri"/>
                      </a:endParaRPr>
                    </a:p>
                    <a:p>
                      <a:pPr indent="0" lvl="0" marL="88900" marR="88900" rtl="0" algn="l">
                        <a:spcBef>
                          <a:spcPts val="0"/>
                        </a:spcBef>
                        <a:spcAft>
                          <a:spcPts val="0"/>
                        </a:spcAft>
                        <a:buNone/>
                      </a:pPr>
                      <a:r>
                        <a:rPr b="1" lang="en-GB">
                          <a:solidFill>
                            <a:srgbClr val="FFFFFF"/>
                          </a:solidFill>
                          <a:latin typeface="Calibri"/>
                          <a:ea typeface="Calibri"/>
                          <a:cs typeface="Calibri"/>
                          <a:sym typeface="Calibri"/>
                        </a:rPr>
                        <a:t>WGDisasters Vice Chair</a:t>
                      </a:r>
                      <a:endParaRPr b="1">
                        <a:solidFill>
                          <a:srgbClr val="FFFFFF"/>
                        </a:solidFill>
                        <a:latin typeface="Calibri"/>
                        <a:ea typeface="Calibri"/>
                        <a:cs typeface="Calibri"/>
                        <a:sym typeface="Calibri"/>
                      </a:endParaRPr>
                    </a:p>
                  </a:txBody>
                  <a:tcPr marT="63500" marB="63500" marR="63500" marL="63500">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003366"/>
                    </a:solidFill>
                  </a:tcPr>
                </a:tc>
                <a:tc>
                  <a:txBody>
                    <a:bodyPr/>
                    <a:lstStyle/>
                    <a:p>
                      <a:pPr indent="0" lvl="0" marL="0" marR="88900" rtl="0" algn="l">
                        <a:spcBef>
                          <a:spcPts val="0"/>
                        </a:spcBef>
                        <a:spcAft>
                          <a:spcPts val="0"/>
                        </a:spcAft>
                        <a:buNone/>
                      </a:pPr>
                      <a:r>
                        <a:rPr lang="en-GB">
                          <a:latin typeface="Calibri"/>
                          <a:ea typeface="Calibri"/>
                          <a:cs typeface="Calibri"/>
                          <a:sym typeface="Calibri"/>
                        </a:rPr>
                        <a:t>CONAE</a:t>
                      </a:r>
                      <a:endParaRPr>
                        <a:latin typeface="Calibri"/>
                        <a:ea typeface="Calibri"/>
                        <a:cs typeface="Calibri"/>
                        <a:sym typeface="Calibri"/>
                      </a:endParaRPr>
                    </a:p>
                    <a:p>
                      <a:pPr indent="0" lvl="0" marL="0" marR="88900" rtl="0" algn="l">
                        <a:spcBef>
                          <a:spcPts val="0"/>
                        </a:spcBef>
                        <a:spcAft>
                          <a:spcPts val="0"/>
                        </a:spcAft>
                        <a:buNone/>
                      </a:pPr>
                      <a:r>
                        <a:rPr lang="en-GB">
                          <a:latin typeface="Calibri"/>
                          <a:ea typeface="Calibri"/>
                          <a:cs typeface="Calibri"/>
                          <a:sym typeface="Calibri"/>
                        </a:rPr>
                        <a:t>UNOOSA</a:t>
                      </a:r>
                      <a:endParaRPr>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88900" rtl="0" algn="l">
                        <a:spcBef>
                          <a:spcPts val="0"/>
                        </a:spcBef>
                        <a:spcAft>
                          <a:spcPts val="0"/>
                        </a:spcAft>
                        <a:buNone/>
                      </a:pPr>
                      <a:r>
                        <a:rPr lang="en-GB">
                          <a:latin typeface="Calibri"/>
                          <a:ea typeface="Calibri"/>
                          <a:cs typeface="Calibri"/>
                          <a:sym typeface="Calibri"/>
                        </a:rPr>
                        <a:t>UNOOSA</a:t>
                      </a:r>
                      <a:endParaRPr>
                        <a:latin typeface="Calibri"/>
                        <a:ea typeface="Calibri"/>
                        <a:cs typeface="Calibri"/>
                        <a:sym typeface="Calibri"/>
                      </a:endParaRPr>
                    </a:p>
                    <a:p>
                      <a:pPr indent="0" lvl="0" marL="0" marR="88900" rtl="0" algn="l">
                        <a:spcBef>
                          <a:spcPts val="0"/>
                        </a:spcBef>
                        <a:spcAft>
                          <a:spcPts val="0"/>
                        </a:spcAft>
                        <a:buNone/>
                      </a:pPr>
                      <a:r>
                        <a:rPr lang="en-GB">
                          <a:solidFill>
                            <a:srgbClr val="CC0000"/>
                          </a:solidFill>
                          <a:latin typeface="Calibri"/>
                          <a:ea typeface="Calibri"/>
                          <a:cs typeface="Calibri"/>
                          <a:sym typeface="Calibri"/>
                        </a:rPr>
                        <a:t>ASI (TBC)</a:t>
                      </a:r>
                      <a:endParaRPr>
                        <a:solidFill>
                          <a:srgbClr val="CC0000"/>
                        </a:solidFill>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88900" rtl="0" algn="l">
                        <a:spcBef>
                          <a:spcPts val="0"/>
                        </a:spcBef>
                        <a:spcAft>
                          <a:spcPts val="0"/>
                        </a:spcAft>
                        <a:buNone/>
                      </a:pPr>
                      <a:r>
                        <a:rPr lang="en-GB">
                          <a:latin typeface="Calibri"/>
                          <a:ea typeface="Calibri"/>
                          <a:cs typeface="Calibri"/>
                          <a:sym typeface="Calibri"/>
                        </a:rPr>
                        <a:t>UNOOSA</a:t>
                      </a:r>
                      <a:endParaRPr>
                        <a:latin typeface="Calibri"/>
                        <a:ea typeface="Calibri"/>
                        <a:cs typeface="Calibri"/>
                        <a:sym typeface="Calibri"/>
                      </a:endParaRPr>
                    </a:p>
                    <a:p>
                      <a:pPr indent="0" lvl="0" marL="0" marR="88900" rtl="0" algn="l">
                        <a:spcBef>
                          <a:spcPts val="0"/>
                        </a:spcBef>
                        <a:spcAft>
                          <a:spcPts val="0"/>
                        </a:spcAft>
                        <a:buNone/>
                      </a:pPr>
                      <a:r>
                        <a:rPr lang="en-GB">
                          <a:solidFill>
                            <a:srgbClr val="CC0000"/>
                          </a:solidFill>
                          <a:latin typeface="Calibri"/>
                          <a:ea typeface="Calibri"/>
                          <a:cs typeface="Calibri"/>
                          <a:sym typeface="Calibri"/>
                        </a:rPr>
                        <a:t>ASI (TBC)</a:t>
                      </a:r>
                      <a:endParaRPr>
                        <a:solidFill>
                          <a:srgbClr val="CC0000"/>
                        </a:solidFill>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88900" rtl="0" algn="l">
                        <a:spcBef>
                          <a:spcPts val="0"/>
                        </a:spcBef>
                        <a:spcAft>
                          <a:spcPts val="0"/>
                        </a:spcAft>
                        <a:buNone/>
                      </a:pPr>
                      <a:r>
                        <a:rPr lang="en-GB">
                          <a:solidFill>
                            <a:srgbClr val="CC0000"/>
                          </a:solidFill>
                          <a:latin typeface="Calibri"/>
                          <a:ea typeface="Calibri"/>
                          <a:cs typeface="Calibri"/>
                          <a:sym typeface="Calibri"/>
                        </a:rPr>
                        <a:t>ASI (TBC)</a:t>
                      </a:r>
                      <a:endParaRPr>
                        <a:solidFill>
                          <a:srgbClr val="CC0000"/>
                        </a:solidFill>
                        <a:latin typeface="Calibri"/>
                        <a:ea typeface="Calibri"/>
                        <a:cs typeface="Calibri"/>
                        <a:sym typeface="Calibri"/>
                      </a:endParaRPr>
                    </a:p>
                    <a:p>
                      <a:pPr indent="0" lvl="0" marL="0" marR="88900" rtl="0" algn="l">
                        <a:spcBef>
                          <a:spcPts val="0"/>
                        </a:spcBef>
                        <a:spcAft>
                          <a:spcPts val="0"/>
                        </a:spcAft>
                        <a:buNone/>
                      </a:pPr>
                      <a:r>
                        <a:rPr lang="en-GB">
                          <a:solidFill>
                            <a:srgbClr val="CC0000"/>
                          </a:solidFill>
                          <a:latin typeface="Calibri"/>
                          <a:ea typeface="Calibri"/>
                          <a:cs typeface="Calibri"/>
                          <a:sym typeface="Calibri"/>
                        </a:rPr>
                        <a:t>TBD</a:t>
                      </a:r>
                      <a:endParaRPr>
                        <a:solidFill>
                          <a:srgbClr val="CC0000"/>
                        </a:solidFill>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14325">
                <a:tc>
                  <a:txBody>
                    <a:bodyPr/>
                    <a:lstStyle/>
                    <a:p>
                      <a:pPr indent="0" lvl="0" marL="88900" marR="88900" rtl="0" algn="l">
                        <a:spcBef>
                          <a:spcPts val="0"/>
                        </a:spcBef>
                        <a:spcAft>
                          <a:spcPts val="0"/>
                        </a:spcAft>
                        <a:buNone/>
                      </a:pPr>
                      <a:r>
                        <a:rPr b="1" lang="en-GB">
                          <a:solidFill>
                            <a:srgbClr val="FFFFFF"/>
                          </a:solidFill>
                          <a:latin typeface="Calibri"/>
                          <a:ea typeface="Calibri"/>
                          <a:cs typeface="Calibri"/>
                          <a:sym typeface="Calibri"/>
                        </a:rPr>
                        <a:t>WGISS Chair</a:t>
                      </a:r>
                      <a:endParaRPr b="1">
                        <a:solidFill>
                          <a:srgbClr val="FFFFFF"/>
                        </a:solidFill>
                        <a:latin typeface="Calibri"/>
                        <a:ea typeface="Calibri"/>
                        <a:cs typeface="Calibri"/>
                        <a:sym typeface="Calibri"/>
                      </a:endParaRPr>
                    </a:p>
                    <a:p>
                      <a:pPr indent="0" lvl="0" marL="88900" marR="88900" rtl="0" algn="l">
                        <a:spcBef>
                          <a:spcPts val="0"/>
                        </a:spcBef>
                        <a:spcAft>
                          <a:spcPts val="0"/>
                        </a:spcAft>
                        <a:buNone/>
                      </a:pPr>
                      <a:r>
                        <a:rPr b="1" lang="en-GB">
                          <a:solidFill>
                            <a:srgbClr val="FFFFFF"/>
                          </a:solidFill>
                          <a:latin typeface="Calibri"/>
                          <a:ea typeface="Calibri"/>
                          <a:cs typeface="Calibri"/>
                          <a:sym typeface="Calibri"/>
                        </a:rPr>
                        <a:t>WGISS Vice Chair</a:t>
                      </a:r>
                      <a:endParaRPr b="1">
                        <a:solidFill>
                          <a:srgbClr val="FFFFFF"/>
                        </a:solidFill>
                        <a:latin typeface="Calibri"/>
                        <a:ea typeface="Calibri"/>
                        <a:cs typeface="Calibri"/>
                        <a:sym typeface="Calibri"/>
                      </a:endParaRPr>
                    </a:p>
                  </a:txBody>
                  <a:tcPr marT="63500" marB="63500" marR="63500" marL="63500">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003366"/>
                    </a:solidFill>
                  </a:tcPr>
                </a:tc>
                <a:tc>
                  <a:txBody>
                    <a:bodyPr/>
                    <a:lstStyle/>
                    <a:p>
                      <a:pPr indent="0" lvl="0" marL="0" marR="88900" rtl="0" algn="l">
                        <a:spcBef>
                          <a:spcPts val="0"/>
                        </a:spcBef>
                        <a:spcAft>
                          <a:spcPts val="0"/>
                        </a:spcAft>
                        <a:buNone/>
                      </a:pPr>
                      <a:r>
                        <a:rPr lang="en-GB">
                          <a:latin typeface="Calibri"/>
                          <a:ea typeface="Calibri"/>
                          <a:cs typeface="Calibri"/>
                          <a:sym typeface="Calibri"/>
                        </a:rPr>
                        <a:t>USGS</a:t>
                      </a:r>
                      <a:endParaRPr>
                        <a:latin typeface="Calibri"/>
                        <a:ea typeface="Calibri"/>
                        <a:cs typeface="Calibri"/>
                        <a:sym typeface="Calibri"/>
                      </a:endParaRPr>
                    </a:p>
                    <a:p>
                      <a:pPr indent="0" lvl="0" marL="0" marR="88900" rtl="0" algn="l">
                        <a:spcBef>
                          <a:spcPts val="0"/>
                        </a:spcBef>
                        <a:spcAft>
                          <a:spcPts val="0"/>
                        </a:spcAft>
                        <a:buNone/>
                      </a:pPr>
                      <a:r>
                        <a:rPr lang="en-GB">
                          <a:latin typeface="Calibri"/>
                          <a:ea typeface="Calibri"/>
                          <a:cs typeface="Calibri"/>
                          <a:sym typeface="Calibri"/>
                        </a:rPr>
                        <a:t>ISRO</a:t>
                      </a:r>
                      <a:endParaRPr>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88900" rtl="0" algn="l">
                        <a:spcBef>
                          <a:spcPts val="0"/>
                        </a:spcBef>
                        <a:spcAft>
                          <a:spcPts val="0"/>
                        </a:spcAft>
                        <a:buNone/>
                      </a:pPr>
                      <a:r>
                        <a:rPr lang="en-GB">
                          <a:latin typeface="Calibri"/>
                          <a:ea typeface="Calibri"/>
                          <a:cs typeface="Calibri"/>
                          <a:sym typeface="Calibri"/>
                        </a:rPr>
                        <a:t>ISRO</a:t>
                      </a:r>
                      <a:endParaRPr>
                        <a:latin typeface="Calibri"/>
                        <a:ea typeface="Calibri"/>
                        <a:cs typeface="Calibri"/>
                        <a:sym typeface="Calibri"/>
                      </a:endParaRPr>
                    </a:p>
                    <a:p>
                      <a:pPr indent="0" lvl="0" marL="0" marR="88900" rtl="0" algn="l">
                        <a:spcBef>
                          <a:spcPts val="0"/>
                        </a:spcBef>
                        <a:spcAft>
                          <a:spcPts val="0"/>
                        </a:spcAft>
                        <a:buNone/>
                      </a:pPr>
                      <a:r>
                        <a:rPr lang="en-GB">
                          <a:solidFill>
                            <a:srgbClr val="CC0000"/>
                          </a:solidFill>
                          <a:latin typeface="Calibri"/>
                          <a:ea typeface="Calibri"/>
                          <a:cs typeface="Calibri"/>
                          <a:sym typeface="Calibri"/>
                        </a:rPr>
                        <a:t>ESA (TBC)</a:t>
                      </a:r>
                      <a:endParaRPr>
                        <a:solidFill>
                          <a:srgbClr val="CC0000"/>
                        </a:solidFill>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88900" rtl="0" algn="l">
                        <a:spcBef>
                          <a:spcPts val="0"/>
                        </a:spcBef>
                        <a:spcAft>
                          <a:spcPts val="0"/>
                        </a:spcAft>
                        <a:buNone/>
                      </a:pPr>
                      <a:r>
                        <a:rPr lang="en-GB">
                          <a:latin typeface="Calibri"/>
                          <a:ea typeface="Calibri"/>
                          <a:cs typeface="Calibri"/>
                          <a:sym typeface="Calibri"/>
                        </a:rPr>
                        <a:t>ISRO</a:t>
                      </a:r>
                      <a:endParaRPr>
                        <a:latin typeface="Calibri"/>
                        <a:ea typeface="Calibri"/>
                        <a:cs typeface="Calibri"/>
                        <a:sym typeface="Calibri"/>
                      </a:endParaRPr>
                    </a:p>
                    <a:p>
                      <a:pPr indent="0" lvl="0" marL="0" marR="88900" rtl="0" algn="l">
                        <a:spcBef>
                          <a:spcPts val="0"/>
                        </a:spcBef>
                        <a:spcAft>
                          <a:spcPts val="0"/>
                        </a:spcAft>
                        <a:buNone/>
                      </a:pPr>
                      <a:r>
                        <a:rPr lang="en-GB">
                          <a:solidFill>
                            <a:srgbClr val="CC0000"/>
                          </a:solidFill>
                          <a:latin typeface="Calibri"/>
                          <a:ea typeface="Calibri"/>
                          <a:cs typeface="Calibri"/>
                          <a:sym typeface="Calibri"/>
                        </a:rPr>
                        <a:t>ESA (TBC)</a:t>
                      </a:r>
                      <a:endParaRPr>
                        <a:solidFill>
                          <a:srgbClr val="CC0000"/>
                        </a:solidFill>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88900" rtl="0" algn="l">
                        <a:spcBef>
                          <a:spcPts val="0"/>
                        </a:spcBef>
                        <a:spcAft>
                          <a:spcPts val="0"/>
                        </a:spcAft>
                        <a:buNone/>
                      </a:pPr>
                      <a:r>
                        <a:rPr lang="en-GB">
                          <a:solidFill>
                            <a:srgbClr val="CC0000"/>
                          </a:solidFill>
                          <a:latin typeface="Calibri"/>
                          <a:ea typeface="Calibri"/>
                          <a:cs typeface="Calibri"/>
                          <a:sym typeface="Calibri"/>
                        </a:rPr>
                        <a:t>ESA (TBC)</a:t>
                      </a:r>
                      <a:endParaRPr>
                        <a:solidFill>
                          <a:srgbClr val="CC0000"/>
                        </a:solidFill>
                        <a:latin typeface="Calibri"/>
                        <a:ea typeface="Calibri"/>
                        <a:cs typeface="Calibri"/>
                        <a:sym typeface="Calibri"/>
                      </a:endParaRPr>
                    </a:p>
                    <a:p>
                      <a:pPr indent="0" lvl="0" marL="0" marR="88900" rtl="0" algn="l">
                        <a:spcBef>
                          <a:spcPts val="0"/>
                        </a:spcBef>
                        <a:spcAft>
                          <a:spcPts val="0"/>
                        </a:spcAft>
                        <a:buNone/>
                      </a:pPr>
                      <a:r>
                        <a:rPr lang="en-GB">
                          <a:solidFill>
                            <a:srgbClr val="CC0000"/>
                          </a:solidFill>
                          <a:latin typeface="Calibri"/>
                          <a:ea typeface="Calibri"/>
                          <a:cs typeface="Calibri"/>
                          <a:sym typeface="Calibri"/>
                        </a:rPr>
                        <a:t>TBD</a:t>
                      </a:r>
                      <a:endParaRPr>
                        <a:solidFill>
                          <a:srgbClr val="CC0000"/>
                        </a:solidFill>
                        <a:latin typeface="Calibri"/>
                        <a:ea typeface="Calibri"/>
                        <a:cs typeface="Calibri"/>
                        <a:sym typeface="Calibri"/>
                      </a:endParaRPr>
                    </a:p>
                  </a:txBody>
                  <a:tcPr marT="63100" marB="63100" marR="63100" marL="631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0"/>
          <p:cNvSpPr txBox="1"/>
          <p:nvPr>
            <p:ph idx="1" type="body"/>
          </p:nvPr>
        </p:nvSpPr>
        <p:spPr>
          <a:xfrm>
            <a:off x="245950" y="1097557"/>
            <a:ext cx="11495400" cy="6243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No recent or upcoming changes</a:t>
            </a:r>
            <a:endParaRPr/>
          </a:p>
        </p:txBody>
      </p:sp>
      <p:sp>
        <p:nvSpPr>
          <p:cNvPr id="87" name="Google Shape;87;p1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Virtual Constellations</a:t>
            </a:r>
            <a:endParaRPr/>
          </a:p>
        </p:txBody>
      </p:sp>
      <p:graphicFrame>
        <p:nvGraphicFramePr>
          <p:cNvPr id="88" name="Google Shape;88;p10"/>
          <p:cNvGraphicFramePr/>
          <p:nvPr/>
        </p:nvGraphicFramePr>
        <p:xfrm>
          <a:off x="1726088" y="1981825"/>
          <a:ext cx="3000000" cy="3000000"/>
        </p:xfrm>
        <a:graphic>
          <a:graphicData uri="http://schemas.openxmlformats.org/drawingml/2006/table">
            <a:tbl>
              <a:tblPr>
                <a:noFill/>
                <a:tableStyleId>{5BC83964-3B31-4E6A-B022-43996BC3EF38}</a:tableStyleId>
              </a:tblPr>
              <a:tblGrid>
                <a:gridCol w="3517925"/>
                <a:gridCol w="1632800"/>
                <a:gridCol w="1617950"/>
                <a:gridCol w="1588275"/>
                <a:gridCol w="382850"/>
              </a:tblGrid>
              <a:tr h="219075">
                <a:tc>
                  <a:txBody>
                    <a:bodyPr/>
                    <a:lstStyle/>
                    <a:p>
                      <a:pPr indent="0" lvl="0" marL="88900" marR="88900" rtl="0" algn="l">
                        <a:spcBef>
                          <a:spcPts val="0"/>
                        </a:spcBef>
                        <a:spcAft>
                          <a:spcPts val="0"/>
                        </a:spcAft>
                        <a:buNone/>
                      </a:pPr>
                      <a:r>
                        <a:rPr b="1" lang="en-GB" sz="1700">
                          <a:solidFill>
                            <a:srgbClr val="FFFFFF"/>
                          </a:solidFill>
                          <a:latin typeface="Calibri"/>
                          <a:ea typeface="Calibri"/>
                          <a:cs typeface="Calibri"/>
                          <a:sym typeface="Calibri"/>
                        </a:rPr>
                        <a:t>Atmospheric Composition (AC-VC)</a:t>
                      </a:r>
                      <a:endParaRPr b="1" sz="1700">
                        <a:solidFill>
                          <a:srgbClr val="FFFFFF"/>
                        </a:solidFill>
                        <a:latin typeface="Calibri"/>
                        <a:ea typeface="Calibri"/>
                        <a:cs typeface="Calibri"/>
                        <a:sym typeface="Calibri"/>
                      </a:endParaRPr>
                    </a:p>
                  </a:txBody>
                  <a:tcPr marT="63500" marB="63500" marR="63500" marL="63500">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003366"/>
                    </a:solidFill>
                  </a:tcPr>
                </a:tc>
                <a:tc gridSpan="4">
                  <a:txBody>
                    <a:bodyPr/>
                    <a:lstStyle/>
                    <a:p>
                      <a:pPr indent="0" lvl="0" marL="0" marR="88900" rtl="0" algn="l">
                        <a:spcBef>
                          <a:spcPts val="0"/>
                        </a:spcBef>
                        <a:spcAft>
                          <a:spcPts val="0"/>
                        </a:spcAft>
                        <a:buNone/>
                      </a:pPr>
                      <a:r>
                        <a:rPr lang="en-GB" sz="1700">
                          <a:latin typeface="Calibri"/>
                          <a:ea typeface="Calibri"/>
                          <a:cs typeface="Calibri"/>
                          <a:sym typeface="Calibri"/>
                        </a:rPr>
                        <a:t>ESA, NASA, NIES (Japan)</a:t>
                      </a:r>
                      <a:endParaRPr sz="1700">
                        <a:latin typeface="Calibri"/>
                        <a:ea typeface="Calibri"/>
                        <a:cs typeface="Calibri"/>
                        <a:sym typeface="Calibri"/>
                      </a:endParaRPr>
                    </a:p>
                  </a:txBody>
                  <a:tcPr marT="63500" marB="63500" marR="63500" marL="635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hMerge="1"/>
                <a:tc hMerge="1"/>
                <a:tc hMerge="1"/>
              </a:tr>
              <a:tr h="390525">
                <a:tc>
                  <a:txBody>
                    <a:bodyPr/>
                    <a:lstStyle/>
                    <a:p>
                      <a:pPr indent="0" lvl="0" marL="88900" marR="88900" rtl="0" algn="l">
                        <a:spcBef>
                          <a:spcPts val="0"/>
                        </a:spcBef>
                        <a:spcAft>
                          <a:spcPts val="0"/>
                        </a:spcAft>
                        <a:buNone/>
                      </a:pPr>
                      <a:r>
                        <a:rPr b="1" lang="en-GB" sz="1700">
                          <a:solidFill>
                            <a:srgbClr val="FFFFFF"/>
                          </a:solidFill>
                          <a:latin typeface="Calibri"/>
                          <a:ea typeface="Calibri"/>
                          <a:cs typeface="Calibri"/>
                          <a:sym typeface="Calibri"/>
                        </a:rPr>
                        <a:t>Coastal Observations Applications Services and Tools (COAST-VC)</a:t>
                      </a:r>
                      <a:endParaRPr b="1" sz="1700">
                        <a:solidFill>
                          <a:srgbClr val="FFFFFF"/>
                        </a:solidFill>
                        <a:latin typeface="Calibri"/>
                        <a:ea typeface="Calibri"/>
                        <a:cs typeface="Calibri"/>
                        <a:sym typeface="Calibri"/>
                      </a:endParaRPr>
                    </a:p>
                  </a:txBody>
                  <a:tcPr marT="63500" marB="63500" marR="63500" marL="63500">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003366"/>
                    </a:solidFill>
                  </a:tcPr>
                </a:tc>
                <a:tc gridSpan="4">
                  <a:txBody>
                    <a:bodyPr/>
                    <a:lstStyle/>
                    <a:p>
                      <a:pPr indent="0" lvl="0" marL="0" marR="88900" rtl="0" algn="l">
                        <a:spcBef>
                          <a:spcPts val="0"/>
                        </a:spcBef>
                        <a:spcAft>
                          <a:spcPts val="0"/>
                        </a:spcAft>
                        <a:buNone/>
                      </a:pPr>
                      <a:r>
                        <a:rPr lang="en-GB" sz="1700">
                          <a:latin typeface="Calibri"/>
                          <a:ea typeface="Calibri"/>
                          <a:cs typeface="Calibri"/>
                          <a:sym typeface="Calibri"/>
                        </a:rPr>
                        <a:t>NOAA, ISRO, CNES</a:t>
                      </a:r>
                      <a:endParaRPr sz="1700">
                        <a:latin typeface="Calibri"/>
                        <a:ea typeface="Calibri"/>
                        <a:cs typeface="Calibri"/>
                        <a:sym typeface="Calibri"/>
                      </a:endParaRPr>
                    </a:p>
                  </a:txBody>
                  <a:tcPr marT="63500" marB="63500" marR="63500" marL="635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hMerge="1"/>
                <a:tc hMerge="1"/>
                <a:tc hMerge="1"/>
              </a:tr>
              <a:tr h="266700">
                <a:tc>
                  <a:txBody>
                    <a:bodyPr/>
                    <a:lstStyle/>
                    <a:p>
                      <a:pPr indent="0" lvl="0" marL="88900" marR="88900" rtl="0" algn="l">
                        <a:spcBef>
                          <a:spcPts val="0"/>
                        </a:spcBef>
                        <a:spcAft>
                          <a:spcPts val="0"/>
                        </a:spcAft>
                        <a:buNone/>
                      </a:pPr>
                      <a:r>
                        <a:rPr b="1" lang="en-GB" sz="1700">
                          <a:solidFill>
                            <a:srgbClr val="FFFFFF"/>
                          </a:solidFill>
                          <a:latin typeface="Calibri"/>
                          <a:ea typeface="Calibri"/>
                          <a:cs typeface="Calibri"/>
                          <a:sym typeface="Calibri"/>
                        </a:rPr>
                        <a:t>Land Surface Imaging (LSI-VC)</a:t>
                      </a:r>
                      <a:endParaRPr b="1" sz="1700">
                        <a:solidFill>
                          <a:srgbClr val="FFFFFF"/>
                        </a:solidFill>
                        <a:latin typeface="Calibri"/>
                        <a:ea typeface="Calibri"/>
                        <a:cs typeface="Calibri"/>
                        <a:sym typeface="Calibri"/>
                      </a:endParaRPr>
                    </a:p>
                  </a:txBody>
                  <a:tcPr marT="63500" marB="63500" marR="63500" marL="63500">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003366"/>
                    </a:solidFill>
                  </a:tcPr>
                </a:tc>
                <a:tc gridSpan="4">
                  <a:txBody>
                    <a:bodyPr/>
                    <a:lstStyle/>
                    <a:p>
                      <a:pPr indent="0" lvl="0" marL="0" marR="88900" rtl="0" algn="l">
                        <a:spcBef>
                          <a:spcPts val="0"/>
                        </a:spcBef>
                        <a:spcAft>
                          <a:spcPts val="0"/>
                        </a:spcAft>
                        <a:buNone/>
                      </a:pPr>
                      <a:r>
                        <a:rPr lang="en-GB" sz="1700">
                          <a:latin typeface="Calibri"/>
                          <a:ea typeface="Calibri"/>
                          <a:cs typeface="Calibri"/>
                          <a:sym typeface="Calibri"/>
                        </a:rPr>
                        <a:t>USGS, Geoscience Australia, EC-JRC, JAXA</a:t>
                      </a:r>
                      <a:endParaRPr sz="1700">
                        <a:latin typeface="Calibri"/>
                        <a:ea typeface="Calibri"/>
                        <a:cs typeface="Calibri"/>
                        <a:sym typeface="Calibri"/>
                      </a:endParaRPr>
                    </a:p>
                  </a:txBody>
                  <a:tcPr marT="63500" marB="63500" marR="63500" marL="635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hMerge="1"/>
                <a:tc hMerge="1"/>
                <a:tc hMerge="1"/>
              </a:tr>
              <a:tr h="219075">
                <a:tc>
                  <a:txBody>
                    <a:bodyPr/>
                    <a:lstStyle/>
                    <a:p>
                      <a:pPr indent="0" lvl="0" marL="88900" marR="88900" rtl="0" algn="l">
                        <a:spcBef>
                          <a:spcPts val="0"/>
                        </a:spcBef>
                        <a:spcAft>
                          <a:spcPts val="0"/>
                        </a:spcAft>
                        <a:buNone/>
                      </a:pPr>
                      <a:r>
                        <a:rPr b="1" lang="en-GB" sz="1700">
                          <a:solidFill>
                            <a:srgbClr val="FFFFFF"/>
                          </a:solidFill>
                          <a:latin typeface="Calibri"/>
                          <a:ea typeface="Calibri"/>
                          <a:cs typeface="Calibri"/>
                          <a:sym typeface="Calibri"/>
                        </a:rPr>
                        <a:t>Ocean Colour Radiometry (OCR-VC)</a:t>
                      </a:r>
                      <a:endParaRPr b="1" sz="1700">
                        <a:solidFill>
                          <a:srgbClr val="FFFFFF"/>
                        </a:solidFill>
                        <a:latin typeface="Calibri"/>
                        <a:ea typeface="Calibri"/>
                        <a:cs typeface="Calibri"/>
                        <a:sym typeface="Calibri"/>
                      </a:endParaRPr>
                    </a:p>
                  </a:txBody>
                  <a:tcPr marT="63500" marB="63500" marR="63500" marL="63500">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003366"/>
                    </a:solidFill>
                  </a:tcPr>
                </a:tc>
                <a:tc gridSpan="4">
                  <a:txBody>
                    <a:bodyPr/>
                    <a:lstStyle/>
                    <a:p>
                      <a:pPr indent="0" lvl="0" marL="0" marR="88900" rtl="0" algn="l">
                        <a:spcBef>
                          <a:spcPts val="0"/>
                        </a:spcBef>
                        <a:spcAft>
                          <a:spcPts val="0"/>
                        </a:spcAft>
                        <a:buNone/>
                      </a:pPr>
                      <a:r>
                        <a:rPr lang="en-GB" sz="1700">
                          <a:latin typeface="Calibri"/>
                          <a:ea typeface="Calibri"/>
                          <a:cs typeface="Calibri"/>
                          <a:sym typeface="Calibri"/>
                        </a:rPr>
                        <a:t>ESA, EUMETSAT,  NASA</a:t>
                      </a:r>
                      <a:endParaRPr sz="1700">
                        <a:latin typeface="Calibri"/>
                        <a:ea typeface="Calibri"/>
                        <a:cs typeface="Calibri"/>
                        <a:sym typeface="Calibri"/>
                      </a:endParaRPr>
                    </a:p>
                  </a:txBody>
                  <a:tcPr marT="63500" marB="63500" marR="63500" marL="635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hMerge="1"/>
                <a:tc hMerge="1"/>
                <a:tc hMerge="1"/>
              </a:tr>
              <a:tr h="171450">
                <a:tc>
                  <a:txBody>
                    <a:bodyPr/>
                    <a:lstStyle/>
                    <a:p>
                      <a:pPr indent="0" lvl="0" marL="88900" marR="88900" rtl="0" algn="l">
                        <a:spcBef>
                          <a:spcPts val="0"/>
                        </a:spcBef>
                        <a:spcAft>
                          <a:spcPts val="0"/>
                        </a:spcAft>
                        <a:buNone/>
                      </a:pPr>
                      <a:r>
                        <a:rPr b="1" lang="en-GB" sz="1700">
                          <a:solidFill>
                            <a:srgbClr val="FFFFFF"/>
                          </a:solidFill>
                          <a:latin typeface="Calibri"/>
                          <a:ea typeface="Calibri"/>
                          <a:cs typeface="Calibri"/>
                          <a:sym typeface="Calibri"/>
                        </a:rPr>
                        <a:t>Ocean Surface Topography (OST-VC)</a:t>
                      </a:r>
                      <a:endParaRPr b="1" sz="1700">
                        <a:solidFill>
                          <a:srgbClr val="FFFFFF"/>
                        </a:solidFill>
                        <a:latin typeface="Calibri"/>
                        <a:ea typeface="Calibri"/>
                        <a:cs typeface="Calibri"/>
                        <a:sym typeface="Calibri"/>
                      </a:endParaRPr>
                    </a:p>
                  </a:txBody>
                  <a:tcPr marT="63500" marB="63500" marR="63500" marL="63500">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003366"/>
                    </a:solidFill>
                  </a:tcPr>
                </a:tc>
                <a:tc gridSpan="4">
                  <a:txBody>
                    <a:bodyPr/>
                    <a:lstStyle/>
                    <a:p>
                      <a:pPr indent="0" lvl="0" marL="0" marR="88900" rtl="0" algn="l">
                        <a:spcBef>
                          <a:spcPts val="0"/>
                        </a:spcBef>
                        <a:spcAft>
                          <a:spcPts val="0"/>
                        </a:spcAft>
                        <a:buNone/>
                      </a:pPr>
                      <a:r>
                        <a:rPr lang="en-GB" sz="1700">
                          <a:latin typeface="Calibri"/>
                          <a:ea typeface="Calibri"/>
                          <a:cs typeface="Calibri"/>
                          <a:sym typeface="Calibri"/>
                        </a:rPr>
                        <a:t>CNES, EUMETSAT</a:t>
                      </a:r>
                      <a:endParaRPr sz="1700">
                        <a:latin typeface="Calibri"/>
                        <a:ea typeface="Calibri"/>
                        <a:cs typeface="Calibri"/>
                        <a:sym typeface="Calibri"/>
                      </a:endParaRPr>
                    </a:p>
                  </a:txBody>
                  <a:tcPr marT="63500" marB="63500" marR="63500" marL="635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hMerge="1"/>
                <a:tc hMerge="1"/>
                <a:tc hMerge="1"/>
              </a:tr>
              <a:tr h="247650">
                <a:tc>
                  <a:txBody>
                    <a:bodyPr/>
                    <a:lstStyle/>
                    <a:p>
                      <a:pPr indent="0" lvl="0" marL="88900" marR="88900" rtl="0" algn="l">
                        <a:spcBef>
                          <a:spcPts val="0"/>
                        </a:spcBef>
                        <a:spcAft>
                          <a:spcPts val="0"/>
                        </a:spcAft>
                        <a:buNone/>
                      </a:pPr>
                      <a:r>
                        <a:rPr b="1" lang="en-GB" sz="1700">
                          <a:solidFill>
                            <a:srgbClr val="FFFFFF"/>
                          </a:solidFill>
                          <a:latin typeface="Calibri"/>
                          <a:ea typeface="Calibri"/>
                          <a:cs typeface="Calibri"/>
                          <a:sym typeface="Calibri"/>
                        </a:rPr>
                        <a:t>Ocean Surface Vector Wind (OSVW-VC)</a:t>
                      </a:r>
                      <a:endParaRPr b="1" sz="1700">
                        <a:solidFill>
                          <a:srgbClr val="FFFFFF"/>
                        </a:solidFill>
                        <a:latin typeface="Calibri"/>
                        <a:ea typeface="Calibri"/>
                        <a:cs typeface="Calibri"/>
                        <a:sym typeface="Calibri"/>
                      </a:endParaRPr>
                    </a:p>
                  </a:txBody>
                  <a:tcPr marT="63500" marB="63500" marR="63500" marL="63500">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003366"/>
                    </a:solidFill>
                  </a:tcPr>
                </a:tc>
                <a:tc gridSpan="4">
                  <a:txBody>
                    <a:bodyPr/>
                    <a:lstStyle/>
                    <a:p>
                      <a:pPr indent="0" lvl="0" marL="0" marR="88900" rtl="0" algn="l">
                        <a:spcBef>
                          <a:spcPts val="0"/>
                        </a:spcBef>
                        <a:spcAft>
                          <a:spcPts val="0"/>
                        </a:spcAft>
                        <a:buNone/>
                      </a:pPr>
                      <a:r>
                        <a:rPr lang="en-GB" sz="1700">
                          <a:latin typeface="Calibri"/>
                          <a:ea typeface="Calibri"/>
                          <a:cs typeface="Calibri"/>
                          <a:sym typeface="Calibri"/>
                        </a:rPr>
                        <a:t>NOAA, EUMETSAT, ISRO</a:t>
                      </a:r>
                      <a:endParaRPr sz="1700">
                        <a:latin typeface="Calibri"/>
                        <a:ea typeface="Calibri"/>
                        <a:cs typeface="Calibri"/>
                        <a:sym typeface="Calibri"/>
                      </a:endParaRPr>
                    </a:p>
                  </a:txBody>
                  <a:tcPr marT="63500" marB="63500" marR="63500" marL="635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hMerge="1"/>
                <a:tc hMerge="1"/>
                <a:tc hMerge="1"/>
              </a:tr>
              <a:tr h="247650">
                <a:tc>
                  <a:txBody>
                    <a:bodyPr/>
                    <a:lstStyle/>
                    <a:p>
                      <a:pPr indent="0" lvl="0" marL="88900" marR="88900" rtl="0" algn="l">
                        <a:spcBef>
                          <a:spcPts val="0"/>
                        </a:spcBef>
                        <a:spcAft>
                          <a:spcPts val="0"/>
                        </a:spcAft>
                        <a:buNone/>
                      </a:pPr>
                      <a:r>
                        <a:rPr b="1" lang="en-GB" sz="1700">
                          <a:solidFill>
                            <a:srgbClr val="FFFFFF"/>
                          </a:solidFill>
                          <a:latin typeface="Calibri"/>
                          <a:ea typeface="Calibri"/>
                          <a:cs typeface="Calibri"/>
                          <a:sym typeface="Calibri"/>
                        </a:rPr>
                        <a:t>Precipitation (P-VC)</a:t>
                      </a:r>
                      <a:endParaRPr b="1" sz="1700">
                        <a:solidFill>
                          <a:srgbClr val="FFFFFF"/>
                        </a:solidFill>
                        <a:latin typeface="Calibri"/>
                        <a:ea typeface="Calibri"/>
                        <a:cs typeface="Calibri"/>
                        <a:sym typeface="Calibri"/>
                      </a:endParaRPr>
                    </a:p>
                  </a:txBody>
                  <a:tcPr marT="63500" marB="63500" marR="63500" marL="63500">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003366"/>
                    </a:solidFill>
                  </a:tcPr>
                </a:tc>
                <a:tc gridSpan="4">
                  <a:txBody>
                    <a:bodyPr/>
                    <a:lstStyle/>
                    <a:p>
                      <a:pPr indent="0" lvl="0" marL="0" marR="88900" rtl="0" algn="l">
                        <a:spcBef>
                          <a:spcPts val="0"/>
                        </a:spcBef>
                        <a:spcAft>
                          <a:spcPts val="0"/>
                        </a:spcAft>
                        <a:buNone/>
                      </a:pPr>
                      <a:r>
                        <a:rPr lang="en-GB" sz="1700">
                          <a:latin typeface="Calibri"/>
                          <a:ea typeface="Calibri"/>
                          <a:cs typeface="Calibri"/>
                          <a:sym typeface="Calibri"/>
                        </a:rPr>
                        <a:t>NASA, JAXA</a:t>
                      </a:r>
                      <a:endParaRPr sz="1700">
                        <a:latin typeface="Calibri"/>
                        <a:ea typeface="Calibri"/>
                        <a:cs typeface="Calibri"/>
                        <a:sym typeface="Calibri"/>
                      </a:endParaRPr>
                    </a:p>
                  </a:txBody>
                  <a:tcPr marT="63500" marB="63500" marR="63500" marL="635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hMerge="1"/>
                <a:tc hMerge="1"/>
                <a:tc hMerge="1"/>
              </a:tr>
              <a:tr h="190500">
                <a:tc>
                  <a:txBody>
                    <a:bodyPr/>
                    <a:lstStyle/>
                    <a:p>
                      <a:pPr indent="0" lvl="0" marL="88900" marR="88900" rtl="0" algn="l">
                        <a:spcBef>
                          <a:spcPts val="0"/>
                        </a:spcBef>
                        <a:spcAft>
                          <a:spcPts val="0"/>
                        </a:spcAft>
                        <a:buNone/>
                      </a:pPr>
                      <a:r>
                        <a:rPr b="1" lang="en-GB" sz="1700">
                          <a:solidFill>
                            <a:srgbClr val="FFFFFF"/>
                          </a:solidFill>
                          <a:latin typeface="Calibri"/>
                          <a:ea typeface="Calibri"/>
                          <a:cs typeface="Calibri"/>
                          <a:sym typeface="Calibri"/>
                        </a:rPr>
                        <a:t>Sea Surface Temperature (SST-VC)</a:t>
                      </a:r>
                      <a:endParaRPr b="1" sz="1700">
                        <a:solidFill>
                          <a:srgbClr val="FFFFFF"/>
                        </a:solidFill>
                        <a:latin typeface="Calibri"/>
                        <a:ea typeface="Calibri"/>
                        <a:cs typeface="Calibri"/>
                        <a:sym typeface="Calibri"/>
                      </a:endParaRPr>
                    </a:p>
                  </a:txBody>
                  <a:tcPr marT="63500" marB="63500" marR="63500" marL="63500">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3366"/>
                    </a:solidFill>
                  </a:tcPr>
                </a:tc>
                <a:tc gridSpan="4">
                  <a:txBody>
                    <a:bodyPr/>
                    <a:lstStyle/>
                    <a:p>
                      <a:pPr indent="0" lvl="0" marL="0" marR="88900" rtl="0" algn="l">
                        <a:spcBef>
                          <a:spcPts val="0"/>
                        </a:spcBef>
                        <a:spcAft>
                          <a:spcPts val="0"/>
                        </a:spcAft>
                        <a:buNone/>
                      </a:pPr>
                      <a:r>
                        <a:rPr lang="en-GB" sz="1700">
                          <a:latin typeface="Calibri"/>
                          <a:ea typeface="Calibri"/>
                          <a:cs typeface="Calibri"/>
                          <a:sym typeface="Calibri"/>
                        </a:rPr>
                        <a:t>JAXA, CSIR</a:t>
                      </a:r>
                      <a:endParaRPr sz="1700">
                        <a:latin typeface="Calibri"/>
                        <a:ea typeface="Calibri"/>
                        <a:cs typeface="Calibri"/>
                        <a:sym typeface="Calibri"/>
                      </a:endParaRPr>
                    </a:p>
                  </a:txBody>
                  <a:tcPr marT="63500" marB="63500" marR="63500" marL="635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hMerge="1"/>
                <a:tc hMerge="1"/>
                <a:tc hMerge="1"/>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