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26A3D9-1AB7-4ADB-B75A-C81E3097D5C3}">
  <a:tblStyle styleId="{6F26A3D9-1AB7-4ADB-B75A-C81E3097D5C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67B2032-2B48-4F04-89D9-AB924542FBB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b07a112d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b07a112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d6b381ad4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7d6b381ad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b07a112de_0_4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7b07a112de_0_4:notes"/>
          <p:cNvSpPr/>
          <p:nvPr>
            <p:ph idx="2" type="sldImg"/>
          </p:nvPr>
        </p:nvSpPr>
        <p:spPr>
          <a:xfrm>
            <a:off x="433090" y="687917"/>
            <a:ext cx="5993400" cy="34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b07a112de_0_9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7b07a112de_0_9:notes"/>
          <p:cNvSpPr/>
          <p:nvPr>
            <p:ph idx="2" type="sldImg"/>
          </p:nvPr>
        </p:nvSpPr>
        <p:spPr>
          <a:xfrm>
            <a:off x="433090" y="687917"/>
            <a:ext cx="5993400" cy="34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d78a5b69e_6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7d78a5b69e_6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b07a112de_0_19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7b07a112de_0_19:notes"/>
          <p:cNvSpPr/>
          <p:nvPr>
            <p:ph idx="2" type="sldImg"/>
          </p:nvPr>
        </p:nvSpPr>
        <p:spPr>
          <a:xfrm>
            <a:off x="433090" y="687917"/>
            <a:ext cx="5993400" cy="34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d78a5b69e_6_0:notes"/>
          <p:cNvSpPr/>
          <p:nvPr>
            <p:ph idx="2" type="sldImg"/>
          </p:nvPr>
        </p:nvSpPr>
        <p:spPr>
          <a:xfrm>
            <a:off x="385763" y="687388"/>
            <a:ext cx="60882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g37d78a5b69e_6_0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300"/>
              <a:t>BST membership was supported by 12 Agencies, including three co-leads</a:t>
            </a:r>
            <a:endParaRPr sz="1300"/>
          </a:p>
        </p:txBody>
      </p:sp>
      <p:sp>
        <p:nvSpPr>
          <p:cNvPr id="222" name="Google Shape;222;g37d78a5b69e_6_0:notes"/>
          <p:cNvSpPr txBox="1"/>
          <p:nvPr>
            <p:ph idx="12" type="sldNum"/>
          </p:nvPr>
        </p:nvSpPr>
        <p:spPr>
          <a:xfrm>
            <a:off x="3885903" y="8685893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b07a112de_0_30:notes"/>
          <p:cNvSpPr txBox="1"/>
          <p:nvPr>
            <p:ph idx="1" type="body"/>
          </p:nvPr>
        </p:nvSpPr>
        <p:spPr>
          <a:xfrm>
            <a:off x="913805" y="4343703"/>
            <a:ext cx="5030400" cy="4113900"/>
          </a:xfrm>
          <a:prstGeom prst="rect">
            <a:avLst/>
          </a:prstGeom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7b07a112de_0_30:notes"/>
          <p:cNvSpPr/>
          <p:nvPr>
            <p:ph idx="2" type="sldImg"/>
          </p:nvPr>
        </p:nvSpPr>
        <p:spPr>
          <a:xfrm>
            <a:off x="433090" y="687917"/>
            <a:ext cx="5993400" cy="342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b07a112de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7b07a112d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b07a112de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7b07a112d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d6b381ad4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d6b381ad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8afcc17b0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8afcc17b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d8293d138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d8293d138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8afcc17b0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8afcc17b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8afcc17b0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8afcc17b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d6b381ad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d6b381ad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d6b381ad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7d6b381ad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8afcc17b0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8afcc17b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14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12" name="Google Shape;112;p12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6" name="Google Shape;116;p1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" name="Google Shape;118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/>
        </p:nvSpPr>
        <p:spPr>
          <a:xfrm>
            <a:off x="11582400" y="6629402"/>
            <a:ext cx="6096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12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2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 txBox="1"/>
          <p:nvPr>
            <p:ph type="title"/>
          </p:nvPr>
        </p:nvSpPr>
        <p:spPr>
          <a:xfrm>
            <a:off x="228600" y="152400"/>
            <a:ext cx="117348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71" name="Google Shape;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 rotWithShape="1">
          <a:blip r:embed="rId6">
            <a:alphaModFix amt="34000"/>
          </a:blip>
          <a:srcRect b="676" l="54016" r="11354" t="36080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2" name="Google Shape;82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2" name="Google Shape;92;p1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5" name="Google Shape;95;p10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1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3" name="Google Shape;103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1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p7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hyperlink" Target="https://ceos.org/document_management/Meetings/SIT-Technical-Workshop/2025-SIT-Tech-Workshop/Draft%20BST%20ReportAndRecommendationl%20V1.2%202025-08-25.docx" TargetMode="External"/><Relationship Id="rId5" Type="http://schemas.openxmlformats.org/officeDocument/2006/relationships/hyperlink" Target="https://ceos.org/document_management/Meetings/SIT-Technical-Workshop/2025-SIT-Tech-Workshop/Draft%20B-VC%20TermsOfReference%20V1.4%202025-08-26.docx" TargetMode="External"/><Relationship Id="rId6" Type="http://schemas.openxmlformats.org/officeDocument/2006/relationships/hyperlink" Target="https://ceos.org/document_management/Meetings/SIT-Technical-Workshop/2025-SIT-Tech-Workshop/Draft%20B-VC%20%20Implementation%20Plan%20V1.1%202025-08-21.docx" TargetMode="External"/><Relationship Id="rId7" Type="http://schemas.openxmlformats.org/officeDocument/2006/relationships/hyperlink" Target="https://ceos.org/document_management/Meetings/SIT-Technical-Workshop/2025-SIT-Tech-Workshop/Draft%20B-VC%20%20Implementation%20Plan%20V1.1%202025-08-21.docx" TargetMode="External"/><Relationship Id="rId8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eobon.org/" TargetMode="External"/><Relationship Id="rId4" Type="http://schemas.openxmlformats.org/officeDocument/2006/relationships/hyperlink" Target="https://www.ioc.unesco.org/en" TargetMode="External"/><Relationship Id="rId9" Type="http://schemas.openxmlformats.org/officeDocument/2006/relationships/hyperlink" Target="https://seea.un.org/" TargetMode="External"/><Relationship Id="rId5" Type="http://schemas.openxmlformats.org/officeDocument/2006/relationships/hyperlink" Target="https://www.ipbes.net/" TargetMode="External"/><Relationship Id="rId6" Type="http://schemas.openxmlformats.org/officeDocument/2006/relationships/hyperlink" Target="https://tnfd.global/" TargetMode="External"/><Relationship Id="rId7" Type="http://schemas.openxmlformats.org/officeDocument/2006/relationships/hyperlink" Target="https://www.cbd.int/" TargetMode="External"/><Relationship Id="rId8" Type="http://schemas.openxmlformats.org/officeDocument/2006/relationships/hyperlink" Target="https://www.unccd.in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176050" y="175950"/>
            <a:ext cx="88242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Biodiversity</a:t>
            </a:r>
            <a:endParaRPr sz="7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GB" sz="4000">
                <a:latin typeface="Arial"/>
                <a:ea typeface="Arial"/>
                <a:cs typeface="Arial"/>
                <a:sym typeface="Arial"/>
              </a:rPr>
              <a:t>Proposal for the sustained presence of the topic of biodiversity within CEOS</a:t>
            </a:r>
            <a:endParaRPr sz="7500"/>
          </a:p>
        </p:txBody>
      </p:sp>
      <p:sp>
        <p:nvSpPr>
          <p:cNvPr id="127" name="Google Shape;127;p14"/>
          <p:cNvSpPr/>
          <p:nvPr/>
        </p:nvSpPr>
        <p:spPr>
          <a:xfrm>
            <a:off x="7233175" y="4239000"/>
            <a:ext cx="4833000" cy="26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Shaun Levick, CSIRO</a:t>
            </a:r>
            <a:endParaRPr b="1" sz="18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Marc Paganini, ESA</a:t>
            </a:r>
            <a:endParaRPr b="1" sz="18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Gary Geller, NASA-JPL</a:t>
            </a:r>
            <a:endParaRPr b="1" sz="18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9.7</a:t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sz="18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sz="18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sz="18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1067898" y="2646464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Initial proposal for a Biodiversity Virtual Constellation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2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Biodiversity Study Team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324225" y="1140924"/>
            <a:ext cx="11495400" cy="508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/>
              <a:t>(from the CEOS Virtual Constellation Process Paper, Oct 2019)</a:t>
            </a:r>
            <a:endParaRPr i="1" sz="1800"/>
          </a:p>
          <a:p>
            <a:pPr indent="0" lvl="0" marL="508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/>
              <a:t>A CEOS Virtual Constellation is a set of space and ground segment capabilities operating together in a coordinated manner, in effect a virtual system that overlaps in coverage in order to meet a combined and common set of EO requirements</a:t>
            </a:r>
            <a:r>
              <a:rPr lang="en-GB" sz="1800"/>
              <a:t>.</a:t>
            </a:r>
            <a:endParaRPr sz="1800"/>
          </a:p>
          <a:p>
            <a:pPr indent="-342900" lvl="0" marL="457200" rtl="0" algn="l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Primary Goal </a:t>
            </a:r>
            <a:r>
              <a:rPr lang="en-GB" sz="1800"/>
              <a:t>is to demonstrate the value of a collaborative partnership in addressing key observational gaps and sustain the routine collection of critical observations.</a:t>
            </a:r>
            <a:endParaRPr sz="1800"/>
          </a:p>
          <a:p>
            <a:pPr indent="-3429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2 types of CEOS Virtual Constellations:</a:t>
            </a:r>
            <a:endParaRPr b="1" sz="1800"/>
          </a:p>
          <a:p>
            <a:pPr indent="-342900" lvl="1" marL="9144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Single Property with single/multiple satellite measurement techniques OR</a:t>
            </a:r>
            <a:endParaRPr sz="1800"/>
          </a:p>
          <a:p>
            <a:pPr indent="-342900" lvl="1" marL="9144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>
                <a:highlight>
                  <a:schemeClr val="lt1"/>
                </a:highlight>
              </a:rPr>
              <a:t>Multiple Property / Domain based with multiple satellite measurement techniques</a:t>
            </a:r>
            <a:endParaRPr sz="1800"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Specific Goals </a:t>
            </a:r>
            <a:r>
              <a:rPr lang="en-GB" sz="1800"/>
              <a:t>from the CEOS Virtual Constellation Process Paper (addressed in Annex 3 of the BST Report &amp; Recommendation for a B-VC)</a:t>
            </a:r>
            <a:endParaRPr sz="1800"/>
          </a:p>
          <a:p>
            <a:pPr indent="-3429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CEOS agency mission coordination at multiple level</a:t>
            </a:r>
            <a:r>
              <a:rPr lang="en-GB" sz="1800"/>
              <a:t>: space segment, ground segment, products/services.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CEOS Virtual Constellation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</a:rPr>
              <a:t>B-VC </a:t>
            </a:r>
            <a:r>
              <a:rPr b="0" lang="en-GB" sz="4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Mission Statement</a:t>
            </a:r>
            <a:endParaRPr b="0" sz="4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94675" y="2361600"/>
            <a:ext cx="120387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>
                <a:latin typeface="Montserrat SemiBold"/>
                <a:ea typeface="Montserrat SemiBold"/>
                <a:cs typeface="Montserrat SemiBold"/>
                <a:sym typeface="Montserrat SemiBold"/>
              </a:rPr>
              <a:t>Advance biodiversity understanding, monitoring, and conservation for the benefit of society, by strengthening the community’s use of space-based Earth observations and data products.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</a:rPr>
              <a:t>B-VC </a:t>
            </a:r>
            <a:r>
              <a:rPr b="0" lang="en-GB" sz="4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 b="0" sz="4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71475" lvl="0" marL="403225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❖"/>
            </a:pPr>
            <a:r>
              <a:rPr b="1" lang="en-GB" sz="2300"/>
              <a:t>Maximize Impact</a:t>
            </a:r>
            <a:endParaRPr b="1"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Maximize the societal benefit of space-based EO &amp; derived data products</a:t>
            </a:r>
            <a:endParaRPr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Focus: biodiversity understanding, monitoring, and conservation</a:t>
            </a:r>
            <a:endParaRPr sz="2300"/>
          </a:p>
          <a:p>
            <a:pPr indent="-371475" lvl="0" marL="403225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❖"/>
            </a:pPr>
            <a:r>
              <a:rPr b="1" lang="en-GB" sz="2300"/>
              <a:t>Engage Users</a:t>
            </a:r>
            <a:endParaRPr b="1"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Maintain active dialogue with biodiversity stakeholders</a:t>
            </a:r>
            <a:endParaRPr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Support continued understanding of evolving user needs</a:t>
            </a:r>
            <a:endParaRPr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Adapt activities accordingly</a:t>
            </a:r>
            <a:endParaRPr sz="2300"/>
          </a:p>
          <a:p>
            <a:pPr indent="-371475" lvl="0" marL="403225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❖"/>
            </a:pPr>
            <a:r>
              <a:rPr b="1" lang="en-GB" sz="2300"/>
              <a:t>Leverage CEOS collective Capabilities and Resources</a:t>
            </a:r>
            <a:endParaRPr b="1"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Alignment &amp; connectivity across CEOS Agency missions, observations, data products, &amp; services</a:t>
            </a:r>
            <a:endParaRPr sz="2300"/>
          </a:p>
          <a:p>
            <a:pPr indent="-196850" lvl="1" marL="6858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▪"/>
            </a:pPr>
            <a:r>
              <a:rPr lang="en-GB" sz="2300"/>
              <a:t>Coordination with activities of other CEOS entities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324233" y="1219199"/>
            <a:ext cx="11495400" cy="4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Identify </a:t>
            </a:r>
            <a:r>
              <a:rPr b="1" lang="en-GB" sz="2000"/>
              <a:t>priority gaps in biodiversity observations and data products </a:t>
            </a:r>
            <a:r>
              <a:rPr lang="en-GB" sz="2000"/>
              <a:t>(including EBVs and biodiversity indicators) and facilitate development of solutions to fill critical gaps. 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Facilitate </a:t>
            </a:r>
            <a:r>
              <a:rPr b="1" lang="en-GB" sz="2000"/>
              <a:t>enhancement of data processing and utilization tools</a:t>
            </a:r>
            <a:r>
              <a:rPr lang="en-GB" sz="2000"/>
              <a:t> needed to increase utilization of EO for biodiversity applications.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Enhance existing </a:t>
            </a:r>
            <a:r>
              <a:rPr b="1" lang="en-GB" sz="2000"/>
              <a:t>CEOS</a:t>
            </a:r>
            <a:r>
              <a:rPr lang="en-GB" sz="2000"/>
              <a:t> </a:t>
            </a:r>
            <a:r>
              <a:rPr b="1" lang="en-GB" sz="2000"/>
              <a:t>biodiversity demonstrators</a:t>
            </a:r>
            <a:r>
              <a:rPr lang="en-GB" sz="2000"/>
              <a:t>, and explore possibilities for new ones, to provide useful exemplars and facilitate development and testing of needed EO capabilities.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Prioritize and implement </a:t>
            </a:r>
            <a:r>
              <a:rPr b="1" lang="en-GB" sz="2000"/>
              <a:t>Capacity Building initiatives </a:t>
            </a:r>
            <a:r>
              <a:rPr lang="en-GB" sz="2000"/>
              <a:t>through close collaboration with CEOS WGCapD.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Actively seek to </a:t>
            </a:r>
            <a:r>
              <a:rPr b="1" lang="en-GB" sz="2000"/>
              <a:t>increase biodiversity community engagement with EO </a:t>
            </a:r>
            <a:r>
              <a:rPr lang="en-GB" sz="2000"/>
              <a:t>and its applications for biodiversity understanding, monitoring, and conservation.</a:t>
            </a:r>
            <a:endParaRPr/>
          </a:p>
          <a:p>
            <a:pPr indent="-514350" lvl="0" marL="56515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Coordinate with </a:t>
            </a:r>
            <a:r>
              <a:rPr b="1" lang="en-GB" sz="2000"/>
              <a:t>GEO BON and its Global Biodiversity Observing System (GBiOS) </a:t>
            </a:r>
            <a:r>
              <a:rPr lang="en-GB" sz="2000"/>
              <a:t>concept to facilitate the wider use of space-based EO.</a:t>
            </a:r>
            <a:endParaRPr/>
          </a:p>
          <a:p>
            <a:pPr indent="-3365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B-VC Activities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</a:rPr>
              <a:t>B-VC </a:t>
            </a:r>
            <a:r>
              <a:rPr b="0" lang="en-GB" sz="4400">
                <a:solidFill>
                  <a:srgbClr val="F3F3F3"/>
                </a:solidFill>
              </a:rPr>
              <a:t>Membership &amp; Leadership</a:t>
            </a:r>
            <a:endParaRPr b="0" sz="4400">
              <a:solidFill>
                <a:srgbClr val="F3F3F3"/>
              </a:solidFill>
            </a:endParaRPr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324225" y="1558525"/>
            <a:ext cx="114954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84175" lvl="0" marL="403225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b="1" lang="en-GB" sz="2500"/>
              <a:t>Membership</a:t>
            </a:r>
            <a:endParaRPr b="1" sz="2500"/>
          </a:p>
          <a:p>
            <a:pPr indent="-215900" lvl="1" marL="8001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40"/>
              <a:buFont typeface="Arial"/>
              <a:buChar char="▪"/>
            </a:pPr>
            <a:r>
              <a:rPr lang="en-GB" sz="2200"/>
              <a:t>Primarily CEOS Agency personnel, including support from other CEOS entities</a:t>
            </a:r>
            <a:endParaRPr sz="2200"/>
          </a:p>
          <a:p>
            <a:pPr indent="-215900" lvl="1" marL="8001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40"/>
              <a:buFont typeface="Arial"/>
              <a:buChar char="▪"/>
            </a:pPr>
            <a:r>
              <a:rPr lang="en-GB" sz="2200"/>
              <a:t>Where needed, augmented with outside expertise</a:t>
            </a:r>
            <a:endParaRPr sz="2200"/>
          </a:p>
          <a:p>
            <a:pPr indent="-215900" lvl="1" marL="8001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40"/>
              <a:buFont typeface="Arial"/>
              <a:buChar char="▪"/>
            </a:pPr>
            <a:r>
              <a:rPr lang="en-GB" sz="2200"/>
              <a:t>Goal for geographic diversity, and range of expertise</a:t>
            </a:r>
            <a:endParaRPr sz="2200"/>
          </a:p>
          <a:p>
            <a:pPr indent="-390525" lvl="0" marL="403225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b="1" lang="en-GB" sz="2600"/>
              <a:t>Leadership</a:t>
            </a:r>
            <a:endParaRPr b="1" sz="2600"/>
          </a:p>
          <a:p>
            <a:pPr indent="-218440" lvl="1" marL="6858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SzPts val="2240"/>
              <a:buFont typeface="Arial"/>
              <a:buChar char="▪"/>
            </a:pPr>
            <a:r>
              <a:rPr lang="en-GB" sz="2000"/>
              <a:t>Two and no more than three Co-Leads</a:t>
            </a:r>
            <a:endParaRPr sz="2000"/>
          </a:p>
          <a:p>
            <a:pPr indent="-218440" lvl="1" marL="6858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SzPts val="2240"/>
              <a:buFont typeface="Arial"/>
              <a:buChar char="▪"/>
            </a:pPr>
            <a:r>
              <a:rPr lang="en-GB" sz="2000"/>
              <a:t>Provided by CEOS Agencies</a:t>
            </a:r>
            <a:endParaRPr sz="2000"/>
          </a:p>
          <a:p>
            <a:pPr indent="-218440" lvl="1" marL="6858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SzPts val="2240"/>
              <a:buFont typeface="Arial"/>
              <a:buChar char="▪"/>
            </a:pPr>
            <a:r>
              <a:rPr lang="en-GB" sz="2000"/>
              <a:t>Co-Lead positions will be reviewed every two years </a:t>
            </a:r>
            <a:endParaRPr sz="2000"/>
          </a:p>
          <a:p>
            <a:pPr indent="-218440" lvl="1" marL="685800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SzPts val="2240"/>
              <a:buFont typeface="Arial"/>
              <a:buChar char="▪"/>
            </a:pPr>
            <a:r>
              <a:rPr lang="en-GB" sz="2000"/>
              <a:t>Decision of leadership resides with the Constellation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lang="en-GB" sz="4400">
                <a:solidFill>
                  <a:srgbClr val="F3F3F3"/>
                </a:solidFill>
              </a:rPr>
              <a:t>B-VC Resources</a:t>
            </a:r>
            <a:endParaRPr b="0" sz="4400">
              <a:solidFill>
                <a:srgbClr val="F3F3F3"/>
              </a:solidFill>
            </a:endParaRPr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348308" y="12319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84175" lvl="0" marL="403225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b="1" lang="en-GB" sz="2100"/>
              <a:t>B-VC team members</a:t>
            </a:r>
            <a:endParaRPr b="1"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In-kind support by CEOS Agencies (with participation from CEOS entities)</a:t>
            </a:r>
            <a:endParaRPr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Invited external experts sponsored by CEOS agencies (on a voluntary basis)</a:t>
            </a:r>
            <a:endParaRPr sz="2100"/>
          </a:p>
          <a:p>
            <a:pPr indent="-384175" lvl="0" marL="403225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b="1" lang="en-GB" sz="2100"/>
              <a:t>Existing Agency Research and Development Programs</a:t>
            </a:r>
            <a:endParaRPr b="1"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Proposals for projects with specific deliverables, submitted by B-VC team members or external experts</a:t>
            </a:r>
            <a:endParaRPr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Algorithm and product development</a:t>
            </a:r>
            <a:endParaRPr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Demonstrator development</a:t>
            </a:r>
            <a:endParaRPr sz="2100"/>
          </a:p>
          <a:p>
            <a:pPr indent="-384175" lvl="0" marL="403225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Char char="❖"/>
            </a:pPr>
            <a:r>
              <a:rPr b="1" lang="en-GB" sz="2100"/>
              <a:t>External support via proposals to outside entities</a:t>
            </a:r>
            <a:endParaRPr b="1"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National government agencies, institutions, philanthropic orgs…</a:t>
            </a:r>
            <a:endParaRPr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Submitted by B-VC team members or outside experts (e.g., at universities)</a:t>
            </a:r>
            <a:endParaRPr sz="2100"/>
          </a:p>
          <a:p>
            <a:pPr indent="-342900" lvl="1" marL="948691" rtl="0" algn="l">
              <a:lnSpc>
                <a:spcPct val="105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GB" sz="2100"/>
              <a:t>Support to B-VC specific activities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F3F3F3"/>
                </a:solidFill>
              </a:rPr>
              <a:t>Timeline to SIT-41</a:t>
            </a:r>
            <a:endParaRPr sz="4400">
              <a:solidFill>
                <a:srgbClr val="F3F3F3"/>
              </a:solidFill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1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324225" y="1558526"/>
            <a:ext cx="11495400" cy="137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Documents available for review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❖"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Report from the Biodiversity Study Team: Recommendation for a CEOS Biodiversity Virtual Constellation</a:t>
            </a:r>
            <a:endParaRPr sz="1400"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❖"/>
            </a:pPr>
            <a:r>
              <a:rPr lang="en-GB" sz="1400" u="sng">
                <a:solidFill>
                  <a:schemeClr val="hlink"/>
                </a:solidFill>
                <a:hlinkClick r:id="rId5"/>
              </a:rPr>
              <a:t>Initial Proposal and Terms of Reference for a CEOS Biodiversity Virtual Constellation (submitted to SIT Chair Team)</a:t>
            </a:r>
            <a:endParaRPr sz="1400">
              <a:solidFill>
                <a:srgbClr val="21212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❖"/>
            </a:pPr>
            <a:r>
              <a:rPr lang="en-GB" sz="1400" u="sng">
                <a:solidFill>
                  <a:schemeClr val="hlink"/>
                </a:solidFill>
                <a:hlinkClick r:id="rId6"/>
              </a:rPr>
              <a:t>Implementation Plan for the CEOS Biodiversity Virtual Constellation (draft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)</a:t>
            </a:r>
            <a:endParaRPr sz="1400">
              <a:solidFill>
                <a:srgbClr val="21212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0" title="Timeline_v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1475" y="3029712"/>
            <a:ext cx="9782516" cy="311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Request to Principals at Plenary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Acknowledge that the Biodiversity Study Team has fulfilled its assigned tasks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900"/>
              <a:t>Agree that a CEOS Biodiversity Virtual Constellation (B-VC) is the leading option for sustainable </a:t>
            </a:r>
            <a:r>
              <a:rPr lang="en-GB" sz="2900"/>
              <a:t>support</a:t>
            </a:r>
            <a:endParaRPr sz="29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Extend the BST’s duration to provide time to develop a Full Proposal for consideration and decision at SIT-41 in April 2026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916225" y="1605650"/>
            <a:ext cx="3937200" cy="254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/>
              <a:t>Thank you</a:t>
            </a:r>
            <a:endParaRPr sz="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idx="1" type="body"/>
          </p:nvPr>
        </p:nvSpPr>
        <p:spPr>
          <a:xfrm>
            <a:off x="386625" y="1277350"/>
            <a:ext cx="5508900" cy="246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latin typeface="Montserrat SemiBold"/>
                <a:ea typeface="Montserrat SemiBold"/>
                <a:cs typeface="Montserrat SemiBold"/>
                <a:sym typeface="Montserrat SemiBold"/>
              </a:rPr>
              <a:t>Established at CEOS Plenary 2024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Co-leads</a:t>
            </a:r>
            <a:r>
              <a:rPr lang="en-GB" sz="1800"/>
              <a:t>: Gary Geller (NASA-JPL), Shaun Levick (CSIRO), and Marc Paganini (ESA)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Members:</a:t>
            </a:r>
            <a:r>
              <a:rPr lang="en-GB" sz="1800"/>
              <a:t> CNES, CSA, CSIRO, EC, ECCC, ESA, ISRO, JAXA, NASA, NOAA, UKSA, USGS</a:t>
            </a:r>
            <a:endParaRPr sz="2300"/>
          </a:p>
        </p:txBody>
      </p:sp>
      <p:sp>
        <p:nvSpPr>
          <p:cNvPr id="133" name="Google Shape;133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Biodiversity Study Team</a:t>
            </a:r>
            <a:endParaRPr/>
          </a:p>
        </p:txBody>
      </p:sp>
      <p:sp>
        <p:nvSpPr>
          <p:cNvPr id="134" name="Google Shape;134;p15"/>
          <p:cNvSpPr txBox="1"/>
          <p:nvPr>
            <p:ph idx="2" type="body"/>
          </p:nvPr>
        </p:nvSpPr>
        <p:spPr>
          <a:xfrm>
            <a:off x="5895525" y="1277350"/>
            <a:ext cx="6183600" cy="49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 SemiBold"/>
                <a:ea typeface="Montserrat SemiBold"/>
                <a:cs typeface="Montserrat SemiBold"/>
                <a:sym typeface="Montserrat SemiBold"/>
              </a:rPr>
              <a:t>Road to here</a:t>
            </a:r>
            <a:endParaRPr sz="2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en-GB" sz="1800"/>
              <a:t>~2012: “Biodiversity Activity” initiated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en-GB" sz="1800"/>
              <a:t>~2020: Informal discussions on increasing engagement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GB" sz="1800"/>
              <a:t>Triggered by biodiversity crisis;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GB" sz="1800"/>
              <a:t>Convention on Biological Diversity (CBD)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GB" sz="1800"/>
              <a:t>Global Biodiversity Framework (GBF)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en-GB" sz="1800"/>
              <a:t>2021: Biodiversity “Discussion Group” initiated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en-GB" sz="1800"/>
              <a:t>2022-2024: Ecosystem Extent Task Team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GB" sz="1800"/>
              <a:t>Whitepaper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GB" sz="1800"/>
              <a:t>Demonstrator studies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lang="en-GB" sz="1800"/>
              <a:t>2024: CSA Chair theme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</a:pPr>
            <a:r>
              <a:rPr lang="en-GB" sz="1800"/>
              <a:t>Long-term engagement</a:t>
            </a:r>
            <a:endParaRPr sz="1800"/>
          </a:p>
        </p:txBody>
      </p:sp>
      <p:pic>
        <p:nvPicPr>
          <p:cNvPr id="135" name="Google Shape;13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75" y="3599450"/>
            <a:ext cx="1309375" cy="1309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550" y="3582750"/>
            <a:ext cx="1359300" cy="135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p15"/>
          <p:cNvSpPr txBox="1"/>
          <p:nvPr/>
        </p:nvSpPr>
        <p:spPr>
          <a:xfrm>
            <a:off x="363150" y="5035000"/>
            <a:ext cx="146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Gary Geller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NASA-JPL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2048150" y="5035000"/>
            <a:ext cx="157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Shaun Levick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CSIRO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3792225" y="5035000"/>
            <a:ext cx="135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Marc Paganini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ESA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850" y="3558700"/>
            <a:ext cx="1359300" cy="140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/>
              <a:t>Overall task</a:t>
            </a:r>
            <a:r>
              <a:rPr lang="en-GB" sz="2300"/>
              <a:t>: Assess the options for sustainable support for biodiversity in CEOS and make a recommendation at Plenary 2025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/>
              <a:t>Phase 1</a:t>
            </a:r>
            <a:r>
              <a:rPr lang="en-GB" sz="2300"/>
              <a:t>: Conduct a stakeholder assessment (identify end user needs)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/>
              <a:t>Phase 2</a:t>
            </a:r>
            <a:r>
              <a:rPr lang="en-GB" sz="2300"/>
              <a:t>: Consult across CEOS entities and agencies (assess potential to address user needs)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/>
              <a:t>Phase 3</a:t>
            </a:r>
            <a:r>
              <a:rPr lang="en-GB" sz="2300"/>
              <a:t>: Develop recommendation for sustainable CEOS support for biodiversity and associated documentation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146" name="Google Shape;146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BST Mandate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Stakeholder Assessment </a:t>
            </a:r>
            <a:endParaRPr/>
          </a:p>
        </p:txBody>
      </p:sp>
      <p:graphicFrame>
        <p:nvGraphicFramePr>
          <p:cNvPr id="152" name="Google Shape;152;p17"/>
          <p:cNvGraphicFramePr/>
          <p:nvPr/>
        </p:nvGraphicFramePr>
        <p:xfrm>
          <a:off x="2243975" y="10756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{6F26A3D9-1AB7-4ADB-B75A-C81E3097D5C3}</a:tableStyleId>
              </a:tblPr>
              <a:tblGrid>
                <a:gridCol w="1633325"/>
                <a:gridCol w="4931575"/>
              </a:tblGrid>
              <a:tr h="72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GEO BON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 Biodiversity Observation Network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IOC/UNESCO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Intergovernmental Oceanographic Commission of UNESCO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IPBES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Inter-governmental Platform on Biodiversity and Ecosystem Service (analogous to IPCC)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Ramsar Convention on Wetlands</a:t>
                      </a:r>
                      <a:endParaRPr b="1" sz="1300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International treaty on Wetlands (signed in 1971 in Ramsar, Iran)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TNFD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Taskforce on Nature-related Financial Disclosures (other “nature finance” organizations were also considered)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UNCBD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Convention on Biological Diversity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UNCCD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Convention to Combat Desertification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7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 u="sng">
                          <a:solidFill>
                            <a:srgbClr val="0563C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UNSEEA</a:t>
                      </a:r>
                      <a:endParaRPr b="1" sz="1300" u="sng">
                        <a:solidFill>
                          <a:srgbClr val="0563C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1425" marR="59050" marL="5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System of Environmental-Economic Accounting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needs</a:t>
            </a:r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50" y="1175003"/>
            <a:ext cx="9944177" cy="518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324225" y="1536574"/>
            <a:ext cx="11495400" cy="468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Working Group</a:t>
            </a:r>
            <a:endParaRPr sz="310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Virtual Constellation</a:t>
            </a:r>
            <a:endParaRPr sz="310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Subgroup under the LSI-VC</a:t>
            </a:r>
            <a:endParaRPr sz="310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Ad Hoc Team </a:t>
            </a:r>
            <a:endParaRPr sz="310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Federated Approach</a:t>
            </a:r>
            <a:endParaRPr sz="310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No action</a:t>
            </a:r>
            <a:endParaRPr sz="3100"/>
          </a:p>
        </p:txBody>
      </p:sp>
      <p:sp>
        <p:nvSpPr>
          <p:cNvPr id="164" name="Google Shape;164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Options considered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Options comparison  </a:t>
            </a:r>
            <a:endParaRPr/>
          </a:p>
        </p:txBody>
      </p:sp>
      <p:graphicFrame>
        <p:nvGraphicFramePr>
          <p:cNvPr id="170" name="Google Shape;170;p20"/>
          <p:cNvGraphicFramePr/>
          <p:nvPr/>
        </p:nvGraphicFramePr>
        <p:xfrm>
          <a:off x="245600" y="112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{067B2032-2B48-4F04-89D9-AB924542FBBC}</a:tableStyleId>
              </a:tblPr>
              <a:tblGrid>
                <a:gridCol w="1876950"/>
                <a:gridCol w="4639200"/>
                <a:gridCol w="5234200"/>
              </a:tblGrid>
              <a:tr h="40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Option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Benefits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Challenges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78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CEOS Working Group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Strong ties to international conventions (CBD, Ramsar, UNCCD)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institutional visibility &amp; influence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Long-term commitments from Agencies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Structured leadership model ensures continuity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Heavy mandate and reporting across CEOS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 resource requirement (sustained commitment from at least 4-5 Agencies)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Demanding governance and reporting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Heaviest coordination burden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Heaviest travel burden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32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CEOS Virtual</a:t>
                      </a: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Constellation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Flexible and scalable membership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Flexible leadership transitions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Provides a concentration of expertise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Manageable reporting and leadership responsibilities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unique challenges were identified that could not be addressed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Still needs Agency commitments and support for leadership and expertise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4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Subgroup in LSI-VC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Avoids creation of new WG or VC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Simplifies startup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Synergies with existing LSI-VC work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Supports coordination with other CEOS terrestrial activities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Land domain focus: lacks comprehensive biodiversity approach that must include marine &amp; coastal ecosystems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Diluted biodiversity visibility within CEOS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Increased 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management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demands on LSI-VC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Options </a:t>
            </a:r>
            <a:r>
              <a:rPr lang="en-GB"/>
              <a:t>comparison</a:t>
            </a:r>
            <a:r>
              <a:rPr lang="en-GB"/>
              <a:t> cont.</a:t>
            </a:r>
            <a:endParaRPr/>
          </a:p>
        </p:txBody>
      </p:sp>
      <p:graphicFrame>
        <p:nvGraphicFramePr>
          <p:cNvPr id="176" name="Google Shape;176;p21"/>
          <p:cNvGraphicFramePr/>
          <p:nvPr/>
        </p:nvGraphicFramePr>
        <p:xfrm>
          <a:off x="245600" y="112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{067B2032-2B48-4F04-89D9-AB924542FBBC}</a:tableStyleId>
              </a:tblPr>
              <a:tblGrid>
                <a:gridCol w="1876950"/>
                <a:gridCol w="4639200"/>
                <a:gridCol w="5234200"/>
              </a:tblGrid>
              <a:tr h="39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Option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Benefits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Challenges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2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 Hoc Team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Effective for addressing a specific topic or target task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Useful for some External Requests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Clear focus, outputs, and outcome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Narrow focus on a single topic; limited impact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Finite duration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Lacks long-term relationship with users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1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Federated Approach 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Avoids creating a new entity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Could leverage existing entities and experts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Offers Agencies the opportunity to sponsor outside biodiversity expertise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 of biodiversity expertise in existing entities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Entities have their own, original focus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Lack of strategic focus risks being fragmented and reactive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Coordination complexity across entities to align scattered efforts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Weaker CEOS identity and visibility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3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action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Montserrat"/>
                        <a:buChar char="●"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Fails to address major societal need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86619" y="1445925"/>
            <a:ext cx="10515300" cy="4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The Biodiversity Study Team recommends the establishment of a </a:t>
            </a:r>
            <a:r>
              <a:rPr b="1" lang="en-GB" sz="2000"/>
              <a:t>Biodiversity Virtual Constellatio</a:t>
            </a:r>
            <a:r>
              <a:rPr b="1" lang="en-GB" sz="2000"/>
              <a:t>n</a:t>
            </a:r>
            <a:r>
              <a:rPr lang="en-GB" sz="2000"/>
              <a:t> as the most effective and sustainable option for ensuring a long term and impactful CEOS engagement in support of Biodiversity. </a:t>
            </a:r>
            <a:endParaRPr sz="20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A Biodiversity Virtual Constellation (B-VC) would offer the </a:t>
            </a:r>
            <a:r>
              <a:rPr b="1" lang="en-GB" sz="1800"/>
              <a:t>flexibility</a:t>
            </a:r>
            <a:r>
              <a:rPr lang="en-GB" sz="1800"/>
              <a:t> to tailor the VC with the expertise needed to address identified user needs and activities for which the ensemble of CEOS Agencies is ideally suited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A Virtual Constellation can accommodate a </a:t>
            </a:r>
            <a:r>
              <a:rPr b="1" lang="en-GB" sz="1800"/>
              <a:t>range of contributions</a:t>
            </a:r>
            <a:r>
              <a:rPr lang="en-GB" sz="1800"/>
              <a:t>, from sustained Agency leadership to smaller or targeted inputs, allowing broad participation across CEOS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The B-VC model also supports the possibility for agencies to sponsor </a:t>
            </a:r>
            <a:r>
              <a:rPr b="1" lang="en-GB" sz="1800"/>
              <a:t>external biodiversity experts</a:t>
            </a:r>
            <a:r>
              <a:rPr lang="en-GB" sz="1800"/>
              <a:t> for defined periods, useful for Agencies that may not have in-house biodiversity programmes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The B-VC is envisioned as a </a:t>
            </a:r>
            <a:r>
              <a:rPr b="1" lang="en-GB" sz="1800"/>
              <a:t>dynamic and evolving structure</a:t>
            </a:r>
            <a:r>
              <a:rPr lang="en-GB" sz="1800"/>
              <a:t>, capable of adjusting its composition and priorities over time.</a:t>
            </a:r>
            <a:endParaRPr sz="18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