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9"/>
  </p:notesMasterIdLst>
  <p:sldIdLst>
    <p:sldId id="256" r:id="rId2"/>
    <p:sldId id="257" r:id="rId3"/>
    <p:sldId id="262" r:id="rId4"/>
    <p:sldId id="261" r:id="rId5"/>
    <p:sldId id="260" r:id="rId6"/>
    <p:sldId id="258" r:id="rId7"/>
    <p:sldId id="259" r:id="rId8"/>
  </p:sldIdLst>
  <p:sldSz cx="12192000" cy="6858000"/>
  <p:notesSz cx="6858000" cy="9144000"/>
  <p:embeddedFontLst>
    <p:embeddedFont>
      <p:font typeface="Montserrat" pitchFamily="2" charset="77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id="{6AC59A9F-2365-ECD7-F986-26B4E1141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>
            <a:extLst>
              <a:ext uri="{FF2B5EF4-FFF2-40B4-BE49-F238E27FC236}">
                <a16:creationId xmlns:a16="http://schemas.microsoft.com/office/drawing/2014/main" id="{3E3B65AD-0F21-4F33-B143-CC122A8A6D6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3:notes">
            <a:extLst>
              <a:ext uri="{FF2B5EF4-FFF2-40B4-BE49-F238E27FC236}">
                <a16:creationId xmlns:a16="http://schemas.microsoft.com/office/drawing/2014/main" id="{CA844419-6796-7979-B1FB-56F34A917F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71545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id="{7E6A657D-471B-23A7-9B84-3ADFC6F63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>
            <a:extLst>
              <a:ext uri="{FF2B5EF4-FFF2-40B4-BE49-F238E27FC236}">
                <a16:creationId xmlns:a16="http://schemas.microsoft.com/office/drawing/2014/main" id="{181FC328-F867-2B81-F946-CA7718519B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3:notes">
            <a:extLst>
              <a:ext uri="{FF2B5EF4-FFF2-40B4-BE49-F238E27FC236}">
                <a16:creationId xmlns:a16="http://schemas.microsoft.com/office/drawing/2014/main" id="{6F41F475-E28D-DF50-9BA6-5D94269281E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26979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>
          <a:extLst>
            <a:ext uri="{FF2B5EF4-FFF2-40B4-BE49-F238E27FC236}">
              <a16:creationId xmlns:a16="http://schemas.microsoft.com/office/drawing/2014/main" id="{9BB9B411-207E-E85A-8329-96F1F96B1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:notes">
            <a:extLst>
              <a:ext uri="{FF2B5EF4-FFF2-40B4-BE49-F238E27FC236}">
                <a16:creationId xmlns:a16="http://schemas.microsoft.com/office/drawing/2014/main" id="{E57BB4F8-2F78-4057-E364-9FDE261E83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3:notes">
            <a:extLst>
              <a:ext uri="{FF2B5EF4-FFF2-40B4-BE49-F238E27FC236}">
                <a16:creationId xmlns:a16="http://schemas.microsoft.com/office/drawing/2014/main" id="{969374AE-F38E-2366-6073-7AFF2F4AAB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00805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702e34eed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702e34eed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6e08bd8a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6e08bd8aa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/>
          <a:stretch/>
        </p:blipFill>
        <p:spPr>
          <a:xfrm rot="10800000" flipH="1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descr="A picture containing na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avLst/>
            <a:gdLst/>
            <a:ahLst/>
            <a:cxnLst/>
            <a:rect l="l" t="t" r="r" b="b"/>
            <a:pathLst>
              <a:path w="6751471" h="4901119" extrusionOk="0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avLst/>
            <a:gdLst/>
            <a:ahLst/>
            <a:cxnLst/>
            <a:rect l="l" t="t" r="r" b="b"/>
            <a:pathLst>
              <a:path w="14761910" h="6836301" extrusionOk="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l="32582" t="2399" r="8554" b="-8774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l="54017" t="36082" r="11355" b="674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>
            <a:spLocks noGrp="1"/>
          </p:cNvSpPr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sz="80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2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>
            <a:spLocks noGrp="1"/>
          </p:cNvSpPr>
          <p:nvPr>
            <p:ph type="body" idx="1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sz="3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2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7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76050" y="175950"/>
            <a:ext cx="9116806" cy="39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 dirty="0"/>
              <a:t>Atmospheric Composition Virtual Constellation (AC-VC)</a:t>
            </a:r>
            <a:endParaRPr sz="65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3000" i="1" dirty="0"/>
              <a:t>State of the Earth Observation System</a:t>
            </a:r>
            <a:endParaRPr sz="30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Charles Miller, JPL/NASA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i="0" u="none" strike="noStrike" cap="none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 </a:t>
            </a:r>
            <a:r>
              <a:rPr lang="en-GB" sz="22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1.2.1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sz="2200"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sz="2200"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sz="2200" b="1" i="0" u="none" strike="noStrike" cap="none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/>
        </p:nvSpPr>
        <p:spPr>
          <a:xfrm>
            <a:off x="94019" y="-3080"/>
            <a:ext cx="9103143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Summary of Current &amp; Planned Missions: Reactive Trace Gases</a:t>
            </a:r>
            <a:endParaRPr sz="3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52E934-B4F8-9A6A-0AF5-062B3BD2B4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1506" y="1689154"/>
            <a:ext cx="11888987" cy="33932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>
          <a:extLst>
            <a:ext uri="{FF2B5EF4-FFF2-40B4-BE49-F238E27FC236}">
              <a16:creationId xmlns:a16="http://schemas.microsoft.com/office/drawing/2014/main" id="{8E7EAC87-42E5-44FF-04EA-A221E83FF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>
            <a:extLst>
              <a:ext uri="{FF2B5EF4-FFF2-40B4-BE49-F238E27FC236}">
                <a16:creationId xmlns:a16="http://schemas.microsoft.com/office/drawing/2014/main" id="{FF9C118D-0E81-9A26-DAB5-34E8DF8523EA}"/>
              </a:ext>
            </a:extLst>
          </p:cNvPr>
          <p:cNvSpPr txBox="1"/>
          <p:nvPr/>
        </p:nvSpPr>
        <p:spPr>
          <a:xfrm>
            <a:off x="94019" y="-3080"/>
            <a:ext cx="9103143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Summary of Current &amp; Planned Missions: Aerosols</a:t>
            </a:r>
            <a:endParaRPr sz="3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BD628B-16E4-7B19-8737-A5C4649C68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402" y="1115713"/>
            <a:ext cx="11887195" cy="451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16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>
          <a:extLst>
            <a:ext uri="{FF2B5EF4-FFF2-40B4-BE49-F238E27FC236}">
              <a16:creationId xmlns:a16="http://schemas.microsoft.com/office/drawing/2014/main" id="{F6ABBBFB-4A37-016E-DF42-9360FA17B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>
            <a:extLst>
              <a:ext uri="{FF2B5EF4-FFF2-40B4-BE49-F238E27FC236}">
                <a16:creationId xmlns:a16="http://schemas.microsoft.com/office/drawing/2014/main" id="{B55860F6-FDCE-B7F6-FC08-67194F4B45A0}"/>
              </a:ext>
            </a:extLst>
          </p:cNvPr>
          <p:cNvSpPr txBox="1"/>
          <p:nvPr/>
        </p:nvSpPr>
        <p:spPr>
          <a:xfrm>
            <a:off x="94019" y="-3080"/>
            <a:ext cx="909940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Summary of Current &amp; Planned Missions: Greenhouse Gases – Global Mappers</a:t>
            </a:r>
            <a:endParaRPr sz="3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D8FDAA-1FC6-103B-E41B-AA4BFC66FB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2401" y="1234612"/>
            <a:ext cx="11887198" cy="4957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75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>
          <a:extLst>
            <a:ext uri="{FF2B5EF4-FFF2-40B4-BE49-F238E27FC236}">
              <a16:creationId xmlns:a16="http://schemas.microsoft.com/office/drawing/2014/main" id="{8A163732-8B65-C5FE-EFAC-BABA790FD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>
            <a:extLst>
              <a:ext uri="{FF2B5EF4-FFF2-40B4-BE49-F238E27FC236}">
                <a16:creationId xmlns:a16="http://schemas.microsoft.com/office/drawing/2014/main" id="{990C72BB-A474-93CF-F73F-2686F8A25839}"/>
              </a:ext>
            </a:extLst>
          </p:cNvPr>
          <p:cNvSpPr txBox="1"/>
          <p:nvPr/>
        </p:nvSpPr>
        <p:spPr>
          <a:xfrm>
            <a:off x="94020" y="-3080"/>
            <a:ext cx="9025266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Summary of Current &amp; Planned Missions: Greenhouse Gases – Facility Scale</a:t>
            </a:r>
            <a:endParaRPr sz="3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323EF3-9FE6-5415-09A1-211F3C096D3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489532" y="1184012"/>
            <a:ext cx="9212936" cy="502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424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"/>
          <p:cNvSpPr txBox="1">
            <a:spLocks noGrp="1"/>
          </p:cNvSpPr>
          <p:nvPr>
            <p:ph type="body" idx="1"/>
          </p:nvPr>
        </p:nvSpPr>
        <p:spPr>
          <a:xfrm>
            <a:off x="348300" y="1524899"/>
            <a:ext cx="11495400" cy="5047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US" dirty="0"/>
              <a:t>Sentinel-4 (S4), Sentinel-5 (S5), IRS, IASI-NG launched in summer 2025 are in commissioning</a:t>
            </a:r>
          </a:p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US" dirty="0"/>
              <a:t>Harmonization and exploitation of total column water </a:t>
            </a:r>
            <a:r>
              <a:rPr lang="en-US" dirty="0" err="1"/>
              <a:t>vapour</a:t>
            </a:r>
            <a:endParaRPr lang="en-US" dirty="0"/>
          </a:p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US" dirty="0"/>
              <a:t> AC-VC GEO White Paper </a:t>
            </a:r>
            <a:endParaRPr dirty="0"/>
          </a:p>
          <a:p>
            <a:pPr marL="914400" lvl="1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▪"/>
            </a:pPr>
            <a:r>
              <a:rPr lang="en-GB" dirty="0"/>
              <a:t>Global need for hourly AQ data</a:t>
            </a:r>
          </a:p>
          <a:p>
            <a:pPr marL="914400" lvl="1" indent="-381000" algn="l" rtl="0">
              <a:spcBef>
                <a:spcPts val="1000"/>
              </a:spcBef>
              <a:spcAft>
                <a:spcPts val="0"/>
              </a:spcAft>
              <a:buSzPts val="2400"/>
              <a:buChar char="▪"/>
            </a:pPr>
            <a:r>
              <a:rPr lang="en-GB" dirty="0"/>
              <a:t>Four (4) geostationary instruments with current technology could possibly cover observation gaps in the tropics and Southern Hemisphere not observed by GEMS, TEMPO, </a:t>
            </a:r>
            <a:r>
              <a:rPr lang="en-GB"/>
              <a:t>and S4 </a:t>
            </a:r>
            <a:endParaRPr dirty="0"/>
          </a:p>
        </p:txBody>
      </p:sp>
      <p:sp>
        <p:nvSpPr>
          <p:cNvPr id="79" name="Google Shape;79;p9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Planning highlights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>
            <a:spLocks noGrp="1"/>
          </p:cNvSpPr>
          <p:nvPr>
            <p:ph type="body" idx="1"/>
          </p:nvPr>
        </p:nvSpPr>
        <p:spPr>
          <a:xfrm>
            <a:off x="348300" y="1320057"/>
            <a:ext cx="11495400" cy="5047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406400" algn="l" rtl="0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 dirty="0"/>
              <a:t>The AC-VC community recommends extending the Copernicus Sentinel-5 Precursor (S5P) mission with the TROPOMI instrument on board as long as possible, aiming at operations until 2035 for the following reasons:</a:t>
            </a:r>
          </a:p>
          <a:p>
            <a:pPr marL="508000" lvl="1" indent="0">
              <a:spcBef>
                <a:spcPts val="1000"/>
              </a:spcBef>
              <a:buSzPts val="2800"/>
              <a:buNone/>
            </a:pPr>
            <a:r>
              <a:rPr lang="en-GB" sz="2000" dirty="0"/>
              <a:t>1. S5P is in excellent condition and fit for another 10 years (through 2035)</a:t>
            </a:r>
          </a:p>
          <a:p>
            <a:pPr marL="508000" lvl="1" indent="0">
              <a:spcBef>
                <a:spcPts val="1000"/>
              </a:spcBef>
              <a:buSzPts val="2800"/>
              <a:buNone/>
            </a:pPr>
            <a:r>
              <a:rPr lang="en-GB" sz="2000" dirty="0"/>
              <a:t>2. S5P is the standard for the CEOS AQ-VC and GEO cross-calibration. </a:t>
            </a:r>
          </a:p>
          <a:p>
            <a:pPr marL="508000" lvl="1" indent="0">
              <a:spcBef>
                <a:spcPts val="1000"/>
              </a:spcBef>
              <a:buSzPts val="2800"/>
              <a:buNone/>
            </a:pPr>
            <a:r>
              <a:rPr lang="en-GB" sz="2000" dirty="0"/>
              <a:t>3. S5P contributes to diurnal variability observations worldwide.</a:t>
            </a:r>
          </a:p>
          <a:p>
            <a:pPr marL="508000" lvl="1" indent="0">
              <a:spcBef>
                <a:spcPts val="1000"/>
              </a:spcBef>
              <a:buSzPts val="2800"/>
              <a:buNone/>
            </a:pPr>
            <a:r>
              <a:rPr lang="en-GB" sz="2000" dirty="0"/>
              <a:t>4. S5P extends the long-term afternoon data record</a:t>
            </a:r>
          </a:p>
          <a:p>
            <a:pPr marL="508000" lvl="1" indent="0">
              <a:spcBef>
                <a:spcPts val="1000"/>
              </a:spcBef>
              <a:buSzPts val="2800"/>
              <a:buNone/>
            </a:pPr>
            <a:r>
              <a:rPr lang="en-GB" sz="2000" dirty="0"/>
              <a:t>5. S5P offers higher spatial resolution than S4 and S5</a:t>
            </a:r>
          </a:p>
          <a:p>
            <a:pPr marL="508000" lvl="1" indent="0">
              <a:spcBef>
                <a:spcPts val="1000"/>
              </a:spcBef>
              <a:buSzPts val="2800"/>
              <a:buNone/>
            </a:pPr>
            <a:r>
              <a:rPr lang="en-GB" sz="2000" dirty="0"/>
              <a:t>6. S5P is an important reference for commissioning and verifying S5 and CO2M</a:t>
            </a:r>
            <a:endParaRPr lang="en-GB" sz="1600" dirty="0"/>
          </a:p>
        </p:txBody>
      </p:sp>
      <p:sp>
        <p:nvSpPr>
          <p:cNvPr id="85" name="Google Shape;85;p10"/>
          <p:cNvSpPr txBox="1">
            <a:spLocks noGrp="1"/>
          </p:cNvSpPr>
          <p:nvPr>
            <p:ph type="title"/>
          </p:nvPr>
        </p:nvSpPr>
        <p:spPr>
          <a:xfrm>
            <a:off x="176048" y="40012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 dirty="0"/>
              <a:t>Issues for attention of SIT:</a:t>
            </a:r>
            <a:br>
              <a:rPr lang="en-GB" sz="3300" dirty="0"/>
            </a:br>
            <a:r>
              <a:rPr lang="en-GB" sz="3300" dirty="0"/>
              <a:t>AC-VC Recommendation on Sentinel-5P</a:t>
            </a:r>
            <a:endParaRPr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1436</TotalTime>
  <Words>263</Words>
  <Application>Microsoft Macintosh PowerPoint</Application>
  <PresentationFormat>Widescreen</PresentationFormat>
  <Paragraphs>26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Montserrat</vt:lpstr>
      <vt:lpstr>ceos</vt:lpstr>
      <vt:lpstr>Atmospheric Composition Virtual Constellation (AC-VC) State of the Earth Observation System</vt:lpstr>
      <vt:lpstr>PowerPoint Presentation</vt:lpstr>
      <vt:lpstr>PowerPoint Presentation</vt:lpstr>
      <vt:lpstr>PowerPoint Presentation</vt:lpstr>
      <vt:lpstr>PowerPoint Presentation</vt:lpstr>
      <vt:lpstr>Planning highlights</vt:lpstr>
      <vt:lpstr>Issues for attention of SIT: AC-VC Recommendation on Sentinel-5P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Miller, Charles E (US 321H)</cp:lastModifiedBy>
  <cp:revision>10</cp:revision>
  <dcterms:modified xsi:type="dcterms:W3CDTF">2026-09-02T18:15:30Z</dcterms:modified>
</cp:coreProperties>
</file>