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9"/>
  </p:notesMasterIdLst>
  <p:sldIdLst>
    <p:sldId id="256" r:id="rId2"/>
    <p:sldId id="258" r:id="rId3"/>
    <p:sldId id="260" r:id="rId4"/>
    <p:sldId id="261" r:id="rId5"/>
    <p:sldId id="262" r:id="rId6"/>
    <p:sldId id="263" r:id="rId7"/>
    <p:sldId id="264" r:id="rId8"/>
  </p:sldIdLst>
  <p:sldSz cx="12192000" cy="6858000"/>
  <p:notesSz cx="6858000" cy="9144000"/>
  <p:embeddedFontLst>
    <p:embeddedFont>
      <p:font typeface="Montserrat" panose="00000500000000000000" pitchFamily="2" charset="0"/>
      <p:regular r:id="rId10"/>
      <p:bold r:id="rId11"/>
      <p:italic r:id="rId12"/>
      <p:boldItalic r:id="rId13"/>
    </p:embeddedFont>
    <p:embeddedFont>
      <p:font typeface="Verdana" panose="020B060403050404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10A93C-58BA-40C2-BF5A-D12EAFEC0287}" v="3" dt="2026-09-09T12:48:32.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23" Type="http://schemas.microsoft.com/office/2015/10/relationships/revisionInfo" Target="revisionInfo.xml"/><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可知　美佐子" userId="d3535b10-2127-4507-bf60-b17545da5278" providerId="ADAL" clId="{8E3ECCFD-C8EF-4126-9FDB-23C7A789E124}"/>
    <pc:docChg chg="modSld">
      <pc:chgData name="可知　美佐子" userId="d3535b10-2127-4507-bf60-b17545da5278" providerId="ADAL" clId="{8E3ECCFD-C8EF-4126-9FDB-23C7A789E124}" dt="2026-09-09T12:48:43.209" v="9" actId="20577"/>
      <pc:docMkLst>
        <pc:docMk/>
      </pc:docMkLst>
      <pc:sldChg chg="modSp mod">
        <pc:chgData name="可知　美佐子" userId="d3535b10-2127-4507-bf60-b17545da5278" providerId="ADAL" clId="{8E3ECCFD-C8EF-4126-9FDB-23C7A789E124}" dt="2026-09-09T12:48:43.209" v="9" actId="20577"/>
        <pc:sldMkLst>
          <pc:docMk/>
          <pc:sldMk cId="0" sldId="256"/>
        </pc:sldMkLst>
        <pc:spChg chg="mod">
          <ac:chgData name="可知　美佐子" userId="d3535b10-2127-4507-bf60-b17545da5278" providerId="ADAL" clId="{8E3ECCFD-C8EF-4126-9FDB-23C7A789E124}" dt="2026-09-09T12:48:43.209" v="9" actId="20577"/>
          <ac:spMkLst>
            <pc:docMk/>
            <pc:sldMk cId="0" sldId="256"/>
            <ac:spMk id="67" creationId="{00000000-0000-0000-0000-000000000000}"/>
          </ac:spMkLst>
        </pc:spChg>
      </pc:sldChg>
      <pc:sldChg chg="addSp modSp">
        <pc:chgData name="可知　美佐子" userId="d3535b10-2127-4507-bf60-b17545da5278" providerId="ADAL" clId="{8E3ECCFD-C8EF-4126-9FDB-23C7A789E124}" dt="2026-09-09T12:45:32.076" v="2" actId="767"/>
        <pc:sldMkLst>
          <pc:docMk/>
          <pc:sldMk cId="1672743501" sldId="263"/>
        </pc:sldMkLst>
        <pc:spChg chg="add mod">
          <ac:chgData name="可知　美佐子" userId="d3535b10-2127-4507-bf60-b17545da5278" providerId="ADAL" clId="{8E3ECCFD-C8EF-4126-9FDB-23C7A789E124}" dt="2026-09-09T12:45:32.076" v="2" actId="767"/>
          <ac:spMkLst>
            <pc:docMk/>
            <pc:sldMk cId="1672743501" sldId="263"/>
            <ac:spMk id="4" creationId="{5B32C345-9F11-FB33-8251-46456CE55FD7}"/>
          </ac:spMkLst>
        </pc:spChg>
        <pc:picChg chg="add">
          <ac:chgData name="可知　美佐子" userId="d3535b10-2127-4507-bf60-b17545da5278" providerId="ADAL" clId="{8E3ECCFD-C8EF-4126-9FDB-23C7A789E124}" dt="2026-09-09T12:44:30.376" v="0"/>
          <ac:picMkLst>
            <pc:docMk/>
            <pc:sldMk cId="1672743501" sldId="263"/>
            <ac:picMk id="3" creationId="{3B2E380E-6FA4-163D-E1EE-8BAAEF55D409}"/>
          </ac:picMkLst>
        </pc:picChg>
      </pc:sldChg>
      <pc:sldChg chg="addSp">
        <pc:chgData name="可知　美佐子" userId="d3535b10-2127-4507-bf60-b17545da5278" providerId="ADAL" clId="{8E3ECCFD-C8EF-4126-9FDB-23C7A789E124}" dt="2026-09-09T12:45:16.962" v="1"/>
        <pc:sldMkLst>
          <pc:docMk/>
          <pc:sldMk cId="943509012" sldId="264"/>
        </pc:sldMkLst>
        <pc:picChg chg="add">
          <ac:chgData name="可知　美佐子" userId="d3535b10-2127-4507-bf60-b17545da5278" providerId="ADAL" clId="{8E3ECCFD-C8EF-4126-9FDB-23C7A789E124}" dt="2026-09-09T12:45:16.962" v="1"/>
          <ac:picMkLst>
            <pc:docMk/>
            <pc:sldMk cId="943509012" sldId="264"/>
            <ac:picMk id="4" creationId="{FA15DAEE-9CC6-1FE0-C3FC-5BCEEAF405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702e34eed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4DBA0523-D65B-1B03-63CF-C4CA3128622D}"/>
            </a:ext>
          </a:extLst>
        </p:cNvPr>
        <p:cNvGrpSpPr/>
        <p:nvPr/>
      </p:nvGrpSpPr>
      <p:grpSpPr>
        <a:xfrm>
          <a:off x="0" y="0"/>
          <a:ext cx="0" cy="0"/>
          <a:chOff x="0" y="0"/>
          <a:chExt cx="0" cy="0"/>
        </a:xfrm>
      </p:grpSpPr>
      <p:sp>
        <p:nvSpPr>
          <p:cNvPr id="75" name="Google Shape;75;g3702e34eed6_0_1:notes">
            <a:extLst>
              <a:ext uri="{FF2B5EF4-FFF2-40B4-BE49-F238E27FC236}">
                <a16:creationId xmlns:a16="http://schemas.microsoft.com/office/drawing/2014/main" id="{EFE9FD79-228C-9FD0-17AF-74ECBE120B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a:extLst>
              <a:ext uri="{FF2B5EF4-FFF2-40B4-BE49-F238E27FC236}">
                <a16:creationId xmlns:a16="http://schemas.microsoft.com/office/drawing/2014/main" id="{6864909F-C781-A722-43CD-ED26E72948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4774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BD2FFAA3-3661-4662-07C7-1AA92777BB12}"/>
            </a:ext>
          </a:extLst>
        </p:cNvPr>
        <p:cNvGrpSpPr/>
        <p:nvPr/>
      </p:nvGrpSpPr>
      <p:grpSpPr>
        <a:xfrm>
          <a:off x="0" y="0"/>
          <a:ext cx="0" cy="0"/>
          <a:chOff x="0" y="0"/>
          <a:chExt cx="0" cy="0"/>
        </a:xfrm>
      </p:grpSpPr>
      <p:sp>
        <p:nvSpPr>
          <p:cNvPr id="75" name="Google Shape;75;g3702e34eed6_0_1:notes">
            <a:extLst>
              <a:ext uri="{FF2B5EF4-FFF2-40B4-BE49-F238E27FC236}">
                <a16:creationId xmlns:a16="http://schemas.microsoft.com/office/drawing/2014/main" id="{7C643865-2E7A-E2A0-BE79-5D2EF7D91C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a:extLst>
              <a:ext uri="{FF2B5EF4-FFF2-40B4-BE49-F238E27FC236}">
                <a16:creationId xmlns:a16="http://schemas.microsoft.com/office/drawing/2014/main" id="{99A04684-E5D4-835E-27B5-7A2335D1A5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8108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5D819545-C2D6-3C8D-E0B9-8F0B77031737}"/>
            </a:ext>
          </a:extLst>
        </p:cNvPr>
        <p:cNvGrpSpPr/>
        <p:nvPr/>
      </p:nvGrpSpPr>
      <p:grpSpPr>
        <a:xfrm>
          <a:off x="0" y="0"/>
          <a:ext cx="0" cy="0"/>
          <a:chOff x="0" y="0"/>
          <a:chExt cx="0" cy="0"/>
        </a:xfrm>
      </p:grpSpPr>
      <p:sp>
        <p:nvSpPr>
          <p:cNvPr id="75" name="Google Shape;75;g3702e34eed6_0_1:notes">
            <a:extLst>
              <a:ext uri="{FF2B5EF4-FFF2-40B4-BE49-F238E27FC236}">
                <a16:creationId xmlns:a16="http://schemas.microsoft.com/office/drawing/2014/main" id="{EB567A80-E361-30CF-54D6-F409CA5C22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a:extLst>
              <a:ext uri="{FF2B5EF4-FFF2-40B4-BE49-F238E27FC236}">
                <a16:creationId xmlns:a16="http://schemas.microsoft.com/office/drawing/2014/main" id="{47312C91-D367-D270-D13E-B4B5E9E0E5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1735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DE69BE1C-9CBA-55D1-8988-0434295F6C6B}"/>
            </a:ext>
          </a:extLst>
        </p:cNvPr>
        <p:cNvGrpSpPr/>
        <p:nvPr/>
      </p:nvGrpSpPr>
      <p:grpSpPr>
        <a:xfrm>
          <a:off x="0" y="0"/>
          <a:ext cx="0" cy="0"/>
          <a:chOff x="0" y="0"/>
          <a:chExt cx="0" cy="0"/>
        </a:xfrm>
      </p:grpSpPr>
      <p:sp>
        <p:nvSpPr>
          <p:cNvPr id="75" name="Google Shape;75;g3702e34eed6_0_1:notes">
            <a:extLst>
              <a:ext uri="{FF2B5EF4-FFF2-40B4-BE49-F238E27FC236}">
                <a16:creationId xmlns:a16="http://schemas.microsoft.com/office/drawing/2014/main" id="{6662A887-8165-F88D-A31A-C42A904EC6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a:extLst>
              <a:ext uri="{FF2B5EF4-FFF2-40B4-BE49-F238E27FC236}">
                <a16:creationId xmlns:a16="http://schemas.microsoft.com/office/drawing/2014/main" id="{934B6468-496E-9117-8667-9E620930D2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3439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A64FF114-B835-43B9-AEF5-AE2FE37A80A0}"/>
            </a:ext>
          </a:extLst>
        </p:cNvPr>
        <p:cNvGrpSpPr/>
        <p:nvPr/>
      </p:nvGrpSpPr>
      <p:grpSpPr>
        <a:xfrm>
          <a:off x="0" y="0"/>
          <a:ext cx="0" cy="0"/>
          <a:chOff x="0" y="0"/>
          <a:chExt cx="0" cy="0"/>
        </a:xfrm>
      </p:grpSpPr>
      <p:sp>
        <p:nvSpPr>
          <p:cNvPr id="75" name="Google Shape;75;g3702e34eed6_0_1:notes">
            <a:extLst>
              <a:ext uri="{FF2B5EF4-FFF2-40B4-BE49-F238E27FC236}">
                <a16:creationId xmlns:a16="http://schemas.microsoft.com/office/drawing/2014/main" id="{A08373EB-4462-27A5-B864-B62B9F3751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702e34eed6_0_1:notes">
            <a:extLst>
              <a:ext uri="{FF2B5EF4-FFF2-40B4-BE49-F238E27FC236}">
                <a16:creationId xmlns:a16="http://schemas.microsoft.com/office/drawing/2014/main" id="{F6D8DEE4-9262-BAFD-2B90-C5233E445B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8485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a:stretch/>
        </p:blipFill>
        <p:spPr>
          <a:xfrm>
            <a:off x="3301750" y="2265730"/>
            <a:ext cx="8288157" cy="2756714"/>
          </a:xfrm>
          <a:prstGeom prst="rect">
            <a:avLst/>
          </a:prstGeom>
          <a:noFill/>
          <a:ln>
            <a:noFill/>
          </a:ln>
        </p:spPr>
      </p:pic>
      <p:pic>
        <p:nvPicPr>
          <p:cNvPr id="13" name="Google Shape;13;p2"/>
          <p:cNvPicPr preferRelativeResize="0"/>
          <p:nvPr/>
        </p:nvPicPr>
        <p:blipFill rotWithShape="1">
          <a:blip r:embed="rId3">
            <a:alphaModFix/>
          </a:blip>
          <a:srcRect b="-114"/>
          <a:stretch/>
        </p:blipFill>
        <p:spPr>
          <a:xfrm rot="10800000" flipH="1">
            <a:off x="2824280" y="4824248"/>
            <a:ext cx="5391556" cy="2038097"/>
          </a:xfrm>
          <a:prstGeom prst="rect">
            <a:avLst/>
          </a:prstGeom>
          <a:noFill/>
          <a:ln>
            <a:noFill/>
          </a:ln>
        </p:spPr>
      </p:pic>
      <p:pic>
        <p:nvPicPr>
          <p:cNvPr id="14" name="Google Shape;14;p2" descr="A picture containing nature&#10;&#10;Description automatically generated"/>
          <p:cNvPicPr preferRelativeResize="0"/>
          <p:nvPr/>
        </p:nvPicPr>
        <p:blipFill rotWithShape="1">
          <a:blip r:embed="rId4">
            <a:alphaModFix/>
          </a:blip>
          <a:srcRect/>
          <a:stretch/>
        </p:blipFill>
        <p:spPr>
          <a:xfrm>
            <a:off x="8477344" y="-1"/>
            <a:ext cx="3714656" cy="2686815"/>
          </a:xfrm>
          <a:prstGeom prst="rect">
            <a:avLst/>
          </a:prstGeom>
          <a:noFill/>
          <a:ln>
            <a:noFill/>
          </a:ln>
        </p:spPr>
      </p:pic>
      <p:sp>
        <p:nvSpPr>
          <p:cNvPr id="15" name="Google Shape;15;p2"/>
          <p:cNvSpPr/>
          <p:nvPr/>
        </p:nvSpPr>
        <p:spPr>
          <a:xfrm flipH="1">
            <a:off x="5456394" y="1968439"/>
            <a:ext cx="6751471" cy="490111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2"/>
          <p:cNvSpPr/>
          <p:nvPr/>
        </p:nvSpPr>
        <p:spPr>
          <a:xfrm flipH="1">
            <a:off x="-4784" y="-14542"/>
            <a:ext cx="12199164" cy="6874921"/>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7" name="Google Shape;17;p2"/>
          <p:cNvPicPr preferRelativeResize="0"/>
          <p:nvPr/>
        </p:nvPicPr>
        <p:blipFill rotWithShape="1">
          <a:blip r:embed="rId5">
            <a:alphaModFix/>
          </a:blip>
          <a:srcRect/>
          <a:stretch/>
        </p:blipFill>
        <p:spPr>
          <a:xfrm>
            <a:off x="138431" y="5311498"/>
            <a:ext cx="2738896" cy="1508514"/>
          </a:xfrm>
          <a:prstGeom prst="rect">
            <a:avLst/>
          </a:prstGeom>
          <a:noFill/>
          <a:ln>
            <a:noFill/>
          </a:ln>
          <a:effectLst>
            <a:outerShdw blurRad="50800" dist="38100" dir="2700000" algn="tl" rotWithShape="0">
              <a:srgbClr val="000000">
                <a:alpha val="40000"/>
              </a:srgbClr>
            </a:outerShdw>
          </a:effectLst>
        </p:spPr>
      </p:pic>
      <p:pic>
        <p:nvPicPr>
          <p:cNvPr id="18" name="Google Shape;18;p2"/>
          <p:cNvPicPr preferRelativeResize="0"/>
          <p:nvPr/>
        </p:nvPicPr>
        <p:blipFill rotWithShape="1">
          <a:blip r:embed="rId6">
            <a:alphaModFix amt="34000"/>
          </a:blip>
          <a:srcRect l="32582" t="2399" r="8554" b="-8774"/>
          <a:stretch/>
        </p:blipFill>
        <p:spPr>
          <a:xfrm rot="5400000">
            <a:off x="5734286" y="-1016167"/>
            <a:ext cx="5455273" cy="7480884"/>
          </a:xfrm>
          <a:prstGeom prst="rtTriangle">
            <a:avLst/>
          </a:prstGeom>
          <a:noFill/>
          <a:ln>
            <a:noFill/>
          </a:ln>
        </p:spPr>
      </p:pic>
      <p:pic>
        <p:nvPicPr>
          <p:cNvPr id="19" name="Google Shape;19;p2"/>
          <p:cNvPicPr preferRelativeResize="0"/>
          <p:nvPr/>
        </p:nvPicPr>
        <p:blipFill rotWithShape="1">
          <a:blip r:embed="rId6">
            <a:alphaModFix amt="34000"/>
          </a:blip>
          <a:srcRect l="54017" t="36082" r="11355" b="674"/>
          <a:stretch/>
        </p:blipFill>
        <p:spPr>
          <a:xfrm rot="-5400000">
            <a:off x="5792642" y="4819952"/>
            <a:ext cx="1719709" cy="2366806"/>
          </a:xfrm>
          <a:prstGeom prst="rtTriangle">
            <a:avLst/>
          </a:prstGeom>
          <a:noFill/>
          <a:ln>
            <a:noFill/>
          </a:ln>
        </p:spPr>
      </p:pic>
      <p:sp>
        <p:nvSpPr>
          <p:cNvPr id="20" name="Google Shape;20;p2"/>
          <p:cNvSpPr txBox="1">
            <a:spLocks noGrp="1"/>
          </p:cNvSpPr>
          <p:nvPr>
            <p:ph type="title"/>
          </p:nvPr>
        </p:nvSpPr>
        <p:spPr>
          <a:xfrm>
            <a:off x="176047" y="175938"/>
            <a:ext cx="6157185" cy="397264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000"/>
              <a:buFont typeface="Montserrat"/>
              <a:buNone/>
              <a:defRPr sz="80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3"/>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pic>
        <p:nvPicPr>
          <p:cNvPr id="23" name="Google Shape;23;p3"/>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3"/>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6" name="Google Shape;26;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27" name="Google Shape;27;p3"/>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28" name="Google Shape;28;p3"/>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
        <p:nvSpPr>
          <p:cNvPr id="29" name="Google Shape;29;p3"/>
          <p:cNvSpPr txBox="1">
            <a:spLocks noGrp="1"/>
          </p:cNvSpPr>
          <p:nvPr>
            <p:ph type="body" idx="1"/>
          </p:nvPr>
        </p:nvSpPr>
        <p:spPr>
          <a:xfrm>
            <a:off x="324233" y="1558533"/>
            <a:ext cx="11495400" cy="4662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9pPr>
          </a:lstStyle>
          <a:p>
            <a:endParaRPr/>
          </a:p>
        </p:txBody>
      </p:sp>
      <p:sp>
        <p:nvSpPr>
          <p:cNvPr id="30" name="Google Shape;30;p3"/>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4"/>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33" name="Google Shape;33;p4"/>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34" name="Google Shape;34;p4"/>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35" name="Google Shape;35;p4"/>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6" name="Google Shape;36;p4"/>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37" name="Google Shape;37;p4"/>
          <p:cNvSpPr txBox="1">
            <a:spLocks noGrp="1"/>
          </p:cNvSpPr>
          <p:nvPr>
            <p:ph type="body" idx="1"/>
          </p:nvPr>
        </p:nvSpPr>
        <p:spPr>
          <a:xfrm>
            <a:off x="386632"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9pPr>
          </a:lstStyle>
          <a:p>
            <a:endParaRPr/>
          </a:p>
        </p:txBody>
      </p:sp>
      <p:sp>
        <p:nvSpPr>
          <p:cNvPr id="38" name="Google Shape;38;p4"/>
          <p:cNvSpPr txBox="1">
            <a:spLocks noGrp="1"/>
          </p:cNvSpPr>
          <p:nvPr>
            <p:ph type="body" idx="2"/>
          </p:nvPr>
        </p:nvSpPr>
        <p:spPr>
          <a:xfrm>
            <a:off x="6296361"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9pPr>
          </a:lstStyle>
          <a:p>
            <a:endParaRPr/>
          </a:p>
        </p:txBody>
      </p:sp>
      <p:sp>
        <p:nvSpPr>
          <p:cNvPr id="39" name="Google Shape;39;p4"/>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Montserrat"/>
                <a:ea typeface="Montserrat"/>
                <a:cs typeface="Montserrat"/>
                <a:sym typeface="Montserrat"/>
              </a:rPr>
              <a:t>Slide </a:t>
            </a:r>
            <a:fld id="{00000000-1234-1234-1234-123412341234}" type="slidenum">
              <a:rPr lang="en-GB" sz="1400" b="1">
                <a:solidFill>
                  <a:schemeClr val="accent1"/>
                </a:solidFill>
                <a:latin typeface="Montserrat"/>
                <a:ea typeface="Montserrat"/>
                <a:cs typeface="Montserrat"/>
                <a:sym typeface="Montserrat"/>
              </a:rPr>
              <a:t>‹#›</a:t>
            </a:fld>
            <a:endParaRPr sz="1400" b="1">
              <a:solidFill>
                <a:schemeClr val="accent1"/>
              </a:solidFill>
              <a:latin typeface="Montserrat"/>
              <a:ea typeface="Montserrat"/>
              <a:cs typeface="Montserrat"/>
              <a:sym typeface="Montserrat"/>
            </a:endParaRPr>
          </a:p>
        </p:txBody>
      </p:sp>
      <p:sp>
        <p:nvSpPr>
          <p:cNvPr id="40" name="Google Shape;40;p4"/>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a:endParaRPr/>
          </a:p>
        </p:txBody>
      </p:sp>
      <p:sp>
        <p:nvSpPr>
          <p:cNvPr id="41" name="Google Shape;41;p4"/>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5"/>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44" name="Google Shape;44;p5"/>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45" name="Google Shape;45;p5"/>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46" name="Google Shape;46;p5"/>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47" name="Google Shape;47;p5"/>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48" name="Google Shape;48;p5"/>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Montserrat"/>
                <a:ea typeface="Montserrat"/>
                <a:cs typeface="Montserrat"/>
                <a:sym typeface="Montserrat"/>
              </a:rPr>
              <a:t>Slide </a:t>
            </a:r>
            <a:fld id="{00000000-1234-1234-1234-123412341234}" type="slidenum">
              <a:rPr lang="en-GB" sz="1400" b="1">
                <a:solidFill>
                  <a:schemeClr val="accent1"/>
                </a:solidFill>
                <a:latin typeface="Montserrat"/>
                <a:ea typeface="Montserrat"/>
                <a:cs typeface="Montserrat"/>
                <a:sym typeface="Montserrat"/>
              </a:rPr>
              <a:t>‹#›</a:t>
            </a:fld>
            <a:endParaRPr sz="1400" b="1">
              <a:solidFill>
                <a:schemeClr val="accent1"/>
              </a:solidFill>
              <a:latin typeface="Montserrat"/>
              <a:ea typeface="Montserrat"/>
              <a:cs typeface="Montserrat"/>
              <a:sym typeface="Montserrat"/>
            </a:endParaRPr>
          </a:p>
        </p:txBody>
      </p:sp>
      <p:sp>
        <p:nvSpPr>
          <p:cNvPr id="49" name="Google Shape;49;p5"/>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a:endParaRPr/>
          </a:p>
        </p:txBody>
      </p:sp>
      <p:sp>
        <p:nvSpPr>
          <p:cNvPr id="50" name="Google Shape;50;p5"/>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6"/>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pic>
        <p:nvPicPr>
          <p:cNvPr id="53" name="Google Shape;53;p6"/>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54" name="Google Shape;54;p6"/>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55" name="Google Shape;55;p6"/>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56" name="Google Shape;56;p6"/>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2"/>
              </a:solidFill>
              <a:latin typeface="Arial"/>
              <a:ea typeface="Arial"/>
              <a:cs typeface="Arial"/>
              <a:sym typeface="Arial"/>
            </a:endParaRPr>
          </a:p>
        </p:txBody>
      </p:sp>
      <p:sp>
        <p:nvSpPr>
          <p:cNvPr id="57" name="Google Shape;57;p6"/>
          <p:cNvSpPr txBox="1">
            <a:spLocks noGrp="1"/>
          </p:cNvSpPr>
          <p:nvPr>
            <p:ph type="body" idx="1"/>
          </p:nvPr>
        </p:nvSpPr>
        <p:spPr>
          <a:xfrm>
            <a:off x="5180012" y="1373852"/>
            <a:ext cx="6172200" cy="469440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15000"/>
              </a:lnSpc>
              <a:spcBef>
                <a:spcPts val="1000"/>
              </a:spcBef>
              <a:spcAft>
                <a:spcPts val="0"/>
              </a:spcAft>
              <a:buClr>
                <a:schemeClr val="dk1"/>
              </a:buClr>
              <a:buSzPts val="3200"/>
              <a:buFont typeface="Montserrat"/>
              <a:buChar char="❖"/>
              <a:defRPr sz="3200" i="0" u="none" strike="noStrike" cap="none">
                <a:solidFill>
                  <a:schemeClr val="dk1"/>
                </a:solidFill>
                <a:latin typeface="Montserrat"/>
                <a:ea typeface="Montserrat"/>
                <a:cs typeface="Montserrat"/>
                <a:sym typeface="Montserrat"/>
              </a:defRPr>
            </a:lvl1pPr>
            <a:lvl2pPr marL="914400" marR="0" lvl="1" indent="-406400" algn="l" rtl="0">
              <a:lnSpc>
                <a:spcPct val="115000"/>
              </a:lnSpc>
              <a:spcBef>
                <a:spcPts val="500"/>
              </a:spcBef>
              <a:spcAft>
                <a:spcPts val="0"/>
              </a:spcAft>
              <a:buClr>
                <a:schemeClr val="dk1"/>
              </a:buClr>
              <a:buSzPts val="2800"/>
              <a:buFont typeface="Montserrat"/>
              <a:buChar char="▪"/>
              <a:defRPr sz="2800" i="0" u="none" strike="noStrike" cap="none">
                <a:solidFill>
                  <a:schemeClr val="dk1"/>
                </a:solidFill>
                <a:latin typeface="Montserrat"/>
                <a:ea typeface="Montserrat"/>
                <a:cs typeface="Montserrat"/>
                <a:sym typeface="Montserrat"/>
              </a:defRPr>
            </a:lvl2pPr>
            <a:lvl3pPr marL="1371600" marR="0" lvl="2" indent="-381000" algn="l" rtl="0">
              <a:lnSpc>
                <a:spcPct val="115000"/>
              </a:lnSpc>
              <a:spcBef>
                <a:spcPts val="500"/>
              </a:spcBef>
              <a:spcAft>
                <a:spcPts val="0"/>
              </a:spcAft>
              <a:buClr>
                <a:schemeClr val="dk1"/>
              </a:buClr>
              <a:buSzPts val="2400"/>
              <a:buFont typeface="Montserrat"/>
              <a:buChar char="o"/>
              <a:defRPr sz="2400" i="0" u="none" strike="noStrike" cap="none">
                <a:solidFill>
                  <a:schemeClr val="dk1"/>
                </a:solidFill>
                <a:latin typeface="Montserrat"/>
                <a:ea typeface="Montserrat"/>
                <a:cs typeface="Montserrat"/>
                <a:sym typeface="Montserrat"/>
              </a:defRPr>
            </a:lvl3pPr>
            <a:lvl4pPr marL="1828800" marR="0" lvl="3"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4pPr>
            <a:lvl5pPr marL="2286000" marR="0" lvl="4"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9pPr>
          </a:lstStyle>
          <a:p>
            <a:endParaRPr/>
          </a:p>
        </p:txBody>
      </p:sp>
      <p:sp>
        <p:nvSpPr>
          <p:cNvPr id="58" name="Google Shape;58;p6"/>
          <p:cNvSpPr txBox="1">
            <a:spLocks noGrp="1"/>
          </p:cNvSpPr>
          <p:nvPr>
            <p:ph type="body" idx="2"/>
          </p:nvPr>
        </p:nvSpPr>
        <p:spPr>
          <a:xfrm>
            <a:off x="839788" y="1373852"/>
            <a:ext cx="3932237" cy="46305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5000"/>
              </a:lnSpc>
              <a:spcBef>
                <a:spcPts val="1000"/>
              </a:spcBef>
              <a:spcAft>
                <a:spcPts val="0"/>
              </a:spcAft>
              <a:buClr>
                <a:schemeClr val="dk1"/>
              </a:buClr>
              <a:buSzPts val="1600"/>
              <a:buFont typeface="Montserrat"/>
              <a:buNone/>
              <a:defRPr sz="160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500"/>
              </a:spcBef>
              <a:spcAft>
                <a:spcPts val="0"/>
              </a:spcAft>
              <a:buClr>
                <a:schemeClr val="dk1"/>
              </a:buClr>
              <a:buSzPts val="1400"/>
              <a:buFont typeface="Montserrat"/>
              <a:buNone/>
              <a:defRPr sz="140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500"/>
              </a:spcBef>
              <a:spcAft>
                <a:spcPts val="0"/>
              </a:spcAft>
              <a:buClr>
                <a:schemeClr val="dk1"/>
              </a:buClr>
              <a:buSzPts val="1200"/>
              <a:buFont typeface="Montserrat"/>
              <a:buNone/>
              <a:defRPr sz="120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500"/>
              </a:spcBef>
              <a:spcAft>
                <a:spcPts val="0"/>
              </a:spcAft>
              <a:buClr>
                <a:schemeClr val="dk1"/>
              </a:buClr>
              <a:buSzPts val="1000"/>
              <a:buFont typeface="Montserrat"/>
              <a:buNone/>
              <a:defRPr sz="1000" i="0" u="none" strike="noStrike" cap="none">
                <a:solidFill>
                  <a:schemeClr val="dk1"/>
                </a:solidFill>
                <a:latin typeface="Montserrat"/>
                <a:ea typeface="Montserrat"/>
                <a:cs typeface="Montserrat"/>
                <a:sym typeface="Montserrat"/>
              </a:defRPr>
            </a:lvl9pPr>
          </a:lstStyle>
          <a:p>
            <a:endParaRPr/>
          </a:p>
        </p:txBody>
      </p:sp>
      <p:sp>
        <p:nvSpPr>
          <p:cNvPr id="59" name="Google Shape;59;p6"/>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400" b="1">
                <a:solidFill>
                  <a:schemeClr val="accent1"/>
                </a:solidFill>
                <a:latin typeface="Montserrat"/>
                <a:ea typeface="Montserrat"/>
                <a:cs typeface="Montserrat"/>
                <a:sym typeface="Montserrat"/>
              </a:rPr>
              <a:t>Slide </a:t>
            </a:r>
            <a:fld id="{00000000-1234-1234-1234-123412341234}" type="slidenum">
              <a:rPr lang="en-GB" sz="1400" b="1">
                <a:solidFill>
                  <a:schemeClr val="accent1"/>
                </a:solidFill>
                <a:latin typeface="Montserrat"/>
                <a:ea typeface="Montserrat"/>
                <a:cs typeface="Montserrat"/>
                <a:sym typeface="Montserrat"/>
              </a:rPr>
              <a:t>‹#›</a:t>
            </a:fld>
            <a:endParaRPr sz="1400" b="1">
              <a:solidFill>
                <a:schemeClr val="accent1"/>
              </a:solidFill>
              <a:latin typeface="Montserrat"/>
              <a:ea typeface="Montserrat"/>
              <a:cs typeface="Montserrat"/>
              <a:sym typeface="Montserrat"/>
            </a:endParaRPr>
          </a:p>
        </p:txBody>
      </p:sp>
      <p:sp>
        <p:nvSpPr>
          <p:cNvPr id="60" name="Google Shape;60;p6"/>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a:endParaRPr/>
          </a:p>
        </p:txBody>
      </p:sp>
      <p:sp>
        <p:nvSpPr>
          <p:cNvPr id="61" name="Google Shape;61;p6"/>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b="1">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pic>
        <p:nvPicPr>
          <p:cNvPr id="7" name="Google Shape;7;p1"/>
          <p:cNvPicPr preferRelativeResize="0"/>
          <p:nvPr/>
        </p:nvPicPr>
        <p:blipFill rotWithShape="1">
          <a:blip r:embed="rId7">
            <a:alphaModFix amt="34000"/>
          </a:blip>
          <a:srcRect l="51339" t="39269" r="-2839" b="35419"/>
          <a:stretch/>
        </p:blipFill>
        <p:spPr>
          <a:xfrm flipH="1">
            <a:off x="9304422" y="0"/>
            <a:ext cx="2887578" cy="1037492"/>
          </a:xfrm>
          <a:prstGeom prst="rect">
            <a:avLst/>
          </a:prstGeom>
          <a:noFill/>
          <a:ln>
            <a:noFill/>
          </a:ln>
        </p:spPr>
      </p:pic>
      <p:pic>
        <p:nvPicPr>
          <p:cNvPr id="8" name="Google Shape;8;p1"/>
          <p:cNvPicPr preferRelativeResize="0"/>
          <p:nvPr/>
        </p:nvPicPr>
        <p:blipFill rotWithShape="1">
          <a:blip r:embed="rId8">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9" name="Google Shape;9;p1"/>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
        <p:nvSpPr>
          <p:cNvPr id="10" name="Google Shape;10;p1"/>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elliott.Matthews@noaa.go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oriana.villar@noaa.gov"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176050" y="175950"/>
            <a:ext cx="9159974" cy="3972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lt1"/>
              </a:buClr>
              <a:buSzPts val="8000"/>
              <a:buFont typeface="Arial"/>
              <a:buNone/>
            </a:pPr>
            <a:r>
              <a:rPr lang="en-GB" sz="6500" dirty="0"/>
              <a:t>SST Virtual Constellation </a:t>
            </a:r>
            <a:endParaRPr sz="6500" dirty="0">
              <a:latin typeface="Montserrat"/>
              <a:ea typeface="Montserrat"/>
              <a:cs typeface="Montserrat"/>
              <a:sym typeface="Montserrat"/>
            </a:endParaRPr>
          </a:p>
          <a:p>
            <a:pPr marL="0" lvl="0" indent="0" algn="l" rtl="0">
              <a:lnSpc>
                <a:spcPct val="115000"/>
              </a:lnSpc>
              <a:spcBef>
                <a:spcPts val="0"/>
              </a:spcBef>
              <a:spcAft>
                <a:spcPts val="0"/>
              </a:spcAft>
              <a:buClr>
                <a:schemeClr val="lt1"/>
              </a:buClr>
              <a:buSzPts val="8000"/>
              <a:buFont typeface="Arial"/>
              <a:buNone/>
            </a:pPr>
            <a:r>
              <a:rPr lang="en-GB" sz="3000" i="1" dirty="0"/>
              <a:t>VC Report on </a:t>
            </a:r>
            <a:r>
              <a:rPr lang="en-GB" sz="3000" i="1" dirty="0" err="1"/>
              <a:t>activites</a:t>
            </a:r>
            <a:endParaRPr sz="3000" i="1" dirty="0">
              <a:latin typeface="Montserrat"/>
              <a:ea typeface="Montserrat"/>
              <a:cs typeface="Montserrat"/>
              <a:sym typeface="Montserrat"/>
            </a:endParaRPr>
          </a:p>
        </p:txBody>
      </p:sp>
      <p:sp>
        <p:nvSpPr>
          <p:cNvPr id="67" name="Google Shape;67;p7"/>
          <p:cNvSpPr/>
          <p:nvPr/>
        </p:nvSpPr>
        <p:spPr>
          <a:xfrm>
            <a:off x="7272909" y="4252807"/>
            <a:ext cx="4833000" cy="26052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None/>
            </a:pPr>
            <a:r>
              <a:rPr lang="en-GB" sz="2200" b="1" i="0" u="none" strike="noStrike" cap="none" dirty="0">
                <a:solidFill>
                  <a:schemeClr val="accent1"/>
                </a:solidFill>
                <a:latin typeface="Montserrat"/>
                <a:ea typeface="Montserrat"/>
                <a:cs typeface="Montserrat"/>
                <a:sym typeface="Montserrat"/>
              </a:rPr>
              <a:t>Christo Whittle, CSIR</a:t>
            </a:r>
          </a:p>
          <a:p>
            <a:pPr marL="0" marR="0" lvl="0" indent="0" algn="r" rtl="0">
              <a:lnSpc>
                <a:spcPct val="130000"/>
              </a:lnSpc>
              <a:spcBef>
                <a:spcPts val="0"/>
              </a:spcBef>
              <a:spcAft>
                <a:spcPts val="0"/>
              </a:spcAft>
              <a:buNone/>
            </a:pPr>
            <a:r>
              <a:rPr lang="en-GB" sz="2200" b="1" i="0" u="none" strike="noStrike" cap="none" dirty="0">
                <a:solidFill>
                  <a:schemeClr val="accent1"/>
                </a:solidFill>
                <a:latin typeface="Montserrat"/>
                <a:ea typeface="Montserrat"/>
                <a:cs typeface="Montserrat"/>
                <a:sym typeface="Montserrat"/>
              </a:rPr>
              <a:t>Misako Kachi</a:t>
            </a:r>
            <a:r>
              <a:rPr lang="en-GB" sz="2200" b="1" i="0" u="none" strike="noStrike" cap="none">
                <a:solidFill>
                  <a:schemeClr val="accent1"/>
                </a:solidFill>
                <a:latin typeface="Montserrat"/>
                <a:ea typeface="Montserrat"/>
                <a:cs typeface="Montserrat"/>
                <a:sym typeface="Montserrat"/>
              </a:rPr>
              <a:t>, JAXA</a:t>
            </a:r>
            <a:endParaRPr dirty="0">
              <a:latin typeface="Montserrat"/>
              <a:ea typeface="Montserrat"/>
              <a:cs typeface="Montserrat"/>
              <a:sym typeface="Montserrat"/>
            </a:endParaRPr>
          </a:p>
          <a:p>
            <a:pPr marL="0" marR="0" lvl="0" indent="0" algn="r" rtl="0">
              <a:lnSpc>
                <a:spcPct val="130000"/>
              </a:lnSpc>
              <a:spcBef>
                <a:spcPts val="0"/>
              </a:spcBef>
              <a:spcAft>
                <a:spcPts val="0"/>
              </a:spcAft>
              <a:buNone/>
            </a:pPr>
            <a:r>
              <a:rPr lang="en-GB" sz="2200" b="1" i="0" u="none" strike="noStrike" cap="none" dirty="0">
                <a:solidFill>
                  <a:schemeClr val="accent1"/>
                </a:solidFill>
                <a:latin typeface="Montserrat"/>
                <a:ea typeface="Montserrat"/>
                <a:cs typeface="Montserrat"/>
                <a:sym typeface="Montserrat"/>
              </a:rPr>
              <a:t>Agenda Item 3</a:t>
            </a:r>
            <a:r>
              <a:rPr lang="en-GB" sz="2200" b="1" dirty="0">
                <a:solidFill>
                  <a:schemeClr val="accent1"/>
                </a:solidFill>
                <a:latin typeface="Montserrat"/>
                <a:ea typeface="Montserrat"/>
                <a:cs typeface="Montserrat"/>
                <a:sym typeface="Montserrat"/>
              </a:rPr>
              <a:t>.3</a:t>
            </a:r>
            <a:endParaRPr dirty="0">
              <a:latin typeface="Montserrat"/>
              <a:ea typeface="Montserrat"/>
              <a:cs typeface="Montserrat"/>
              <a:sym typeface="Montserrat"/>
            </a:endParaRPr>
          </a:p>
          <a:p>
            <a:pPr marL="0" marR="0" lvl="0" indent="0" algn="r" rtl="0">
              <a:lnSpc>
                <a:spcPct val="130000"/>
              </a:lnSpc>
              <a:spcBef>
                <a:spcPts val="0"/>
              </a:spcBef>
              <a:spcAft>
                <a:spcPts val="0"/>
              </a:spcAft>
              <a:buNone/>
            </a:pPr>
            <a:r>
              <a:rPr lang="en-GB" sz="2200" b="1" dirty="0">
                <a:solidFill>
                  <a:schemeClr val="accent1"/>
                </a:solidFill>
                <a:latin typeface="Montserrat"/>
                <a:ea typeface="Montserrat"/>
                <a:cs typeface="Montserrat"/>
                <a:sym typeface="Montserrat"/>
              </a:rPr>
              <a:t>CEOS SEC 350</a:t>
            </a:r>
            <a:endParaRPr sz="2200" b="1"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None/>
            </a:pPr>
            <a:r>
              <a:rPr lang="en-US" sz="2200" b="1" dirty="0">
                <a:solidFill>
                  <a:schemeClr val="accent1"/>
                </a:solidFill>
                <a:latin typeface="Montserrat"/>
                <a:ea typeface="Montserrat"/>
                <a:cs typeface="Montserrat"/>
                <a:sym typeface="Montserrat"/>
              </a:rPr>
              <a:t>8-10</a:t>
            </a:r>
            <a:r>
              <a:rPr lang="en-GB" sz="2200" b="1" dirty="0">
                <a:solidFill>
                  <a:schemeClr val="accent1"/>
                </a:solidFill>
                <a:latin typeface="Montserrat"/>
                <a:ea typeface="Montserrat"/>
                <a:cs typeface="Montserrat"/>
                <a:sym typeface="Montserrat"/>
              </a:rPr>
              <a:t> September 2026</a:t>
            </a:r>
            <a:endParaRPr sz="2200" b="1" i="0" u="none" strike="noStrike" cap="none" dirty="0">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Google Shape;79;p9"/>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SST-VC Annual Meeting</a:t>
            </a:r>
            <a:endParaRPr dirty="0"/>
          </a:p>
        </p:txBody>
      </p:sp>
      <p:sp>
        <p:nvSpPr>
          <p:cNvPr id="5" name="TextBox 4">
            <a:extLst>
              <a:ext uri="{FF2B5EF4-FFF2-40B4-BE49-F238E27FC236}">
                <a16:creationId xmlns:a16="http://schemas.microsoft.com/office/drawing/2014/main" id="{CD429CF6-BC41-6B17-9998-AB6C91428207}"/>
              </a:ext>
            </a:extLst>
          </p:cNvPr>
          <p:cNvSpPr txBox="1"/>
          <p:nvPr/>
        </p:nvSpPr>
        <p:spPr>
          <a:xfrm>
            <a:off x="290322" y="1942049"/>
            <a:ext cx="6140196" cy="4235775"/>
          </a:xfrm>
          <a:prstGeom prst="rect">
            <a:avLst/>
          </a:prstGeom>
          <a:noFill/>
        </p:spPr>
        <p:txBody>
          <a:bodyPr wrap="square">
            <a:spAutoFit/>
          </a:bodyPr>
          <a:lstStyle/>
          <a:p>
            <a:pPr marL="342900" lvl="0" indent="-342900" rtl="0" fontAlgn="base">
              <a:spcBef>
                <a:spcPts val="315"/>
              </a:spcBef>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Members (online/</a:t>
            </a:r>
            <a:r>
              <a:rPr lang="en-US" sz="1575" b="0" i="0" u="none" strike="noStrike" dirty="0">
                <a:solidFill>
                  <a:srgbClr val="999900"/>
                </a:solidFill>
                <a:effectLst/>
                <a:latin typeface="Verdana" panose="020B0604030504040204" pitchFamily="34" charset="0"/>
              </a:rPr>
              <a:t>absence</a:t>
            </a:r>
            <a:r>
              <a:rPr lang="en-US" sz="1575" b="0" i="0" u="none" strike="noStrike" dirty="0">
                <a:solidFill>
                  <a:srgbClr val="000000"/>
                </a:solidFill>
                <a:effectLst/>
                <a:latin typeface="Verdana" panose="020B0604030504040204" pitchFamily="34" charset="0"/>
              </a:rPr>
              <a:t>)  on 9 June 2026</a:t>
            </a:r>
            <a:endParaRPr lang="en-US" sz="1575" b="0" i="0" u="none" strike="noStrike" dirty="0">
              <a:solidFill>
                <a:srgbClr val="0033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Christo Whittle (SANSA/CSIR, co-lead)</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Misako Kachi (JAXA, co-lead)</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Ed Armstrong (NASA)</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err="1">
                <a:solidFill>
                  <a:srgbClr val="000000"/>
                </a:solidFill>
                <a:effectLst/>
                <a:latin typeface="Verdana" panose="020B0604030504040204" pitchFamily="34" charset="0"/>
              </a:rPr>
              <a:t>Sheekela</a:t>
            </a:r>
            <a:r>
              <a:rPr lang="en-US" sz="1350" b="0" i="0" u="none" strike="noStrike" dirty="0">
                <a:solidFill>
                  <a:srgbClr val="000000"/>
                </a:solidFill>
                <a:effectLst/>
                <a:latin typeface="Verdana" panose="020B0604030504040204" pitchFamily="34" charset="0"/>
              </a:rPr>
              <a:t> Baker-Yeboah on behalf of </a:t>
            </a:r>
            <a:r>
              <a:rPr lang="en-US" sz="1350" b="0" i="0" u="none" strike="noStrike" dirty="0">
                <a:solidFill>
                  <a:srgbClr val="999900"/>
                </a:solidFill>
                <a:effectLst/>
                <a:latin typeface="Verdana" panose="020B0604030504040204" pitchFamily="34" charset="0"/>
              </a:rPr>
              <a:t>Kenneth Casey</a:t>
            </a:r>
            <a:r>
              <a:rPr lang="en-US" sz="1350" b="0" i="0" u="none" strike="noStrike" dirty="0">
                <a:solidFill>
                  <a:srgbClr val="000000"/>
                </a:solidFill>
                <a:effectLst/>
                <a:latin typeface="Verdana" panose="020B0604030504040204" pitchFamily="34" charset="0"/>
              </a:rPr>
              <a:t> (NOAA) </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Anne Reed (EUMETSAT) </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Paolo Cipollini (ESA)</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Pradeep Thapliyal (ISRO)</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999900"/>
                </a:solidFill>
                <a:effectLst/>
                <a:latin typeface="Verdana" panose="020B0604030504040204" pitchFamily="34" charset="0"/>
              </a:rPr>
              <a:t>Miao Zhang (CMA)</a:t>
            </a:r>
            <a:endParaRPr lang="en-US" sz="1350" b="0" i="0" u="none" strike="noStrike" dirty="0">
              <a:solidFill>
                <a:srgbClr val="999900"/>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999900"/>
                </a:solidFill>
                <a:effectLst/>
                <a:latin typeface="Verdana" panose="020B0604030504040204" pitchFamily="34" charset="0"/>
              </a:rPr>
              <a:t>Han-Cheol Lim (KMA)</a:t>
            </a:r>
            <a:endParaRPr lang="en-US" sz="1350" b="0" i="0" u="none" strike="noStrike" dirty="0">
              <a:solidFill>
                <a:srgbClr val="999900"/>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Pallavi Govekar (BoM)</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Natália de Moraes </a:t>
            </a:r>
            <a:r>
              <a:rPr lang="en-US" sz="1350" b="0" i="0" u="none" strike="noStrike" dirty="0" err="1">
                <a:solidFill>
                  <a:srgbClr val="000000"/>
                </a:solidFill>
                <a:effectLst/>
                <a:latin typeface="Verdana" panose="020B0604030504040204" pitchFamily="34" charset="0"/>
              </a:rPr>
              <a:t>Rudorff</a:t>
            </a:r>
            <a:r>
              <a:rPr lang="en-US" sz="1350" b="0" i="0" u="none" strike="noStrike" dirty="0">
                <a:solidFill>
                  <a:srgbClr val="000000"/>
                </a:solidFill>
                <a:effectLst/>
                <a:latin typeface="Verdana" panose="020B0604030504040204" pitchFamily="34" charset="0"/>
              </a:rPr>
              <a:t> (INPE)</a:t>
            </a:r>
            <a:endParaRPr lang="en-US" sz="1350" b="0" i="0" u="none" strike="noStrike" dirty="0">
              <a:solidFill>
                <a:srgbClr val="999900"/>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999900"/>
                </a:solidFill>
                <a:effectLst/>
                <a:latin typeface="Verdana" panose="020B0604030504040204" pitchFamily="34" charset="0"/>
              </a:rPr>
              <a:t>Facundo Eduard Godoy (CONAE)</a:t>
            </a:r>
            <a:endParaRPr lang="en-US" sz="1350" b="0" i="0" u="none" strike="noStrike" dirty="0">
              <a:solidFill>
                <a:srgbClr val="999900"/>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Cristina González Haro (GHRSST PO)</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Evald Alin </a:t>
            </a:r>
            <a:r>
              <a:rPr lang="en-US" sz="1350" b="0" i="0" u="none" strike="noStrike" dirty="0" err="1">
                <a:solidFill>
                  <a:srgbClr val="000000"/>
                </a:solidFill>
                <a:effectLst/>
                <a:latin typeface="Verdana" panose="020B0604030504040204" pitchFamily="34" charset="0"/>
              </a:rPr>
              <a:t>Artene</a:t>
            </a:r>
            <a:r>
              <a:rPr lang="en-US" sz="1350" b="0" i="0" u="none" strike="noStrike" dirty="0">
                <a:solidFill>
                  <a:srgbClr val="000000"/>
                </a:solidFill>
                <a:effectLst/>
                <a:latin typeface="Verdana" panose="020B0604030504040204" pitchFamily="34" charset="0"/>
              </a:rPr>
              <a:t> (GHRSST PO)</a:t>
            </a:r>
            <a:endParaRPr lang="en-US" sz="1350" b="0" i="0" u="none" strike="noStrike" dirty="0">
              <a:solidFill>
                <a:srgbClr val="CCCC66"/>
              </a:solidFill>
              <a:effectLst/>
              <a:latin typeface="Noto Sans Symbols"/>
            </a:endParaRPr>
          </a:p>
          <a:p>
            <a:pPr marL="742950" lvl="1" indent="-285750" rtl="0" fontAlgn="base">
              <a:spcBef>
                <a:spcPts val="270"/>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Chris Merchant (GHRSST ST Chair)</a:t>
            </a:r>
            <a:endParaRPr lang="en-US" sz="1350" b="0" i="0" u="none" strike="noStrike" dirty="0">
              <a:solidFill>
                <a:srgbClr val="000000"/>
              </a:solidFill>
              <a:effectLst/>
              <a:latin typeface="Noto Sans Symbols"/>
            </a:endParaRPr>
          </a:p>
        </p:txBody>
      </p:sp>
      <p:sp>
        <p:nvSpPr>
          <p:cNvPr id="6" name="TextBox 5">
            <a:extLst>
              <a:ext uri="{FF2B5EF4-FFF2-40B4-BE49-F238E27FC236}">
                <a16:creationId xmlns:a16="http://schemas.microsoft.com/office/drawing/2014/main" id="{63EB74FF-300E-579A-9466-62DCA98E2F85}"/>
              </a:ext>
            </a:extLst>
          </p:cNvPr>
          <p:cNvSpPr txBox="1"/>
          <p:nvPr/>
        </p:nvSpPr>
        <p:spPr>
          <a:xfrm>
            <a:off x="658368" y="1298448"/>
            <a:ext cx="11073384" cy="461665"/>
          </a:xfrm>
          <a:prstGeom prst="rect">
            <a:avLst/>
          </a:prstGeom>
          <a:noFill/>
        </p:spPr>
        <p:txBody>
          <a:bodyPr wrap="square" rtlCol="0">
            <a:spAutoFit/>
          </a:bodyPr>
          <a:lstStyle/>
          <a:p>
            <a:pPr algn="ctr"/>
            <a:r>
              <a:rPr lang="en-US" sz="2400" b="1" dirty="0">
                <a:solidFill>
                  <a:schemeClr val="accent5">
                    <a:lumMod val="50000"/>
                  </a:schemeClr>
                </a:solidFill>
              </a:rPr>
              <a:t>CEOS SST-Virtual Constellation</a:t>
            </a:r>
            <a:r>
              <a:rPr lang="en-US" sz="2400" dirty="0">
                <a:solidFill>
                  <a:schemeClr val="accent5">
                    <a:lumMod val="50000"/>
                  </a:schemeClr>
                </a:solidFill>
              </a:rPr>
              <a:t> </a:t>
            </a:r>
            <a:r>
              <a:rPr lang="en-US" sz="2400" b="1" dirty="0">
                <a:solidFill>
                  <a:schemeClr val="accent5">
                    <a:lumMod val="50000"/>
                  </a:schemeClr>
                </a:solidFill>
              </a:rPr>
              <a:t>2026 Annual Meeting on 9 June 2026</a:t>
            </a:r>
            <a:endParaRPr lang="en-US" sz="2400" dirty="0">
              <a:solidFill>
                <a:schemeClr val="accent5">
                  <a:lumMod val="50000"/>
                </a:schemeClr>
              </a:solidFill>
            </a:endParaRPr>
          </a:p>
        </p:txBody>
      </p:sp>
      <p:sp>
        <p:nvSpPr>
          <p:cNvPr id="8" name="TextBox 7">
            <a:extLst>
              <a:ext uri="{FF2B5EF4-FFF2-40B4-BE49-F238E27FC236}">
                <a16:creationId xmlns:a16="http://schemas.microsoft.com/office/drawing/2014/main" id="{0F54233E-EF79-9996-E6C9-09D5608378BD}"/>
              </a:ext>
            </a:extLst>
          </p:cNvPr>
          <p:cNvSpPr txBox="1"/>
          <p:nvPr/>
        </p:nvSpPr>
        <p:spPr>
          <a:xfrm>
            <a:off x="6195060" y="1942049"/>
            <a:ext cx="5996940" cy="2635337"/>
          </a:xfrm>
          <a:prstGeom prst="rect">
            <a:avLst/>
          </a:prstGeom>
          <a:noFill/>
        </p:spPr>
        <p:txBody>
          <a:bodyPr wrap="square">
            <a:spAutoFit/>
          </a:bodyPr>
          <a:lstStyle/>
          <a:p>
            <a:pPr marL="342900" lvl="0" indent="-342900" rtl="0" fontAlgn="base">
              <a:spcBef>
                <a:spcPts val="315"/>
              </a:spcBef>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Guests</a:t>
            </a:r>
            <a:endParaRPr lang="en-US" sz="1575" b="0" i="0" u="none" strike="noStrike" dirty="0">
              <a:solidFill>
                <a:srgbClr val="003366"/>
              </a:solidFill>
              <a:effectLst/>
              <a:latin typeface="Noto Sans Symbols"/>
            </a:endParaRPr>
          </a:p>
          <a:p>
            <a:pPr marL="742950" lvl="1" indent="-285750" rtl="0" fontAlgn="base">
              <a:spcBef>
                <a:spcPts val="315"/>
              </a:spcBef>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Jean-Francois </a:t>
            </a:r>
            <a:r>
              <a:rPr lang="en-US" sz="1350" b="0" i="0" u="none" strike="noStrike" dirty="0" err="1">
                <a:solidFill>
                  <a:srgbClr val="000000"/>
                </a:solidFill>
                <a:effectLst/>
                <a:latin typeface="Verdana" panose="020B0604030504040204" pitchFamily="34" charset="0"/>
              </a:rPr>
              <a:t>Piolle</a:t>
            </a:r>
            <a:r>
              <a:rPr lang="en-US" sz="1350" b="0" i="0" u="none" strike="noStrike" dirty="0">
                <a:solidFill>
                  <a:srgbClr val="000000"/>
                </a:solidFill>
                <a:effectLst/>
                <a:latin typeface="Verdana" panose="020B0604030504040204" pitchFamily="34" charset="0"/>
              </a:rPr>
              <a:t> (</a:t>
            </a:r>
            <a:r>
              <a:rPr lang="en-US" sz="1350" b="0" i="0" u="none" strike="noStrike" dirty="0" err="1">
                <a:solidFill>
                  <a:srgbClr val="000000"/>
                </a:solidFill>
                <a:effectLst/>
                <a:latin typeface="Verdana" panose="020B0604030504040204" pitchFamily="34" charset="0"/>
              </a:rPr>
              <a:t>Ifremer</a:t>
            </a:r>
            <a:r>
              <a:rPr lang="en-US" sz="1350" b="0" i="0" u="none" strike="noStrike" dirty="0">
                <a:solidFill>
                  <a:srgbClr val="000000"/>
                </a:solidFill>
                <a:effectLst/>
                <a:latin typeface="Verdana" panose="020B0604030504040204" pitchFamily="34" charset="0"/>
              </a:rPr>
              <a:t>, for CEOS-ARD &amp; GDS3 engagement)</a:t>
            </a:r>
            <a:br>
              <a:rPr lang="en-US" b="0" dirty="0">
                <a:effectLst/>
              </a:rPr>
            </a:br>
            <a:endParaRPr lang="en-US" sz="1575" b="0" i="0" u="none" strike="noStrike" dirty="0">
              <a:solidFill>
                <a:srgbClr val="003366"/>
              </a:solidFill>
              <a:effectLst/>
              <a:latin typeface="Noto Sans Symbols"/>
            </a:endParaRPr>
          </a:p>
          <a:p>
            <a:pPr marL="342900" lvl="0" indent="-342900" rtl="0" fontAlgn="base">
              <a:spcBef>
                <a:spcPts val="315"/>
              </a:spcBef>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Observers</a:t>
            </a:r>
            <a:endParaRPr lang="en-US" sz="1575" b="0" i="0" u="none" strike="noStrike" dirty="0">
              <a:solidFill>
                <a:srgbClr val="003366"/>
              </a:solidFill>
              <a:effectLst/>
              <a:latin typeface="Noto Sans Symbols"/>
            </a:endParaRPr>
          </a:p>
          <a:p>
            <a:pPr marL="742950" lvl="1" indent="-285750" rtl="0" fontAlgn="base">
              <a:spcBef>
                <a:spcPts val="315"/>
              </a:spcBef>
              <a:buFont typeface="Arial" panose="020B0604020202020204" pitchFamily="34" charset="0"/>
              <a:buChar char="•"/>
            </a:pPr>
            <a:r>
              <a:rPr lang="en-US" sz="1350" b="0" i="0" u="none" strike="noStrike" dirty="0" err="1">
                <a:solidFill>
                  <a:srgbClr val="000000"/>
                </a:solidFill>
                <a:effectLst/>
                <a:latin typeface="Verdana" panose="020B0604030504040204" pitchFamily="34" charset="0"/>
              </a:rPr>
              <a:t>Sheekela</a:t>
            </a:r>
            <a:r>
              <a:rPr lang="en-US" sz="1350" b="0" i="0" u="none" strike="noStrike" dirty="0">
                <a:solidFill>
                  <a:srgbClr val="000000"/>
                </a:solidFill>
                <a:effectLst/>
                <a:latin typeface="Verdana" panose="020B0604030504040204" pitchFamily="34" charset="0"/>
              </a:rPr>
              <a:t> Baker-Yeboah</a:t>
            </a:r>
            <a:endParaRPr lang="en-US" sz="1350" b="0" i="0" u="none" strike="noStrike" dirty="0">
              <a:solidFill>
                <a:srgbClr val="CCCC66"/>
              </a:solidFill>
              <a:effectLst/>
              <a:latin typeface="Noto Sans Symbols"/>
            </a:endParaRPr>
          </a:p>
          <a:p>
            <a:pPr>
              <a:buNone/>
            </a:pPr>
            <a:br>
              <a:rPr lang="en-US" b="0" dirty="0">
                <a:effectLst/>
              </a:rPr>
            </a:br>
            <a:br>
              <a:rPr lang="en-US" b="0" dirty="0">
                <a:effectLst/>
              </a:rPr>
            </a:br>
            <a:br>
              <a:rPr lang="en-US" b="0" dirty="0">
                <a:effectLst/>
              </a:rPr>
            </a:br>
            <a:br>
              <a:rPr lang="en-US" b="0" dirty="0">
                <a:effectLst/>
              </a:rPr>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B8ED8226-90C1-3878-B5B9-67C426087076}"/>
            </a:ext>
          </a:extLst>
        </p:cNvPr>
        <p:cNvGrpSpPr/>
        <p:nvPr/>
      </p:nvGrpSpPr>
      <p:grpSpPr>
        <a:xfrm>
          <a:off x="0" y="0"/>
          <a:ext cx="0" cy="0"/>
          <a:chOff x="0" y="0"/>
          <a:chExt cx="0" cy="0"/>
        </a:xfrm>
      </p:grpSpPr>
      <p:sp>
        <p:nvSpPr>
          <p:cNvPr id="78" name="Google Shape;78;p9">
            <a:extLst>
              <a:ext uri="{FF2B5EF4-FFF2-40B4-BE49-F238E27FC236}">
                <a16:creationId xmlns:a16="http://schemas.microsoft.com/office/drawing/2014/main" id="{8841BB79-A1F8-281B-3457-BE7C80B43714}"/>
              </a:ext>
            </a:extLst>
          </p:cNvPr>
          <p:cNvSpPr txBox="1">
            <a:spLocks noGrp="1"/>
          </p:cNvSpPr>
          <p:nvPr>
            <p:ph type="body" idx="1"/>
          </p:nvPr>
        </p:nvSpPr>
        <p:spPr>
          <a:xfrm>
            <a:off x="348300" y="1524899"/>
            <a:ext cx="11495400" cy="5047500"/>
          </a:xfrm>
          <a:prstGeom prst="rect">
            <a:avLst/>
          </a:prstGeom>
        </p:spPr>
        <p:txBody>
          <a:bodyPr spcFirstLastPara="1" wrap="square" lIns="91425" tIns="45700" rIns="91425" bIns="45700" anchor="t" anchorCtr="0">
            <a:noAutofit/>
          </a:bodyPr>
          <a:lstStyle/>
          <a:p>
            <a:pPr marL="609600" lvl="0" indent="-482600">
              <a:spcBef>
                <a:spcPts val="1100"/>
              </a:spcBef>
            </a:pPr>
            <a:r>
              <a:rPr lang="en-US" b="1" dirty="0">
                <a:solidFill>
                  <a:schemeClr val="tx1"/>
                </a:solidFill>
              </a:rPr>
              <a:t>Meeting with SIT in January 2026</a:t>
            </a:r>
          </a:p>
          <a:p>
            <a:pPr marL="609600" lvl="0" indent="-482600">
              <a:spcBef>
                <a:spcPts val="1100"/>
              </a:spcBef>
            </a:pPr>
            <a:r>
              <a:rPr lang="en-US" b="1" dirty="0">
                <a:solidFill>
                  <a:srgbClr val="0070C0"/>
                </a:solidFill>
              </a:rPr>
              <a:t>Priority 1: Water Planet- Seeing Earth's Water from Space</a:t>
            </a:r>
            <a:endParaRPr lang="en-US" dirty="0"/>
          </a:p>
          <a:p>
            <a:pPr marL="1219200" lvl="1" indent="-457200">
              <a:buSzPts val="2800"/>
            </a:pPr>
            <a:r>
              <a:rPr lang="en-US" sz="1900" dirty="0"/>
              <a:t>Advance understanding of Earth's water cycle by monitoring terrestrial waters, coastal regions, and oceans from space. Transform this knowledge to actionable insights to enhance water use efficiency, improve water quality, and enhance resilience to water-related hazards such as droughts, floods, and storms. </a:t>
            </a:r>
            <a:endParaRPr lang="en-US" dirty="0"/>
          </a:p>
          <a:p>
            <a:pPr marL="609600" lvl="0" indent="-482600">
              <a:spcBef>
                <a:spcPts val="1100"/>
              </a:spcBef>
            </a:pPr>
            <a:r>
              <a:rPr lang="en-US" sz="2700" b="1" dirty="0">
                <a:solidFill>
                  <a:srgbClr val="A6CE37"/>
                </a:solidFill>
              </a:rPr>
              <a:t>Priority 2: Connected Data for Community Resilience</a:t>
            </a:r>
            <a:endParaRPr lang="en-US" sz="2700" dirty="0">
              <a:solidFill>
                <a:srgbClr val="A6CE37"/>
              </a:solidFill>
            </a:endParaRPr>
          </a:p>
          <a:p>
            <a:pPr marL="1219200" lvl="1" indent="-457200">
              <a:buSzPts val="2800"/>
            </a:pPr>
            <a:r>
              <a:rPr lang="en-US" sz="1900" dirty="0">
                <a:solidFill>
                  <a:srgbClr val="242424"/>
                </a:solidFill>
              </a:rPr>
              <a:t>Advance community-level resilience by leveraging CEOS disaster risk reduction successes and partnerships to enhance cross-collaboration, data interoperability, and actionable information. </a:t>
            </a:r>
            <a:r>
              <a:rPr lang="en-US" sz="1700" dirty="0">
                <a:solidFill>
                  <a:srgbClr val="242424"/>
                </a:solidFill>
              </a:rPr>
              <a:t> </a:t>
            </a:r>
            <a:endParaRPr lang="en-US" dirty="0"/>
          </a:p>
        </p:txBody>
      </p:sp>
      <p:sp>
        <p:nvSpPr>
          <p:cNvPr id="79" name="Google Shape;79;p9">
            <a:extLst>
              <a:ext uri="{FF2B5EF4-FFF2-40B4-BE49-F238E27FC236}">
                <a16:creationId xmlns:a16="http://schemas.microsoft.com/office/drawing/2014/main" id="{0BF712EB-C55C-9BF0-D55B-D1D71D9CCA0A}"/>
              </a:ext>
            </a:extLst>
          </p:cNvPr>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lvl="0"/>
            <a:r>
              <a:rPr lang="en-GB" dirty="0"/>
              <a:t>NASA SIT Chair Priorities</a:t>
            </a:r>
            <a:endParaRPr dirty="0"/>
          </a:p>
        </p:txBody>
      </p:sp>
    </p:spTree>
    <p:extLst>
      <p:ext uri="{BB962C8B-B14F-4D97-AF65-F5344CB8AC3E}">
        <p14:creationId xmlns:p14="http://schemas.microsoft.com/office/powerpoint/2010/main" val="1052240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F6342F56-5834-DDBE-C400-122E3FCC8AFC}"/>
            </a:ext>
          </a:extLst>
        </p:cNvPr>
        <p:cNvGrpSpPr/>
        <p:nvPr/>
      </p:nvGrpSpPr>
      <p:grpSpPr>
        <a:xfrm>
          <a:off x="0" y="0"/>
          <a:ext cx="0" cy="0"/>
          <a:chOff x="0" y="0"/>
          <a:chExt cx="0" cy="0"/>
        </a:xfrm>
      </p:grpSpPr>
      <p:sp>
        <p:nvSpPr>
          <p:cNvPr id="79" name="Google Shape;79;p9">
            <a:extLst>
              <a:ext uri="{FF2B5EF4-FFF2-40B4-BE49-F238E27FC236}">
                <a16:creationId xmlns:a16="http://schemas.microsoft.com/office/drawing/2014/main" id="{C34A5666-A06F-A081-001F-262D6FC5C0CB}"/>
              </a:ext>
            </a:extLst>
          </p:cNvPr>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Meeting Discussion Points</a:t>
            </a:r>
            <a:endParaRPr dirty="0"/>
          </a:p>
        </p:txBody>
      </p:sp>
      <p:sp>
        <p:nvSpPr>
          <p:cNvPr id="5" name="TextBox 4">
            <a:extLst>
              <a:ext uri="{FF2B5EF4-FFF2-40B4-BE49-F238E27FC236}">
                <a16:creationId xmlns:a16="http://schemas.microsoft.com/office/drawing/2014/main" id="{6AD6C209-5F1E-110B-1E03-6A475C1AAC1B}"/>
              </a:ext>
            </a:extLst>
          </p:cNvPr>
          <p:cNvSpPr txBox="1"/>
          <p:nvPr/>
        </p:nvSpPr>
        <p:spPr>
          <a:xfrm>
            <a:off x="176048" y="1138236"/>
            <a:ext cx="11769064" cy="5820824"/>
          </a:xfrm>
          <a:prstGeom prst="rect">
            <a:avLst/>
          </a:prstGeom>
          <a:noFill/>
        </p:spPr>
        <p:txBody>
          <a:bodyPr wrap="square">
            <a:spAutoFit/>
          </a:bodyPr>
          <a:lstStyle/>
          <a:p>
            <a:pPr marL="342900" lvl="0" indent="-342900" rtl="0" fontAlgn="base">
              <a:spcBef>
                <a:spcPts val="360"/>
              </a:spcBef>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New SIT Chair Initiatives</a:t>
            </a:r>
            <a:endParaRPr lang="en-US" sz="1800"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Aquatic Carbon Roadmap (circulated, comments by end of Jun.) </a:t>
            </a:r>
            <a:endParaRPr lang="en-US" sz="1800"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Water Quality WS (Ed Armstrong)</a:t>
            </a:r>
            <a:endParaRPr lang="en-US" sz="1800" b="0" i="0" u="none" strike="noStrike" dirty="0">
              <a:solidFill>
                <a:srgbClr val="0033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Ed attended. PACE &amp; water-quality groups. Feedback of survey. Ocean color sensors. SST by ECOSTRESS. Ultra-high-resolution TIR missions (TRISHNA, SBG-&gt;EAGLE, ). Climate &amp; coastal resilience. </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(Update after the meeting) Next WS (Sep. </a:t>
            </a:r>
            <a:r>
              <a:rPr lang="en-US" sz="1350" dirty="0">
                <a:latin typeface="Verdana" panose="020B0604030504040204" pitchFamily="34" charset="0"/>
              </a:rPr>
              <a:t>8</a:t>
            </a:r>
            <a:r>
              <a:rPr lang="en-US" sz="1350" b="0" i="0" u="none" strike="noStrike" dirty="0">
                <a:solidFill>
                  <a:srgbClr val="000000"/>
                </a:solidFill>
                <a:effectLst/>
                <a:latin typeface="Verdana" panose="020B0604030504040204" pitchFamily="34" charset="0"/>
              </a:rPr>
              <a:t>) in Washington DC; </a:t>
            </a:r>
            <a:r>
              <a:rPr lang="en-US" sz="1350" b="0" i="0" u="none" strike="noStrike" dirty="0" err="1">
                <a:solidFill>
                  <a:srgbClr val="000000"/>
                </a:solidFill>
                <a:effectLst/>
                <a:latin typeface="Verdana" panose="020B0604030504040204" pitchFamily="34" charset="0"/>
              </a:rPr>
              <a:t>Sheekela</a:t>
            </a:r>
            <a:r>
              <a:rPr lang="en-US" sz="1350" b="0" i="0" u="none" strike="noStrike" dirty="0">
                <a:solidFill>
                  <a:srgbClr val="000000"/>
                </a:solidFill>
                <a:effectLst/>
                <a:latin typeface="Verdana" panose="020B0604030504040204" pitchFamily="34" charset="0"/>
              </a:rPr>
              <a:t> Baker-Yeboah will attend on behalf of SST-VC.</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Combining VCs for coastal resilience… Possible topic to next meeting.</a:t>
            </a:r>
            <a:endParaRPr lang="en-US" sz="1800" b="0" i="0" u="none" strike="noStrike" dirty="0">
              <a:solidFill>
                <a:srgbClr val="CCCC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CEOS-ARD (Ed Armstrong, Jean-Francois </a:t>
            </a:r>
            <a:r>
              <a:rPr lang="en-US" sz="1575" b="0" i="0" u="none" strike="noStrike" dirty="0" err="1">
                <a:solidFill>
                  <a:srgbClr val="000000"/>
                </a:solidFill>
                <a:effectLst/>
                <a:latin typeface="Verdana" panose="020B0604030504040204" pitchFamily="34" charset="0"/>
              </a:rPr>
              <a:t>Piolle</a:t>
            </a:r>
            <a:r>
              <a:rPr lang="en-US" sz="1575" b="0" i="0" u="none" strike="noStrike" dirty="0">
                <a:solidFill>
                  <a:srgbClr val="000000"/>
                </a:solidFill>
                <a:effectLst/>
                <a:latin typeface="Verdana" panose="020B0604030504040204" pitchFamily="34" charset="0"/>
              </a:rPr>
              <a:t>)</a:t>
            </a:r>
            <a:endParaRPr lang="en-US" sz="1800" b="0" i="0" u="none" strike="noStrike" dirty="0">
              <a:solidFill>
                <a:srgbClr val="0033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Surface temperature Product Family Specifications (PFS)</a:t>
            </a:r>
            <a:r>
              <a:rPr lang="en-US" sz="1350" dirty="0">
                <a:latin typeface="Verdana" panose="020B0604030504040204" pitchFamily="34" charset="0"/>
              </a:rPr>
              <a:t>;</a:t>
            </a:r>
            <a:r>
              <a:rPr lang="en-US" sz="1350" b="0" i="0" u="none" strike="noStrike" dirty="0">
                <a:solidFill>
                  <a:srgbClr val="000000"/>
                </a:solidFill>
                <a:effectLst/>
                <a:latin typeface="Verdana" panose="020B0604030504040204" pitchFamily="34" charset="0"/>
              </a:rPr>
              <a:t> mostly LST; added ocean temperature (and ice?). Mapping with GDS attributes (first spreadsheet by Ed). Gap/differences exist. -&gt; could be inputs to GDS3.0. CEOS ARD compliant format.</a:t>
            </a:r>
            <a:endParaRPr lang="en-US" sz="1800" b="0" i="0" u="none" strike="noStrike" dirty="0">
              <a:solidFill>
                <a:srgbClr val="CCCC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COAST-VC (Christo Whittle)</a:t>
            </a:r>
            <a:endParaRPr lang="en-US" sz="1800" b="0" i="0" u="none" strike="noStrike" dirty="0">
              <a:solidFill>
                <a:srgbClr val="0033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No notice of new meeting at the time;</a:t>
            </a:r>
          </a:p>
          <a:p>
            <a:pPr marL="742950" lvl="1" indent="-285750" fontAlgn="base">
              <a:buFont typeface="Arial" panose="020B0604020202020204" pitchFamily="34" charset="0"/>
              <a:buChar char="•"/>
            </a:pPr>
            <a:r>
              <a:rPr lang="en-US" sz="1350" dirty="0">
                <a:latin typeface="Verdana" panose="020B0604030504040204" pitchFamily="34" charset="0"/>
              </a:rPr>
              <a:t>Last meeting attended in January to discuss gap analysis.</a:t>
            </a:r>
          </a:p>
          <a:p>
            <a:pPr marL="742950" lvl="1" indent="-285750" fontAlgn="base">
              <a:buFont typeface="Arial" panose="020B0604020202020204" pitchFamily="34" charset="0"/>
              <a:buChar char="•"/>
            </a:pPr>
            <a:r>
              <a:rPr lang="en-US" sz="1350" dirty="0">
                <a:latin typeface="Verdana" panose="020B0604030504040204" pitchFamily="34" charset="0"/>
              </a:rPr>
              <a:t>NOAA reorganization since then… </a:t>
            </a:r>
            <a:r>
              <a:rPr lang="en-US" sz="1350" b="0" i="0" u="none" strike="noStrike" dirty="0">
                <a:solidFill>
                  <a:srgbClr val="000000"/>
                </a:solidFill>
                <a:effectLst/>
                <a:latin typeface="Verdana" panose="020B0604030504040204" pitchFamily="34" charset="0"/>
              </a:rPr>
              <a:t> </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New contacts: Elliot Matthews (</a:t>
            </a:r>
            <a:r>
              <a:rPr lang="en-US" sz="1350" b="0" i="0" u="none" strike="noStrike" dirty="0">
                <a:solidFill>
                  <a:srgbClr val="000000"/>
                </a:solidFill>
                <a:effectLst/>
                <a:latin typeface="Verdana" panose="020B0604030504040204" pitchFamily="34" charset="0"/>
                <a:hlinkClick r:id="rId3"/>
              </a:rPr>
              <a:t>elliott.matthews@noaa.gov</a:t>
            </a:r>
            <a:r>
              <a:rPr lang="en-US" sz="1350" b="0" i="0" u="none" strike="noStrike" dirty="0">
                <a:solidFill>
                  <a:srgbClr val="000000"/>
                </a:solidFill>
                <a:effectLst/>
                <a:latin typeface="Verdana" panose="020B0604030504040204" pitchFamily="34" charset="0"/>
              </a:rPr>
              <a:t>); Oriana Villar (</a:t>
            </a:r>
            <a:r>
              <a:rPr lang="en-US" sz="1350" dirty="0">
                <a:latin typeface="Verdana" panose="020B0604030504040204" pitchFamily="34" charset="0"/>
                <a:hlinkClick r:id="rId4"/>
              </a:rPr>
              <a:t>o</a:t>
            </a:r>
            <a:r>
              <a:rPr lang="en-US" sz="1350" b="0" i="0" u="none" strike="noStrike" dirty="0">
                <a:solidFill>
                  <a:srgbClr val="000000"/>
                </a:solidFill>
                <a:effectLst/>
                <a:latin typeface="Verdana" panose="020B0604030504040204" pitchFamily="34" charset="0"/>
                <a:hlinkClick r:id="rId4"/>
              </a:rPr>
              <a:t>riana.villar@noaa.gov</a:t>
            </a:r>
            <a:r>
              <a:rPr lang="en-US" sz="1350" b="0" i="0" u="none" strike="noStrike" dirty="0">
                <a:solidFill>
                  <a:srgbClr val="000000"/>
                </a:solidFill>
                <a:effectLst/>
                <a:latin typeface="Verdana" panose="020B0604030504040204" pitchFamily="34" charset="0"/>
              </a:rPr>
              <a:t>) </a:t>
            </a:r>
            <a:endParaRPr lang="en-US" sz="1800" b="0" i="0" u="none" strike="noStrike" dirty="0">
              <a:solidFill>
                <a:srgbClr val="CCCC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Biodiversity-VC (Misako Kachi &amp; Christo Whittle)</a:t>
            </a:r>
            <a:endParaRPr lang="en-US" sz="1800" b="0" i="0" u="none" strike="noStrike" dirty="0">
              <a:solidFill>
                <a:srgbClr val="0033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Established in Apr. 2026</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Coast-water quality aspect &amp; ultra high-res. TIR SST</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Nominate SST-VC to be PoC to B-VC → Pradeep Thapliyal volunteered (To check with support from ISRO)</a:t>
            </a: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Targets of SST-VC … ultra high res. SST will be next focused area .. applicable to COAST- &amp; B-VC</a:t>
            </a:r>
            <a:endParaRPr lang="en-US" sz="1800" b="0" i="0" u="none" strike="noStrike" dirty="0">
              <a:solidFill>
                <a:srgbClr val="CCCC66"/>
              </a:solidFill>
              <a:effectLst/>
              <a:latin typeface="Noto Sans Symbols"/>
            </a:endParaRPr>
          </a:p>
          <a:p>
            <a:pPr marL="742950" lvl="1" indent="-285750" rtl="0" fontAlgn="base">
              <a:buFont typeface="Arial" panose="020B0604020202020204" pitchFamily="34" charset="0"/>
              <a:buChar char="•"/>
            </a:pPr>
            <a:r>
              <a:rPr lang="en-US" sz="1350" b="0" i="0" u="none" strike="noStrike" dirty="0">
                <a:solidFill>
                  <a:srgbClr val="000000"/>
                </a:solidFill>
                <a:effectLst/>
                <a:latin typeface="Verdana" panose="020B0604030504040204" pitchFamily="34" charset="0"/>
              </a:rPr>
              <a:t>Need to evaluate ultra high-res. SST / in-situ observation. May be related to new SIT priority. focusing on in-situ validation and </a:t>
            </a:r>
            <a:r>
              <a:rPr lang="en-US" sz="1350" b="0" i="0" u="none" strike="noStrike" dirty="0" err="1">
                <a:solidFill>
                  <a:srgbClr val="000000"/>
                </a:solidFill>
                <a:effectLst/>
                <a:latin typeface="Verdana" panose="020B0604030504040204" pitchFamily="34" charset="0"/>
              </a:rPr>
              <a:t>cal</a:t>
            </a:r>
            <a:r>
              <a:rPr lang="en-US" sz="1350" b="0" i="0" u="none" strike="noStrike" dirty="0">
                <a:solidFill>
                  <a:srgbClr val="000000"/>
                </a:solidFill>
                <a:effectLst/>
                <a:latin typeface="Verdana" panose="020B0604030504040204" pitchFamily="34" charset="0"/>
              </a:rPr>
              <a:t>/</a:t>
            </a:r>
            <a:r>
              <a:rPr lang="en-US" sz="1350" b="0" i="0" u="none" strike="noStrike" dirty="0" err="1">
                <a:solidFill>
                  <a:srgbClr val="000000"/>
                </a:solidFill>
                <a:effectLst/>
                <a:latin typeface="Verdana" panose="020B0604030504040204" pitchFamily="34" charset="0"/>
              </a:rPr>
              <a:t>val</a:t>
            </a:r>
            <a:r>
              <a:rPr lang="en-US" sz="1350" b="0" i="0" u="none" strike="noStrike" dirty="0">
                <a:solidFill>
                  <a:srgbClr val="000000"/>
                </a:solidFill>
                <a:effectLst/>
                <a:latin typeface="Verdana" panose="020B0604030504040204" pitchFamily="34" charset="0"/>
              </a:rPr>
              <a:t> for coastal areas.</a:t>
            </a:r>
          </a:p>
          <a:p>
            <a:pPr marL="742950" lvl="1" indent="-285750" rtl="0" fontAlgn="base">
              <a:buFont typeface="Arial" panose="020B0604020202020204" pitchFamily="34" charset="0"/>
              <a:buChar char="•"/>
            </a:pPr>
            <a:r>
              <a:rPr lang="en-US" sz="1350" dirty="0">
                <a:latin typeface="Verdana" panose="020B0604030504040204" pitchFamily="34" charset="0"/>
              </a:rPr>
              <a:t>Contribute to White paper: “Coastal and inland water bodies: the next frontier for global thermal infrared observations”</a:t>
            </a:r>
            <a:endParaRPr lang="en-US" sz="1800" b="0" i="0" u="none" strike="noStrike" dirty="0">
              <a:solidFill>
                <a:srgbClr val="CCCC66"/>
              </a:solidFill>
              <a:effectLst/>
              <a:latin typeface="Noto Sans Symbols"/>
            </a:endParaRPr>
          </a:p>
          <a:p>
            <a:pPr marL="342900" lvl="0" indent="-342900" rtl="0" fontAlgn="base">
              <a:buFont typeface="Arial" panose="020B0604020202020204" pitchFamily="34" charset="0"/>
              <a:buChar char="•"/>
            </a:pPr>
            <a:r>
              <a:rPr lang="en-US" sz="1575" b="0" i="0" u="none" strike="noStrike" dirty="0">
                <a:solidFill>
                  <a:srgbClr val="000000"/>
                </a:solidFill>
                <a:effectLst/>
                <a:latin typeface="Verdana" panose="020B0604030504040204" pitchFamily="34" charset="0"/>
              </a:rPr>
              <a:t>GDS (GHRSST Data Specification) 3.0 update timeline (Jean-Francois </a:t>
            </a:r>
            <a:r>
              <a:rPr lang="en-US" sz="1575" b="0" i="0" u="none" strike="noStrike" dirty="0" err="1">
                <a:solidFill>
                  <a:srgbClr val="000000"/>
                </a:solidFill>
                <a:effectLst/>
                <a:latin typeface="Verdana" panose="020B0604030504040204" pitchFamily="34" charset="0"/>
              </a:rPr>
              <a:t>Piolle</a:t>
            </a:r>
            <a:r>
              <a:rPr lang="en-US" sz="1575" b="0" i="0" u="none" strike="noStrike" dirty="0">
                <a:solidFill>
                  <a:srgbClr val="000000"/>
                </a:solidFill>
                <a:effectLst/>
                <a:latin typeface="Verdana" panose="020B0604030504040204" pitchFamily="34" charset="0"/>
              </a:rPr>
              <a:t>)</a:t>
            </a:r>
            <a:endParaRPr lang="en-US" sz="1800" b="0" i="0" u="none" strike="noStrike" dirty="0">
              <a:solidFill>
                <a:srgbClr val="003366"/>
              </a:solidFill>
              <a:effectLst/>
              <a:latin typeface="Noto Sans Symbols"/>
            </a:endParaRPr>
          </a:p>
          <a:p>
            <a:pPr>
              <a:buNone/>
            </a:pPr>
            <a:br>
              <a:rPr lang="en-US" b="0" dirty="0">
                <a:effectLst/>
              </a:rPr>
            </a:br>
            <a:endParaRPr lang="en-US" dirty="0"/>
          </a:p>
        </p:txBody>
      </p:sp>
    </p:spTree>
    <p:extLst>
      <p:ext uri="{BB962C8B-B14F-4D97-AF65-F5344CB8AC3E}">
        <p14:creationId xmlns:p14="http://schemas.microsoft.com/office/powerpoint/2010/main" val="266794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CD39193B-90D7-002D-AB47-A8494D426161}"/>
            </a:ext>
          </a:extLst>
        </p:cNvPr>
        <p:cNvGrpSpPr/>
        <p:nvPr/>
      </p:nvGrpSpPr>
      <p:grpSpPr>
        <a:xfrm>
          <a:off x="0" y="0"/>
          <a:ext cx="0" cy="0"/>
          <a:chOff x="0" y="0"/>
          <a:chExt cx="0" cy="0"/>
        </a:xfrm>
      </p:grpSpPr>
      <p:sp>
        <p:nvSpPr>
          <p:cNvPr id="79" name="Google Shape;79;p9">
            <a:extLst>
              <a:ext uri="{FF2B5EF4-FFF2-40B4-BE49-F238E27FC236}">
                <a16:creationId xmlns:a16="http://schemas.microsoft.com/office/drawing/2014/main" id="{BDCFA3B7-176D-9A58-58C8-92EEC880C006}"/>
              </a:ext>
            </a:extLst>
          </p:cNvPr>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GHRSST GDS 3.0</a:t>
            </a:r>
            <a:endParaRPr dirty="0"/>
          </a:p>
        </p:txBody>
      </p:sp>
      <p:sp>
        <p:nvSpPr>
          <p:cNvPr id="3" name="TextBox 2">
            <a:extLst>
              <a:ext uri="{FF2B5EF4-FFF2-40B4-BE49-F238E27FC236}">
                <a16:creationId xmlns:a16="http://schemas.microsoft.com/office/drawing/2014/main" id="{A691830A-9B09-09B0-A303-04B45BB70959}"/>
              </a:ext>
            </a:extLst>
          </p:cNvPr>
          <p:cNvSpPr txBox="1"/>
          <p:nvPr/>
        </p:nvSpPr>
        <p:spPr>
          <a:xfrm>
            <a:off x="999242" y="1423453"/>
            <a:ext cx="10218655" cy="4735912"/>
          </a:xfrm>
          <a:prstGeom prst="rect">
            <a:avLst/>
          </a:prstGeom>
          <a:noFill/>
        </p:spPr>
        <p:txBody>
          <a:bodyPr wrap="square">
            <a:spAutoFit/>
          </a:bodyPr>
          <a:lstStyle/>
          <a:p>
            <a:pPr rtl="0">
              <a:spcBef>
                <a:spcPts val="360"/>
              </a:spcBef>
              <a:buNone/>
            </a:pPr>
            <a:r>
              <a:rPr lang="en-US" b="1" i="0" u="none" strike="noStrike" dirty="0">
                <a:solidFill>
                  <a:srgbClr val="000000"/>
                </a:solidFill>
                <a:effectLst/>
                <a:latin typeface="Verdana" panose="020B0604030504040204" pitchFamily="34" charset="0"/>
              </a:rPr>
              <a:t>Objectives</a:t>
            </a:r>
            <a:endParaRPr lang="en-US" b="1" dirty="0">
              <a:effectLst/>
            </a:endParaRPr>
          </a:p>
          <a:p>
            <a:pPr marL="342900" lvl="0" indent="-342900" rtl="0" fontAlgn="base">
              <a:spcBef>
                <a:spcPts val="360"/>
              </a:spcBef>
              <a:buFont typeface="Arial" panose="020B0604020202020204" pitchFamily="34" charset="0"/>
              <a:buChar char="•"/>
            </a:pPr>
            <a:r>
              <a:rPr lang="en-US" b="0" i="0" u="none" strike="noStrike" dirty="0">
                <a:solidFill>
                  <a:srgbClr val="000000"/>
                </a:solidFill>
                <a:effectLst/>
                <a:latin typeface="Verdana" panose="020B0604030504040204" pitchFamily="34" charset="0"/>
              </a:rPr>
              <a:t>Discussed over 2024-2026 time frame</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Outline of main evolutions presented at GHRSST meeting (June 2026) - agreement within Science Team</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Draft GDS v3 by Fall 2026</a:t>
            </a:r>
            <a:endParaRPr lang="en-US" b="0" i="0" u="none" strike="noStrike" dirty="0">
              <a:solidFill>
                <a:srgbClr val="003366"/>
              </a:solidFill>
              <a:effectLst/>
              <a:latin typeface="Noto Sans Symbols"/>
            </a:endParaRPr>
          </a:p>
          <a:p>
            <a:pPr>
              <a:buNone/>
            </a:pPr>
            <a:br>
              <a:rPr lang="en-US" b="0" dirty="0">
                <a:effectLst/>
              </a:rPr>
            </a:br>
            <a:endParaRPr lang="en-US" b="0" dirty="0">
              <a:effectLst/>
            </a:endParaRPr>
          </a:p>
          <a:p>
            <a:pPr rtl="0">
              <a:spcBef>
                <a:spcPts val="360"/>
              </a:spcBef>
              <a:buNone/>
            </a:pPr>
            <a:r>
              <a:rPr lang="en-US" b="1" i="0" u="none" strike="noStrike" dirty="0">
                <a:solidFill>
                  <a:srgbClr val="000000"/>
                </a:solidFill>
                <a:effectLst/>
                <a:latin typeface="Verdana" panose="020B0604030504040204" pitchFamily="34" charset="0"/>
              </a:rPr>
              <a:t>Main evolutions</a:t>
            </a:r>
            <a:endParaRPr lang="en-US" b="1" dirty="0">
              <a:effectLst/>
            </a:endParaRPr>
          </a:p>
          <a:p>
            <a:pPr marL="342900" lvl="0" indent="-342900" rtl="0" fontAlgn="base">
              <a:spcBef>
                <a:spcPts val="360"/>
              </a:spcBef>
              <a:buFont typeface="Arial" panose="020B0604020202020204" pitchFamily="34" charset="0"/>
              <a:buChar char="•"/>
            </a:pPr>
            <a:r>
              <a:rPr lang="en-US" b="0" i="0" u="none" strike="noStrike" dirty="0">
                <a:solidFill>
                  <a:srgbClr val="000000"/>
                </a:solidFill>
                <a:effectLst/>
                <a:latin typeface="Verdana" panose="020B0604030504040204" pitchFamily="34" charset="0"/>
              </a:rPr>
              <a:t>Revising uncertainties (led by O. Embury)</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Including Sea Ice Temperature (led by G. Corlett)</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Revised time and space coordinates and dimensions</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err="1">
                <a:solidFill>
                  <a:srgbClr val="000000"/>
                </a:solidFill>
                <a:effectLst/>
                <a:latin typeface="Verdana" panose="020B0604030504040204" pitchFamily="34" charset="0"/>
              </a:rPr>
              <a:t>Regridding</a:t>
            </a:r>
            <a:r>
              <a:rPr lang="en-US" b="0" i="0" u="none" strike="noStrike" dirty="0">
                <a:solidFill>
                  <a:srgbClr val="000000"/>
                </a:solidFill>
                <a:effectLst/>
                <a:latin typeface="Verdana" panose="020B0604030504040204" pitchFamily="34" charset="0"/>
              </a:rPr>
              <a:t> rules (for L3)</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Scaling / quantization / data types</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Cloud optimization of NetCDF4/HDF5 (led by Ed Armstrong)</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Conversion rules to other formats (Zarr, COG)</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Revised file and variable naming</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Ancillary and optional fields </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Constraints for UHR SST (water/land mask and temperature separation, geolocation, …)</a:t>
            </a:r>
            <a:endParaRPr lang="en-US" b="0" i="0" u="none" strike="noStrike" dirty="0">
              <a:solidFill>
                <a:srgbClr val="003366"/>
              </a:solidFill>
              <a:effectLst/>
              <a:latin typeface="Noto Sans Symbols"/>
            </a:endParaRPr>
          </a:p>
          <a:p>
            <a:pPr marL="342900" lvl="0" indent="-342900" rtl="0" fontAlgn="base">
              <a:buFont typeface="Arial" panose="020B0604020202020204" pitchFamily="34" charset="0"/>
              <a:buChar char="•"/>
            </a:pPr>
            <a:r>
              <a:rPr lang="en-US" b="0" i="0" u="none" strike="noStrike" dirty="0">
                <a:solidFill>
                  <a:srgbClr val="000000"/>
                </a:solidFill>
                <a:effectLst/>
                <a:latin typeface="Verdana" panose="020B0604030504040204" pitchFamily="34" charset="0"/>
              </a:rPr>
              <a:t>Account for ARD requirements (CRS, Metadata machine readability, Algorithms, Solar and viewing geometry (not mandatory), Saturation, Atmospheric corrections, Geometric accuracy) =&gt; </a:t>
            </a:r>
            <a:r>
              <a:rPr lang="en-US" b="1" i="0" u="none" strike="noStrike" dirty="0">
                <a:solidFill>
                  <a:srgbClr val="000000"/>
                </a:solidFill>
                <a:effectLst/>
                <a:latin typeface="Verdana" panose="020B0604030504040204" pitchFamily="34" charset="0"/>
              </a:rPr>
              <a:t>need for ARD and GDS specs to converge together</a:t>
            </a:r>
            <a:endParaRPr lang="en-US" sz="1175" b="0" i="0" u="none" strike="noStrike" dirty="0">
              <a:solidFill>
                <a:srgbClr val="003366"/>
              </a:solidFill>
              <a:effectLst/>
              <a:latin typeface="Noto Sans Symbols"/>
            </a:endParaRPr>
          </a:p>
        </p:txBody>
      </p:sp>
    </p:spTree>
    <p:extLst>
      <p:ext uri="{BB962C8B-B14F-4D97-AF65-F5344CB8AC3E}">
        <p14:creationId xmlns:p14="http://schemas.microsoft.com/office/powerpoint/2010/main" val="2325442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AF945F66-01F0-0DA2-7730-C2D76F4FD628}"/>
            </a:ext>
          </a:extLst>
        </p:cNvPr>
        <p:cNvGrpSpPr/>
        <p:nvPr/>
      </p:nvGrpSpPr>
      <p:grpSpPr>
        <a:xfrm>
          <a:off x="0" y="0"/>
          <a:ext cx="0" cy="0"/>
          <a:chOff x="0" y="0"/>
          <a:chExt cx="0" cy="0"/>
        </a:xfrm>
      </p:grpSpPr>
      <p:sp>
        <p:nvSpPr>
          <p:cNvPr id="79" name="Google Shape;79;p9">
            <a:extLst>
              <a:ext uri="{FF2B5EF4-FFF2-40B4-BE49-F238E27FC236}">
                <a16:creationId xmlns:a16="http://schemas.microsoft.com/office/drawing/2014/main" id="{599B52DB-AC5F-7AA3-41FE-F016250FDD57}"/>
              </a:ext>
            </a:extLst>
          </p:cNvPr>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lvl="0"/>
            <a:r>
              <a:rPr lang="en-US" sz="3600" dirty="0"/>
              <a:t>SST timelines (as of Aug. 2026): LEO SST</a:t>
            </a:r>
            <a:endParaRPr sz="3600" dirty="0"/>
          </a:p>
        </p:txBody>
      </p:sp>
      <p:pic>
        <p:nvPicPr>
          <p:cNvPr id="3" name="図 2">
            <a:extLst>
              <a:ext uri="{FF2B5EF4-FFF2-40B4-BE49-F238E27FC236}">
                <a16:creationId xmlns:a16="http://schemas.microsoft.com/office/drawing/2014/main" id="{3B2E380E-6FA4-163D-E1EE-8BAAEF55D409}"/>
              </a:ext>
            </a:extLst>
          </p:cNvPr>
          <p:cNvPicPr>
            <a:picLocks noChangeAspect="1"/>
          </p:cNvPicPr>
          <p:nvPr/>
        </p:nvPicPr>
        <p:blipFill>
          <a:blip r:embed="rId3"/>
          <a:stretch>
            <a:fillRect/>
          </a:stretch>
        </p:blipFill>
        <p:spPr>
          <a:xfrm>
            <a:off x="1366805" y="1054444"/>
            <a:ext cx="8795746" cy="5482280"/>
          </a:xfrm>
          <a:prstGeom prst="rect">
            <a:avLst/>
          </a:prstGeom>
        </p:spPr>
      </p:pic>
      <p:sp>
        <p:nvSpPr>
          <p:cNvPr id="4" name="テキスト ボックス 3">
            <a:extLst>
              <a:ext uri="{FF2B5EF4-FFF2-40B4-BE49-F238E27FC236}">
                <a16:creationId xmlns:a16="http://schemas.microsoft.com/office/drawing/2014/main" id="{5B32C345-9F11-FB33-8251-46456CE55FD7}"/>
              </a:ext>
            </a:extLst>
          </p:cNvPr>
          <p:cNvSpPr txBox="1"/>
          <p:nvPr/>
        </p:nvSpPr>
        <p:spPr>
          <a:xfrm>
            <a:off x="10162551" y="6030097"/>
            <a:ext cx="1935892" cy="307777"/>
          </a:xfrm>
          <a:prstGeom prst="rect">
            <a:avLst/>
          </a:prstGeom>
          <a:noFill/>
        </p:spPr>
        <p:txBody>
          <a:bodyPr wrap="square" rtlCol="0">
            <a:spAutoFit/>
          </a:bodyPr>
          <a:lstStyle/>
          <a:p>
            <a:r>
              <a:rPr kumimoji="1" lang="en-US" altLang="ja-JP" dirty="0"/>
              <a:t>From MIM Database</a:t>
            </a:r>
            <a:endParaRPr kumimoji="1" lang="ja-JP" altLang="en-US" dirty="0"/>
          </a:p>
        </p:txBody>
      </p:sp>
    </p:spTree>
    <p:extLst>
      <p:ext uri="{BB962C8B-B14F-4D97-AF65-F5344CB8AC3E}">
        <p14:creationId xmlns:p14="http://schemas.microsoft.com/office/powerpoint/2010/main" val="1672743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8DB927DE-B03F-9ABA-BA3C-406D8E271BFF}"/>
            </a:ext>
          </a:extLst>
        </p:cNvPr>
        <p:cNvGrpSpPr/>
        <p:nvPr/>
      </p:nvGrpSpPr>
      <p:grpSpPr>
        <a:xfrm>
          <a:off x="0" y="0"/>
          <a:ext cx="0" cy="0"/>
          <a:chOff x="0" y="0"/>
          <a:chExt cx="0" cy="0"/>
        </a:xfrm>
      </p:grpSpPr>
      <p:sp>
        <p:nvSpPr>
          <p:cNvPr id="79" name="Google Shape;79;p9">
            <a:extLst>
              <a:ext uri="{FF2B5EF4-FFF2-40B4-BE49-F238E27FC236}">
                <a16:creationId xmlns:a16="http://schemas.microsoft.com/office/drawing/2014/main" id="{29E9D21D-AACE-7EB3-5C09-8C75F783AF2E}"/>
              </a:ext>
            </a:extLst>
          </p:cNvPr>
          <p:cNvSpPr txBox="1">
            <a:spLocks noGrp="1"/>
          </p:cNvSpPr>
          <p:nvPr>
            <p:ph type="title"/>
          </p:nvPr>
        </p:nvSpPr>
        <p:spPr>
          <a:xfrm>
            <a:off x="176048" y="175939"/>
            <a:ext cx="9387000" cy="779100"/>
          </a:xfrm>
          <a:prstGeom prst="rect">
            <a:avLst/>
          </a:prstGeom>
        </p:spPr>
        <p:txBody>
          <a:bodyPr spcFirstLastPara="1" wrap="square" lIns="91425" tIns="45700" rIns="91425" bIns="45700" anchor="t" anchorCtr="0">
            <a:noAutofit/>
          </a:bodyPr>
          <a:lstStyle/>
          <a:p>
            <a:pPr lvl="0"/>
            <a:r>
              <a:rPr lang="en-US" sz="3600" dirty="0"/>
              <a:t>SST timelines (as of Aug. 2026): GEO SST</a:t>
            </a:r>
            <a:endParaRPr sz="3600" dirty="0"/>
          </a:p>
        </p:txBody>
      </p:sp>
      <p:pic>
        <p:nvPicPr>
          <p:cNvPr id="4" name="図 3">
            <a:extLst>
              <a:ext uri="{FF2B5EF4-FFF2-40B4-BE49-F238E27FC236}">
                <a16:creationId xmlns:a16="http://schemas.microsoft.com/office/drawing/2014/main" id="{FA15DAEE-9CC6-1FE0-C3FC-5BCEEAF405AF}"/>
              </a:ext>
            </a:extLst>
          </p:cNvPr>
          <p:cNvPicPr>
            <a:picLocks noChangeAspect="1"/>
          </p:cNvPicPr>
          <p:nvPr/>
        </p:nvPicPr>
        <p:blipFill>
          <a:blip r:embed="rId3"/>
          <a:stretch>
            <a:fillRect/>
          </a:stretch>
        </p:blipFill>
        <p:spPr>
          <a:xfrm>
            <a:off x="0" y="1114741"/>
            <a:ext cx="12192000" cy="4974506"/>
          </a:xfrm>
          <a:prstGeom prst="rect">
            <a:avLst/>
          </a:prstGeom>
        </p:spPr>
      </p:pic>
      <p:sp>
        <p:nvSpPr>
          <p:cNvPr id="6" name="テキスト ボックス 5">
            <a:extLst>
              <a:ext uri="{FF2B5EF4-FFF2-40B4-BE49-F238E27FC236}">
                <a16:creationId xmlns:a16="http://schemas.microsoft.com/office/drawing/2014/main" id="{1C280A90-2CDA-54D2-ABD9-0D976585F4B4}"/>
              </a:ext>
            </a:extLst>
          </p:cNvPr>
          <p:cNvSpPr txBox="1"/>
          <p:nvPr/>
        </p:nvSpPr>
        <p:spPr>
          <a:xfrm>
            <a:off x="10162551" y="6089247"/>
            <a:ext cx="1935892" cy="307777"/>
          </a:xfrm>
          <a:prstGeom prst="rect">
            <a:avLst/>
          </a:prstGeom>
          <a:noFill/>
        </p:spPr>
        <p:txBody>
          <a:bodyPr wrap="square" rtlCol="0">
            <a:spAutoFit/>
          </a:bodyPr>
          <a:lstStyle/>
          <a:p>
            <a:r>
              <a:rPr kumimoji="1" lang="en-US" altLang="ja-JP" dirty="0"/>
              <a:t>From MIM Database</a:t>
            </a:r>
            <a:endParaRPr kumimoji="1" lang="ja-JP" altLang="en-US" dirty="0"/>
          </a:p>
        </p:txBody>
      </p:sp>
    </p:spTree>
    <p:extLst>
      <p:ext uri="{BB962C8B-B14F-4D97-AF65-F5344CB8AC3E}">
        <p14:creationId xmlns:p14="http://schemas.microsoft.com/office/powerpoint/2010/main" val="943509012"/>
      </p:ext>
    </p:extLst>
  </p:cSld>
  <p:clrMapOvr>
    <a:masterClrMapping/>
  </p:clrMapOvr>
</p:sld>
</file>

<file path=ppt/theme/theme1.xml><?xml version="1.0" encoding="utf-8"?>
<a:theme xmlns:a="http://schemas.openxmlformats.org/drawingml/2006/main"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eb3d6966-7b3b-4f51-bc29-e5b194e73c1e}" enabled="0" method="" siteId="{eb3d6966-7b3b-4f51-bc29-e5b194e73c1e}" removed="1"/>
</clbl:labelList>
</file>

<file path=docProps/app.xml><?xml version="1.0" encoding="utf-8"?>
<Properties xmlns="http://schemas.openxmlformats.org/officeDocument/2006/extended-properties" xmlns:vt="http://schemas.openxmlformats.org/officeDocument/2006/docPropsVTypes">
  <TotalTime>690</TotalTime>
  <Words>785</Words>
  <Application>Microsoft Office PowerPoint</Application>
  <PresentationFormat>Widescreen</PresentationFormat>
  <Paragraphs>81</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Noto Sans Symbols</vt:lpstr>
      <vt:lpstr>Verdana</vt:lpstr>
      <vt:lpstr>Montserrat</vt:lpstr>
      <vt:lpstr>Arial</vt:lpstr>
      <vt:lpstr>ceos</vt:lpstr>
      <vt:lpstr>SST Virtual Constellation  VC Report on activites</vt:lpstr>
      <vt:lpstr>SST-VC Annual Meeting</vt:lpstr>
      <vt:lpstr>NASA SIT Chair Priorities</vt:lpstr>
      <vt:lpstr>Meeting Discussion Points</vt:lpstr>
      <vt:lpstr>GHRSST GDS 3.0</vt:lpstr>
      <vt:lpstr>SST timelines (as of Aug. 2026): LEO SST</vt:lpstr>
      <vt:lpstr>SST timelines (as of Aug. 2026): GEO SST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可知　美佐子</dc:creator>
  <cp:lastModifiedBy>Christo Whittle</cp:lastModifiedBy>
  <cp:revision>6</cp:revision>
  <dcterms:modified xsi:type="dcterms:W3CDTF">2026-09-10T12:38:48Z</dcterms:modified>
</cp:coreProperties>
</file>