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Lst>
  <p:sldSz cy="6858000" cx="12192000"/>
  <p:notesSz cx="6858000" cy="9144000"/>
  <p:embeddedFontLst>
    <p:embeddedFont>
      <p:font typeface="Montserrat"/>
      <p:regular r:id="rId18"/>
      <p:bold r:id="rId19"/>
      <p:italic r:id="rId20"/>
      <p:boldItalic r:id="rId2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22" roundtripDataSignature="AMtx7mi7ss4JQs1oZ/OvQHKd1EENF2pSO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font" Target="fonts/Montserrat-italic.fntdata"/><Relationship Id="rId11" Type="http://schemas.openxmlformats.org/officeDocument/2006/relationships/slide" Target="slides/slide7.xml"/><Relationship Id="rId22" Type="http://customschemas.google.com/relationships/presentationmetadata" Target="metadata"/><Relationship Id="rId10" Type="http://schemas.openxmlformats.org/officeDocument/2006/relationships/slide" Target="slides/slide6.xml"/><Relationship Id="rId21" Type="http://schemas.openxmlformats.org/officeDocument/2006/relationships/font" Target="fonts/Montserrat-boldItalic.fntdata"/><Relationship Id="rId13" Type="http://schemas.openxmlformats.org/officeDocument/2006/relationships/slide" Target="slides/slide9.xml"/><Relationship Id="rId12" Type="http://schemas.openxmlformats.org/officeDocument/2006/relationships/slide" Target="slides/slide8.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5" Type="http://schemas.openxmlformats.org/officeDocument/2006/relationships/slide" Target="slides/slide1.xml"/><Relationship Id="rId19" Type="http://schemas.openxmlformats.org/officeDocument/2006/relationships/font" Target="fonts/Montserrat-bold.fntdata"/><Relationship Id="rId6" Type="http://schemas.openxmlformats.org/officeDocument/2006/relationships/slide" Target="slides/slide2.xml"/><Relationship Id="rId18" Type="http://schemas.openxmlformats.org/officeDocument/2006/relationships/font" Target="fonts/Montserrat-regular.fntdata"/><Relationship Id="rId7" Type="http://schemas.openxmlformats.org/officeDocument/2006/relationships/slide" Target="slides/slide3.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 name="Shape 51"/>
        <p:cNvGrpSpPr/>
        <p:nvPr/>
      </p:nvGrpSpPr>
      <p:grpSpPr>
        <a:xfrm>
          <a:off x="0" y="0"/>
          <a:ext cx="0" cy="0"/>
          <a:chOff x="0" y="0"/>
          <a:chExt cx="0" cy="0"/>
        </a:xfrm>
      </p:grpSpPr>
      <p:sp>
        <p:nvSpPr>
          <p:cNvPr id="52" name="Google Shape;52;g3f683208037_0_16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53" name="Google Shape;53;g3f683208037_0_16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 name="Shape 57"/>
        <p:cNvGrpSpPr/>
        <p:nvPr/>
      </p:nvGrpSpPr>
      <p:grpSpPr>
        <a:xfrm>
          <a:off x="0" y="0"/>
          <a:ext cx="0" cy="0"/>
          <a:chOff x="0" y="0"/>
          <a:chExt cx="0" cy="0"/>
        </a:xfrm>
      </p:grpSpPr>
      <p:sp>
        <p:nvSpPr>
          <p:cNvPr id="58" name="Google Shape;58;g3f683208037_0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9" name="Google Shape;59;g3f683208037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100"/>
              <a:buNone/>
            </a:pPr>
            <a:r>
              <a:t/>
            </a:r>
            <a:endParaRPr>
              <a:solidFill>
                <a:srgbClr val="D8D8D8"/>
              </a:solidFill>
              <a:latin typeface="Calibri"/>
              <a:ea typeface="Calibri"/>
              <a:cs typeface="Calibri"/>
              <a:sym typeface="Calibri"/>
            </a:endParaRPr>
          </a:p>
          <a:p>
            <a:pPr indent="-228600" lvl="0" marL="457200" rtl="0" algn="l">
              <a:lnSpc>
                <a:spcPct val="100000"/>
              </a:lnSpc>
              <a:spcBef>
                <a:spcPts val="0"/>
              </a:spcBef>
              <a:spcAft>
                <a:spcPts val="0"/>
              </a:spcAft>
              <a:buSzPts val="1100"/>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 name="Shape 63"/>
        <p:cNvGrpSpPr/>
        <p:nvPr/>
      </p:nvGrpSpPr>
      <p:grpSpPr>
        <a:xfrm>
          <a:off x="0" y="0"/>
          <a:ext cx="0" cy="0"/>
          <a:chOff x="0" y="0"/>
          <a:chExt cx="0" cy="0"/>
        </a:xfrm>
      </p:grpSpPr>
      <p:sp>
        <p:nvSpPr>
          <p:cNvPr id="64" name="Google Shape;64;g3f9d3e63bb7_0_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t/>
            </a:r>
            <a:endParaRPr/>
          </a:p>
        </p:txBody>
      </p:sp>
      <p:sp>
        <p:nvSpPr>
          <p:cNvPr id="65" name="Google Shape;65;g3f9d3e63bb7_0_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g3f683208037_0_7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6" name="Google Shape;86;g3f683208037_0_7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 name="Shape 90"/>
        <p:cNvGrpSpPr/>
        <p:nvPr/>
      </p:nvGrpSpPr>
      <p:grpSpPr>
        <a:xfrm>
          <a:off x="0" y="0"/>
          <a:ext cx="0" cy="0"/>
          <a:chOff x="0" y="0"/>
          <a:chExt cx="0" cy="0"/>
        </a:xfrm>
      </p:grpSpPr>
      <p:sp>
        <p:nvSpPr>
          <p:cNvPr id="91" name="Google Shape;91;p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2" name="Google Shape;92;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28600" lvl="0" marL="457200" rtl="0" algn="l">
              <a:lnSpc>
                <a:spcPct val="100000"/>
              </a:lnSpc>
              <a:spcBef>
                <a:spcPts val="0"/>
              </a:spcBef>
              <a:spcAft>
                <a:spcPts val="0"/>
              </a:spcAft>
              <a:buSzPts val="1100"/>
              <a:buNone/>
            </a:pPr>
            <a:r>
              <a:rPr lang="en-US"/>
              <a:t>(From Marc) A few comments on the B-VC activities</a:t>
            </a:r>
            <a:br>
              <a:rPr lang="en-US"/>
            </a:br>
            <a:endParaRPr/>
          </a:p>
          <a:p>
            <a:pPr indent="-298450" lvl="0" marL="457200" rtl="0" algn="l">
              <a:lnSpc>
                <a:spcPct val="100000"/>
              </a:lnSpc>
              <a:spcBef>
                <a:spcPts val="0"/>
              </a:spcBef>
              <a:spcAft>
                <a:spcPts val="0"/>
              </a:spcAft>
              <a:buSzPts val="1100"/>
              <a:buChar char="●"/>
            </a:pPr>
            <a:r>
              <a:rPr lang="en-US"/>
              <a:t>ESA in the GEO BON engagement. We have connected GEOBON BON-in-a-Box with ESA OpenEO/CDSE and will now develop jointly with GEO BON (McGill and WCMC) some data pipelines for biodiversity indicators (including BERI). That is a strong engagement with GEO BON because it will allow to easily integrate biodiversity workflows with EO data workflows</a:t>
            </a:r>
            <a:br>
              <a:rPr lang="en-US"/>
            </a:br>
            <a:endParaRPr/>
          </a:p>
          <a:p>
            <a:pPr indent="-298450" lvl="0" marL="457200" rtl="0" algn="l">
              <a:lnSpc>
                <a:spcPct val="100000"/>
              </a:lnSpc>
              <a:spcBef>
                <a:spcPts val="0"/>
              </a:spcBef>
              <a:spcAft>
                <a:spcPts val="0"/>
              </a:spcAft>
              <a:buSzPts val="1100"/>
              <a:buChar char="●"/>
            </a:pPr>
            <a:r>
              <a:rPr lang="en-US"/>
              <a:t>I would add in the “early discussions” also a line/row on “Earth Observation for GBF indicators”. The idea is to do an in-depth analysis of the relevance of Earth Observation for biodiversity indicators (headlines, component and complement)</a:t>
            </a:r>
            <a:br>
              <a:rPr lang="en-US"/>
            </a:br>
            <a:r>
              <a:rPr lang="en-US"/>
              <a:t>We can put as a title “Advancing Earth Observation for GBF Indicators” </a:t>
            </a:r>
            <a:br>
              <a:rPr lang="en-US"/>
            </a:br>
            <a:br>
              <a:rPr lang="en-US"/>
            </a:br>
            <a:r>
              <a:rPr lang="en-US"/>
              <a:t>here follows a short description  of the activity:</a:t>
            </a:r>
            <a:br>
              <a:rPr lang="en-US"/>
            </a:br>
            <a:endParaRPr/>
          </a:p>
          <a:p>
            <a:pPr indent="0" lvl="0" marL="457200" rtl="0" algn="l">
              <a:lnSpc>
                <a:spcPct val="100000"/>
              </a:lnSpc>
              <a:spcBef>
                <a:spcPts val="0"/>
              </a:spcBef>
              <a:spcAft>
                <a:spcPts val="0"/>
              </a:spcAft>
              <a:buSzPts val="1100"/>
              <a:buNone/>
            </a:pPr>
            <a:r>
              <a:rPr b="1" lang="en-US">
                <a:solidFill>
                  <a:schemeClr val="dk1"/>
                </a:solidFill>
              </a:rPr>
              <a:t>Advancing Earth Observation for GBF Indicators</a:t>
            </a:r>
            <a:endParaRPr>
              <a:solidFill>
                <a:schemeClr val="dk1"/>
              </a:solidFill>
            </a:endParaRPr>
          </a:p>
          <a:p>
            <a:pPr indent="-298450" lvl="1" marL="914400" rtl="0" algn="l">
              <a:lnSpc>
                <a:spcPct val="115000"/>
              </a:lnSpc>
              <a:spcBef>
                <a:spcPts val="1200"/>
              </a:spcBef>
              <a:spcAft>
                <a:spcPts val="0"/>
              </a:spcAft>
              <a:buSzPts val="1100"/>
              <a:buChar char="○"/>
            </a:pPr>
            <a:r>
              <a:rPr lang="en-US">
                <a:solidFill>
                  <a:schemeClr val="dk1"/>
                </a:solidFill>
              </a:rPr>
              <a:t>(in relation to objective 1 - Identify priority gaps in EO products)</a:t>
            </a:r>
            <a:br>
              <a:rPr lang="en-US">
                <a:solidFill>
                  <a:schemeClr val="dk1"/>
                </a:solidFill>
              </a:rPr>
            </a:br>
            <a:r>
              <a:rPr lang="en-US">
                <a:solidFill>
                  <a:schemeClr val="dk1"/>
                </a:solidFill>
              </a:rPr>
              <a:t>Conduct an in-depth assessment of the relevance and potential contribution of Earth Observation to the monitoring and reporting of the Kunming–Montreal Global Biodiversity Framework (GBF), covering headline, component, and complementary indicators. The activity will identify and prioritise indicators for which satellite EO can provide direct measurements, derived variables (EBVs), or complementary information, and assess associated observation requirements, methodological maturity, data availability, limitations, and opportunities for further development.</a:t>
            </a:r>
            <a:endParaRPr>
              <a:solidFill>
                <a:schemeClr val="dk1"/>
              </a:solidFill>
            </a:endParaRPr>
          </a:p>
          <a:p>
            <a:pPr indent="-298450" lvl="1" marL="914400" rtl="0" algn="l">
              <a:lnSpc>
                <a:spcPct val="115000"/>
              </a:lnSpc>
              <a:spcBef>
                <a:spcPts val="0"/>
              </a:spcBef>
              <a:spcAft>
                <a:spcPts val="0"/>
              </a:spcAft>
              <a:buSzPts val="1100"/>
              <a:buChar char="○"/>
            </a:pPr>
            <a:r>
              <a:rPr lang="en-US">
                <a:solidFill>
                  <a:schemeClr val="dk1"/>
                </a:solidFill>
              </a:rPr>
              <a:t>(in relation to objective 3 - Explore prototypes for develop/test EO products)</a:t>
            </a:r>
            <a:br>
              <a:rPr lang="en-US">
                <a:solidFill>
                  <a:schemeClr val="dk1"/>
                </a:solidFill>
              </a:rPr>
            </a:br>
            <a:r>
              <a:rPr lang="en-US">
                <a:solidFill>
                  <a:schemeClr val="dk1"/>
                </a:solidFill>
              </a:rPr>
              <a:t>For selected priority indicators, the activity will support the development and demonstration of reproducible EO-enabled workflows, building on existing methodologies and datasets and leveraging GEO BON’s BON-in-a-Box and ESA’s openEO/CDSE environments. The work will promote interoperability, scalability, and uptake of EO-based approaches and strengthen coordination between CEOS Agencies, GEO BON, the CBD community, and other relevant partners.</a:t>
            </a:r>
            <a:endParaRPr>
              <a:solidFill>
                <a:schemeClr val="dk1"/>
              </a:solidFill>
            </a:endParaRPr>
          </a:p>
          <a:p>
            <a:pPr indent="0" lvl="0" marL="457200" rtl="0" algn="l">
              <a:lnSpc>
                <a:spcPct val="100000"/>
              </a:lnSpc>
              <a:spcBef>
                <a:spcPts val="1200"/>
              </a:spcBef>
              <a:spcAft>
                <a:spcPts val="0"/>
              </a:spcAft>
              <a:buSzPts val="1100"/>
              <a:buNone/>
            </a:pPr>
            <a:r>
              <a:rPr lang="en-US"/>
              <a:t>We will initiate the analysis with the ESA project and then further develop it (especially the upstream part) with CEOS agencies. </a:t>
            </a:r>
            <a:endParaRPr/>
          </a:p>
          <a:p>
            <a:pPr indent="0" lvl="0" marL="457200" rtl="0" algn="l">
              <a:lnSpc>
                <a:spcPct val="100000"/>
              </a:lnSpc>
              <a:spcBef>
                <a:spcPts val="0"/>
              </a:spcBef>
              <a:spcAft>
                <a:spcPts val="0"/>
              </a:spcAft>
              <a:buSzPts val="1100"/>
              <a:buNone/>
            </a:pPr>
            <a:r>
              <a:t/>
            </a:r>
            <a:endParaRPr/>
          </a:p>
          <a:p>
            <a:pPr indent="-298450" lvl="0" marL="457200" rtl="0" algn="l">
              <a:lnSpc>
                <a:spcPct val="100000"/>
              </a:lnSpc>
              <a:spcBef>
                <a:spcPts val="0"/>
              </a:spcBef>
              <a:spcAft>
                <a:spcPts val="0"/>
              </a:spcAft>
              <a:buSzPts val="1100"/>
              <a:buChar char="●"/>
            </a:pPr>
            <a:r>
              <a:rPr lang="en-US"/>
              <a:t>“</a:t>
            </a:r>
            <a:r>
              <a:rPr lang="en-US" sz="1200">
                <a:solidFill>
                  <a:srgbClr val="212121"/>
                </a:solidFill>
              </a:rPr>
              <a:t>Marc discussed a potential CEOS-ARD Strategy initiative to develop product family specifications for EBVs, such as ecosystem extent “</a:t>
            </a:r>
            <a:br>
              <a:rPr lang="en-US" sz="1200">
                <a:solidFill>
                  <a:srgbClr val="212121"/>
                </a:solidFill>
              </a:rPr>
            </a:br>
            <a:br>
              <a:rPr lang="en-US" sz="1200">
                <a:solidFill>
                  <a:srgbClr val="212121"/>
                </a:solidFill>
              </a:rPr>
            </a:br>
            <a:r>
              <a:rPr lang="en-US" sz="1200">
                <a:solidFill>
                  <a:srgbClr val="212121"/>
                </a:solidFill>
              </a:rPr>
              <a:t>As a title of the activity I would propose “CEOS-ARD Specifications for Essential Biodiversity Variables (EBVs)” or “Extending CEOS-ARD to Essential Biodiversity Variables”</a:t>
            </a:r>
            <a:br>
              <a:rPr lang="en-US" sz="1200">
                <a:solidFill>
                  <a:srgbClr val="212121"/>
                </a:solidFill>
              </a:rPr>
            </a:br>
            <a:br>
              <a:rPr lang="en-US" sz="1200">
                <a:solidFill>
                  <a:srgbClr val="212121"/>
                </a:solidFill>
              </a:rPr>
            </a:br>
            <a:r>
              <a:rPr lang="en-US">
                <a:solidFill>
                  <a:schemeClr val="dk1"/>
                </a:solidFill>
              </a:rPr>
              <a:t>here follows a short description  of the activity:</a:t>
            </a:r>
            <a:br>
              <a:rPr lang="en-US">
                <a:solidFill>
                  <a:schemeClr val="dk1"/>
                </a:solidFill>
              </a:rPr>
            </a:br>
            <a:br>
              <a:rPr lang="en-US">
                <a:solidFill>
                  <a:schemeClr val="dk1"/>
                </a:solidFill>
              </a:rPr>
            </a:br>
            <a:r>
              <a:rPr b="1" lang="en-US" sz="1200">
                <a:solidFill>
                  <a:srgbClr val="212121"/>
                </a:solidFill>
              </a:rPr>
              <a:t>Extending CEOS-ARD to Essential Biodiversity Variables</a:t>
            </a:r>
            <a:br>
              <a:rPr b="1" lang="en-US" sz="1200">
                <a:solidFill>
                  <a:srgbClr val="212121"/>
                </a:solidFill>
              </a:rPr>
            </a:br>
            <a:endParaRPr b="1" sz="1200">
              <a:solidFill>
                <a:srgbClr val="212121"/>
              </a:solidFill>
            </a:endParaRPr>
          </a:p>
          <a:p>
            <a:pPr indent="-304800" lvl="1" marL="914400" rtl="0" algn="l">
              <a:lnSpc>
                <a:spcPct val="115000"/>
              </a:lnSpc>
              <a:spcBef>
                <a:spcPts val="0"/>
              </a:spcBef>
              <a:spcAft>
                <a:spcPts val="0"/>
              </a:spcAft>
              <a:buClr>
                <a:srgbClr val="212121"/>
              </a:buClr>
              <a:buSzPts val="1200"/>
              <a:buChar char="○"/>
            </a:pPr>
            <a:r>
              <a:rPr lang="en-US" sz="1200">
                <a:solidFill>
                  <a:srgbClr val="212121"/>
                </a:solidFill>
              </a:rPr>
              <a:t>Contribute to the implementation of the CEOS Analysis Ready Data (CEOS-ARD) Strategy 2026–2031 by extending the ARD approach towards higher-level biodiversity-relevant L4 data products, with a focus on Essential Biodiversity Variables (EBVs).</a:t>
            </a:r>
            <a:endParaRPr sz="1200">
              <a:solidFill>
                <a:srgbClr val="212121"/>
              </a:solidFill>
            </a:endParaRPr>
          </a:p>
          <a:p>
            <a:pPr indent="-304800" lvl="1" marL="914400" rtl="0" algn="l">
              <a:lnSpc>
                <a:spcPct val="115000"/>
              </a:lnSpc>
              <a:spcBef>
                <a:spcPts val="0"/>
              </a:spcBef>
              <a:spcAft>
                <a:spcPts val="0"/>
              </a:spcAft>
              <a:buClr>
                <a:srgbClr val="212121"/>
              </a:buClr>
              <a:buSzPts val="1200"/>
              <a:buChar char="○"/>
            </a:pPr>
            <a:r>
              <a:rPr lang="en-US" sz="1200">
                <a:solidFill>
                  <a:srgbClr val="212121"/>
                </a:solidFill>
              </a:rPr>
              <a:t>The B-VC will work with the CEOS Land Surface Imaging Virtual Constellation (LSI-VC), and in particular its CEOS-ARD coordination activities, to develop Product Family Specifications (PFS) for selected terrestrial EBVs. The activity will initially explore Ecosystem Extent as a priority candidate, building on the work and expertise developed through the former CEOS Ecosystem Extent Task Team, while considering other EBVs where appropriate.</a:t>
            </a:r>
            <a:endParaRPr sz="1200">
              <a:solidFill>
                <a:srgbClr val="212121"/>
              </a:solidFill>
            </a:endParaRPr>
          </a:p>
          <a:p>
            <a:pPr indent="-304800" lvl="1" marL="914400" rtl="0" algn="l">
              <a:lnSpc>
                <a:spcPct val="115000"/>
              </a:lnSpc>
              <a:spcBef>
                <a:spcPts val="0"/>
              </a:spcBef>
              <a:spcAft>
                <a:spcPts val="0"/>
              </a:spcAft>
              <a:buClr>
                <a:srgbClr val="212121"/>
              </a:buClr>
              <a:buSzPts val="1200"/>
              <a:buChar char="○"/>
            </a:pPr>
            <a:r>
              <a:rPr lang="en-US" sz="1200">
                <a:solidFill>
                  <a:srgbClr val="212121"/>
                </a:solidFill>
              </a:rPr>
              <a:t>The activity will also engage with the CEOS Working Group on Calibration and Validation (WGCV), particularly its Land Product Validation (LPV) subgroup, to ensure that validation requirements, quality assessment, uncertainty characterisation, and fitness-for-purpose considerations are appropriately addressed within the ARD specifications.</a:t>
            </a:r>
            <a:endParaRPr sz="1200">
              <a:solidFill>
                <a:srgbClr val="212121"/>
              </a:solidFill>
            </a:endParaRPr>
          </a:p>
          <a:p>
            <a:pPr indent="-304800" lvl="1" marL="914400" rtl="0" algn="l">
              <a:lnSpc>
                <a:spcPct val="115000"/>
              </a:lnSpc>
              <a:spcBef>
                <a:spcPts val="0"/>
              </a:spcBef>
              <a:spcAft>
                <a:spcPts val="0"/>
              </a:spcAft>
              <a:buClr>
                <a:srgbClr val="212121"/>
              </a:buClr>
              <a:buSzPts val="1200"/>
              <a:buChar char="○"/>
            </a:pPr>
            <a:r>
              <a:rPr lang="en-US" sz="1200">
                <a:solidFill>
                  <a:srgbClr val="212121"/>
                </a:solidFill>
              </a:rPr>
              <a:t>By bringing together the biodiversity expertise of the B-VC, the CEOS-ARD expertise of LSI-VC, and the cal/val expertise of WGCV/LPV, the activity will establish a coordinated approach for defining interoperable, traceable, scalable, and fit-for-purpose higher-level biodiversity products. It will directly contribute to the Fitness for Purpose pillar of the CEOS-ARD Strategy 2026–2031, while also supporting its strategic objectives related to standards and interoperability; quality, authenticity and provenance; automation and scalability; AI enablement and foundation models; and adoption and impact.</a:t>
            </a:r>
            <a:endParaRPr sz="1200">
              <a:solidFill>
                <a:srgbClr val="212121"/>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 name="Shape 102"/>
        <p:cNvGrpSpPr/>
        <p:nvPr/>
      </p:nvGrpSpPr>
      <p:grpSpPr>
        <a:xfrm>
          <a:off x="0" y="0"/>
          <a:ext cx="0" cy="0"/>
          <a:chOff x="0" y="0"/>
          <a:chExt cx="0" cy="0"/>
        </a:xfrm>
      </p:grpSpPr>
      <p:sp>
        <p:nvSpPr>
          <p:cNvPr id="103" name="Google Shape;103;g38b9519a148_1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04" name="Google Shape;104;g38b9519a148_1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28600" lvl="0" marL="457200" rtl="0" algn="l">
              <a:lnSpc>
                <a:spcPct val="100000"/>
              </a:lnSpc>
              <a:spcBef>
                <a:spcPts val="0"/>
              </a:spcBef>
              <a:spcAft>
                <a:spcPts val="0"/>
              </a:spcAft>
              <a:buSzPts val="1100"/>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 name="Shape 113"/>
        <p:cNvGrpSpPr/>
        <p:nvPr/>
      </p:nvGrpSpPr>
      <p:grpSpPr>
        <a:xfrm>
          <a:off x="0" y="0"/>
          <a:ext cx="0" cy="0"/>
          <a:chOff x="0" y="0"/>
          <a:chExt cx="0" cy="0"/>
        </a:xfrm>
      </p:grpSpPr>
      <p:sp>
        <p:nvSpPr>
          <p:cNvPr id="114" name="Google Shape;114;g3f683208037_0_31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15" name="Google Shape;115;g3f683208037_0_3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304800" lvl="0" marL="457200" rtl="0" algn="l">
              <a:lnSpc>
                <a:spcPct val="115833"/>
              </a:lnSpc>
              <a:spcBef>
                <a:spcPts val="0"/>
              </a:spcBef>
              <a:spcAft>
                <a:spcPts val="0"/>
              </a:spcAft>
              <a:buClr>
                <a:schemeClr val="dk1"/>
              </a:buClr>
              <a:buSzPts val="1200"/>
              <a:buFont typeface="Noto Sans Symbols"/>
              <a:buChar char="●"/>
            </a:pPr>
            <a:r>
              <a:rPr lang="en-US" sz="1200">
                <a:solidFill>
                  <a:schemeClr val="dk1"/>
                </a:solidFill>
                <a:latin typeface="Arial"/>
                <a:ea typeface="Arial"/>
                <a:cs typeface="Arial"/>
                <a:sym typeface="Arial"/>
              </a:rPr>
              <a:t>Already implemented globally at 1km resolution, with publicly-accessible results generated annually from 2000 onwards.</a:t>
            </a:r>
            <a:endParaRPr sz="1200">
              <a:solidFill>
                <a:schemeClr val="dk1"/>
              </a:solidFill>
              <a:latin typeface="Arial"/>
              <a:ea typeface="Arial"/>
              <a:cs typeface="Arial"/>
              <a:sym typeface="Arial"/>
            </a:endParaRPr>
          </a:p>
          <a:p>
            <a:pPr indent="-304800" lvl="0" marL="457200" rtl="0" algn="l">
              <a:lnSpc>
                <a:spcPct val="115833"/>
              </a:lnSpc>
              <a:spcBef>
                <a:spcPts val="0"/>
              </a:spcBef>
              <a:spcAft>
                <a:spcPts val="800"/>
              </a:spcAft>
              <a:buClr>
                <a:schemeClr val="dk1"/>
              </a:buClr>
              <a:buSzPts val="1200"/>
              <a:buFont typeface="Noto Sans Symbols"/>
              <a:buChar char="●"/>
            </a:pPr>
            <a:r>
              <a:rPr lang="en-US" sz="1200">
                <a:solidFill>
                  <a:schemeClr val="dk1"/>
                </a:solidFill>
                <a:latin typeface="Arial"/>
                <a:ea typeface="Arial"/>
                <a:cs typeface="Arial"/>
                <a:sym typeface="Arial"/>
              </a:rPr>
              <a:t>Also implemented using best-available national data, at finer spatial resolution, for Australia, Canada and South Korea.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 name="Shape 139"/>
        <p:cNvGrpSpPr/>
        <p:nvPr/>
      </p:nvGrpSpPr>
      <p:grpSpPr>
        <a:xfrm>
          <a:off x="0" y="0"/>
          <a:ext cx="0" cy="0"/>
          <a:chOff x="0" y="0"/>
          <a:chExt cx="0" cy="0"/>
        </a:xfrm>
      </p:grpSpPr>
      <p:sp>
        <p:nvSpPr>
          <p:cNvPr id="140" name="Google Shape;140;g3f9d3e63bb7_4_13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1" name="Google Shape;141;g3f9d3e63bb7_4_13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228600" rtl="0" algn="l">
              <a:lnSpc>
                <a:spcPct val="100000"/>
              </a:lnSpc>
              <a:spcBef>
                <a:spcPts val="0"/>
              </a:spcBef>
              <a:spcAft>
                <a:spcPts val="0"/>
              </a:spcAft>
              <a:buSzPts val="1100"/>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 name="Shape 146"/>
        <p:cNvGrpSpPr/>
        <p:nvPr/>
      </p:nvGrpSpPr>
      <p:grpSpPr>
        <a:xfrm>
          <a:off x="0" y="0"/>
          <a:ext cx="0" cy="0"/>
          <a:chOff x="0" y="0"/>
          <a:chExt cx="0" cy="0"/>
        </a:xfrm>
      </p:grpSpPr>
      <p:sp>
        <p:nvSpPr>
          <p:cNvPr id="147" name="Google Shape;147;g3f9d3e63bb7_3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8" name="Google Shape;148;g3f9d3e63bb7_3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28600" lvl="0" marL="457200" rtl="0" algn="l">
              <a:lnSpc>
                <a:spcPct val="100000"/>
              </a:lnSpc>
              <a:spcBef>
                <a:spcPts val="0"/>
              </a:spcBef>
              <a:spcAft>
                <a:spcPts val="0"/>
              </a:spcAft>
              <a:buSzPts val="1100"/>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 name="Shape 156"/>
        <p:cNvGrpSpPr/>
        <p:nvPr/>
      </p:nvGrpSpPr>
      <p:grpSpPr>
        <a:xfrm>
          <a:off x="0" y="0"/>
          <a:ext cx="0" cy="0"/>
          <a:chOff x="0" y="0"/>
          <a:chExt cx="0" cy="0"/>
        </a:xfrm>
      </p:grpSpPr>
      <p:sp>
        <p:nvSpPr>
          <p:cNvPr id="157" name="Google Shape;157;g3f9d3e63bb7_4_14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8" name="Google Shape;158;g3f9d3e63bb7_4_14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 name="Shape 164"/>
        <p:cNvGrpSpPr/>
        <p:nvPr/>
      </p:nvGrpSpPr>
      <p:grpSpPr>
        <a:xfrm>
          <a:off x="0" y="0"/>
          <a:ext cx="0" cy="0"/>
          <a:chOff x="0" y="0"/>
          <a:chExt cx="0" cy="0"/>
        </a:xfrm>
      </p:grpSpPr>
      <p:sp>
        <p:nvSpPr>
          <p:cNvPr id="165" name="Google Shape;165;g38b9519a148_0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66" name="Google Shape;166;g38b9519a148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228600" rtl="0" algn="l">
              <a:lnSpc>
                <a:spcPct val="100000"/>
              </a:lnSpc>
              <a:spcBef>
                <a:spcPts val="0"/>
              </a:spcBef>
              <a:spcAft>
                <a:spcPts val="0"/>
              </a:spcAft>
              <a:buSzPts val="1100"/>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 name="Shape 182"/>
        <p:cNvGrpSpPr/>
        <p:nvPr/>
      </p:nvGrpSpPr>
      <p:grpSpPr>
        <a:xfrm>
          <a:off x="0" y="0"/>
          <a:ext cx="0" cy="0"/>
          <a:chOff x="0" y="0"/>
          <a:chExt cx="0" cy="0"/>
        </a:xfrm>
      </p:grpSpPr>
      <p:sp>
        <p:nvSpPr>
          <p:cNvPr id="183" name="Google Shape;183;g3fb2fc9246a_0_1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84" name="Google Shape;184;g3fb2fc9246a_0_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 name="Shape 188"/>
        <p:cNvGrpSpPr/>
        <p:nvPr/>
      </p:nvGrpSpPr>
      <p:grpSpPr>
        <a:xfrm>
          <a:off x="0" y="0"/>
          <a:ext cx="0" cy="0"/>
          <a:chOff x="0" y="0"/>
          <a:chExt cx="0" cy="0"/>
        </a:xfrm>
      </p:grpSpPr>
      <p:sp>
        <p:nvSpPr>
          <p:cNvPr id="189" name="Google Shape;189;g3f683208037_0_29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90" name="Google Shape;190;g3f683208037_0_29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a:p>
            <a:pPr indent="0" lvl="0" marL="228600" rtl="0" algn="l">
              <a:lnSpc>
                <a:spcPct val="100000"/>
              </a:lnSpc>
              <a:spcBef>
                <a:spcPts val="0"/>
              </a:spcBef>
              <a:spcAft>
                <a:spcPts val="0"/>
              </a:spcAft>
              <a:buSzPts val="11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jpg"/><Relationship Id="rId3" Type="http://schemas.openxmlformats.org/officeDocument/2006/relationships/image" Target="../media/image2.jpg"/><Relationship Id="rId4" Type="http://schemas.openxmlformats.org/officeDocument/2006/relationships/image" Target="../media/image6.jpg"/><Relationship Id="rId5" Type="http://schemas.openxmlformats.org/officeDocument/2006/relationships/image" Target="../media/image3.png"/><Relationship Id="rId6"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4.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4.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 Id="rId3" Type="http://schemas.openxmlformats.org/officeDocument/2006/relationships/image" Target="../media/image4.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 Slide">
    <p:spTree>
      <p:nvGrpSpPr>
        <p:cNvPr id="11" name="Shape 11"/>
        <p:cNvGrpSpPr/>
        <p:nvPr/>
      </p:nvGrpSpPr>
      <p:grpSpPr>
        <a:xfrm>
          <a:off x="0" y="0"/>
          <a:ext cx="0" cy="0"/>
          <a:chOff x="0" y="0"/>
          <a:chExt cx="0" cy="0"/>
        </a:xfrm>
      </p:grpSpPr>
      <p:pic>
        <p:nvPicPr>
          <p:cNvPr id="12" name="Google Shape;12;p5"/>
          <p:cNvPicPr preferRelativeResize="0"/>
          <p:nvPr/>
        </p:nvPicPr>
        <p:blipFill rotWithShape="1">
          <a:blip r:embed="rId2">
            <a:alphaModFix/>
          </a:blip>
          <a:srcRect b="0" l="0" r="0" t="0"/>
          <a:stretch/>
        </p:blipFill>
        <p:spPr>
          <a:xfrm>
            <a:off x="3301750" y="2265730"/>
            <a:ext cx="8288157" cy="2756714"/>
          </a:xfrm>
          <a:prstGeom prst="rect">
            <a:avLst/>
          </a:prstGeom>
          <a:noFill/>
          <a:ln>
            <a:noFill/>
          </a:ln>
        </p:spPr>
      </p:pic>
      <p:pic>
        <p:nvPicPr>
          <p:cNvPr id="13" name="Google Shape;13;p5"/>
          <p:cNvPicPr preferRelativeResize="0"/>
          <p:nvPr/>
        </p:nvPicPr>
        <p:blipFill rotWithShape="1">
          <a:blip r:embed="rId3">
            <a:alphaModFix/>
          </a:blip>
          <a:srcRect b="-113" l="0" r="0" t="0"/>
          <a:stretch/>
        </p:blipFill>
        <p:spPr>
          <a:xfrm flipH="1" rot="10800000">
            <a:off x="2824280" y="4824248"/>
            <a:ext cx="5391556" cy="2038097"/>
          </a:xfrm>
          <a:prstGeom prst="rect">
            <a:avLst/>
          </a:prstGeom>
          <a:noFill/>
          <a:ln>
            <a:noFill/>
          </a:ln>
        </p:spPr>
      </p:pic>
      <p:pic>
        <p:nvPicPr>
          <p:cNvPr descr="A picture containing nature&#10;&#10;Description automatically generated" id="14" name="Google Shape;14;p5"/>
          <p:cNvPicPr preferRelativeResize="0"/>
          <p:nvPr/>
        </p:nvPicPr>
        <p:blipFill rotWithShape="1">
          <a:blip r:embed="rId4">
            <a:alphaModFix/>
          </a:blip>
          <a:srcRect b="0" l="0" r="0" t="0"/>
          <a:stretch/>
        </p:blipFill>
        <p:spPr>
          <a:xfrm>
            <a:off x="8477344" y="-1"/>
            <a:ext cx="3714656" cy="2686815"/>
          </a:xfrm>
          <a:prstGeom prst="rect">
            <a:avLst/>
          </a:prstGeom>
          <a:noFill/>
          <a:ln>
            <a:noFill/>
          </a:ln>
        </p:spPr>
      </p:pic>
      <p:sp>
        <p:nvSpPr>
          <p:cNvPr id="15" name="Google Shape;15;p5"/>
          <p:cNvSpPr/>
          <p:nvPr/>
        </p:nvSpPr>
        <p:spPr>
          <a:xfrm flipH="1">
            <a:off x="5456394" y="1968439"/>
            <a:ext cx="6751471" cy="4901119"/>
          </a:xfrm>
          <a:custGeom>
            <a:rect b="b" l="l" r="r" t="t"/>
            <a:pathLst>
              <a:path extrusionOk="0" h="4901119" w="6751471">
                <a:moveTo>
                  <a:pt x="0" y="4901119"/>
                </a:moveTo>
                <a:cubicBezTo>
                  <a:pt x="794" y="3261063"/>
                  <a:pt x="1588" y="1640056"/>
                  <a:pt x="2382" y="0"/>
                </a:cubicBezTo>
                <a:lnTo>
                  <a:pt x="6751471" y="4901119"/>
                </a:lnTo>
                <a:lnTo>
                  <a:pt x="0" y="4901119"/>
                </a:lnTo>
                <a:close/>
              </a:path>
            </a:pathLst>
          </a:custGeom>
          <a:solidFill>
            <a:schemeClr val="accent4"/>
          </a:solidFill>
          <a:ln>
            <a:noFill/>
          </a:ln>
          <a:effectLst>
            <a:outerShdw blurRad="50800" rotWithShape="0" algn="br" dir="13500000" dist="381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6" name="Google Shape;16;p5"/>
          <p:cNvSpPr/>
          <p:nvPr/>
        </p:nvSpPr>
        <p:spPr>
          <a:xfrm flipH="1">
            <a:off x="-4784" y="-14542"/>
            <a:ext cx="12199164" cy="6874921"/>
          </a:xfrm>
          <a:custGeom>
            <a:rect b="b" l="l" r="r" t="t"/>
            <a:pathLst>
              <a:path extrusionOk="0" h="6836301" w="14761910">
                <a:moveTo>
                  <a:pt x="11356917" y="6833935"/>
                </a:moveTo>
                <a:lnTo>
                  <a:pt x="0" y="12611"/>
                </a:lnTo>
                <a:lnTo>
                  <a:pt x="14761631" y="0"/>
                </a:lnTo>
                <a:cubicBezTo>
                  <a:pt x="14763636" y="1138989"/>
                  <a:pt x="14754117" y="2277978"/>
                  <a:pt x="14756122" y="3416967"/>
                </a:cubicBezTo>
                <a:cubicBezTo>
                  <a:pt x="14754955" y="4555956"/>
                  <a:pt x="14759552" y="5697312"/>
                  <a:pt x="14758385" y="6836301"/>
                </a:cubicBezTo>
                <a:lnTo>
                  <a:pt x="11356917" y="6833935"/>
                </a:lnTo>
                <a:close/>
              </a:path>
            </a:pathLst>
          </a:custGeom>
          <a:solidFill>
            <a:schemeClr val="accent1"/>
          </a:solidFill>
          <a:ln>
            <a:noFill/>
          </a:ln>
          <a:effectLst>
            <a:outerShdw blurRad="50800" rotWithShape="0" algn="t" dir="2700000" dist="381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pic>
        <p:nvPicPr>
          <p:cNvPr id="17" name="Google Shape;17;p5"/>
          <p:cNvPicPr preferRelativeResize="0"/>
          <p:nvPr/>
        </p:nvPicPr>
        <p:blipFill rotWithShape="1">
          <a:blip r:embed="rId5">
            <a:alphaModFix/>
          </a:blip>
          <a:srcRect b="0" l="0" r="0" t="0"/>
          <a:stretch/>
        </p:blipFill>
        <p:spPr>
          <a:xfrm>
            <a:off x="138431" y="5311498"/>
            <a:ext cx="2738896" cy="1508514"/>
          </a:xfrm>
          <a:prstGeom prst="rect">
            <a:avLst/>
          </a:prstGeom>
          <a:noFill/>
          <a:ln>
            <a:noFill/>
          </a:ln>
          <a:effectLst>
            <a:outerShdw blurRad="50800" rotWithShape="0" algn="tl" dir="2700000" dist="38100">
              <a:srgbClr val="000000">
                <a:alpha val="40000"/>
              </a:srgbClr>
            </a:outerShdw>
          </a:effectLst>
        </p:spPr>
      </p:pic>
      <p:pic>
        <p:nvPicPr>
          <p:cNvPr id="18" name="Google Shape;18;p5"/>
          <p:cNvPicPr preferRelativeResize="0"/>
          <p:nvPr/>
        </p:nvPicPr>
        <p:blipFill rotWithShape="1">
          <a:blip r:embed="rId6">
            <a:alphaModFix amt="34000"/>
          </a:blip>
          <a:srcRect b="-8773" l="32582" r="8554" t="2399"/>
          <a:stretch/>
        </p:blipFill>
        <p:spPr>
          <a:xfrm rot="5400000">
            <a:off x="5734286" y="-1016167"/>
            <a:ext cx="5455273" cy="7480884"/>
          </a:xfrm>
          <a:prstGeom prst="rtTriangle">
            <a:avLst/>
          </a:prstGeom>
          <a:noFill/>
          <a:ln>
            <a:noFill/>
          </a:ln>
        </p:spPr>
      </p:pic>
      <p:pic>
        <p:nvPicPr>
          <p:cNvPr id="19" name="Google Shape;19;p5"/>
          <p:cNvPicPr preferRelativeResize="0"/>
          <p:nvPr/>
        </p:nvPicPr>
        <p:blipFill rotWithShape="1">
          <a:blip r:embed="rId6">
            <a:alphaModFix amt="34000"/>
          </a:blip>
          <a:srcRect b="673" l="54016" r="11355" t="36081"/>
          <a:stretch/>
        </p:blipFill>
        <p:spPr>
          <a:xfrm rot="-5400000">
            <a:off x="5792642" y="4819952"/>
            <a:ext cx="1719709" cy="2366806"/>
          </a:xfrm>
          <a:prstGeom prst="rtTriangle">
            <a:avLst/>
          </a:prstGeom>
          <a:noFill/>
          <a:ln>
            <a:noFill/>
          </a:ln>
        </p:spPr>
      </p:pic>
      <p:sp>
        <p:nvSpPr>
          <p:cNvPr id="20" name="Google Shape;20;p5"/>
          <p:cNvSpPr txBox="1"/>
          <p:nvPr>
            <p:ph type="title"/>
          </p:nvPr>
        </p:nvSpPr>
        <p:spPr>
          <a:xfrm>
            <a:off x="176047" y="175938"/>
            <a:ext cx="6157185" cy="3972645"/>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chemeClr val="lt1"/>
              </a:buClr>
              <a:buSzPts val="8000"/>
              <a:buFont typeface="Montserrat"/>
              <a:buNone/>
              <a:defRPr b="0" i="0" sz="8000" u="none" cap="none" strike="noStrike">
                <a:solidFill>
                  <a:schemeClr val="lt1"/>
                </a:solidFill>
                <a:latin typeface="Montserrat"/>
                <a:ea typeface="Montserrat"/>
                <a:cs typeface="Montserrat"/>
                <a:sym typeface="Montserrat"/>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p:cSld name="Title and Content">
    <p:spTree>
      <p:nvGrpSpPr>
        <p:cNvPr id="21" name="Shape 21"/>
        <p:cNvGrpSpPr/>
        <p:nvPr/>
      </p:nvGrpSpPr>
      <p:grpSpPr>
        <a:xfrm>
          <a:off x="0" y="0"/>
          <a:ext cx="0" cy="0"/>
          <a:chOff x="0" y="0"/>
          <a:chExt cx="0" cy="0"/>
        </a:xfrm>
      </p:grpSpPr>
      <p:sp>
        <p:nvSpPr>
          <p:cNvPr id="22" name="Google Shape;22;p6"/>
          <p:cNvSpPr/>
          <p:nvPr/>
        </p:nvSpPr>
        <p:spPr>
          <a:xfrm>
            <a:off x="0" y="1"/>
            <a:ext cx="12192000" cy="1037492"/>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2"/>
              </a:solidFill>
              <a:latin typeface="Arial"/>
              <a:ea typeface="Arial"/>
              <a:cs typeface="Arial"/>
              <a:sym typeface="Arial"/>
            </a:endParaRPr>
          </a:p>
        </p:txBody>
      </p:sp>
      <p:pic>
        <p:nvPicPr>
          <p:cNvPr id="23" name="Google Shape;23;p6"/>
          <p:cNvPicPr preferRelativeResize="0"/>
          <p:nvPr/>
        </p:nvPicPr>
        <p:blipFill rotWithShape="1">
          <a:blip r:embed="rId2">
            <a:alphaModFix amt="34000"/>
          </a:blip>
          <a:srcRect b="35419" l="51339" r="-2839" t="39269"/>
          <a:stretch/>
        </p:blipFill>
        <p:spPr>
          <a:xfrm flipH="1">
            <a:off x="9304422" y="0"/>
            <a:ext cx="2887578" cy="1037492"/>
          </a:xfrm>
          <a:prstGeom prst="rect">
            <a:avLst/>
          </a:prstGeom>
          <a:noFill/>
          <a:ln>
            <a:noFill/>
          </a:ln>
        </p:spPr>
      </p:pic>
      <p:pic>
        <p:nvPicPr>
          <p:cNvPr id="24" name="Google Shape;24;p6"/>
          <p:cNvPicPr preferRelativeResize="0"/>
          <p:nvPr/>
        </p:nvPicPr>
        <p:blipFill rotWithShape="1">
          <a:blip r:embed="rId3">
            <a:alphaModFix/>
          </a:blip>
          <a:srcRect b="0" l="0" r="0" t="0"/>
          <a:stretch/>
        </p:blipFill>
        <p:spPr>
          <a:xfrm>
            <a:off x="9791700" y="111656"/>
            <a:ext cx="2027900" cy="803439"/>
          </a:xfrm>
          <a:prstGeom prst="rect">
            <a:avLst/>
          </a:prstGeom>
          <a:noFill/>
          <a:ln>
            <a:noFill/>
          </a:ln>
          <a:effectLst>
            <a:outerShdw blurRad="50800" rotWithShape="0" algn="tl" dir="2700000" dist="38100">
              <a:srgbClr val="000000">
                <a:alpha val="40000"/>
              </a:srgbClr>
            </a:outerShdw>
          </a:effectLst>
        </p:spPr>
      </p:pic>
      <p:sp>
        <p:nvSpPr>
          <p:cNvPr id="25" name="Google Shape;25;p6"/>
          <p:cNvSpPr/>
          <p:nvPr/>
        </p:nvSpPr>
        <p:spPr>
          <a:xfrm>
            <a:off x="-1778" y="6574604"/>
            <a:ext cx="12193777" cy="283396"/>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2"/>
              </a:solidFill>
              <a:latin typeface="Arial"/>
              <a:ea typeface="Arial"/>
              <a:cs typeface="Arial"/>
              <a:sym typeface="Arial"/>
            </a:endParaRPr>
          </a:p>
        </p:txBody>
      </p:sp>
      <p:sp>
        <p:nvSpPr>
          <p:cNvPr id="26" name="Google Shape;26;p6"/>
          <p:cNvSpPr/>
          <p:nvPr/>
        </p:nvSpPr>
        <p:spPr>
          <a:xfrm flipH="1" rot="10800000">
            <a:off x="-4504" y="6540436"/>
            <a:ext cx="12196504" cy="59527"/>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2"/>
              </a:solidFill>
              <a:latin typeface="Arial"/>
              <a:ea typeface="Arial"/>
              <a:cs typeface="Arial"/>
              <a:sym typeface="Arial"/>
            </a:endParaRPr>
          </a:p>
        </p:txBody>
      </p:sp>
      <p:sp>
        <p:nvSpPr>
          <p:cNvPr id="27" name="Google Shape;27;p6"/>
          <p:cNvSpPr txBox="1"/>
          <p:nvPr/>
        </p:nvSpPr>
        <p:spPr>
          <a:xfrm>
            <a:off x="10265664" y="6574604"/>
            <a:ext cx="1925447" cy="307777"/>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400"/>
              <a:buFont typeface="Arial"/>
              <a:buNone/>
            </a:pPr>
            <a:r>
              <a:rPr b="1" i="0" lang="en-US" sz="1400" u="none" cap="none" strike="noStrike">
                <a:solidFill>
                  <a:schemeClr val="accent1"/>
                </a:solidFill>
                <a:latin typeface="Montserrat"/>
                <a:ea typeface="Montserrat"/>
                <a:cs typeface="Montserrat"/>
                <a:sym typeface="Montserrat"/>
              </a:rPr>
              <a:t>Slide </a:t>
            </a:r>
            <a:fld id="{00000000-1234-1234-1234-123412341234}" type="slidenum">
              <a:rPr b="1" i="0" lang="en-US" sz="1400" u="none" cap="none" strike="noStrike">
                <a:solidFill>
                  <a:schemeClr val="accent1"/>
                </a:solidFill>
                <a:latin typeface="Montserrat"/>
                <a:ea typeface="Montserrat"/>
                <a:cs typeface="Montserrat"/>
                <a:sym typeface="Montserrat"/>
              </a:rPr>
              <a:t>‹#›</a:t>
            </a:fld>
            <a:endParaRPr b="1" i="0" sz="1400" u="none" cap="none" strike="noStrike">
              <a:solidFill>
                <a:schemeClr val="accent1"/>
              </a:solidFill>
              <a:latin typeface="Montserrat"/>
              <a:ea typeface="Montserrat"/>
              <a:cs typeface="Montserrat"/>
              <a:sym typeface="Montserrat"/>
            </a:endParaRPr>
          </a:p>
        </p:txBody>
      </p:sp>
      <p:sp>
        <p:nvSpPr>
          <p:cNvPr id="28" name="Google Shape;28;p6"/>
          <p:cNvSpPr txBox="1"/>
          <p:nvPr>
            <p:ph idx="1" type="body"/>
          </p:nvPr>
        </p:nvSpPr>
        <p:spPr>
          <a:xfrm>
            <a:off x="324233" y="1558533"/>
            <a:ext cx="11495400" cy="4662900"/>
          </a:xfrm>
          <a:prstGeom prst="rect">
            <a:avLst/>
          </a:prstGeom>
          <a:noFill/>
          <a:ln>
            <a:noFill/>
          </a:ln>
        </p:spPr>
        <p:txBody>
          <a:bodyPr anchorCtr="0" anchor="t" bIns="45700" lIns="91425" spcFirstLastPara="1" rIns="91425" wrap="square" tIns="45700">
            <a:noAutofit/>
          </a:bodyPr>
          <a:lstStyle>
            <a:lvl1pPr indent="-406400" lvl="0" marL="457200" marR="0" rtl="0" algn="l">
              <a:lnSpc>
                <a:spcPct val="115000"/>
              </a:lnSpc>
              <a:spcBef>
                <a:spcPts val="1000"/>
              </a:spcBef>
              <a:spcAft>
                <a:spcPts val="0"/>
              </a:spcAft>
              <a:buClr>
                <a:schemeClr val="dk1"/>
              </a:buClr>
              <a:buSzPts val="2800"/>
              <a:buFont typeface="Montserrat"/>
              <a:buChar char="❖"/>
              <a:defRPr b="0" i="0" sz="2800" u="none" cap="none" strike="noStrike">
                <a:solidFill>
                  <a:schemeClr val="dk1"/>
                </a:solidFill>
                <a:latin typeface="Montserrat"/>
                <a:ea typeface="Montserrat"/>
                <a:cs typeface="Montserrat"/>
                <a:sym typeface="Montserrat"/>
              </a:defRPr>
            </a:lvl1pPr>
            <a:lvl2pPr indent="-381000" lvl="1" marL="914400" marR="0" rtl="0" algn="l">
              <a:lnSpc>
                <a:spcPct val="115000"/>
              </a:lnSpc>
              <a:spcBef>
                <a:spcPts val="500"/>
              </a:spcBef>
              <a:spcAft>
                <a:spcPts val="0"/>
              </a:spcAft>
              <a:buClr>
                <a:schemeClr val="dk1"/>
              </a:buClr>
              <a:buSzPts val="2400"/>
              <a:buFont typeface="Montserrat"/>
              <a:buChar char="▪"/>
              <a:defRPr b="0" i="0" sz="2400" u="none" cap="none" strike="noStrike">
                <a:solidFill>
                  <a:schemeClr val="dk1"/>
                </a:solidFill>
                <a:latin typeface="Montserrat"/>
                <a:ea typeface="Montserrat"/>
                <a:cs typeface="Montserrat"/>
                <a:sym typeface="Montserrat"/>
              </a:defRPr>
            </a:lvl2pPr>
            <a:lvl3pPr indent="-355600" lvl="2" marL="1371600" marR="0" rtl="0" algn="l">
              <a:lnSpc>
                <a:spcPct val="115000"/>
              </a:lnSpc>
              <a:spcBef>
                <a:spcPts val="500"/>
              </a:spcBef>
              <a:spcAft>
                <a:spcPts val="0"/>
              </a:spcAft>
              <a:buClr>
                <a:schemeClr val="dk1"/>
              </a:buClr>
              <a:buSzPts val="2000"/>
              <a:buFont typeface="Montserrat"/>
              <a:buChar char="o"/>
              <a:defRPr b="0" i="0" sz="2000" u="none" cap="none" strike="noStrike">
                <a:solidFill>
                  <a:schemeClr val="dk1"/>
                </a:solidFill>
                <a:latin typeface="Montserrat"/>
                <a:ea typeface="Montserrat"/>
                <a:cs typeface="Montserrat"/>
                <a:sym typeface="Montserrat"/>
              </a:defRPr>
            </a:lvl3pPr>
            <a:lvl4pPr indent="-342900" lvl="3" marL="1828800" marR="0" rtl="0" algn="l">
              <a:lnSpc>
                <a:spcPct val="115000"/>
              </a:lnSpc>
              <a:spcBef>
                <a:spcPts val="500"/>
              </a:spcBef>
              <a:spcAft>
                <a:spcPts val="0"/>
              </a:spcAft>
              <a:buClr>
                <a:schemeClr val="dk1"/>
              </a:buClr>
              <a:buSzPts val="1800"/>
              <a:buFont typeface="Montserrat"/>
              <a:buChar char="•"/>
              <a:defRPr b="0" i="0" sz="1800" u="none" cap="none" strike="noStrike">
                <a:solidFill>
                  <a:schemeClr val="dk1"/>
                </a:solidFill>
                <a:latin typeface="Montserrat"/>
                <a:ea typeface="Montserrat"/>
                <a:cs typeface="Montserrat"/>
                <a:sym typeface="Montserrat"/>
              </a:defRPr>
            </a:lvl4pPr>
            <a:lvl5pPr indent="-342900" lvl="4" marL="2286000" marR="0" rtl="0" algn="l">
              <a:lnSpc>
                <a:spcPct val="115000"/>
              </a:lnSpc>
              <a:spcBef>
                <a:spcPts val="500"/>
              </a:spcBef>
              <a:spcAft>
                <a:spcPts val="0"/>
              </a:spcAft>
              <a:buClr>
                <a:schemeClr val="dk1"/>
              </a:buClr>
              <a:buSzPts val="1800"/>
              <a:buFont typeface="Montserrat"/>
              <a:buChar char="•"/>
              <a:defRPr b="0" i="0" sz="1800" u="none" cap="none" strike="noStrike">
                <a:solidFill>
                  <a:schemeClr val="dk1"/>
                </a:solidFill>
                <a:latin typeface="Montserrat"/>
                <a:ea typeface="Montserrat"/>
                <a:cs typeface="Montserrat"/>
                <a:sym typeface="Montserrat"/>
              </a:defRPr>
            </a:lvl5pPr>
            <a:lvl6pPr indent="-355600" lvl="5" marL="2743200" marR="0" rtl="0" algn="l">
              <a:lnSpc>
                <a:spcPct val="115000"/>
              </a:lnSpc>
              <a:spcBef>
                <a:spcPts val="500"/>
              </a:spcBef>
              <a:spcAft>
                <a:spcPts val="0"/>
              </a:spcAft>
              <a:buClr>
                <a:schemeClr val="dk1"/>
              </a:buClr>
              <a:buSzPts val="2000"/>
              <a:buFont typeface="Montserrat"/>
              <a:buChar char="•"/>
              <a:defRPr b="0" i="0" sz="2000" u="none" cap="none" strike="noStrike">
                <a:solidFill>
                  <a:schemeClr val="dk1"/>
                </a:solidFill>
                <a:latin typeface="Montserrat"/>
                <a:ea typeface="Montserrat"/>
                <a:cs typeface="Montserrat"/>
                <a:sym typeface="Montserrat"/>
              </a:defRPr>
            </a:lvl6pPr>
            <a:lvl7pPr indent="-355600" lvl="6" marL="3200400" marR="0" rtl="0" algn="l">
              <a:lnSpc>
                <a:spcPct val="115000"/>
              </a:lnSpc>
              <a:spcBef>
                <a:spcPts val="500"/>
              </a:spcBef>
              <a:spcAft>
                <a:spcPts val="0"/>
              </a:spcAft>
              <a:buClr>
                <a:schemeClr val="dk1"/>
              </a:buClr>
              <a:buSzPts val="2000"/>
              <a:buFont typeface="Montserrat"/>
              <a:buChar char="•"/>
              <a:defRPr b="0" i="0" sz="2000" u="none" cap="none" strike="noStrike">
                <a:solidFill>
                  <a:schemeClr val="dk1"/>
                </a:solidFill>
                <a:latin typeface="Montserrat"/>
                <a:ea typeface="Montserrat"/>
                <a:cs typeface="Montserrat"/>
                <a:sym typeface="Montserrat"/>
              </a:defRPr>
            </a:lvl7pPr>
            <a:lvl8pPr indent="-355600" lvl="7" marL="3657600" marR="0" rtl="0" algn="l">
              <a:lnSpc>
                <a:spcPct val="115000"/>
              </a:lnSpc>
              <a:spcBef>
                <a:spcPts val="500"/>
              </a:spcBef>
              <a:spcAft>
                <a:spcPts val="0"/>
              </a:spcAft>
              <a:buClr>
                <a:schemeClr val="dk1"/>
              </a:buClr>
              <a:buSzPts val="2000"/>
              <a:buFont typeface="Montserrat"/>
              <a:buChar char="•"/>
              <a:defRPr b="0" i="0" sz="2000" u="none" cap="none" strike="noStrike">
                <a:solidFill>
                  <a:schemeClr val="dk1"/>
                </a:solidFill>
                <a:latin typeface="Montserrat"/>
                <a:ea typeface="Montserrat"/>
                <a:cs typeface="Montserrat"/>
                <a:sym typeface="Montserrat"/>
              </a:defRPr>
            </a:lvl8pPr>
            <a:lvl9pPr indent="-355600" lvl="8" marL="4114800" marR="0" rtl="0" algn="l">
              <a:lnSpc>
                <a:spcPct val="115000"/>
              </a:lnSpc>
              <a:spcBef>
                <a:spcPts val="500"/>
              </a:spcBef>
              <a:spcAft>
                <a:spcPts val="0"/>
              </a:spcAft>
              <a:buClr>
                <a:schemeClr val="dk1"/>
              </a:buClr>
              <a:buSzPts val="2000"/>
              <a:buFont typeface="Montserrat"/>
              <a:buChar char="•"/>
              <a:defRPr b="0" i="0" sz="2000" u="none" cap="none" strike="noStrike">
                <a:solidFill>
                  <a:schemeClr val="dk1"/>
                </a:solidFill>
                <a:latin typeface="Montserrat"/>
                <a:ea typeface="Montserrat"/>
                <a:cs typeface="Montserrat"/>
                <a:sym typeface="Montserrat"/>
              </a:defRPr>
            </a:lvl9pPr>
          </a:lstStyle>
          <a:p/>
        </p:txBody>
      </p:sp>
      <p:sp>
        <p:nvSpPr>
          <p:cNvPr id="29" name="Google Shape;29;p6"/>
          <p:cNvSpPr txBox="1"/>
          <p:nvPr>
            <p:ph type="title"/>
          </p:nvPr>
        </p:nvSpPr>
        <p:spPr>
          <a:xfrm>
            <a:off x="176048" y="175939"/>
            <a:ext cx="9386864" cy="779002"/>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chemeClr val="lt1"/>
              </a:buClr>
              <a:buSzPts val="4400"/>
              <a:buFont typeface="Montserrat"/>
              <a:buNone/>
              <a:defRPr b="0" i="0" sz="4400" u="none" cap="none" strike="noStrike">
                <a:solidFill>
                  <a:schemeClr val="lt1"/>
                </a:solidFill>
                <a:latin typeface="Montserrat"/>
                <a:ea typeface="Montserrat"/>
                <a:cs typeface="Montserrat"/>
                <a:sym typeface="Montserrat"/>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p:cSld name="Content with Caption">
    <p:spTree>
      <p:nvGrpSpPr>
        <p:cNvPr id="30" name="Shape 30"/>
        <p:cNvGrpSpPr/>
        <p:nvPr/>
      </p:nvGrpSpPr>
      <p:grpSpPr>
        <a:xfrm>
          <a:off x="0" y="0"/>
          <a:ext cx="0" cy="0"/>
          <a:chOff x="0" y="0"/>
          <a:chExt cx="0" cy="0"/>
        </a:xfrm>
      </p:grpSpPr>
      <p:sp>
        <p:nvSpPr>
          <p:cNvPr id="31" name="Google Shape;31;p7"/>
          <p:cNvSpPr/>
          <p:nvPr/>
        </p:nvSpPr>
        <p:spPr>
          <a:xfrm>
            <a:off x="0" y="1"/>
            <a:ext cx="12192000" cy="1037492"/>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2"/>
              </a:solidFill>
              <a:latin typeface="Arial"/>
              <a:ea typeface="Arial"/>
              <a:cs typeface="Arial"/>
              <a:sym typeface="Arial"/>
            </a:endParaRPr>
          </a:p>
        </p:txBody>
      </p:sp>
      <p:pic>
        <p:nvPicPr>
          <p:cNvPr id="32" name="Google Shape;32;p7"/>
          <p:cNvPicPr preferRelativeResize="0"/>
          <p:nvPr/>
        </p:nvPicPr>
        <p:blipFill rotWithShape="1">
          <a:blip r:embed="rId2">
            <a:alphaModFix amt="34000"/>
          </a:blip>
          <a:srcRect b="35419" l="51339" r="-2839" t="39269"/>
          <a:stretch/>
        </p:blipFill>
        <p:spPr>
          <a:xfrm flipH="1">
            <a:off x="9304422" y="0"/>
            <a:ext cx="2887578" cy="1037492"/>
          </a:xfrm>
          <a:prstGeom prst="rect">
            <a:avLst/>
          </a:prstGeom>
          <a:noFill/>
          <a:ln>
            <a:noFill/>
          </a:ln>
        </p:spPr>
      </p:pic>
      <p:pic>
        <p:nvPicPr>
          <p:cNvPr id="33" name="Google Shape;33;p7"/>
          <p:cNvPicPr preferRelativeResize="0"/>
          <p:nvPr/>
        </p:nvPicPr>
        <p:blipFill rotWithShape="1">
          <a:blip r:embed="rId3">
            <a:alphaModFix/>
          </a:blip>
          <a:srcRect b="0" l="0" r="0" t="0"/>
          <a:stretch/>
        </p:blipFill>
        <p:spPr>
          <a:xfrm>
            <a:off x="9791700" y="111656"/>
            <a:ext cx="2027900" cy="803439"/>
          </a:xfrm>
          <a:prstGeom prst="rect">
            <a:avLst/>
          </a:prstGeom>
          <a:noFill/>
          <a:ln>
            <a:noFill/>
          </a:ln>
          <a:effectLst>
            <a:outerShdw blurRad="50800" rotWithShape="0" algn="tl" dir="2700000" dist="38100">
              <a:srgbClr val="000000">
                <a:alpha val="40000"/>
              </a:srgbClr>
            </a:outerShdw>
          </a:effectLst>
        </p:spPr>
      </p:pic>
      <p:sp>
        <p:nvSpPr>
          <p:cNvPr id="34" name="Google Shape;34;p7"/>
          <p:cNvSpPr/>
          <p:nvPr/>
        </p:nvSpPr>
        <p:spPr>
          <a:xfrm>
            <a:off x="-1778" y="6574604"/>
            <a:ext cx="12193777" cy="283396"/>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2"/>
              </a:solidFill>
              <a:latin typeface="Arial"/>
              <a:ea typeface="Arial"/>
              <a:cs typeface="Arial"/>
              <a:sym typeface="Arial"/>
            </a:endParaRPr>
          </a:p>
        </p:txBody>
      </p:sp>
      <p:sp>
        <p:nvSpPr>
          <p:cNvPr id="35" name="Google Shape;35;p7"/>
          <p:cNvSpPr/>
          <p:nvPr/>
        </p:nvSpPr>
        <p:spPr>
          <a:xfrm flipH="1" rot="10800000">
            <a:off x="-4504" y="6540436"/>
            <a:ext cx="12196504" cy="59527"/>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2"/>
              </a:solidFill>
              <a:latin typeface="Arial"/>
              <a:ea typeface="Arial"/>
              <a:cs typeface="Arial"/>
              <a:sym typeface="Arial"/>
            </a:endParaRPr>
          </a:p>
        </p:txBody>
      </p:sp>
      <p:sp>
        <p:nvSpPr>
          <p:cNvPr id="36" name="Google Shape;36;p7"/>
          <p:cNvSpPr txBox="1"/>
          <p:nvPr>
            <p:ph idx="1" type="body"/>
          </p:nvPr>
        </p:nvSpPr>
        <p:spPr>
          <a:xfrm>
            <a:off x="5180012" y="1373852"/>
            <a:ext cx="6172200" cy="4694402"/>
          </a:xfrm>
          <a:prstGeom prst="rect">
            <a:avLst/>
          </a:prstGeom>
          <a:noFill/>
          <a:ln>
            <a:noFill/>
          </a:ln>
        </p:spPr>
        <p:txBody>
          <a:bodyPr anchorCtr="0" anchor="t" bIns="45700" lIns="91425" spcFirstLastPara="1" rIns="91425" wrap="square" tIns="45700">
            <a:noAutofit/>
          </a:bodyPr>
          <a:lstStyle>
            <a:lvl1pPr indent="-431800" lvl="0" marL="457200" marR="0" rtl="0" algn="l">
              <a:lnSpc>
                <a:spcPct val="115000"/>
              </a:lnSpc>
              <a:spcBef>
                <a:spcPts val="1000"/>
              </a:spcBef>
              <a:spcAft>
                <a:spcPts val="0"/>
              </a:spcAft>
              <a:buClr>
                <a:schemeClr val="dk1"/>
              </a:buClr>
              <a:buSzPts val="3200"/>
              <a:buFont typeface="Montserrat"/>
              <a:buChar char="❖"/>
              <a:defRPr b="0" i="0" sz="3200" u="none" cap="none" strike="noStrike">
                <a:solidFill>
                  <a:schemeClr val="dk1"/>
                </a:solidFill>
                <a:latin typeface="Montserrat"/>
                <a:ea typeface="Montserrat"/>
                <a:cs typeface="Montserrat"/>
                <a:sym typeface="Montserrat"/>
              </a:defRPr>
            </a:lvl1pPr>
            <a:lvl2pPr indent="-406400" lvl="1" marL="914400" marR="0" rtl="0" algn="l">
              <a:lnSpc>
                <a:spcPct val="115000"/>
              </a:lnSpc>
              <a:spcBef>
                <a:spcPts val="500"/>
              </a:spcBef>
              <a:spcAft>
                <a:spcPts val="0"/>
              </a:spcAft>
              <a:buClr>
                <a:schemeClr val="dk1"/>
              </a:buClr>
              <a:buSzPts val="2800"/>
              <a:buFont typeface="Montserrat"/>
              <a:buChar char="▪"/>
              <a:defRPr b="0" i="0" sz="2800" u="none" cap="none" strike="noStrike">
                <a:solidFill>
                  <a:schemeClr val="dk1"/>
                </a:solidFill>
                <a:latin typeface="Montserrat"/>
                <a:ea typeface="Montserrat"/>
                <a:cs typeface="Montserrat"/>
                <a:sym typeface="Montserrat"/>
              </a:defRPr>
            </a:lvl2pPr>
            <a:lvl3pPr indent="-381000" lvl="2" marL="1371600" marR="0" rtl="0" algn="l">
              <a:lnSpc>
                <a:spcPct val="115000"/>
              </a:lnSpc>
              <a:spcBef>
                <a:spcPts val="500"/>
              </a:spcBef>
              <a:spcAft>
                <a:spcPts val="0"/>
              </a:spcAft>
              <a:buClr>
                <a:schemeClr val="dk1"/>
              </a:buClr>
              <a:buSzPts val="2400"/>
              <a:buFont typeface="Montserrat"/>
              <a:buChar char="o"/>
              <a:defRPr b="0" i="0" sz="2400" u="none" cap="none" strike="noStrike">
                <a:solidFill>
                  <a:schemeClr val="dk1"/>
                </a:solidFill>
                <a:latin typeface="Montserrat"/>
                <a:ea typeface="Montserrat"/>
                <a:cs typeface="Montserrat"/>
                <a:sym typeface="Montserrat"/>
              </a:defRPr>
            </a:lvl3pPr>
            <a:lvl4pPr indent="-355600" lvl="3" marL="1828800" marR="0" rtl="0" algn="l">
              <a:lnSpc>
                <a:spcPct val="115000"/>
              </a:lnSpc>
              <a:spcBef>
                <a:spcPts val="500"/>
              </a:spcBef>
              <a:spcAft>
                <a:spcPts val="0"/>
              </a:spcAft>
              <a:buClr>
                <a:schemeClr val="dk1"/>
              </a:buClr>
              <a:buSzPts val="2000"/>
              <a:buFont typeface="Montserrat"/>
              <a:buChar char="•"/>
              <a:defRPr b="0" i="0" sz="2000" u="none" cap="none" strike="noStrike">
                <a:solidFill>
                  <a:schemeClr val="dk1"/>
                </a:solidFill>
                <a:latin typeface="Montserrat"/>
                <a:ea typeface="Montserrat"/>
                <a:cs typeface="Montserrat"/>
                <a:sym typeface="Montserrat"/>
              </a:defRPr>
            </a:lvl4pPr>
            <a:lvl5pPr indent="-355600" lvl="4" marL="2286000" marR="0" rtl="0" algn="l">
              <a:lnSpc>
                <a:spcPct val="115000"/>
              </a:lnSpc>
              <a:spcBef>
                <a:spcPts val="500"/>
              </a:spcBef>
              <a:spcAft>
                <a:spcPts val="0"/>
              </a:spcAft>
              <a:buClr>
                <a:schemeClr val="dk1"/>
              </a:buClr>
              <a:buSzPts val="2000"/>
              <a:buFont typeface="Montserrat"/>
              <a:buChar char="•"/>
              <a:defRPr b="0" i="0" sz="2000" u="none" cap="none" strike="noStrike">
                <a:solidFill>
                  <a:schemeClr val="dk1"/>
                </a:solidFill>
                <a:latin typeface="Montserrat"/>
                <a:ea typeface="Montserrat"/>
                <a:cs typeface="Montserrat"/>
                <a:sym typeface="Montserrat"/>
              </a:defRPr>
            </a:lvl5pPr>
            <a:lvl6pPr indent="-355600" lvl="5" marL="2743200" marR="0" rtl="0" algn="l">
              <a:lnSpc>
                <a:spcPct val="115000"/>
              </a:lnSpc>
              <a:spcBef>
                <a:spcPts val="500"/>
              </a:spcBef>
              <a:spcAft>
                <a:spcPts val="0"/>
              </a:spcAft>
              <a:buClr>
                <a:schemeClr val="dk1"/>
              </a:buClr>
              <a:buSzPts val="2000"/>
              <a:buFont typeface="Montserrat"/>
              <a:buChar char="•"/>
              <a:defRPr b="0" i="0" sz="2000" u="none" cap="none" strike="noStrike">
                <a:solidFill>
                  <a:schemeClr val="dk1"/>
                </a:solidFill>
                <a:latin typeface="Montserrat"/>
                <a:ea typeface="Montserrat"/>
                <a:cs typeface="Montserrat"/>
                <a:sym typeface="Montserrat"/>
              </a:defRPr>
            </a:lvl6pPr>
            <a:lvl7pPr indent="-355600" lvl="6" marL="3200400" marR="0" rtl="0" algn="l">
              <a:lnSpc>
                <a:spcPct val="115000"/>
              </a:lnSpc>
              <a:spcBef>
                <a:spcPts val="500"/>
              </a:spcBef>
              <a:spcAft>
                <a:spcPts val="0"/>
              </a:spcAft>
              <a:buClr>
                <a:schemeClr val="dk1"/>
              </a:buClr>
              <a:buSzPts val="2000"/>
              <a:buFont typeface="Montserrat"/>
              <a:buChar char="•"/>
              <a:defRPr b="0" i="0" sz="2000" u="none" cap="none" strike="noStrike">
                <a:solidFill>
                  <a:schemeClr val="dk1"/>
                </a:solidFill>
                <a:latin typeface="Montserrat"/>
                <a:ea typeface="Montserrat"/>
                <a:cs typeface="Montserrat"/>
                <a:sym typeface="Montserrat"/>
              </a:defRPr>
            </a:lvl7pPr>
            <a:lvl8pPr indent="-355600" lvl="7" marL="3657600" marR="0" rtl="0" algn="l">
              <a:lnSpc>
                <a:spcPct val="115000"/>
              </a:lnSpc>
              <a:spcBef>
                <a:spcPts val="500"/>
              </a:spcBef>
              <a:spcAft>
                <a:spcPts val="0"/>
              </a:spcAft>
              <a:buClr>
                <a:schemeClr val="dk1"/>
              </a:buClr>
              <a:buSzPts val="2000"/>
              <a:buFont typeface="Montserrat"/>
              <a:buChar char="•"/>
              <a:defRPr b="0" i="0" sz="2000" u="none" cap="none" strike="noStrike">
                <a:solidFill>
                  <a:schemeClr val="dk1"/>
                </a:solidFill>
                <a:latin typeface="Montserrat"/>
                <a:ea typeface="Montserrat"/>
                <a:cs typeface="Montserrat"/>
                <a:sym typeface="Montserrat"/>
              </a:defRPr>
            </a:lvl8pPr>
            <a:lvl9pPr indent="-355600" lvl="8" marL="4114800" marR="0" rtl="0" algn="l">
              <a:lnSpc>
                <a:spcPct val="115000"/>
              </a:lnSpc>
              <a:spcBef>
                <a:spcPts val="500"/>
              </a:spcBef>
              <a:spcAft>
                <a:spcPts val="0"/>
              </a:spcAft>
              <a:buClr>
                <a:schemeClr val="dk1"/>
              </a:buClr>
              <a:buSzPts val="2000"/>
              <a:buFont typeface="Montserrat"/>
              <a:buChar char="•"/>
              <a:defRPr b="0" i="0" sz="2000" u="none" cap="none" strike="noStrike">
                <a:solidFill>
                  <a:schemeClr val="dk1"/>
                </a:solidFill>
                <a:latin typeface="Montserrat"/>
                <a:ea typeface="Montserrat"/>
                <a:cs typeface="Montserrat"/>
                <a:sym typeface="Montserrat"/>
              </a:defRPr>
            </a:lvl9pPr>
          </a:lstStyle>
          <a:p/>
        </p:txBody>
      </p:sp>
      <p:sp>
        <p:nvSpPr>
          <p:cNvPr id="37" name="Google Shape;37;p7"/>
          <p:cNvSpPr txBox="1"/>
          <p:nvPr>
            <p:ph idx="2" type="body"/>
          </p:nvPr>
        </p:nvSpPr>
        <p:spPr>
          <a:xfrm>
            <a:off x="839788" y="1373852"/>
            <a:ext cx="3932237" cy="4630558"/>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15000"/>
              </a:lnSpc>
              <a:spcBef>
                <a:spcPts val="1000"/>
              </a:spcBef>
              <a:spcAft>
                <a:spcPts val="0"/>
              </a:spcAft>
              <a:buClr>
                <a:schemeClr val="dk1"/>
              </a:buClr>
              <a:buSzPts val="1600"/>
              <a:buFont typeface="Montserrat"/>
              <a:buNone/>
              <a:defRPr b="0" i="0" sz="1600" u="none" cap="none" strike="noStrike">
                <a:solidFill>
                  <a:schemeClr val="dk1"/>
                </a:solidFill>
                <a:latin typeface="Montserrat"/>
                <a:ea typeface="Montserrat"/>
                <a:cs typeface="Montserrat"/>
                <a:sym typeface="Montserrat"/>
              </a:defRPr>
            </a:lvl1pPr>
            <a:lvl2pPr indent="-228600" lvl="1" marL="914400" marR="0" rtl="0" algn="l">
              <a:lnSpc>
                <a:spcPct val="115000"/>
              </a:lnSpc>
              <a:spcBef>
                <a:spcPts val="500"/>
              </a:spcBef>
              <a:spcAft>
                <a:spcPts val="0"/>
              </a:spcAft>
              <a:buClr>
                <a:schemeClr val="dk1"/>
              </a:buClr>
              <a:buSzPts val="1400"/>
              <a:buFont typeface="Montserrat"/>
              <a:buNone/>
              <a:defRPr b="0" i="0" sz="1400" u="none" cap="none" strike="noStrike">
                <a:solidFill>
                  <a:schemeClr val="dk1"/>
                </a:solidFill>
                <a:latin typeface="Montserrat"/>
                <a:ea typeface="Montserrat"/>
                <a:cs typeface="Montserrat"/>
                <a:sym typeface="Montserrat"/>
              </a:defRPr>
            </a:lvl2pPr>
            <a:lvl3pPr indent="-228600" lvl="2" marL="1371600" marR="0" rtl="0" algn="l">
              <a:lnSpc>
                <a:spcPct val="115000"/>
              </a:lnSpc>
              <a:spcBef>
                <a:spcPts val="500"/>
              </a:spcBef>
              <a:spcAft>
                <a:spcPts val="0"/>
              </a:spcAft>
              <a:buClr>
                <a:schemeClr val="dk1"/>
              </a:buClr>
              <a:buSzPts val="1200"/>
              <a:buFont typeface="Montserrat"/>
              <a:buNone/>
              <a:defRPr b="0" i="0" sz="1200" u="none" cap="none" strike="noStrike">
                <a:solidFill>
                  <a:schemeClr val="dk1"/>
                </a:solidFill>
                <a:latin typeface="Montserrat"/>
                <a:ea typeface="Montserrat"/>
                <a:cs typeface="Montserrat"/>
                <a:sym typeface="Montserrat"/>
              </a:defRPr>
            </a:lvl3pPr>
            <a:lvl4pPr indent="-228600" lvl="3" marL="1828800" marR="0" rtl="0" algn="l">
              <a:lnSpc>
                <a:spcPct val="115000"/>
              </a:lnSpc>
              <a:spcBef>
                <a:spcPts val="500"/>
              </a:spcBef>
              <a:spcAft>
                <a:spcPts val="0"/>
              </a:spcAft>
              <a:buClr>
                <a:schemeClr val="dk1"/>
              </a:buClr>
              <a:buSzPts val="1000"/>
              <a:buFont typeface="Montserrat"/>
              <a:buNone/>
              <a:defRPr b="0" i="0" sz="1000" u="none" cap="none" strike="noStrike">
                <a:solidFill>
                  <a:schemeClr val="dk1"/>
                </a:solidFill>
                <a:latin typeface="Montserrat"/>
                <a:ea typeface="Montserrat"/>
                <a:cs typeface="Montserrat"/>
                <a:sym typeface="Montserrat"/>
              </a:defRPr>
            </a:lvl4pPr>
            <a:lvl5pPr indent="-228600" lvl="4" marL="2286000" marR="0" rtl="0" algn="l">
              <a:lnSpc>
                <a:spcPct val="115000"/>
              </a:lnSpc>
              <a:spcBef>
                <a:spcPts val="500"/>
              </a:spcBef>
              <a:spcAft>
                <a:spcPts val="0"/>
              </a:spcAft>
              <a:buClr>
                <a:schemeClr val="dk1"/>
              </a:buClr>
              <a:buSzPts val="1000"/>
              <a:buFont typeface="Montserrat"/>
              <a:buNone/>
              <a:defRPr b="0" i="0" sz="1000" u="none" cap="none" strike="noStrike">
                <a:solidFill>
                  <a:schemeClr val="dk1"/>
                </a:solidFill>
                <a:latin typeface="Montserrat"/>
                <a:ea typeface="Montserrat"/>
                <a:cs typeface="Montserrat"/>
                <a:sym typeface="Montserrat"/>
              </a:defRPr>
            </a:lvl5pPr>
            <a:lvl6pPr indent="-228600" lvl="5" marL="2743200" marR="0" rtl="0" algn="l">
              <a:lnSpc>
                <a:spcPct val="115000"/>
              </a:lnSpc>
              <a:spcBef>
                <a:spcPts val="500"/>
              </a:spcBef>
              <a:spcAft>
                <a:spcPts val="0"/>
              </a:spcAft>
              <a:buClr>
                <a:schemeClr val="dk1"/>
              </a:buClr>
              <a:buSzPts val="1000"/>
              <a:buFont typeface="Montserrat"/>
              <a:buNone/>
              <a:defRPr b="0" i="0" sz="1000" u="none" cap="none" strike="noStrike">
                <a:solidFill>
                  <a:schemeClr val="dk1"/>
                </a:solidFill>
                <a:latin typeface="Montserrat"/>
                <a:ea typeface="Montserrat"/>
                <a:cs typeface="Montserrat"/>
                <a:sym typeface="Montserrat"/>
              </a:defRPr>
            </a:lvl6pPr>
            <a:lvl7pPr indent="-228600" lvl="6" marL="3200400" marR="0" rtl="0" algn="l">
              <a:lnSpc>
                <a:spcPct val="115000"/>
              </a:lnSpc>
              <a:spcBef>
                <a:spcPts val="500"/>
              </a:spcBef>
              <a:spcAft>
                <a:spcPts val="0"/>
              </a:spcAft>
              <a:buClr>
                <a:schemeClr val="dk1"/>
              </a:buClr>
              <a:buSzPts val="1000"/>
              <a:buFont typeface="Montserrat"/>
              <a:buNone/>
              <a:defRPr b="0" i="0" sz="1000" u="none" cap="none" strike="noStrike">
                <a:solidFill>
                  <a:schemeClr val="dk1"/>
                </a:solidFill>
                <a:latin typeface="Montserrat"/>
                <a:ea typeface="Montserrat"/>
                <a:cs typeface="Montserrat"/>
                <a:sym typeface="Montserrat"/>
              </a:defRPr>
            </a:lvl7pPr>
            <a:lvl8pPr indent="-228600" lvl="7" marL="3657600" marR="0" rtl="0" algn="l">
              <a:lnSpc>
                <a:spcPct val="115000"/>
              </a:lnSpc>
              <a:spcBef>
                <a:spcPts val="500"/>
              </a:spcBef>
              <a:spcAft>
                <a:spcPts val="0"/>
              </a:spcAft>
              <a:buClr>
                <a:schemeClr val="dk1"/>
              </a:buClr>
              <a:buSzPts val="1000"/>
              <a:buFont typeface="Montserrat"/>
              <a:buNone/>
              <a:defRPr b="0" i="0" sz="1000" u="none" cap="none" strike="noStrike">
                <a:solidFill>
                  <a:schemeClr val="dk1"/>
                </a:solidFill>
                <a:latin typeface="Montserrat"/>
                <a:ea typeface="Montserrat"/>
                <a:cs typeface="Montserrat"/>
                <a:sym typeface="Montserrat"/>
              </a:defRPr>
            </a:lvl8pPr>
            <a:lvl9pPr indent="-228600" lvl="8" marL="4114800" marR="0" rtl="0" algn="l">
              <a:lnSpc>
                <a:spcPct val="115000"/>
              </a:lnSpc>
              <a:spcBef>
                <a:spcPts val="500"/>
              </a:spcBef>
              <a:spcAft>
                <a:spcPts val="0"/>
              </a:spcAft>
              <a:buClr>
                <a:schemeClr val="dk1"/>
              </a:buClr>
              <a:buSzPts val="1000"/>
              <a:buFont typeface="Montserrat"/>
              <a:buNone/>
              <a:defRPr b="0" i="0" sz="1000" u="none" cap="none" strike="noStrike">
                <a:solidFill>
                  <a:schemeClr val="dk1"/>
                </a:solidFill>
                <a:latin typeface="Montserrat"/>
                <a:ea typeface="Montserrat"/>
                <a:cs typeface="Montserrat"/>
                <a:sym typeface="Montserrat"/>
              </a:defRPr>
            </a:lvl9pPr>
          </a:lstStyle>
          <a:p/>
        </p:txBody>
      </p:sp>
      <p:sp>
        <p:nvSpPr>
          <p:cNvPr id="38" name="Google Shape;38;p7"/>
          <p:cNvSpPr txBox="1"/>
          <p:nvPr/>
        </p:nvSpPr>
        <p:spPr>
          <a:xfrm>
            <a:off x="10265664" y="6574604"/>
            <a:ext cx="1925447" cy="307777"/>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400"/>
              <a:buFont typeface="Arial"/>
              <a:buNone/>
            </a:pPr>
            <a:r>
              <a:rPr b="1" i="0" lang="en-US" sz="1400" u="none" cap="none" strike="noStrike">
                <a:solidFill>
                  <a:schemeClr val="accent1"/>
                </a:solidFill>
                <a:latin typeface="Montserrat"/>
                <a:ea typeface="Montserrat"/>
                <a:cs typeface="Montserrat"/>
                <a:sym typeface="Montserrat"/>
              </a:rPr>
              <a:t>Slide </a:t>
            </a:r>
            <a:fld id="{00000000-1234-1234-1234-123412341234}" type="slidenum">
              <a:rPr b="1" i="0" lang="en-US" sz="1400" u="none" cap="none" strike="noStrike">
                <a:solidFill>
                  <a:schemeClr val="accent1"/>
                </a:solidFill>
                <a:latin typeface="Montserrat"/>
                <a:ea typeface="Montserrat"/>
                <a:cs typeface="Montserrat"/>
                <a:sym typeface="Montserrat"/>
              </a:rPr>
              <a:t>‹#›</a:t>
            </a:fld>
            <a:endParaRPr b="1" i="0" sz="1400" u="none" cap="none" strike="noStrike">
              <a:solidFill>
                <a:schemeClr val="accent1"/>
              </a:solidFill>
              <a:latin typeface="Montserrat"/>
              <a:ea typeface="Montserrat"/>
              <a:cs typeface="Montserrat"/>
              <a:sym typeface="Montserrat"/>
            </a:endParaRPr>
          </a:p>
        </p:txBody>
      </p:sp>
      <p:sp>
        <p:nvSpPr>
          <p:cNvPr id="39" name="Google Shape;39;p7"/>
          <p:cNvSpPr txBox="1"/>
          <p:nvPr>
            <p:ph type="title"/>
          </p:nvPr>
        </p:nvSpPr>
        <p:spPr>
          <a:xfrm>
            <a:off x="176048" y="175939"/>
            <a:ext cx="9386864" cy="779002"/>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chemeClr val="lt1"/>
              </a:buClr>
              <a:buSzPts val="4400"/>
              <a:buFont typeface="Montserrat"/>
              <a:buNone/>
              <a:defRPr b="0" i="0" sz="4400" u="none" cap="none" strike="noStrike">
                <a:solidFill>
                  <a:schemeClr val="lt1"/>
                </a:solidFill>
                <a:latin typeface="Montserrat"/>
                <a:ea typeface="Montserrat"/>
                <a:cs typeface="Montserrat"/>
                <a:sym typeface="Montserrat"/>
              </a:defRPr>
            </a:lvl1pPr>
            <a:lvl2pPr lvl="1" marR="0" rtl="0" algn="l">
              <a:lnSpc>
                <a:spcPct val="100000"/>
              </a:lnSpc>
              <a:spcBef>
                <a:spcPts val="0"/>
              </a:spcBef>
              <a:spcAft>
                <a:spcPts val="0"/>
              </a:spcAft>
              <a:buClr>
                <a:srgbClr val="000000"/>
              </a:buClr>
              <a:buSzPts val="1400"/>
              <a:buFont typeface="Montserrat"/>
              <a:buNone/>
              <a:defRPr b="0" i="0" sz="1800" u="none" cap="none" strike="noStrike">
                <a:solidFill>
                  <a:srgbClr val="000000"/>
                </a:solidFill>
                <a:latin typeface="Montserrat"/>
                <a:ea typeface="Montserrat"/>
                <a:cs typeface="Montserrat"/>
                <a:sym typeface="Montserrat"/>
              </a:defRPr>
            </a:lvl2pPr>
            <a:lvl3pPr lvl="2" marR="0" rtl="0" algn="l">
              <a:lnSpc>
                <a:spcPct val="100000"/>
              </a:lnSpc>
              <a:spcBef>
                <a:spcPts val="0"/>
              </a:spcBef>
              <a:spcAft>
                <a:spcPts val="0"/>
              </a:spcAft>
              <a:buClr>
                <a:srgbClr val="000000"/>
              </a:buClr>
              <a:buSzPts val="1400"/>
              <a:buFont typeface="Montserrat"/>
              <a:buNone/>
              <a:defRPr b="0" i="0" sz="1800" u="none" cap="none" strike="noStrike">
                <a:solidFill>
                  <a:srgbClr val="000000"/>
                </a:solidFill>
                <a:latin typeface="Montserrat"/>
                <a:ea typeface="Montserrat"/>
                <a:cs typeface="Montserrat"/>
                <a:sym typeface="Montserrat"/>
              </a:defRPr>
            </a:lvl3pPr>
            <a:lvl4pPr lvl="3" marR="0" rtl="0" algn="l">
              <a:lnSpc>
                <a:spcPct val="100000"/>
              </a:lnSpc>
              <a:spcBef>
                <a:spcPts val="0"/>
              </a:spcBef>
              <a:spcAft>
                <a:spcPts val="0"/>
              </a:spcAft>
              <a:buClr>
                <a:srgbClr val="000000"/>
              </a:buClr>
              <a:buSzPts val="1400"/>
              <a:buFont typeface="Montserrat"/>
              <a:buNone/>
              <a:defRPr b="0" i="0" sz="1800" u="none" cap="none" strike="noStrike">
                <a:solidFill>
                  <a:srgbClr val="000000"/>
                </a:solidFill>
                <a:latin typeface="Montserrat"/>
                <a:ea typeface="Montserrat"/>
                <a:cs typeface="Montserrat"/>
                <a:sym typeface="Montserrat"/>
              </a:defRPr>
            </a:lvl4pPr>
            <a:lvl5pPr lvl="4" marR="0" rtl="0" algn="l">
              <a:lnSpc>
                <a:spcPct val="100000"/>
              </a:lnSpc>
              <a:spcBef>
                <a:spcPts val="0"/>
              </a:spcBef>
              <a:spcAft>
                <a:spcPts val="0"/>
              </a:spcAft>
              <a:buClr>
                <a:srgbClr val="000000"/>
              </a:buClr>
              <a:buSzPts val="1400"/>
              <a:buFont typeface="Montserrat"/>
              <a:buNone/>
              <a:defRPr b="0" i="0" sz="1800" u="none" cap="none" strike="noStrike">
                <a:solidFill>
                  <a:srgbClr val="000000"/>
                </a:solidFill>
                <a:latin typeface="Montserrat"/>
                <a:ea typeface="Montserrat"/>
                <a:cs typeface="Montserrat"/>
                <a:sym typeface="Montserrat"/>
              </a:defRPr>
            </a:lvl5pPr>
            <a:lvl6pPr lvl="5" marR="0" rtl="0" algn="l">
              <a:lnSpc>
                <a:spcPct val="100000"/>
              </a:lnSpc>
              <a:spcBef>
                <a:spcPts val="0"/>
              </a:spcBef>
              <a:spcAft>
                <a:spcPts val="0"/>
              </a:spcAft>
              <a:buClr>
                <a:srgbClr val="000000"/>
              </a:buClr>
              <a:buSzPts val="1400"/>
              <a:buFont typeface="Montserrat"/>
              <a:buNone/>
              <a:defRPr b="0" i="0" sz="1800" u="none" cap="none" strike="noStrike">
                <a:solidFill>
                  <a:srgbClr val="000000"/>
                </a:solidFill>
                <a:latin typeface="Montserrat"/>
                <a:ea typeface="Montserrat"/>
                <a:cs typeface="Montserrat"/>
                <a:sym typeface="Montserrat"/>
              </a:defRPr>
            </a:lvl6pPr>
            <a:lvl7pPr lvl="6" marR="0" rtl="0" algn="l">
              <a:lnSpc>
                <a:spcPct val="100000"/>
              </a:lnSpc>
              <a:spcBef>
                <a:spcPts val="0"/>
              </a:spcBef>
              <a:spcAft>
                <a:spcPts val="0"/>
              </a:spcAft>
              <a:buClr>
                <a:srgbClr val="000000"/>
              </a:buClr>
              <a:buSzPts val="1400"/>
              <a:buFont typeface="Montserrat"/>
              <a:buNone/>
              <a:defRPr b="0" i="0" sz="1800" u="none" cap="none" strike="noStrike">
                <a:solidFill>
                  <a:srgbClr val="000000"/>
                </a:solidFill>
                <a:latin typeface="Montserrat"/>
                <a:ea typeface="Montserrat"/>
                <a:cs typeface="Montserrat"/>
                <a:sym typeface="Montserrat"/>
              </a:defRPr>
            </a:lvl7pPr>
            <a:lvl8pPr lvl="7" marR="0" rtl="0" algn="l">
              <a:lnSpc>
                <a:spcPct val="100000"/>
              </a:lnSpc>
              <a:spcBef>
                <a:spcPts val="0"/>
              </a:spcBef>
              <a:spcAft>
                <a:spcPts val="0"/>
              </a:spcAft>
              <a:buClr>
                <a:srgbClr val="000000"/>
              </a:buClr>
              <a:buSzPts val="1400"/>
              <a:buFont typeface="Montserrat"/>
              <a:buNone/>
              <a:defRPr b="0" i="0" sz="1800" u="none" cap="none" strike="noStrike">
                <a:solidFill>
                  <a:srgbClr val="000000"/>
                </a:solidFill>
                <a:latin typeface="Montserrat"/>
                <a:ea typeface="Montserrat"/>
                <a:cs typeface="Montserrat"/>
                <a:sym typeface="Montserrat"/>
              </a:defRPr>
            </a:lvl8pPr>
            <a:lvl9pPr lvl="8" marR="0" rtl="0" algn="l">
              <a:lnSpc>
                <a:spcPct val="100000"/>
              </a:lnSpc>
              <a:spcBef>
                <a:spcPts val="0"/>
              </a:spcBef>
              <a:spcAft>
                <a:spcPts val="0"/>
              </a:spcAft>
              <a:buClr>
                <a:srgbClr val="000000"/>
              </a:buClr>
              <a:buSzPts val="1400"/>
              <a:buFont typeface="Montserrat"/>
              <a:buNone/>
              <a:defRPr b="0" i="0" sz="1800" u="none" cap="none" strike="noStrike">
                <a:solidFill>
                  <a:srgbClr val="000000"/>
                </a:solidFill>
                <a:latin typeface="Montserrat"/>
                <a:ea typeface="Montserrat"/>
                <a:cs typeface="Montserrat"/>
                <a:sym typeface="Montserrat"/>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Heading Slide" type="blank">
  <p:cSld name="BLANK">
    <p:spTree>
      <p:nvGrpSpPr>
        <p:cNvPr id="40" name="Shape 40"/>
        <p:cNvGrpSpPr/>
        <p:nvPr/>
      </p:nvGrpSpPr>
      <p:grpSpPr>
        <a:xfrm>
          <a:off x="0" y="0"/>
          <a:ext cx="0" cy="0"/>
          <a:chOff x="0" y="0"/>
          <a:chExt cx="0" cy="0"/>
        </a:xfrm>
      </p:grpSpPr>
      <p:sp>
        <p:nvSpPr>
          <p:cNvPr id="41" name="Google Shape;41;p8"/>
          <p:cNvSpPr txBox="1"/>
          <p:nvPr>
            <p:ph idx="11" type="ftr"/>
          </p:nvPr>
        </p:nvSpPr>
        <p:spPr>
          <a:xfrm>
            <a:off x="0" y="0"/>
            <a:ext cx="3000000" cy="30000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p:cSld name="Title Only">
    <p:spTree>
      <p:nvGrpSpPr>
        <p:cNvPr id="42" name="Shape 42"/>
        <p:cNvGrpSpPr/>
        <p:nvPr/>
      </p:nvGrpSpPr>
      <p:grpSpPr>
        <a:xfrm>
          <a:off x="0" y="0"/>
          <a:ext cx="0" cy="0"/>
          <a:chOff x="0" y="0"/>
          <a:chExt cx="0" cy="0"/>
        </a:xfrm>
      </p:grpSpPr>
      <p:sp>
        <p:nvSpPr>
          <p:cNvPr id="43" name="Google Shape;43;g3f9d3e63bb7_4_106"/>
          <p:cNvSpPr/>
          <p:nvPr/>
        </p:nvSpPr>
        <p:spPr>
          <a:xfrm>
            <a:off x="0" y="1"/>
            <a:ext cx="12192000" cy="10374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2"/>
              </a:solidFill>
              <a:latin typeface="Arial"/>
              <a:ea typeface="Arial"/>
              <a:cs typeface="Arial"/>
              <a:sym typeface="Arial"/>
            </a:endParaRPr>
          </a:p>
        </p:txBody>
      </p:sp>
      <p:pic>
        <p:nvPicPr>
          <p:cNvPr id="44" name="Google Shape;44;g3f9d3e63bb7_4_106"/>
          <p:cNvPicPr preferRelativeResize="0"/>
          <p:nvPr/>
        </p:nvPicPr>
        <p:blipFill rotWithShape="1">
          <a:blip r:embed="rId2">
            <a:alphaModFix amt="34000"/>
          </a:blip>
          <a:srcRect b="35419" l="51342" r="-2843" t="39269"/>
          <a:stretch/>
        </p:blipFill>
        <p:spPr>
          <a:xfrm flipH="1">
            <a:off x="9304422" y="0"/>
            <a:ext cx="2887578" cy="1037494"/>
          </a:xfrm>
          <a:prstGeom prst="rect">
            <a:avLst/>
          </a:prstGeom>
          <a:noFill/>
          <a:ln>
            <a:noFill/>
          </a:ln>
        </p:spPr>
      </p:pic>
      <p:pic>
        <p:nvPicPr>
          <p:cNvPr id="45" name="Google Shape;45;g3f9d3e63bb7_4_106"/>
          <p:cNvPicPr preferRelativeResize="0"/>
          <p:nvPr/>
        </p:nvPicPr>
        <p:blipFill rotWithShape="1">
          <a:blip r:embed="rId3">
            <a:alphaModFix/>
          </a:blip>
          <a:srcRect b="0" l="0" r="0" t="0"/>
          <a:stretch/>
        </p:blipFill>
        <p:spPr>
          <a:xfrm>
            <a:off x="9791700" y="111656"/>
            <a:ext cx="2027900" cy="803439"/>
          </a:xfrm>
          <a:prstGeom prst="rect">
            <a:avLst/>
          </a:prstGeom>
          <a:noFill/>
          <a:ln>
            <a:noFill/>
          </a:ln>
          <a:effectLst>
            <a:outerShdw blurRad="50800" rotWithShape="0" algn="tl" dir="2700000" dist="38100">
              <a:srgbClr val="000000">
                <a:alpha val="40000"/>
              </a:srgbClr>
            </a:outerShdw>
          </a:effectLst>
        </p:spPr>
      </p:pic>
      <p:sp>
        <p:nvSpPr>
          <p:cNvPr id="46" name="Google Shape;46;g3f9d3e63bb7_4_106"/>
          <p:cNvSpPr/>
          <p:nvPr/>
        </p:nvSpPr>
        <p:spPr>
          <a:xfrm>
            <a:off x="-1778" y="6574604"/>
            <a:ext cx="12193800" cy="283500"/>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2"/>
              </a:solidFill>
              <a:latin typeface="Arial"/>
              <a:ea typeface="Arial"/>
              <a:cs typeface="Arial"/>
              <a:sym typeface="Arial"/>
            </a:endParaRPr>
          </a:p>
        </p:txBody>
      </p:sp>
      <p:sp>
        <p:nvSpPr>
          <p:cNvPr id="47" name="Google Shape;47;g3f9d3e63bb7_4_106"/>
          <p:cNvSpPr/>
          <p:nvPr/>
        </p:nvSpPr>
        <p:spPr>
          <a:xfrm flipH="1" rot="10800000">
            <a:off x="-4504" y="6540563"/>
            <a:ext cx="12196500" cy="594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2"/>
              </a:solidFill>
              <a:latin typeface="Arial"/>
              <a:ea typeface="Arial"/>
              <a:cs typeface="Arial"/>
              <a:sym typeface="Arial"/>
            </a:endParaRPr>
          </a:p>
        </p:txBody>
      </p:sp>
      <p:sp>
        <p:nvSpPr>
          <p:cNvPr id="48" name="Google Shape;48;g3f9d3e63bb7_4_106"/>
          <p:cNvSpPr txBox="1"/>
          <p:nvPr/>
        </p:nvSpPr>
        <p:spPr>
          <a:xfrm>
            <a:off x="10265664" y="6574604"/>
            <a:ext cx="1925400" cy="307800"/>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400"/>
              <a:buFont typeface="Arial"/>
              <a:buNone/>
            </a:pPr>
            <a:r>
              <a:rPr b="1" i="0" lang="en-US" sz="1400" u="none" cap="none" strike="noStrike">
                <a:solidFill>
                  <a:schemeClr val="accent1"/>
                </a:solidFill>
                <a:latin typeface="Montserrat"/>
                <a:ea typeface="Montserrat"/>
                <a:cs typeface="Montserrat"/>
                <a:sym typeface="Montserrat"/>
              </a:rPr>
              <a:t>Slide </a:t>
            </a:r>
            <a:fld id="{00000000-1234-1234-1234-123412341234}" type="slidenum">
              <a:rPr b="1" i="0" lang="en-US" sz="1400" u="none" cap="none" strike="noStrike">
                <a:solidFill>
                  <a:schemeClr val="accent1"/>
                </a:solidFill>
                <a:latin typeface="Montserrat"/>
                <a:ea typeface="Montserrat"/>
                <a:cs typeface="Montserrat"/>
                <a:sym typeface="Montserrat"/>
              </a:rPr>
              <a:t>‹#›</a:t>
            </a:fld>
            <a:endParaRPr b="1" i="0" sz="1400" u="none" cap="none" strike="noStrike">
              <a:solidFill>
                <a:schemeClr val="accent1"/>
              </a:solidFill>
              <a:latin typeface="Montserrat"/>
              <a:ea typeface="Montserrat"/>
              <a:cs typeface="Montserrat"/>
              <a:sym typeface="Montserrat"/>
            </a:endParaRPr>
          </a:p>
        </p:txBody>
      </p:sp>
      <p:sp>
        <p:nvSpPr>
          <p:cNvPr id="49" name="Google Shape;49;g3f9d3e63bb7_4_106"/>
          <p:cNvSpPr txBox="1"/>
          <p:nvPr>
            <p:ph type="title"/>
          </p:nvPr>
        </p:nvSpPr>
        <p:spPr>
          <a:xfrm>
            <a:off x="176048" y="175939"/>
            <a:ext cx="9387000" cy="77910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chemeClr val="lt1"/>
              </a:buClr>
              <a:buSzPts val="4400"/>
              <a:buFont typeface="Montserrat"/>
              <a:buNone/>
              <a:defRPr b="0" i="0" sz="4400" u="none" cap="none" strike="noStrike">
                <a:solidFill>
                  <a:schemeClr val="lt1"/>
                </a:solidFill>
                <a:latin typeface="Montserrat"/>
                <a:ea typeface="Montserrat"/>
                <a:cs typeface="Montserrat"/>
                <a:sym typeface="Montserrat"/>
              </a:defRPr>
            </a:lvl1pPr>
            <a:lvl2pPr lvl="1" marR="0" rtl="0" algn="l">
              <a:lnSpc>
                <a:spcPct val="100000"/>
              </a:lnSpc>
              <a:spcBef>
                <a:spcPts val="0"/>
              </a:spcBef>
              <a:spcAft>
                <a:spcPts val="0"/>
              </a:spcAft>
              <a:buClr>
                <a:srgbClr val="000000"/>
              </a:buClr>
              <a:buSzPts val="1400"/>
              <a:buFont typeface="Montserrat"/>
              <a:buNone/>
              <a:defRPr b="0" i="0" sz="1800" u="none" cap="none" strike="noStrike">
                <a:solidFill>
                  <a:srgbClr val="000000"/>
                </a:solidFill>
                <a:latin typeface="Montserrat"/>
                <a:ea typeface="Montserrat"/>
                <a:cs typeface="Montserrat"/>
                <a:sym typeface="Montserrat"/>
              </a:defRPr>
            </a:lvl2pPr>
            <a:lvl3pPr lvl="2" marR="0" rtl="0" algn="l">
              <a:lnSpc>
                <a:spcPct val="100000"/>
              </a:lnSpc>
              <a:spcBef>
                <a:spcPts val="0"/>
              </a:spcBef>
              <a:spcAft>
                <a:spcPts val="0"/>
              </a:spcAft>
              <a:buClr>
                <a:srgbClr val="000000"/>
              </a:buClr>
              <a:buSzPts val="1400"/>
              <a:buFont typeface="Montserrat"/>
              <a:buNone/>
              <a:defRPr b="0" i="0" sz="1800" u="none" cap="none" strike="noStrike">
                <a:solidFill>
                  <a:srgbClr val="000000"/>
                </a:solidFill>
                <a:latin typeface="Montserrat"/>
                <a:ea typeface="Montserrat"/>
                <a:cs typeface="Montserrat"/>
                <a:sym typeface="Montserrat"/>
              </a:defRPr>
            </a:lvl3pPr>
            <a:lvl4pPr lvl="3" marR="0" rtl="0" algn="l">
              <a:lnSpc>
                <a:spcPct val="100000"/>
              </a:lnSpc>
              <a:spcBef>
                <a:spcPts val="0"/>
              </a:spcBef>
              <a:spcAft>
                <a:spcPts val="0"/>
              </a:spcAft>
              <a:buClr>
                <a:srgbClr val="000000"/>
              </a:buClr>
              <a:buSzPts val="1400"/>
              <a:buFont typeface="Montserrat"/>
              <a:buNone/>
              <a:defRPr b="0" i="0" sz="1800" u="none" cap="none" strike="noStrike">
                <a:solidFill>
                  <a:srgbClr val="000000"/>
                </a:solidFill>
                <a:latin typeface="Montserrat"/>
                <a:ea typeface="Montserrat"/>
                <a:cs typeface="Montserrat"/>
                <a:sym typeface="Montserrat"/>
              </a:defRPr>
            </a:lvl4pPr>
            <a:lvl5pPr lvl="4" marR="0" rtl="0" algn="l">
              <a:lnSpc>
                <a:spcPct val="100000"/>
              </a:lnSpc>
              <a:spcBef>
                <a:spcPts val="0"/>
              </a:spcBef>
              <a:spcAft>
                <a:spcPts val="0"/>
              </a:spcAft>
              <a:buClr>
                <a:srgbClr val="000000"/>
              </a:buClr>
              <a:buSzPts val="1400"/>
              <a:buFont typeface="Montserrat"/>
              <a:buNone/>
              <a:defRPr b="0" i="0" sz="1800" u="none" cap="none" strike="noStrike">
                <a:solidFill>
                  <a:srgbClr val="000000"/>
                </a:solidFill>
                <a:latin typeface="Montserrat"/>
                <a:ea typeface="Montserrat"/>
                <a:cs typeface="Montserrat"/>
                <a:sym typeface="Montserrat"/>
              </a:defRPr>
            </a:lvl5pPr>
            <a:lvl6pPr lvl="5" marR="0" rtl="0" algn="l">
              <a:lnSpc>
                <a:spcPct val="100000"/>
              </a:lnSpc>
              <a:spcBef>
                <a:spcPts val="0"/>
              </a:spcBef>
              <a:spcAft>
                <a:spcPts val="0"/>
              </a:spcAft>
              <a:buClr>
                <a:srgbClr val="000000"/>
              </a:buClr>
              <a:buSzPts val="1400"/>
              <a:buFont typeface="Montserrat"/>
              <a:buNone/>
              <a:defRPr b="0" i="0" sz="1800" u="none" cap="none" strike="noStrike">
                <a:solidFill>
                  <a:srgbClr val="000000"/>
                </a:solidFill>
                <a:latin typeface="Montserrat"/>
                <a:ea typeface="Montserrat"/>
                <a:cs typeface="Montserrat"/>
                <a:sym typeface="Montserrat"/>
              </a:defRPr>
            </a:lvl6pPr>
            <a:lvl7pPr lvl="6" marR="0" rtl="0" algn="l">
              <a:lnSpc>
                <a:spcPct val="100000"/>
              </a:lnSpc>
              <a:spcBef>
                <a:spcPts val="0"/>
              </a:spcBef>
              <a:spcAft>
                <a:spcPts val="0"/>
              </a:spcAft>
              <a:buClr>
                <a:srgbClr val="000000"/>
              </a:buClr>
              <a:buSzPts val="1400"/>
              <a:buFont typeface="Montserrat"/>
              <a:buNone/>
              <a:defRPr b="0" i="0" sz="1800" u="none" cap="none" strike="noStrike">
                <a:solidFill>
                  <a:srgbClr val="000000"/>
                </a:solidFill>
                <a:latin typeface="Montserrat"/>
                <a:ea typeface="Montserrat"/>
                <a:cs typeface="Montserrat"/>
                <a:sym typeface="Montserrat"/>
              </a:defRPr>
            </a:lvl7pPr>
            <a:lvl8pPr lvl="7" marR="0" rtl="0" algn="l">
              <a:lnSpc>
                <a:spcPct val="100000"/>
              </a:lnSpc>
              <a:spcBef>
                <a:spcPts val="0"/>
              </a:spcBef>
              <a:spcAft>
                <a:spcPts val="0"/>
              </a:spcAft>
              <a:buClr>
                <a:srgbClr val="000000"/>
              </a:buClr>
              <a:buSzPts val="1400"/>
              <a:buFont typeface="Montserrat"/>
              <a:buNone/>
              <a:defRPr b="0" i="0" sz="1800" u="none" cap="none" strike="noStrike">
                <a:solidFill>
                  <a:srgbClr val="000000"/>
                </a:solidFill>
                <a:latin typeface="Montserrat"/>
                <a:ea typeface="Montserrat"/>
                <a:cs typeface="Montserrat"/>
                <a:sym typeface="Montserrat"/>
              </a:defRPr>
            </a:lvl8pPr>
            <a:lvl9pPr lvl="8" marR="0" rtl="0" algn="l">
              <a:lnSpc>
                <a:spcPct val="100000"/>
              </a:lnSpc>
              <a:spcBef>
                <a:spcPts val="0"/>
              </a:spcBef>
              <a:spcAft>
                <a:spcPts val="0"/>
              </a:spcAft>
              <a:buClr>
                <a:srgbClr val="000000"/>
              </a:buClr>
              <a:buSzPts val="1400"/>
              <a:buFont typeface="Montserrat"/>
              <a:buNone/>
              <a:defRPr b="0" i="0" sz="1800" u="none" cap="none" strike="noStrike">
                <a:solidFill>
                  <a:srgbClr val="000000"/>
                </a:solidFill>
                <a:latin typeface="Montserrat"/>
                <a:ea typeface="Montserrat"/>
                <a:cs typeface="Montserrat"/>
                <a:sym typeface="Montserrat"/>
              </a:defRPr>
            </a:lvl9pPr>
          </a:lstStyle>
          <a:p/>
        </p:txBody>
      </p:sp>
      <p:sp>
        <p:nvSpPr>
          <p:cNvPr id="50" name="Google Shape;50;g3f9d3e63bb7_4_106"/>
          <p:cNvSpPr txBox="1"/>
          <p:nvPr/>
        </p:nvSpPr>
        <p:spPr>
          <a:xfrm>
            <a:off x="-24375" y="6562800"/>
            <a:ext cx="5875200" cy="307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1" i="0" lang="en-US" sz="1400" u="none" cap="none" strike="noStrike">
                <a:solidFill>
                  <a:schemeClr val="accent1"/>
                </a:solidFill>
                <a:latin typeface="Montserrat"/>
                <a:ea typeface="Montserrat"/>
                <a:cs typeface="Montserrat"/>
                <a:sym typeface="Montserrat"/>
              </a:rPr>
              <a:t>WGCapD-15, 3 September 2026</a:t>
            </a:r>
            <a:endParaRPr b="1" i="0" sz="1400" u="none" cap="none" strike="noStrike">
              <a:solidFill>
                <a:schemeClr val="accent1"/>
              </a:solidFill>
              <a:latin typeface="Montserrat"/>
              <a:ea typeface="Montserrat"/>
              <a:cs typeface="Montserrat"/>
              <a:sym typeface="Montserrat"/>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4.png"/><Relationship Id="rId3" Type="http://schemas.openxmlformats.org/officeDocument/2006/relationships/slideLayout" Target="../slideLayouts/slideLayout1.xml"/><Relationship Id="rId4" Type="http://schemas.openxmlformats.org/officeDocument/2006/relationships/slideLayout" Target="../slideLayouts/slideLayout2.xml"/><Relationship Id="rId5" Type="http://schemas.openxmlformats.org/officeDocument/2006/relationships/slideLayout" Target="../slideLayouts/slideLayout3.xml"/><Relationship Id="rId6" Type="http://schemas.openxmlformats.org/officeDocument/2006/relationships/slideLayout" Target="../slideLayouts/slideLayout4.xml"/><Relationship Id="rId7" Type="http://schemas.openxmlformats.org/officeDocument/2006/relationships/slideLayout" Target="../slideLayouts/slideLayout5.xml"/><Relationship Id="rId8"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4"/>
          <p:cNvSpPr/>
          <p:nvPr/>
        </p:nvSpPr>
        <p:spPr>
          <a:xfrm>
            <a:off x="0" y="1"/>
            <a:ext cx="12192000" cy="1037492"/>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2"/>
              </a:solidFill>
              <a:latin typeface="Arial"/>
              <a:ea typeface="Arial"/>
              <a:cs typeface="Arial"/>
              <a:sym typeface="Arial"/>
            </a:endParaRPr>
          </a:p>
        </p:txBody>
      </p:sp>
      <p:pic>
        <p:nvPicPr>
          <p:cNvPr id="7" name="Google Shape;7;p4"/>
          <p:cNvPicPr preferRelativeResize="0"/>
          <p:nvPr/>
        </p:nvPicPr>
        <p:blipFill rotWithShape="1">
          <a:blip r:embed="rId1">
            <a:alphaModFix amt="34000"/>
          </a:blip>
          <a:srcRect b="35419" l="51339" r="-2839" t="39269"/>
          <a:stretch/>
        </p:blipFill>
        <p:spPr>
          <a:xfrm flipH="1">
            <a:off x="9304422" y="0"/>
            <a:ext cx="2887578" cy="1037492"/>
          </a:xfrm>
          <a:prstGeom prst="rect">
            <a:avLst/>
          </a:prstGeom>
          <a:noFill/>
          <a:ln>
            <a:noFill/>
          </a:ln>
        </p:spPr>
      </p:pic>
      <p:pic>
        <p:nvPicPr>
          <p:cNvPr id="8" name="Google Shape;8;p4"/>
          <p:cNvPicPr preferRelativeResize="0"/>
          <p:nvPr/>
        </p:nvPicPr>
        <p:blipFill rotWithShape="1">
          <a:blip r:embed="rId2">
            <a:alphaModFix/>
          </a:blip>
          <a:srcRect b="0" l="0" r="0" t="0"/>
          <a:stretch/>
        </p:blipFill>
        <p:spPr>
          <a:xfrm>
            <a:off x="9791700" y="111656"/>
            <a:ext cx="2027900" cy="803439"/>
          </a:xfrm>
          <a:prstGeom prst="rect">
            <a:avLst/>
          </a:prstGeom>
          <a:noFill/>
          <a:ln>
            <a:noFill/>
          </a:ln>
          <a:effectLst>
            <a:outerShdw blurRad="50800" rotWithShape="0" algn="tl" dir="2700000" dist="38100">
              <a:srgbClr val="000000">
                <a:alpha val="40000"/>
              </a:srgbClr>
            </a:outerShdw>
          </a:effectLst>
        </p:spPr>
      </p:pic>
      <p:sp>
        <p:nvSpPr>
          <p:cNvPr id="9" name="Google Shape;9;p4"/>
          <p:cNvSpPr/>
          <p:nvPr/>
        </p:nvSpPr>
        <p:spPr>
          <a:xfrm>
            <a:off x="-1778" y="6574604"/>
            <a:ext cx="12193777" cy="283396"/>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2"/>
              </a:solidFill>
              <a:latin typeface="Arial"/>
              <a:ea typeface="Arial"/>
              <a:cs typeface="Arial"/>
              <a:sym typeface="Arial"/>
            </a:endParaRPr>
          </a:p>
        </p:txBody>
      </p:sp>
      <p:sp>
        <p:nvSpPr>
          <p:cNvPr id="10" name="Google Shape;10;p4"/>
          <p:cNvSpPr/>
          <p:nvPr/>
        </p:nvSpPr>
        <p:spPr>
          <a:xfrm flipH="1" rot="10800000">
            <a:off x="-4504" y="6540436"/>
            <a:ext cx="12196504" cy="59527"/>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2"/>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sldLayoutIdLst>
    <p:sldLayoutId id="2147483649" r:id="rId3"/>
    <p:sldLayoutId id="2147483650" r:id="rId4"/>
    <p:sldLayoutId id="2147483651" r:id="rId5"/>
    <p:sldLayoutId id="2147483652" r:id="rId6"/>
    <p:sldLayoutId id="2147483653" r:id="rId7"/>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hyperlink" Target="mailto:libby@symbios.space" TargetMode="External"/><Relationship Id="rId4" Type="http://schemas.openxmlformats.org/officeDocument/2006/relationships/image" Target="../media/image10.png"/><Relationship Id="rId5" Type="http://schemas.openxmlformats.org/officeDocument/2006/relationships/image" Target="../media/image21.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8.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17.png"/><Relationship Id="rId4" Type="http://schemas.openxmlformats.org/officeDocument/2006/relationships/image" Target="../media/image18.png"/><Relationship Id="rId5" Type="http://schemas.openxmlformats.org/officeDocument/2006/relationships/image" Target="../media/image9.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19.png"/><Relationship Id="rId4" Type="http://schemas.openxmlformats.org/officeDocument/2006/relationships/image" Target="../media/image12.png"/><Relationship Id="rId5" Type="http://schemas.openxmlformats.org/officeDocument/2006/relationships/image" Target="../media/image20.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6.png"/><Relationship Id="rId4" Type="http://schemas.openxmlformats.org/officeDocument/2006/relationships/image" Target="../media/image13.png"/><Relationship Id="rId5" Type="http://schemas.openxmlformats.org/officeDocument/2006/relationships/image" Target="../media/image11.png"/><Relationship Id="rId6" Type="http://schemas.openxmlformats.org/officeDocument/2006/relationships/image" Target="../media/image1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 name="Shape 54"/>
        <p:cNvGrpSpPr/>
        <p:nvPr/>
      </p:nvGrpSpPr>
      <p:grpSpPr>
        <a:xfrm>
          <a:off x="0" y="0"/>
          <a:ext cx="0" cy="0"/>
          <a:chOff x="0" y="0"/>
          <a:chExt cx="0" cy="0"/>
        </a:xfrm>
      </p:grpSpPr>
      <p:sp>
        <p:nvSpPr>
          <p:cNvPr id="55" name="Google Shape;55;g3f683208037_0_160"/>
          <p:cNvSpPr txBox="1"/>
          <p:nvPr>
            <p:ph type="title"/>
          </p:nvPr>
        </p:nvSpPr>
        <p:spPr>
          <a:xfrm>
            <a:off x="176050" y="175950"/>
            <a:ext cx="8178900" cy="39726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Clr>
                <a:schemeClr val="lt1"/>
              </a:buClr>
              <a:buSzPts val="8000"/>
              <a:buFont typeface="Arial"/>
              <a:buNone/>
            </a:pPr>
            <a:r>
              <a:rPr lang="en-US" sz="6500"/>
              <a:t>Biodiversity Virtual Constellation </a:t>
            </a:r>
            <a:endParaRPr sz="6500"/>
          </a:p>
          <a:p>
            <a:pPr indent="0" lvl="0" marL="0" rtl="0" algn="l">
              <a:lnSpc>
                <a:spcPct val="115000"/>
              </a:lnSpc>
              <a:spcBef>
                <a:spcPts val="0"/>
              </a:spcBef>
              <a:spcAft>
                <a:spcPts val="0"/>
              </a:spcAft>
              <a:buClr>
                <a:schemeClr val="lt1"/>
              </a:buClr>
              <a:buSzPts val="8000"/>
              <a:buFont typeface="Arial"/>
              <a:buNone/>
            </a:pPr>
            <a:r>
              <a:rPr lang="en-US" sz="6500"/>
              <a:t>B-VC</a:t>
            </a:r>
            <a:endParaRPr sz="6500"/>
          </a:p>
          <a:p>
            <a:pPr indent="0" lvl="0" marL="0" rtl="0" algn="l">
              <a:lnSpc>
                <a:spcPct val="115000"/>
              </a:lnSpc>
              <a:spcBef>
                <a:spcPts val="0"/>
              </a:spcBef>
              <a:spcAft>
                <a:spcPts val="0"/>
              </a:spcAft>
              <a:buClr>
                <a:schemeClr val="lt1"/>
              </a:buClr>
              <a:buSzPts val="8000"/>
              <a:buFont typeface="Arial"/>
              <a:buNone/>
            </a:pPr>
            <a:r>
              <a:rPr i="1" lang="en-US" sz="3000"/>
              <a:t>State of the Earth</a:t>
            </a:r>
            <a:endParaRPr i="1" sz="3000"/>
          </a:p>
          <a:p>
            <a:pPr indent="0" lvl="0" marL="0" rtl="0" algn="l">
              <a:lnSpc>
                <a:spcPct val="115000"/>
              </a:lnSpc>
              <a:spcBef>
                <a:spcPts val="0"/>
              </a:spcBef>
              <a:spcAft>
                <a:spcPts val="0"/>
              </a:spcAft>
              <a:buClr>
                <a:schemeClr val="lt1"/>
              </a:buClr>
              <a:buSzPts val="8000"/>
              <a:buFont typeface="Arial"/>
              <a:buNone/>
            </a:pPr>
            <a:r>
              <a:rPr i="1" lang="en-US" sz="3000"/>
              <a:t>Observation System</a:t>
            </a:r>
            <a:endParaRPr i="1" sz="3000">
              <a:latin typeface="Montserrat"/>
              <a:ea typeface="Montserrat"/>
              <a:cs typeface="Montserrat"/>
              <a:sym typeface="Montserrat"/>
            </a:endParaRPr>
          </a:p>
        </p:txBody>
      </p:sp>
      <p:sp>
        <p:nvSpPr>
          <p:cNvPr id="56" name="Google Shape;56;g3f683208037_0_160"/>
          <p:cNvSpPr/>
          <p:nvPr/>
        </p:nvSpPr>
        <p:spPr>
          <a:xfrm>
            <a:off x="7222941" y="4239284"/>
            <a:ext cx="4833000" cy="2605200"/>
          </a:xfrm>
          <a:prstGeom prst="rect">
            <a:avLst/>
          </a:prstGeom>
          <a:noFill/>
          <a:ln>
            <a:noFill/>
          </a:ln>
        </p:spPr>
        <p:txBody>
          <a:bodyPr anchorCtr="0" anchor="t" bIns="0" lIns="0" spcFirstLastPara="1" rIns="0" wrap="square" tIns="0">
            <a:noAutofit/>
          </a:bodyPr>
          <a:lstStyle/>
          <a:p>
            <a:pPr indent="0" lvl="0" marL="0" marR="0" rtl="0" algn="r">
              <a:lnSpc>
                <a:spcPct val="130000"/>
              </a:lnSpc>
              <a:spcBef>
                <a:spcPts val="0"/>
              </a:spcBef>
              <a:spcAft>
                <a:spcPts val="0"/>
              </a:spcAft>
              <a:buClr>
                <a:srgbClr val="000000"/>
              </a:buClr>
              <a:buSzPts val="2200"/>
              <a:buFont typeface="Arial"/>
              <a:buNone/>
            </a:pPr>
            <a:r>
              <a:t/>
            </a:r>
            <a:endParaRPr b="1" i="0" sz="2100" u="none" cap="none" strike="noStrike">
              <a:solidFill>
                <a:schemeClr val="accent1"/>
              </a:solidFill>
              <a:latin typeface="Montserrat"/>
              <a:ea typeface="Montserrat"/>
              <a:cs typeface="Montserrat"/>
              <a:sym typeface="Montserrat"/>
            </a:endParaRPr>
          </a:p>
          <a:p>
            <a:pPr indent="0" lvl="0" marL="0" marR="0" rtl="0" algn="r">
              <a:lnSpc>
                <a:spcPct val="130000"/>
              </a:lnSpc>
              <a:spcBef>
                <a:spcPts val="0"/>
              </a:spcBef>
              <a:spcAft>
                <a:spcPts val="0"/>
              </a:spcAft>
              <a:buClr>
                <a:schemeClr val="dk1"/>
              </a:buClr>
              <a:buSzPts val="2200"/>
              <a:buFont typeface="Arial"/>
              <a:buNone/>
            </a:pPr>
            <a:r>
              <a:rPr b="1" i="0" lang="en-US" sz="1500" u="none" cap="none" strike="noStrike">
                <a:solidFill>
                  <a:schemeClr val="accent1"/>
                </a:solidFill>
                <a:latin typeface="Montserrat"/>
                <a:ea typeface="Montserrat"/>
                <a:cs typeface="Montserrat"/>
                <a:sym typeface="Montserrat"/>
              </a:rPr>
              <a:t>Yoseline Angel (NASA),</a:t>
            </a:r>
            <a:endParaRPr b="0" i="0" sz="900" u="none" cap="none" strike="noStrike">
              <a:solidFill>
                <a:schemeClr val="dk1"/>
              </a:solidFill>
              <a:latin typeface="Arial"/>
              <a:ea typeface="Arial"/>
              <a:cs typeface="Arial"/>
              <a:sym typeface="Arial"/>
            </a:endParaRPr>
          </a:p>
          <a:p>
            <a:pPr indent="0" lvl="0" marL="0" marR="0" rtl="0" algn="r">
              <a:lnSpc>
                <a:spcPct val="130000"/>
              </a:lnSpc>
              <a:spcBef>
                <a:spcPts val="0"/>
              </a:spcBef>
              <a:spcAft>
                <a:spcPts val="0"/>
              </a:spcAft>
              <a:buClr>
                <a:schemeClr val="dk1"/>
              </a:buClr>
              <a:buSzPts val="2200"/>
              <a:buFont typeface="Arial"/>
              <a:buNone/>
            </a:pPr>
            <a:r>
              <a:rPr b="1" i="0" lang="en-US" sz="1300" u="none" cap="none" strike="noStrike">
                <a:solidFill>
                  <a:schemeClr val="accent1"/>
                </a:solidFill>
                <a:latin typeface="Montserrat"/>
                <a:ea typeface="Montserrat"/>
                <a:cs typeface="Montserrat"/>
                <a:sym typeface="Montserrat"/>
              </a:rPr>
              <a:t>Lucie Viciano (CSA), and Marc Paganini (ESA)</a:t>
            </a:r>
            <a:endParaRPr b="1" i="0" sz="2100" u="none" cap="none" strike="noStrike">
              <a:solidFill>
                <a:schemeClr val="accent1"/>
              </a:solidFill>
              <a:latin typeface="Montserrat"/>
              <a:ea typeface="Montserrat"/>
              <a:cs typeface="Montserrat"/>
              <a:sym typeface="Montserrat"/>
            </a:endParaRPr>
          </a:p>
          <a:p>
            <a:pPr indent="0" lvl="0" marL="0" marR="0" rtl="0" algn="r">
              <a:lnSpc>
                <a:spcPct val="130000"/>
              </a:lnSpc>
              <a:spcBef>
                <a:spcPts val="0"/>
              </a:spcBef>
              <a:spcAft>
                <a:spcPts val="0"/>
              </a:spcAft>
              <a:buClr>
                <a:srgbClr val="000000"/>
              </a:buClr>
              <a:buSzPts val="2200"/>
              <a:buFont typeface="Arial"/>
              <a:buNone/>
            </a:pPr>
            <a:r>
              <a:rPr b="1" i="0" lang="en-US" sz="2000" u="none" cap="none" strike="noStrike">
                <a:solidFill>
                  <a:schemeClr val="accent1"/>
                </a:solidFill>
                <a:latin typeface="Montserrat"/>
                <a:ea typeface="Montserrat"/>
                <a:cs typeface="Montserrat"/>
                <a:sym typeface="Montserrat"/>
              </a:rPr>
              <a:t>Agenda Item 1.2.3</a:t>
            </a:r>
            <a:endParaRPr b="0" i="0" sz="1200" u="none" cap="none" strike="noStrike">
              <a:solidFill>
                <a:srgbClr val="000000"/>
              </a:solidFill>
              <a:latin typeface="Montserrat"/>
              <a:ea typeface="Montserrat"/>
              <a:cs typeface="Montserrat"/>
              <a:sym typeface="Montserrat"/>
            </a:endParaRPr>
          </a:p>
          <a:p>
            <a:pPr indent="0" lvl="0" marL="0" marR="0" rtl="0" algn="r">
              <a:lnSpc>
                <a:spcPct val="130000"/>
              </a:lnSpc>
              <a:spcBef>
                <a:spcPts val="0"/>
              </a:spcBef>
              <a:spcAft>
                <a:spcPts val="0"/>
              </a:spcAft>
              <a:buClr>
                <a:srgbClr val="000000"/>
              </a:buClr>
              <a:buSzPts val="2200"/>
              <a:buFont typeface="Arial"/>
              <a:buNone/>
            </a:pPr>
            <a:r>
              <a:rPr b="1" i="0" lang="en-US" sz="2000" u="none" cap="none" strike="noStrike">
                <a:solidFill>
                  <a:schemeClr val="accent1"/>
                </a:solidFill>
                <a:latin typeface="Montserrat"/>
                <a:ea typeface="Montserrat"/>
                <a:cs typeface="Montserrat"/>
                <a:sym typeface="Montserrat"/>
              </a:rPr>
              <a:t>SIT TW 2026</a:t>
            </a:r>
            <a:endParaRPr b="1" i="0" sz="2000" u="none" cap="none" strike="noStrike">
              <a:solidFill>
                <a:schemeClr val="accent1"/>
              </a:solidFill>
              <a:latin typeface="Montserrat"/>
              <a:ea typeface="Montserrat"/>
              <a:cs typeface="Montserrat"/>
              <a:sym typeface="Montserrat"/>
            </a:endParaRPr>
          </a:p>
          <a:p>
            <a:pPr indent="0" lvl="0" marL="0" marR="0" rtl="0" algn="r">
              <a:lnSpc>
                <a:spcPct val="130000"/>
              </a:lnSpc>
              <a:spcBef>
                <a:spcPts val="0"/>
              </a:spcBef>
              <a:spcAft>
                <a:spcPts val="0"/>
              </a:spcAft>
              <a:buClr>
                <a:srgbClr val="000000"/>
              </a:buClr>
              <a:buSzPts val="2200"/>
              <a:buFont typeface="Arial"/>
              <a:buNone/>
            </a:pPr>
            <a:r>
              <a:rPr b="1" i="0" lang="en-US" sz="2000" u="none" cap="none" strike="noStrike">
                <a:solidFill>
                  <a:schemeClr val="accent1"/>
                </a:solidFill>
                <a:latin typeface="Montserrat"/>
                <a:ea typeface="Montserrat"/>
                <a:cs typeface="Montserrat"/>
                <a:sym typeface="Montserrat"/>
              </a:rPr>
              <a:t>Washington DC, USA</a:t>
            </a:r>
            <a:endParaRPr b="1" i="0" sz="2000" u="none" cap="none" strike="noStrike">
              <a:solidFill>
                <a:schemeClr val="accent1"/>
              </a:solidFill>
              <a:latin typeface="Montserrat"/>
              <a:ea typeface="Montserrat"/>
              <a:cs typeface="Montserrat"/>
              <a:sym typeface="Montserrat"/>
            </a:endParaRPr>
          </a:p>
          <a:p>
            <a:pPr indent="0" lvl="0" marL="0" marR="0" rtl="0" algn="r">
              <a:lnSpc>
                <a:spcPct val="130000"/>
              </a:lnSpc>
              <a:spcBef>
                <a:spcPts val="0"/>
              </a:spcBef>
              <a:spcAft>
                <a:spcPts val="0"/>
              </a:spcAft>
              <a:buClr>
                <a:srgbClr val="000000"/>
              </a:buClr>
              <a:buSzPts val="2200"/>
              <a:buFont typeface="Arial"/>
              <a:buNone/>
            </a:pPr>
            <a:r>
              <a:rPr b="1" i="0" lang="en-US" sz="2000" u="none" cap="none" strike="noStrike">
                <a:solidFill>
                  <a:schemeClr val="accent1"/>
                </a:solidFill>
                <a:latin typeface="Montserrat"/>
                <a:ea typeface="Montserrat"/>
                <a:cs typeface="Montserrat"/>
                <a:sym typeface="Montserrat"/>
              </a:rPr>
              <a:t>8-10 September, 2026</a:t>
            </a:r>
            <a:endParaRPr b="1" i="0" sz="2000" u="none" cap="none" strike="noStrike">
              <a:solidFill>
                <a:schemeClr val="accent1"/>
              </a:solidFill>
              <a:latin typeface="Montserrat"/>
              <a:ea typeface="Montserrat"/>
              <a:cs typeface="Montserrat"/>
              <a:sym typeface="Montserrat"/>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 name="Shape 60"/>
        <p:cNvGrpSpPr/>
        <p:nvPr/>
      </p:nvGrpSpPr>
      <p:grpSpPr>
        <a:xfrm>
          <a:off x="0" y="0"/>
          <a:ext cx="0" cy="0"/>
          <a:chOff x="0" y="0"/>
          <a:chExt cx="0" cy="0"/>
        </a:xfrm>
      </p:grpSpPr>
      <p:sp>
        <p:nvSpPr>
          <p:cNvPr id="61" name="Google Shape;61;g3f683208037_0_0"/>
          <p:cNvSpPr txBox="1"/>
          <p:nvPr>
            <p:ph type="title"/>
          </p:nvPr>
        </p:nvSpPr>
        <p:spPr>
          <a:xfrm>
            <a:off x="176048" y="175939"/>
            <a:ext cx="9387000" cy="77910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000000"/>
              </a:buClr>
              <a:buSzPts val="4400"/>
              <a:buFont typeface="Arial"/>
              <a:buNone/>
            </a:pPr>
            <a:r>
              <a:rPr lang="en-US"/>
              <a:t>Outline</a:t>
            </a:r>
            <a:endParaRPr/>
          </a:p>
        </p:txBody>
      </p:sp>
      <p:sp>
        <p:nvSpPr>
          <p:cNvPr id="62" name="Google Shape;62;g3f683208037_0_0"/>
          <p:cNvSpPr txBox="1"/>
          <p:nvPr/>
        </p:nvSpPr>
        <p:spPr>
          <a:xfrm>
            <a:off x="875775" y="1539925"/>
            <a:ext cx="10474800" cy="3324600"/>
          </a:xfrm>
          <a:prstGeom prst="rect">
            <a:avLst/>
          </a:prstGeom>
          <a:noFill/>
          <a:ln>
            <a:noFill/>
          </a:ln>
        </p:spPr>
        <p:txBody>
          <a:bodyPr anchorCtr="0" anchor="t" bIns="91425" lIns="91425" spcFirstLastPara="1" rIns="91425" wrap="square" tIns="91425">
            <a:spAutoFit/>
          </a:bodyPr>
          <a:lstStyle/>
          <a:p>
            <a:pPr indent="-419100" lvl="0" marL="457200" marR="0" rtl="0" algn="l">
              <a:lnSpc>
                <a:spcPct val="100000"/>
              </a:lnSpc>
              <a:spcBef>
                <a:spcPts val="0"/>
              </a:spcBef>
              <a:spcAft>
                <a:spcPts val="0"/>
              </a:spcAft>
              <a:buClr>
                <a:srgbClr val="000000"/>
              </a:buClr>
              <a:buSzPts val="3000"/>
              <a:buFont typeface="Arial"/>
              <a:buChar char="❖"/>
            </a:pPr>
            <a:r>
              <a:rPr b="0" i="0" lang="en-US" sz="2800" u="none" cap="none" strike="noStrike">
                <a:solidFill>
                  <a:schemeClr val="dk1"/>
                </a:solidFill>
                <a:latin typeface="Montserrat"/>
                <a:ea typeface="Montserrat"/>
                <a:cs typeface="Montserrat"/>
                <a:sym typeface="Montserrat"/>
              </a:rPr>
              <a:t>Summary of Current &amp; Planned Missions</a:t>
            </a:r>
            <a:endParaRPr b="0" i="0" sz="2800" u="none" cap="none" strike="noStrike">
              <a:solidFill>
                <a:schemeClr val="dk1"/>
              </a:solidFill>
              <a:latin typeface="Montserrat"/>
              <a:ea typeface="Montserrat"/>
              <a:cs typeface="Montserrat"/>
              <a:sym typeface="Montserrat"/>
            </a:endParaRPr>
          </a:p>
          <a:p>
            <a:pPr indent="-419100" lvl="0" marL="457200" marR="0" rtl="0" algn="l">
              <a:lnSpc>
                <a:spcPct val="100000"/>
              </a:lnSpc>
              <a:spcBef>
                <a:spcPts val="0"/>
              </a:spcBef>
              <a:spcAft>
                <a:spcPts val="0"/>
              </a:spcAft>
              <a:buClr>
                <a:srgbClr val="000000"/>
              </a:buClr>
              <a:buSzPts val="3000"/>
              <a:buFont typeface="Arial"/>
              <a:buChar char="❖"/>
            </a:pPr>
            <a:r>
              <a:rPr b="0" i="0" lang="en-US" sz="2800" u="none" cap="none" strike="noStrike">
                <a:solidFill>
                  <a:schemeClr val="dk1"/>
                </a:solidFill>
                <a:latin typeface="Montserrat"/>
                <a:ea typeface="Montserrat"/>
                <a:cs typeface="Montserrat"/>
                <a:sym typeface="Montserrat"/>
              </a:rPr>
              <a:t>Planning highlights:</a:t>
            </a:r>
            <a:endParaRPr b="0" i="0" sz="2800" u="none" cap="none" strike="noStrike">
              <a:solidFill>
                <a:schemeClr val="dk1"/>
              </a:solidFill>
              <a:latin typeface="Montserrat"/>
              <a:ea typeface="Montserrat"/>
              <a:cs typeface="Montserrat"/>
              <a:sym typeface="Montserrat"/>
            </a:endParaRPr>
          </a:p>
          <a:p>
            <a:pPr indent="0" lvl="0" marL="457200" marR="0" rtl="0" algn="l">
              <a:lnSpc>
                <a:spcPct val="100000"/>
              </a:lnSpc>
              <a:spcBef>
                <a:spcPts val="0"/>
              </a:spcBef>
              <a:spcAft>
                <a:spcPts val="0"/>
              </a:spcAft>
              <a:buClr>
                <a:srgbClr val="000000"/>
              </a:buClr>
              <a:buSzPts val="2800"/>
              <a:buFont typeface="Arial"/>
              <a:buNone/>
            </a:pPr>
            <a:r>
              <a:rPr b="0" i="0" lang="en-US" sz="2800" u="none" cap="none" strike="noStrike">
                <a:solidFill>
                  <a:schemeClr val="dk1"/>
                </a:solidFill>
                <a:latin typeface="Montserrat"/>
                <a:ea typeface="Montserrat"/>
                <a:cs typeface="Montserrat"/>
                <a:sym typeface="Montserrat"/>
              </a:rPr>
              <a:t>- Activities</a:t>
            </a:r>
            <a:endParaRPr b="0" i="0" sz="2800" u="none" cap="none" strike="noStrike">
              <a:solidFill>
                <a:schemeClr val="dk1"/>
              </a:solidFill>
              <a:latin typeface="Montserrat"/>
              <a:ea typeface="Montserrat"/>
              <a:cs typeface="Montserrat"/>
              <a:sym typeface="Montserrat"/>
            </a:endParaRPr>
          </a:p>
          <a:p>
            <a:pPr indent="0" lvl="0" marL="457200" marR="0" rtl="0" algn="l">
              <a:lnSpc>
                <a:spcPct val="100000"/>
              </a:lnSpc>
              <a:spcBef>
                <a:spcPts val="0"/>
              </a:spcBef>
              <a:spcAft>
                <a:spcPts val="0"/>
              </a:spcAft>
              <a:buClr>
                <a:srgbClr val="000000"/>
              </a:buClr>
              <a:buSzPts val="2800"/>
              <a:buFont typeface="Arial"/>
              <a:buNone/>
            </a:pPr>
            <a:r>
              <a:rPr b="0" i="0" lang="en-US" sz="2800" u="none" cap="none" strike="noStrike">
                <a:solidFill>
                  <a:schemeClr val="dk1"/>
                </a:solidFill>
                <a:latin typeface="Montserrat"/>
                <a:ea typeface="Montserrat"/>
                <a:cs typeface="Montserrat"/>
                <a:sym typeface="Montserrat"/>
              </a:rPr>
              <a:t>- CEOS Statement to CBD COP-17</a:t>
            </a:r>
            <a:endParaRPr b="0" i="0" sz="2800" u="none" cap="none" strike="noStrike">
              <a:solidFill>
                <a:schemeClr val="dk1"/>
              </a:solidFill>
              <a:latin typeface="Montserrat"/>
              <a:ea typeface="Montserrat"/>
              <a:cs typeface="Montserrat"/>
              <a:sym typeface="Montserrat"/>
            </a:endParaRPr>
          </a:p>
          <a:p>
            <a:pPr indent="0" lvl="0" marL="457200" rtl="0" algn="l">
              <a:spcBef>
                <a:spcPts val="0"/>
              </a:spcBef>
              <a:spcAft>
                <a:spcPts val="0"/>
              </a:spcAft>
              <a:buNone/>
            </a:pPr>
            <a:r>
              <a:rPr lang="en-US" sz="2800">
                <a:solidFill>
                  <a:schemeClr val="dk1"/>
                </a:solidFill>
                <a:latin typeface="Montserrat"/>
                <a:ea typeface="Montserrat"/>
                <a:cs typeface="Montserrat"/>
                <a:sym typeface="Montserrat"/>
              </a:rPr>
              <a:t>- Team building</a:t>
            </a:r>
            <a:endParaRPr sz="2800">
              <a:solidFill>
                <a:schemeClr val="dk1"/>
              </a:solidFill>
              <a:latin typeface="Montserrat"/>
              <a:ea typeface="Montserrat"/>
              <a:cs typeface="Montserrat"/>
              <a:sym typeface="Montserrat"/>
            </a:endParaRPr>
          </a:p>
          <a:p>
            <a:pPr indent="-419100" lvl="0" marL="457200" marR="0" rtl="0" algn="l">
              <a:lnSpc>
                <a:spcPct val="100000"/>
              </a:lnSpc>
              <a:spcBef>
                <a:spcPts val="0"/>
              </a:spcBef>
              <a:spcAft>
                <a:spcPts val="0"/>
              </a:spcAft>
              <a:buClr>
                <a:srgbClr val="000000"/>
              </a:buClr>
              <a:buSzPts val="3000"/>
              <a:buFont typeface="Arial"/>
              <a:buChar char="❖"/>
            </a:pPr>
            <a:r>
              <a:rPr b="0" i="0" lang="en-US" sz="2800" u="none" cap="none" strike="noStrike">
                <a:solidFill>
                  <a:schemeClr val="dk1"/>
                </a:solidFill>
                <a:latin typeface="Montserrat"/>
                <a:ea typeface="Montserrat"/>
                <a:cs typeface="Montserrat"/>
                <a:sym typeface="Montserrat"/>
              </a:rPr>
              <a:t>Next steps</a:t>
            </a:r>
            <a:endParaRPr b="0" i="0" sz="2800" u="none" cap="none" strike="noStrike">
              <a:solidFill>
                <a:schemeClr val="dk1"/>
              </a:solidFill>
              <a:latin typeface="Montserrat"/>
              <a:ea typeface="Montserrat"/>
              <a:cs typeface="Montserrat"/>
              <a:sym typeface="Montserrat"/>
            </a:endParaRPr>
          </a:p>
          <a:p>
            <a:pPr indent="-419100" lvl="0" marL="457200" marR="0" rtl="0" algn="l">
              <a:lnSpc>
                <a:spcPct val="100000"/>
              </a:lnSpc>
              <a:spcBef>
                <a:spcPts val="0"/>
              </a:spcBef>
              <a:spcAft>
                <a:spcPts val="0"/>
              </a:spcAft>
              <a:buClr>
                <a:srgbClr val="000000"/>
              </a:buClr>
              <a:buSzPts val="3000"/>
              <a:buFont typeface="Arial"/>
              <a:buChar char="❖"/>
            </a:pPr>
            <a:r>
              <a:rPr b="0" i="0" lang="en-US" sz="2800" u="none" cap="none" strike="noStrike">
                <a:solidFill>
                  <a:schemeClr val="dk1"/>
                </a:solidFill>
                <a:latin typeface="Montserrat"/>
                <a:ea typeface="Montserrat"/>
                <a:cs typeface="Montserrat"/>
                <a:sym typeface="Montserrat"/>
              </a:rPr>
              <a:t>Concluding remarks</a:t>
            </a:r>
            <a:endParaRPr b="0" i="0" sz="2800" u="none" cap="none" strike="noStrike">
              <a:solidFill>
                <a:schemeClr val="dk1"/>
              </a:solidFill>
              <a:latin typeface="Montserrat"/>
              <a:ea typeface="Montserrat"/>
              <a:cs typeface="Montserrat"/>
              <a:sym typeface="Montserrat"/>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 name="Shape 66"/>
        <p:cNvGrpSpPr/>
        <p:nvPr/>
      </p:nvGrpSpPr>
      <p:grpSpPr>
        <a:xfrm>
          <a:off x="0" y="0"/>
          <a:ext cx="0" cy="0"/>
          <a:chOff x="0" y="0"/>
          <a:chExt cx="0" cy="0"/>
        </a:xfrm>
      </p:grpSpPr>
      <p:sp>
        <p:nvSpPr>
          <p:cNvPr id="67" name="Google Shape;67;g3f9d3e63bb7_0_2"/>
          <p:cNvSpPr txBox="1"/>
          <p:nvPr/>
        </p:nvSpPr>
        <p:spPr>
          <a:xfrm>
            <a:off x="94020" y="103248"/>
            <a:ext cx="8668500" cy="600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300"/>
              <a:buFont typeface="Arial"/>
              <a:buNone/>
            </a:pPr>
            <a:r>
              <a:rPr b="0" i="0" lang="en-US" sz="3300" u="none" cap="none" strike="noStrike">
                <a:solidFill>
                  <a:schemeClr val="lt1"/>
                </a:solidFill>
                <a:latin typeface="Montserrat"/>
                <a:ea typeface="Montserrat"/>
                <a:cs typeface="Montserrat"/>
                <a:sym typeface="Montserrat"/>
              </a:rPr>
              <a:t>Summary of Current &amp; Planned Missions</a:t>
            </a:r>
            <a:endParaRPr b="0" i="0" sz="300" u="none" cap="none" strike="noStrike">
              <a:solidFill>
                <a:srgbClr val="000000"/>
              </a:solidFill>
              <a:latin typeface="Montserrat"/>
              <a:ea typeface="Montserrat"/>
              <a:cs typeface="Montserrat"/>
              <a:sym typeface="Montserrat"/>
            </a:endParaRPr>
          </a:p>
        </p:txBody>
      </p:sp>
      <p:sp>
        <p:nvSpPr>
          <p:cNvPr id="68" name="Google Shape;68;g3f9d3e63bb7_0_2"/>
          <p:cNvSpPr txBox="1"/>
          <p:nvPr/>
        </p:nvSpPr>
        <p:spPr>
          <a:xfrm>
            <a:off x="6931237" y="6295978"/>
            <a:ext cx="3674400" cy="2925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1000"/>
              </a:spcBef>
              <a:spcAft>
                <a:spcPts val="0"/>
              </a:spcAft>
              <a:buClr>
                <a:srgbClr val="000000"/>
              </a:buClr>
              <a:buSzPts val="700"/>
              <a:buFont typeface="Arial"/>
              <a:buNone/>
            </a:pPr>
            <a:r>
              <a:rPr b="0" i="1" lang="en-US" sz="700" u="none" cap="none" strike="noStrike">
                <a:solidFill>
                  <a:schemeClr val="dk1"/>
                </a:solidFill>
                <a:latin typeface="Montserrat"/>
                <a:ea typeface="Montserrat"/>
                <a:cs typeface="Montserrat"/>
                <a:sym typeface="Montserrat"/>
              </a:rPr>
              <a:t>MIM Database generated (contact </a:t>
            </a:r>
            <a:r>
              <a:rPr b="0" i="1" lang="en-US" sz="700" u="sng" cap="none" strike="noStrike">
                <a:solidFill>
                  <a:schemeClr val="hlink"/>
                </a:solidFill>
                <a:latin typeface="Montserrat"/>
                <a:ea typeface="Montserrat"/>
                <a:cs typeface="Montserrat"/>
                <a:sym typeface="Montserrat"/>
                <a:hlinkClick r:id="rId3"/>
              </a:rPr>
              <a:t>libby@symbios.space</a:t>
            </a:r>
            <a:r>
              <a:rPr b="0" i="1" lang="en-US" sz="700" u="none" cap="none" strike="noStrike">
                <a:solidFill>
                  <a:schemeClr val="dk1"/>
                </a:solidFill>
                <a:latin typeface="Montserrat"/>
                <a:ea typeface="Montserrat"/>
                <a:cs typeface="Montserrat"/>
                <a:sym typeface="Montserrat"/>
              </a:rPr>
              <a:t>) </a:t>
            </a:r>
            <a:endParaRPr b="0" i="1" sz="700" u="none" cap="none" strike="noStrike">
              <a:solidFill>
                <a:schemeClr val="dk1"/>
              </a:solidFill>
              <a:latin typeface="Montserrat"/>
              <a:ea typeface="Montserrat"/>
              <a:cs typeface="Montserrat"/>
              <a:sym typeface="Montserrat"/>
            </a:endParaRPr>
          </a:p>
        </p:txBody>
      </p:sp>
      <p:sp>
        <p:nvSpPr>
          <p:cNvPr id="69" name="Google Shape;69;g3f9d3e63bb7_0_2"/>
          <p:cNvSpPr txBox="1"/>
          <p:nvPr/>
        </p:nvSpPr>
        <p:spPr>
          <a:xfrm>
            <a:off x="8254991" y="1575357"/>
            <a:ext cx="2404800" cy="16932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400"/>
              <a:buFont typeface="Arial"/>
              <a:buNone/>
            </a:pPr>
            <a:r>
              <a:rPr b="1" i="0" lang="en-US" sz="1400" u="none" cap="none" strike="noStrike">
                <a:solidFill>
                  <a:schemeClr val="dk1"/>
                </a:solidFill>
                <a:latin typeface="Montserrat"/>
                <a:ea typeface="Montserrat"/>
                <a:cs typeface="Montserrat"/>
                <a:sym typeface="Montserrat"/>
              </a:rPr>
              <a:t>Essential Biodiversity Variables</a:t>
            </a:r>
            <a:endParaRPr b="1" i="0" sz="1400" u="none" cap="none" strike="noStrike">
              <a:solidFill>
                <a:schemeClr val="dk1"/>
              </a:solidFill>
              <a:latin typeface="Montserrat"/>
              <a:ea typeface="Montserrat"/>
              <a:cs typeface="Montserrat"/>
              <a:sym typeface="Montserrat"/>
            </a:endParaRPr>
          </a:p>
          <a:p>
            <a:pPr indent="0" lvl="0" marL="0" marR="0" rtl="0" algn="ctr">
              <a:lnSpc>
                <a:spcPct val="100000"/>
              </a:lnSpc>
              <a:spcBef>
                <a:spcPts val="0"/>
              </a:spcBef>
              <a:spcAft>
                <a:spcPts val="0"/>
              </a:spcAft>
              <a:buClr>
                <a:srgbClr val="000000"/>
              </a:buClr>
              <a:buSzPts val="1400"/>
              <a:buFont typeface="Arial"/>
              <a:buNone/>
            </a:pPr>
            <a:r>
              <a:rPr b="1" i="0" lang="en-US" sz="1400" u="none" cap="none" strike="noStrike">
                <a:solidFill>
                  <a:schemeClr val="dk1"/>
                </a:solidFill>
                <a:latin typeface="Montserrat"/>
                <a:ea typeface="Montserrat"/>
                <a:cs typeface="Montserrat"/>
                <a:sym typeface="Montserrat"/>
              </a:rPr>
              <a:t>(EBVs)</a:t>
            </a:r>
            <a:endParaRPr b="1" i="0" sz="1400" u="none" cap="none" strike="noStrike">
              <a:solidFill>
                <a:schemeClr val="dk1"/>
              </a:solidFill>
              <a:latin typeface="Montserrat"/>
              <a:ea typeface="Montserrat"/>
              <a:cs typeface="Montserrat"/>
              <a:sym typeface="Montserrat"/>
            </a:endParaRPr>
          </a:p>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chemeClr val="dk1"/>
                </a:solidFill>
                <a:latin typeface="Montserrat"/>
                <a:ea typeface="Montserrat"/>
                <a:cs typeface="Montserrat"/>
                <a:sym typeface="Montserrat"/>
              </a:rPr>
              <a:t>Ecosystem Function</a:t>
            </a:r>
            <a:endParaRPr b="0" i="0" sz="1400" u="none" cap="none" strike="noStrike">
              <a:solidFill>
                <a:schemeClr val="dk1"/>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chemeClr val="dk1"/>
                </a:solidFill>
                <a:latin typeface="Montserrat"/>
                <a:ea typeface="Montserrat"/>
                <a:cs typeface="Montserrat"/>
                <a:sym typeface="Montserrat"/>
              </a:rPr>
              <a:t>Ecosystem Structure</a:t>
            </a:r>
            <a:endParaRPr b="0" i="0" sz="1400" u="none" cap="none" strike="noStrike">
              <a:solidFill>
                <a:schemeClr val="dk1"/>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chemeClr val="dk1"/>
                </a:solidFill>
                <a:latin typeface="Montserrat"/>
                <a:ea typeface="Montserrat"/>
                <a:cs typeface="Montserrat"/>
                <a:sym typeface="Montserrat"/>
              </a:rPr>
              <a:t>Species traits</a:t>
            </a:r>
            <a:endParaRPr b="0" i="0" sz="1400" u="none" cap="none" strike="noStrike">
              <a:solidFill>
                <a:schemeClr val="dk1"/>
              </a:solidFill>
              <a:latin typeface="Montserrat"/>
              <a:ea typeface="Montserrat"/>
              <a:cs typeface="Montserrat"/>
              <a:sym typeface="Montserrat"/>
            </a:endParaRPr>
          </a:p>
        </p:txBody>
      </p:sp>
      <p:sp>
        <p:nvSpPr>
          <p:cNvPr id="70" name="Google Shape;70;g3f9d3e63bb7_0_2"/>
          <p:cNvSpPr txBox="1"/>
          <p:nvPr/>
        </p:nvSpPr>
        <p:spPr>
          <a:xfrm>
            <a:off x="8395094" y="4029285"/>
            <a:ext cx="2124600" cy="6156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400"/>
              <a:buFont typeface="Arial"/>
              <a:buNone/>
            </a:pPr>
            <a:r>
              <a:rPr b="1" i="0" lang="en-US" sz="1400" u="none" cap="none" strike="noStrike">
                <a:solidFill>
                  <a:schemeClr val="dk1"/>
                </a:solidFill>
                <a:latin typeface="Montserrat"/>
                <a:ea typeface="Montserrat"/>
                <a:cs typeface="Montserrat"/>
                <a:sym typeface="Montserrat"/>
              </a:rPr>
              <a:t>GBF Indicators and Targets</a:t>
            </a:r>
            <a:endParaRPr b="1" i="0" sz="1400" u="none" cap="none" strike="noStrike">
              <a:solidFill>
                <a:schemeClr val="dk1"/>
              </a:solidFill>
              <a:latin typeface="Montserrat"/>
              <a:ea typeface="Montserrat"/>
              <a:cs typeface="Montserrat"/>
              <a:sym typeface="Montserrat"/>
            </a:endParaRPr>
          </a:p>
        </p:txBody>
      </p:sp>
      <p:cxnSp>
        <p:nvCxnSpPr>
          <p:cNvPr id="71" name="Google Shape;71;g3f9d3e63bb7_0_2"/>
          <p:cNvCxnSpPr>
            <a:stCxn id="69" idx="2"/>
            <a:endCxn id="70" idx="0"/>
          </p:cNvCxnSpPr>
          <p:nvPr/>
        </p:nvCxnSpPr>
        <p:spPr>
          <a:xfrm>
            <a:off x="9457391" y="3268557"/>
            <a:ext cx="0" cy="760800"/>
          </a:xfrm>
          <a:prstGeom prst="straightConnector1">
            <a:avLst/>
          </a:prstGeom>
          <a:noFill/>
          <a:ln cap="flat" cmpd="sng" w="9525">
            <a:solidFill>
              <a:schemeClr val="dk2"/>
            </a:solidFill>
            <a:prstDash val="solid"/>
            <a:round/>
            <a:headEnd len="sm" w="sm" type="none"/>
            <a:tailEnd len="med" w="med" type="triangle"/>
          </a:ln>
        </p:spPr>
      </p:cxnSp>
      <p:sp>
        <p:nvSpPr>
          <p:cNvPr id="72" name="Google Shape;72;g3f9d3e63bb7_0_2"/>
          <p:cNvSpPr/>
          <p:nvPr/>
        </p:nvSpPr>
        <p:spPr>
          <a:xfrm>
            <a:off x="10451569" y="2781762"/>
            <a:ext cx="93900" cy="162900"/>
          </a:xfrm>
          <a:prstGeom prst="rect">
            <a:avLst/>
          </a:prstGeom>
          <a:solidFill>
            <a:srgbClr val="FB32E2"/>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3" name="Google Shape;73;g3f9d3e63bb7_0_2"/>
          <p:cNvSpPr/>
          <p:nvPr/>
        </p:nvSpPr>
        <p:spPr>
          <a:xfrm>
            <a:off x="10545469" y="2781762"/>
            <a:ext cx="93900" cy="162900"/>
          </a:xfrm>
          <a:prstGeom prst="rect">
            <a:avLst/>
          </a:prstGeom>
          <a:solidFill>
            <a:srgbClr val="32FAD5"/>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4" name="Google Shape;74;g3f9d3e63bb7_0_2"/>
          <p:cNvSpPr/>
          <p:nvPr/>
        </p:nvSpPr>
        <p:spPr>
          <a:xfrm>
            <a:off x="10639369" y="2781762"/>
            <a:ext cx="93900" cy="162900"/>
          </a:xfrm>
          <a:prstGeom prst="rect">
            <a:avLst/>
          </a:prstGeom>
          <a:solidFill>
            <a:srgbClr val="FAE032"/>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5" name="Google Shape;75;g3f9d3e63bb7_0_2"/>
          <p:cNvSpPr/>
          <p:nvPr/>
        </p:nvSpPr>
        <p:spPr>
          <a:xfrm>
            <a:off x="10451569" y="2562361"/>
            <a:ext cx="93900" cy="162900"/>
          </a:xfrm>
          <a:prstGeom prst="rect">
            <a:avLst/>
          </a:prstGeom>
          <a:solidFill>
            <a:srgbClr val="3171F9"/>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6" name="Google Shape;76;g3f9d3e63bb7_0_2"/>
          <p:cNvSpPr/>
          <p:nvPr/>
        </p:nvSpPr>
        <p:spPr>
          <a:xfrm>
            <a:off x="10545469" y="2562361"/>
            <a:ext cx="93900" cy="162900"/>
          </a:xfrm>
          <a:prstGeom prst="rect">
            <a:avLst/>
          </a:prstGeom>
          <a:solidFill>
            <a:srgbClr val="FA8932"/>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7" name="Google Shape;77;g3f9d3e63bb7_0_2"/>
          <p:cNvSpPr/>
          <p:nvPr/>
        </p:nvSpPr>
        <p:spPr>
          <a:xfrm>
            <a:off x="10639369" y="2562361"/>
            <a:ext cx="93900" cy="162900"/>
          </a:xfrm>
          <a:prstGeom prst="rect">
            <a:avLst/>
          </a:prstGeom>
          <a:solidFill>
            <a:srgbClr val="AA36F5"/>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8" name="Google Shape;78;g3f9d3e63bb7_0_2"/>
          <p:cNvSpPr/>
          <p:nvPr/>
        </p:nvSpPr>
        <p:spPr>
          <a:xfrm>
            <a:off x="10451569" y="3001163"/>
            <a:ext cx="93900" cy="162900"/>
          </a:xfrm>
          <a:prstGeom prst="rect">
            <a:avLst/>
          </a:prstGeom>
          <a:solidFill>
            <a:srgbClr val="3171F9"/>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9" name="Google Shape;79;g3f9d3e63bb7_0_2"/>
          <p:cNvSpPr/>
          <p:nvPr/>
        </p:nvSpPr>
        <p:spPr>
          <a:xfrm>
            <a:off x="10545469" y="3001163"/>
            <a:ext cx="93900" cy="162900"/>
          </a:xfrm>
          <a:prstGeom prst="rect">
            <a:avLst/>
          </a:prstGeom>
          <a:solidFill>
            <a:srgbClr val="FA8932"/>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0" name="Google Shape;80;g3f9d3e63bb7_0_2"/>
          <p:cNvSpPr/>
          <p:nvPr/>
        </p:nvSpPr>
        <p:spPr>
          <a:xfrm>
            <a:off x="10639369" y="3001163"/>
            <a:ext cx="93900" cy="162900"/>
          </a:xfrm>
          <a:prstGeom prst="rect">
            <a:avLst/>
          </a:prstGeom>
          <a:solidFill>
            <a:srgbClr val="AA36F5"/>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1" name="Google Shape;81;g3f9d3e63bb7_0_2"/>
          <p:cNvSpPr/>
          <p:nvPr/>
        </p:nvSpPr>
        <p:spPr>
          <a:xfrm>
            <a:off x="10733261" y="2562349"/>
            <a:ext cx="93900" cy="162900"/>
          </a:xfrm>
          <a:prstGeom prst="rect">
            <a:avLst/>
          </a:prstGeom>
          <a:solidFill>
            <a:srgbClr val="32FAD5"/>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82" name="Google Shape;82;g3f9d3e63bb7_0_2" title="Biodiversity (1).png"/>
          <p:cNvPicPr preferRelativeResize="0"/>
          <p:nvPr/>
        </p:nvPicPr>
        <p:blipFill rotWithShape="1">
          <a:blip r:embed="rId4">
            <a:alphaModFix/>
          </a:blip>
          <a:srcRect b="0" l="0" r="0" t="0"/>
          <a:stretch/>
        </p:blipFill>
        <p:spPr>
          <a:xfrm>
            <a:off x="1040705" y="1070902"/>
            <a:ext cx="5976474" cy="5454102"/>
          </a:xfrm>
          <a:prstGeom prst="rect">
            <a:avLst/>
          </a:prstGeom>
          <a:noFill/>
          <a:ln>
            <a:noFill/>
          </a:ln>
        </p:spPr>
      </p:pic>
      <p:pic>
        <p:nvPicPr>
          <p:cNvPr id="83" name="Google Shape;83;g3f9d3e63bb7_0_2" title="GBF.jpeg"/>
          <p:cNvPicPr preferRelativeResize="0"/>
          <p:nvPr/>
        </p:nvPicPr>
        <p:blipFill rotWithShape="1">
          <a:blip r:embed="rId5">
            <a:alphaModFix/>
          </a:blip>
          <a:srcRect b="3151" l="3041" r="3971" t="13923"/>
          <a:stretch/>
        </p:blipFill>
        <p:spPr>
          <a:xfrm>
            <a:off x="8784921" y="4644884"/>
            <a:ext cx="1344964" cy="1323448"/>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 name="Shape 87"/>
        <p:cNvGrpSpPr/>
        <p:nvPr/>
      </p:nvGrpSpPr>
      <p:grpSpPr>
        <a:xfrm>
          <a:off x="0" y="0"/>
          <a:ext cx="0" cy="0"/>
          <a:chOff x="0" y="0"/>
          <a:chExt cx="0" cy="0"/>
        </a:xfrm>
      </p:grpSpPr>
      <p:sp>
        <p:nvSpPr>
          <p:cNvPr id="88" name="Google Shape;88;g3f683208037_0_74"/>
          <p:cNvSpPr txBox="1"/>
          <p:nvPr>
            <p:ph idx="1" type="body"/>
          </p:nvPr>
        </p:nvSpPr>
        <p:spPr>
          <a:xfrm>
            <a:off x="356100" y="1524900"/>
            <a:ext cx="11479800" cy="4911600"/>
          </a:xfrm>
          <a:prstGeom prst="rect">
            <a:avLst/>
          </a:prstGeom>
          <a:noFill/>
          <a:ln>
            <a:noFill/>
          </a:ln>
        </p:spPr>
        <p:txBody>
          <a:bodyPr anchorCtr="0" anchor="t" bIns="45700" lIns="91425" spcFirstLastPara="1" rIns="91425" wrap="square" tIns="45700">
            <a:noAutofit/>
          </a:bodyPr>
          <a:lstStyle/>
          <a:p>
            <a:pPr indent="-406400" lvl="0" marL="457200" rtl="0" algn="l">
              <a:lnSpc>
                <a:spcPct val="100000"/>
              </a:lnSpc>
              <a:spcBef>
                <a:spcPts val="0"/>
              </a:spcBef>
              <a:spcAft>
                <a:spcPts val="0"/>
              </a:spcAft>
              <a:buSzPts val="2800"/>
              <a:buChar char="❖"/>
            </a:pPr>
            <a:r>
              <a:rPr lang="en-US"/>
              <a:t>Activities under discussion</a:t>
            </a:r>
            <a:endParaRPr/>
          </a:p>
          <a:p>
            <a:pPr indent="0" lvl="0" marL="0" rtl="0" algn="l">
              <a:lnSpc>
                <a:spcPct val="100000"/>
              </a:lnSpc>
              <a:spcBef>
                <a:spcPts val="0"/>
              </a:spcBef>
              <a:spcAft>
                <a:spcPts val="0"/>
              </a:spcAft>
              <a:buSzPts val="2800"/>
              <a:buNone/>
            </a:pPr>
            <a:r>
              <a:t/>
            </a:r>
            <a:endParaRPr/>
          </a:p>
          <a:p>
            <a:pPr indent="-406400" lvl="0" marL="457200" rtl="0" algn="l">
              <a:lnSpc>
                <a:spcPct val="100000"/>
              </a:lnSpc>
              <a:spcBef>
                <a:spcPts val="0"/>
              </a:spcBef>
              <a:spcAft>
                <a:spcPts val="0"/>
              </a:spcAft>
              <a:buSzPts val="2800"/>
              <a:buChar char="❖"/>
            </a:pPr>
            <a:r>
              <a:rPr lang="en-US"/>
              <a:t>CEOS Statement to CBD COP-17</a:t>
            </a:r>
            <a:endParaRPr/>
          </a:p>
          <a:p>
            <a:pPr indent="0" lvl="0" marL="457200" rtl="0" algn="l">
              <a:lnSpc>
                <a:spcPct val="100000"/>
              </a:lnSpc>
              <a:spcBef>
                <a:spcPts val="0"/>
              </a:spcBef>
              <a:spcAft>
                <a:spcPts val="0"/>
              </a:spcAft>
              <a:buNone/>
            </a:pPr>
            <a:r>
              <a:t/>
            </a:r>
            <a:endParaRPr/>
          </a:p>
          <a:p>
            <a:pPr indent="-406400" lvl="0" marL="457200" rtl="0" algn="l">
              <a:lnSpc>
                <a:spcPct val="100000"/>
              </a:lnSpc>
              <a:spcBef>
                <a:spcPts val="0"/>
              </a:spcBef>
              <a:spcAft>
                <a:spcPts val="0"/>
              </a:spcAft>
              <a:buSzPts val="2800"/>
              <a:buChar char="❖"/>
            </a:pPr>
            <a:r>
              <a:rPr lang="en-US"/>
              <a:t>Team building</a:t>
            </a:r>
            <a:endParaRPr/>
          </a:p>
          <a:p>
            <a:pPr indent="0" lvl="0" marL="457200" rtl="0" algn="l">
              <a:lnSpc>
                <a:spcPct val="100000"/>
              </a:lnSpc>
              <a:spcBef>
                <a:spcPts val="0"/>
              </a:spcBef>
              <a:spcAft>
                <a:spcPts val="0"/>
              </a:spcAft>
              <a:buNone/>
            </a:pPr>
            <a:r>
              <a:t/>
            </a:r>
            <a:endParaRPr/>
          </a:p>
        </p:txBody>
      </p:sp>
      <p:sp>
        <p:nvSpPr>
          <p:cNvPr id="89" name="Google Shape;89;g3f683208037_0_74"/>
          <p:cNvSpPr txBox="1"/>
          <p:nvPr>
            <p:ph type="title"/>
          </p:nvPr>
        </p:nvSpPr>
        <p:spPr>
          <a:xfrm>
            <a:off x="176048" y="175939"/>
            <a:ext cx="9387000" cy="7791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SzPts val="4400"/>
              <a:buNone/>
            </a:pPr>
            <a:r>
              <a:rPr lang="en-US"/>
              <a:t>Planning highlights</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 name="Shape 93"/>
        <p:cNvGrpSpPr/>
        <p:nvPr/>
      </p:nvGrpSpPr>
      <p:grpSpPr>
        <a:xfrm>
          <a:off x="0" y="0"/>
          <a:ext cx="0" cy="0"/>
          <a:chOff x="0" y="0"/>
          <a:chExt cx="0" cy="0"/>
        </a:xfrm>
      </p:grpSpPr>
      <p:sp>
        <p:nvSpPr>
          <p:cNvPr id="94" name="Google Shape;94;p3"/>
          <p:cNvSpPr txBox="1"/>
          <p:nvPr>
            <p:ph type="title"/>
          </p:nvPr>
        </p:nvSpPr>
        <p:spPr>
          <a:xfrm>
            <a:off x="176048" y="175939"/>
            <a:ext cx="9386864" cy="779002"/>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lt1"/>
              </a:buClr>
              <a:buSzPts val="4400"/>
              <a:buFont typeface="Montserrat"/>
              <a:buNone/>
            </a:pPr>
            <a:r>
              <a:rPr lang="en-US"/>
              <a:t>Activities under discussion</a:t>
            </a:r>
            <a:endParaRPr/>
          </a:p>
        </p:txBody>
      </p:sp>
      <p:grpSp>
        <p:nvGrpSpPr>
          <p:cNvPr id="95" name="Google Shape;95;p3"/>
          <p:cNvGrpSpPr/>
          <p:nvPr/>
        </p:nvGrpSpPr>
        <p:grpSpPr>
          <a:xfrm>
            <a:off x="2576095" y="1201588"/>
            <a:ext cx="4170546" cy="1385567"/>
            <a:chOff x="2130784" y="5517021"/>
            <a:chExt cx="4361583" cy="1625679"/>
          </a:xfrm>
        </p:grpSpPr>
        <p:sp>
          <p:nvSpPr>
            <p:cNvPr id="96" name="Google Shape;96;p3"/>
            <p:cNvSpPr/>
            <p:nvPr/>
          </p:nvSpPr>
          <p:spPr>
            <a:xfrm>
              <a:off x="2130788" y="5799476"/>
              <a:ext cx="4361579" cy="1343224"/>
            </a:xfrm>
            <a:custGeom>
              <a:rect b="b" l="l" r="r" t="t"/>
              <a:pathLst>
                <a:path extrusionOk="0" h="2336041" w="3842801">
                  <a:moveTo>
                    <a:pt x="3492395" y="2336041"/>
                  </a:moveTo>
                  <a:lnTo>
                    <a:pt x="350406" y="2336041"/>
                  </a:lnTo>
                  <a:cubicBezTo>
                    <a:pt x="156882" y="2336041"/>
                    <a:pt x="0" y="2179159"/>
                    <a:pt x="0" y="1985635"/>
                  </a:cubicBezTo>
                  <a:lnTo>
                    <a:pt x="0" y="0"/>
                  </a:lnTo>
                  <a:lnTo>
                    <a:pt x="0" y="0"/>
                  </a:lnTo>
                  <a:lnTo>
                    <a:pt x="3842801" y="0"/>
                  </a:lnTo>
                  <a:lnTo>
                    <a:pt x="3842801" y="0"/>
                  </a:lnTo>
                  <a:lnTo>
                    <a:pt x="3842801" y="1985635"/>
                  </a:lnTo>
                  <a:cubicBezTo>
                    <a:pt x="3842801" y="2179159"/>
                    <a:pt x="3685919" y="2336041"/>
                    <a:pt x="3492395" y="2336041"/>
                  </a:cubicBezTo>
                  <a:close/>
                </a:path>
              </a:pathLst>
            </a:custGeom>
            <a:solidFill>
              <a:srgbClr val="FFFFFF">
                <a:alpha val="90196"/>
              </a:srgbClr>
            </a:solidFill>
            <a:ln cap="flat" cmpd="sng" w="25400">
              <a:solidFill>
                <a:srgbClr val="A2CB34"/>
              </a:solidFill>
              <a:prstDash val="solid"/>
              <a:round/>
              <a:headEnd len="sm" w="sm" type="none"/>
              <a:tailEnd len="sm" w="sm" type="none"/>
            </a:ln>
          </p:spPr>
          <p:txBody>
            <a:bodyPr anchorCtr="0" anchor="ctr" bIns="0" lIns="265300" spcFirstLastPara="1" rIns="265300" wrap="square" tIns="0">
              <a:noAutofit/>
            </a:bodyPr>
            <a:lstStyle/>
            <a:p>
              <a:pPr indent="-107950" lvl="0" marL="114300" marR="0" rtl="0" algn="l">
                <a:lnSpc>
                  <a:spcPct val="115000"/>
                </a:lnSpc>
                <a:spcBef>
                  <a:spcPts val="0"/>
                </a:spcBef>
                <a:spcAft>
                  <a:spcPts val="0"/>
                </a:spcAft>
                <a:buClr>
                  <a:srgbClr val="000000"/>
                </a:buClr>
                <a:buSzPts val="800"/>
                <a:buFont typeface="Arial"/>
                <a:buAutoNum type="arabicPeriod"/>
              </a:pPr>
              <a:r>
                <a:rPr b="0" i="0" lang="en-US" sz="800" u="none" cap="none" strike="noStrike">
                  <a:solidFill>
                    <a:srgbClr val="000000"/>
                  </a:solidFill>
                  <a:latin typeface="Montserrat"/>
                  <a:ea typeface="Montserrat"/>
                  <a:cs typeface="Montserrat"/>
                  <a:sym typeface="Montserrat"/>
                </a:rPr>
                <a:t>Identify priority gaps in EO products.</a:t>
              </a:r>
              <a:endParaRPr b="0" i="0" sz="800" u="none" cap="none" strike="noStrike">
                <a:solidFill>
                  <a:srgbClr val="000000"/>
                </a:solidFill>
                <a:latin typeface="Montserrat"/>
                <a:ea typeface="Montserrat"/>
                <a:cs typeface="Montserrat"/>
                <a:sym typeface="Montserrat"/>
              </a:endParaRPr>
            </a:p>
            <a:p>
              <a:pPr indent="-107950" lvl="0" marL="114300" marR="0" rtl="0" algn="l">
                <a:lnSpc>
                  <a:spcPct val="115000"/>
                </a:lnSpc>
                <a:spcBef>
                  <a:spcPts val="0"/>
                </a:spcBef>
                <a:spcAft>
                  <a:spcPts val="0"/>
                </a:spcAft>
                <a:buClr>
                  <a:srgbClr val="000000"/>
                </a:buClr>
                <a:buSzPts val="800"/>
                <a:buFont typeface="Arial"/>
                <a:buAutoNum type="arabicPeriod"/>
              </a:pPr>
              <a:r>
                <a:rPr b="0" i="0" lang="en-US" sz="800" u="none" cap="none" strike="noStrike">
                  <a:solidFill>
                    <a:srgbClr val="000000"/>
                  </a:solidFill>
                  <a:latin typeface="Montserrat"/>
                  <a:ea typeface="Montserrat"/>
                  <a:cs typeface="Montserrat"/>
                  <a:sym typeface="Montserrat"/>
                </a:rPr>
                <a:t>Facilitate improved EO data processing and utilisation.</a:t>
              </a:r>
              <a:endParaRPr b="0" i="0" sz="800" u="none" cap="none" strike="noStrike">
                <a:solidFill>
                  <a:srgbClr val="000000"/>
                </a:solidFill>
                <a:latin typeface="Montserrat"/>
                <a:ea typeface="Montserrat"/>
                <a:cs typeface="Montserrat"/>
                <a:sym typeface="Montserrat"/>
              </a:endParaRPr>
            </a:p>
            <a:p>
              <a:pPr indent="-107950" lvl="0" marL="114300" marR="0" rtl="0" algn="l">
                <a:lnSpc>
                  <a:spcPct val="115000"/>
                </a:lnSpc>
                <a:spcBef>
                  <a:spcPts val="0"/>
                </a:spcBef>
                <a:spcAft>
                  <a:spcPts val="0"/>
                </a:spcAft>
                <a:buClr>
                  <a:srgbClr val="000000"/>
                </a:buClr>
                <a:buSzPts val="800"/>
                <a:buFont typeface="Arial"/>
                <a:buAutoNum type="arabicPeriod"/>
              </a:pPr>
              <a:r>
                <a:rPr b="0" i="0" lang="en-US" sz="800" u="none" cap="none" strike="noStrike">
                  <a:solidFill>
                    <a:srgbClr val="000000"/>
                  </a:solidFill>
                  <a:latin typeface="Montserrat"/>
                  <a:ea typeface="Montserrat"/>
                  <a:cs typeface="Montserrat"/>
                  <a:sym typeface="Montserrat"/>
                </a:rPr>
                <a:t>Explore prototypes for develop/test EO products.</a:t>
              </a:r>
              <a:endParaRPr b="0" i="0" sz="800" u="none" cap="none" strike="noStrike">
                <a:solidFill>
                  <a:srgbClr val="000000"/>
                </a:solidFill>
                <a:latin typeface="Montserrat"/>
                <a:ea typeface="Montserrat"/>
                <a:cs typeface="Montserrat"/>
                <a:sym typeface="Montserrat"/>
              </a:endParaRPr>
            </a:p>
            <a:p>
              <a:pPr indent="-107950" lvl="0" marL="114300" marR="0" rtl="0" algn="l">
                <a:lnSpc>
                  <a:spcPct val="115000"/>
                </a:lnSpc>
                <a:spcBef>
                  <a:spcPts val="0"/>
                </a:spcBef>
                <a:spcAft>
                  <a:spcPts val="0"/>
                </a:spcAft>
                <a:buClr>
                  <a:srgbClr val="000000"/>
                </a:buClr>
                <a:buSzPts val="800"/>
                <a:buFont typeface="Arial"/>
                <a:buAutoNum type="arabicPeriod"/>
              </a:pPr>
              <a:r>
                <a:rPr b="0" i="0" lang="en-US" sz="800" u="none" cap="none" strike="noStrike">
                  <a:solidFill>
                    <a:srgbClr val="000000"/>
                  </a:solidFill>
                  <a:latin typeface="Montserrat"/>
                  <a:ea typeface="Montserrat"/>
                  <a:cs typeface="Montserrat"/>
                  <a:sym typeface="Montserrat"/>
                </a:rPr>
                <a:t>Implement capacity building activities with WGCapD.</a:t>
              </a:r>
              <a:endParaRPr b="0" i="0" sz="800" u="none" cap="none" strike="noStrike">
                <a:solidFill>
                  <a:srgbClr val="000000"/>
                </a:solidFill>
                <a:latin typeface="Montserrat"/>
                <a:ea typeface="Montserrat"/>
                <a:cs typeface="Montserrat"/>
                <a:sym typeface="Montserrat"/>
              </a:endParaRPr>
            </a:p>
            <a:p>
              <a:pPr indent="-107950" lvl="0" marL="114300" marR="0" rtl="0" algn="l">
                <a:lnSpc>
                  <a:spcPct val="115000"/>
                </a:lnSpc>
                <a:spcBef>
                  <a:spcPts val="0"/>
                </a:spcBef>
                <a:spcAft>
                  <a:spcPts val="0"/>
                </a:spcAft>
                <a:buClr>
                  <a:srgbClr val="000000"/>
                </a:buClr>
                <a:buSzPts val="800"/>
                <a:buFont typeface="Arial"/>
                <a:buAutoNum type="arabicPeriod"/>
              </a:pPr>
              <a:r>
                <a:rPr b="0" i="0" lang="en-US" sz="800" u="none" cap="none" strike="noStrike">
                  <a:solidFill>
                    <a:srgbClr val="000000"/>
                  </a:solidFill>
                  <a:latin typeface="Montserrat"/>
                  <a:ea typeface="Montserrat"/>
                  <a:cs typeface="Montserrat"/>
                  <a:sym typeface="Montserrat"/>
                </a:rPr>
                <a:t>Actively seek greater biodiversity community engagement with EO.</a:t>
              </a:r>
              <a:endParaRPr b="0" i="0" sz="800" u="none" cap="none" strike="noStrike">
                <a:solidFill>
                  <a:srgbClr val="000000"/>
                </a:solidFill>
                <a:latin typeface="Montserrat"/>
                <a:ea typeface="Montserrat"/>
                <a:cs typeface="Montserrat"/>
                <a:sym typeface="Montserrat"/>
              </a:endParaRPr>
            </a:p>
            <a:p>
              <a:pPr indent="-107950" lvl="0" marL="114300" marR="0" rtl="0" algn="l">
                <a:lnSpc>
                  <a:spcPct val="115000"/>
                </a:lnSpc>
                <a:spcBef>
                  <a:spcPts val="0"/>
                </a:spcBef>
                <a:spcAft>
                  <a:spcPts val="0"/>
                </a:spcAft>
                <a:buClr>
                  <a:srgbClr val="000000"/>
                </a:buClr>
                <a:buSzPts val="800"/>
                <a:buFont typeface="Arial"/>
                <a:buAutoNum type="arabicPeriod"/>
              </a:pPr>
              <a:r>
                <a:rPr b="0" i="0" lang="en-US" sz="800" u="none" cap="none" strike="noStrike">
                  <a:solidFill>
                    <a:srgbClr val="000000"/>
                  </a:solidFill>
                  <a:latin typeface="Montserrat"/>
                  <a:ea typeface="Montserrat"/>
                  <a:cs typeface="Montserrat"/>
                  <a:sym typeface="Montserrat"/>
                </a:rPr>
                <a:t>Coordinate with GEO BON/GBiOS.</a:t>
              </a:r>
              <a:endParaRPr b="0" i="0" sz="800" u="none" cap="none" strike="noStrike">
                <a:solidFill>
                  <a:srgbClr val="000000"/>
                </a:solidFill>
                <a:latin typeface="Montserrat"/>
                <a:ea typeface="Montserrat"/>
                <a:cs typeface="Montserrat"/>
                <a:sym typeface="Montserrat"/>
              </a:endParaRPr>
            </a:p>
          </p:txBody>
        </p:sp>
        <p:sp>
          <p:nvSpPr>
            <p:cNvPr id="97" name="Google Shape;97;p3"/>
            <p:cNvSpPr/>
            <p:nvPr/>
          </p:nvSpPr>
          <p:spPr>
            <a:xfrm>
              <a:off x="2130784" y="5517021"/>
              <a:ext cx="4361579" cy="282446"/>
            </a:xfrm>
            <a:custGeom>
              <a:rect b="b" l="l" r="r" t="t"/>
              <a:pathLst>
                <a:path extrusionOk="0" h="1152840" w="3842801">
                  <a:moveTo>
                    <a:pt x="518778" y="0"/>
                  </a:moveTo>
                  <a:lnTo>
                    <a:pt x="3324023" y="0"/>
                  </a:lnTo>
                  <a:cubicBezTo>
                    <a:pt x="3610536" y="0"/>
                    <a:pt x="3842801" y="232265"/>
                    <a:pt x="3842801" y="518778"/>
                  </a:cubicBezTo>
                  <a:lnTo>
                    <a:pt x="3842801" y="1152840"/>
                  </a:lnTo>
                  <a:lnTo>
                    <a:pt x="3842801" y="1152840"/>
                  </a:lnTo>
                  <a:lnTo>
                    <a:pt x="0" y="1152840"/>
                  </a:lnTo>
                  <a:lnTo>
                    <a:pt x="0" y="1152840"/>
                  </a:lnTo>
                  <a:lnTo>
                    <a:pt x="0" y="518778"/>
                  </a:lnTo>
                  <a:cubicBezTo>
                    <a:pt x="0" y="232265"/>
                    <a:pt x="232265" y="0"/>
                    <a:pt x="518778" y="0"/>
                  </a:cubicBezTo>
                  <a:close/>
                </a:path>
              </a:pathLst>
            </a:custGeom>
            <a:solidFill>
              <a:srgbClr val="A2CB34"/>
            </a:solidFill>
            <a:ln cap="flat" cmpd="sng" w="25400">
              <a:solidFill>
                <a:srgbClr val="A2CB34"/>
              </a:solidFill>
              <a:prstDash val="solid"/>
              <a:round/>
              <a:headEnd len="sm" w="sm" type="none"/>
              <a:tailEnd len="sm" w="sm" type="none"/>
            </a:ln>
          </p:spPr>
          <p:txBody>
            <a:bodyPr anchorCtr="0" anchor="ctr" bIns="0" lIns="455600" spcFirstLastPara="1" rIns="455600" wrap="square" tIns="0">
              <a:noAutofit/>
            </a:bodyPr>
            <a:lstStyle/>
            <a:p>
              <a:pPr indent="0" lvl="0" marL="0" marR="0" rtl="0" algn="ctr">
                <a:lnSpc>
                  <a:spcPct val="100000"/>
                </a:lnSpc>
                <a:spcBef>
                  <a:spcPts val="0"/>
                </a:spcBef>
                <a:spcAft>
                  <a:spcPts val="0"/>
                </a:spcAft>
                <a:buClr>
                  <a:srgbClr val="000000"/>
                </a:buClr>
                <a:buSzPts val="1800"/>
                <a:buFont typeface="Arial"/>
                <a:buNone/>
              </a:pPr>
              <a:r>
                <a:rPr b="1" i="0" lang="en-US" sz="1200" u="none" cap="none" strike="noStrike">
                  <a:solidFill>
                    <a:srgbClr val="FFFFFF"/>
                  </a:solidFill>
                  <a:latin typeface="Montserrat"/>
                  <a:ea typeface="Montserrat"/>
                  <a:cs typeface="Montserrat"/>
                  <a:sym typeface="Montserrat"/>
                </a:rPr>
                <a:t>Core Activities</a:t>
              </a:r>
              <a:endParaRPr b="0" i="0" sz="1200" u="none" cap="none" strike="noStrike">
                <a:solidFill>
                  <a:srgbClr val="000000"/>
                </a:solidFill>
                <a:latin typeface="Arial"/>
                <a:ea typeface="Arial"/>
                <a:cs typeface="Arial"/>
                <a:sym typeface="Arial"/>
              </a:endParaRPr>
            </a:p>
          </p:txBody>
        </p:sp>
      </p:grpSp>
      <p:grpSp>
        <p:nvGrpSpPr>
          <p:cNvPr id="98" name="Google Shape;98;p3"/>
          <p:cNvGrpSpPr/>
          <p:nvPr/>
        </p:nvGrpSpPr>
        <p:grpSpPr>
          <a:xfrm>
            <a:off x="6805475" y="1201575"/>
            <a:ext cx="2337811" cy="1389870"/>
            <a:chOff x="7516642" y="954945"/>
            <a:chExt cx="2661140" cy="1390705"/>
          </a:xfrm>
        </p:grpSpPr>
        <p:sp>
          <p:nvSpPr>
            <p:cNvPr id="99" name="Google Shape;99;p3"/>
            <p:cNvSpPr/>
            <p:nvPr/>
          </p:nvSpPr>
          <p:spPr>
            <a:xfrm>
              <a:off x="7516642" y="1189310"/>
              <a:ext cx="2661140" cy="1156340"/>
            </a:xfrm>
            <a:custGeom>
              <a:rect b="b" l="l" r="r" t="t"/>
              <a:pathLst>
                <a:path extrusionOk="0" h="2336041" w="3842801">
                  <a:moveTo>
                    <a:pt x="3492395" y="2336041"/>
                  </a:moveTo>
                  <a:lnTo>
                    <a:pt x="350406" y="2336041"/>
                  </a:lnTo>
                  <a:cubicBezTo>
                    <a:pt x="156882" y="2336041"/>
                    <a:pt x="0" y="2179159"/>
                    <a:pt x="0" y="1985635"/>
                  </a:cubicBezTo>
                  <a:lnTo>
                    <a:pt x="0" y="0"/>
                  </a:lnTo>
                  <a:lnTo>
                    <a:pt x="0" y="0"/>
                  </a:lnTo>
                  <a:lnTo>
                    <a:pt x="3842801" y="0"/>
                  </a:lnTo>
                  <a:lnTo>
                    <a:pt x="3842801" y="0"/>
                  </a:lnTo>
                  <a:lnTo>
                    <a:pt x="3842801" y="1985635"/>
                  </a:lnTo>
                  <a:cubicBezTo>
                    <a:pt x="3842801" y="2179159"/>
                    <a:pt x="3685919" y="2336041"/>
                    <a:pt x="3492395" y="2336041"/>
                  </a:cubicBezTo>
                  <a:close/>
                </a:path>
              </a:pathLst>
            </a:custGeom>
            <a:solidFill>
              <a:srgbClr val="FFFFFF">
                <a:alpha val="90196"/>
              </a:srgbClr>
            </a:solidFill>
            <a:ln cap="flat" cmpd="sng" w="25400">
              <a:solidFill>
                <a:srgbClr val="266B82"/>
              </a:solidFill>
              <a:prstDash val="solid"/>
              <a:round/>
              <a:headEnd len="sm" w="sm" type="none"/>
              <a:tailEnd len="sm" w="sm" type="none"/>
            </a:ln>
          </p:spPr>
          <p:txBody>
            <a:bodyPr anchorCtr="0" anchor="ctr" bIns="0" lIns="265300" spcFirstLastPara="1" rIns="265300" wrap="square" tIns="0">
              <a:noAutofit/>
            </a:bodyPr>
            <a:lstStyle/>
            <a:p>
              <a:pPr indent="-146050" lvl="0" marL="171450" marR="0" rtl="0" algn="l">
                <a:lnSpc>
                  <a:spcPct val="100000"/>
                </a:lnSpc>
                <a:spcBef>
                  <a:spcPts val="0"/>
                </a:spcBef>
                <a:spcAft>
                  <a:spcPts val="0"/>
                </a:spcAft>
                <a:buClr>
                  <a:srgbClr val="000000"/>
                </a:buClr>
                <a:buSzPts val="700"/>
                <a:buFont typeface="Arial"/>
                <a:buChar char="•"/>
              </a:pPr>
              <a:r>
                <a:rPr b="0" i="0" lang="en-US" sz="700" u="none" cap="none" strike="noStrike">
                  <a:solidFill>
                    <a:srgbClr val="000000"/>
                  </a:solidFill>
                  <a:latin typeface="Montserrat"/>
                  <a:ea typeface="Montserrat"/>
                  <a:cs typeface="Montserrat"/>
                  <a:sym typeface="Montserrat"/>
                </a:rPr>
                <a:t>GEO BON</a:t>
              </a:r>
              <a:endParaRPr b="0" i="0" sz="700" u="none" cap="none" strike="noStrike">
                <a:solidFill>
                  <a:srgbClr val="000000"/>
                </a:solidFill>
                <a:latin typeface="Arial"/>
                <a:ea typeface="Arial"/>
                <a:cs typeface="Arial"/>
                <a:sym typeface="Arial"/>
              </a:endParaRPr>
            </a:p>
            <a:p>
              <a:pPr indent="-146050" lvl="0" marL="171450" marR="0" rtl="0" algn="l">
                <a:lnSpc>
                  <a:spcPct val="100000"/>
                </a:lnSpc>
                <a:spcBef>
                  <a:spcPts val="0"/>
                </a:spcBef>
                <a:spcAft>
                  <a:spcPts val="0"/>
                </a:spcAft>
                <a:buClr>
                  <a:srgbClr val="000000"/>
                </a:buClr>
                <a:buSzPts val="700"/>
                <a:buFont typeface="Arial"/>
                <a:buChar char="•"/>
              </a:pPr>
              <a:r>
                <a:rPr b="0" i="0" lang="en-US" sz="700" u="none" cap="none" strike="noStrike">
                  <a:solidFill>
                    <a:srgbClr val="000000"/>
                  </a:solidFill>
                  <a:latin typeface="Montserrat"/>
                  <a:ea typeface="Montserrat"/>
                  <a:cs typeface="Montserrat"/>
                  <a:sym typeface="Montserrat"/>
                </a:rPr>
                <a:t>GOOS BioEco</a:t>
              </a:r>
              <a:endParaRPr b="0" i="0" sz="700" u="none" cap="none" strike="noStrike">
                <a:solidFill>
                  <a:srgbClr val="000000"/>
                </a:solidFill>
                <a:latin typeface="Montserrat"/>
                <a:ea typeface="Montserrat"/>
                <a:cs typeface="Montserrat"/>
                <a:sym typeface="Montserrat"/>
              </a:endParaRPr>
            </a:p>
            <a:p>
              <a:pPr indent="-146050" lvl="0" marL="171450" marR="0" rtl="0" algn="l">
                <a:lnSpc>
                  <a:spcPct val="100000"/>
                </a:lnSpc>
                <a:spcBef>
                  <a:spcPts val="0"/>
                </a:spcBef>
                <a:spcAft>
                  <a:spcPts val="0"/>
                </a:spcAft>
                <a:buClr>
                  <a:srgbClr val="000000"/>
                </a:buClr>
                <a:buSzPts val="700"/>
                <a:buFont typeface="Arial"/>
                <a:buChar char="•"/>
              </a:pPr>
              <a:r>
                <a:rPr b="0" i="0" lang="en-US" sz="700" u="none" cap="none" strike="noStrike">
                  <a:solidFill>
                    <a:srgbClr val="000000"/>
                  </a:solidFill>
                  <a:latin typeface="Montserrat"/>
                  <a:ea typeface="Montserrat"/>
                  <a:cs typeface="Montserrat"/>
                  <a:sym typeface="Montserrat"/>
                </a:rPr>
                <a:t>IPBES</a:t>
              </a:r>
              <a:endParaRPr b="0" i="0" sz="700" u="none" cap="none" strike="noStrike">
                <a:solidFill>
                  <a:srgbClr val="000000"/>
                </a:solidFill>
                <a:latin typeface="Montserrat"/>
                <a:ea typeface="Montserrat"/>
                <a:cs typeface="Montserrat"/>
                <a:sym typeface="Montserrat"/>
              </a:endParaRPr>
            </a:p>
            <a:p>
              <a:pPr indent="-146050" lvl="0" marL="171450" marR="0" rtl="0" algn="l">
                <a:lnSpc>
                  <a:spcPct val="100000"/>
                </a:lnSpc>
                <a:spcBef>
                  <a:spcPts val="0"/>
                </a:spcBef>
                <a:spcAft>
                  <a:spcPts val="0"/>
                </a:spcAft>
                <a:buClr>
                  <a:srgbClr val="000000"/>
                </a:buClr>
                <a:buSzPts val="700"/>
                <a:buFont typeface="Arial"/>
                <a:buChar char="•"/>
              </a:pPr>
              <a:r>
                <a:rPr b="0" i="0" lang="en-US" sz="700" u="none" cap="none" strike="noStrike">
                  <a:solidFill>
                    <a:srgbClr val="000000"/>
                  </a:solidFill>
                  <a:latin typeface="Montserrat"/>
                  <a:ea typeface="Montserrat"/>
                  <a:cs typeface="Montserrat"/>
                  <a:sym typeface="Montserrat"/>
                </a:rPr>
                <a:t>Ramsar Convention on Wetlands</a:t>
              </a:r>
              <a:endParaRPr b="0" i="0" sz="700" u="none" cap="none" strike="noStrike">
                <a:solidFill>
                  <a:srgbClr val="000000"/>
                </a:solidFill>
                <a:latin typeface="Montserrat"/>
                <a:ea typeface="Montserrat"/>
                <a:cs typeface="Montserrat"/>
                <a:sym typeface="Montserrat"/>
              </a:endParaRPr>
            </a:p>
            <a:p>
              <a:pPr indent="-146050" lvl="0" marL="171450" marR="0" rtl="0" algn="l">
                <a:lnSpc>
                  <a:spcPct val="100000"/>
                </a:lnSpc>
                <a:spcBef>
                  <a:spcPts val="0"/>
                </a:spcBef>
                <a:spcAft>
                  <a:spcPts val="0"/>
                </a:spcAft>
                <a:buClr>
                  <a:srgbClr val="000000"/>
                </a:buClr>
                <a:buSzPts val="700"/>
                <a:buFont typeface="Arial"/>
                <a:buChar char="•"/>
              </a:pPr>
              <a:r>
                <a:rPr b="0" i="0" lang="en-US" sz="700" u="none" cap="none" strike="noStrike">
                  <a:solidFill>
                    <a:srgbClr val="000000"/>
                  </a:solidFill>
                  <a:latin typeface="Montserrat"/>
                  <a:ea typeface="Montserrat"/>
                  <a:cs typeface="Montserrat"/>
                  <a:sym typeface="Montserrat"/>
                </a:rPr>
                <a:t>UNCBD</a:t>
              </a:r>
              <a:endParaRPr b="0" i="0" sz="700" u="none" cap="none" strike="noStrike">
                <a:solidFill>
                  <a:srgbClr val="000000"/>
                </a:solidFill>
                <a:latin typeface="Montserrat"/>
                <a:ea typeface="Montserrat"/>
                <a:cs typeface="Montserrat"/>
                <a:sym typeface="Montserrat"/>
              </a:endParaRPr>
            </a:p>
            <a:p>
              <a:pPr indent="-146050" lvl="0" marL="171450" marR="0" rtl="0" algn="l">
                <a:lnSpc>
                  <a:spcPct val="100000"/>
                </a:lnSpc>
                <a:spcBef>
                  <a:spcPts val="0"/>
                </a:spcBef>
                <a:spcAft>
                  <a:spcPts val="0"/>
                </a:spcAft>
                <a:buClr>
                  <a:srgbClr val="000000"/>
                </a:buClr>
                <a:buSzPts val="700"/>
                <a:buFont typeface="Arial"/>
                <a:buChar char="•"/>
              </a:pPr>
              <a:r>
                <a:rPr b="0" i="0" lang="en-US" sz="700" u="none" cap="none" strike="noStrike">
                  <a:solidFill>
                    <a:srgbClr val="000000"/>
                  </a:solidFill>
                  <a:latin typeface="Montserrat"/>
                  <a:ea typeface="Montserrat"/>
                  <a:cs typeface="Montserrat"/>
                  <a:sym typeface="Montserrat"/>
                </a:rPr>
                <a:t>UNCCD</a:t>
              </a:r>
              <a:endParaRPr b="0" i="0" sz="700" u="none" cap="none" strike="noStrike">
                <a:solidFill>
                  <a:srgbClr val="000000"/>
                </a:solidFill>
                <a:latin typeface="Montserrat"/>
                <a:ea typeface="Montserrat"/>
                <a:cs typeface="Montserrat"/>
                <a:sym typeface="Montserrat"/>
              </a:endParaRPr>
            </a:p>
            <a:p>
              <a:pPr indent="-146050" lvl="0" marL="171450" marR="0" rtl="0" algn="l">
                <a:lnSpc>
                  <a:spcPct val="100000"/>
                </a:lnSpc>
                <a:spcBef>
                  <a:spcPts val="0"/>
                </a:spcBef>
                <a:spcAft>
                  <a:spcPts val="0"/>
                </a:spcAft>
                <a:buClr>
                  <a:srgbClr val="000000"/>
                </a:buClr>
                <a:buSzPts val="700"/>
                <a:buFont typeface="Arial"/>
                <a:buChar char="•"/>
              </a:pPr>
              <a:r>
                <a:rPr b="0" i="0" lang="en-US" sz="700" u="none" cap="none" strike="noStrike">
                  <a:solidFill>
                    <a:srgbClr val="000000"/>
                  </a:solidFill>
                  <a:latin typeface="Montserrat"/>
                  <a:ea typeface="Montserrat"/>
                  <a:cs typeface="Montserrat"/>
                  <a:sym typeface="Montserrat"/>
                </a:rPr>
                <a:t>UNSEEA</a:t>
              </a:r>
              <a:endParaRPr b="0" i="0" sz="700" u="none" cap="none" strike="noStrike">
                <a:solidFill>
                  <a:srgbClr val="000000"/>
                </a:solidFill>
                <a:latin typeface="Montserrat"/>
                <a:ea typeface="Montserrat"/>
                <a:cs typeface="Montserrat"/>
                <a:sym typeface="Montserrat"/>
              </a:endParaRPr>
            </a:p>
            <a:p>
              <a:pPr indent="-146050" lvl="0" marL="171450" marR="0" rtl="0" algn="l">
                <a:lnSpc>
                  <a:spcPct val="100000"/>
                </a:lnSpc>
                <a:spcBef>
                  <a:spcPts val="0"/>
                </a:spcBef>
                <a:spcAft>
                  <a:spcPts val="0"/>
                </a:spcAft>
                <a:buClr>
                  <a:srgbClr val="000000"/>
                </a:buClr>
                <a:buSzPts val="700"/>
                <a:buFont typeface="Arial"/>
                <a:buChar char="•"/>
              </a:pPr>
              <a:r>
                <a:rPr b="0" i="0" lang="en-US" sz="700" u="none" cap="none" strike="noStrike">
                  <a:solidFill>
                    <a:srgbClr val="000000"/>
                  </a:solidFill>
                  <a:latin typeface="Montserrat"/>
                  <a:ea typeface="Montserrat"/>
                  <a:cs typeface="Montserrat"/>
                  <a:sym typeface="Montserrat"/>
                </a:rPr>
                <a:t>Nature Finance</a:t>
              </a:r>
              <a:endParaRPr b="0" i="0" sz="1000" u="none" cap="none" strike="noStrike">
                <a:solidFill>
                  <a:srgbClr val="000000"/>
                </a:solidFill>
                <a:latin typeface="Arial"/>
                <a:ea typeface="Arial"/>
                <a:cs typeface="Arial"/>
                <a:sym typeface="Arial"/>
              </a:endParaRPr>
            </a:p>
            <a:p>
              <a:pPr indent="-146050" lvl="0" marL="171450" marR="0" rtl="0" algn="l">
                <a:lnSpc>
                  <a:spcPct val="100000"/>
                </a:lnSpc>
                <a:spcBef>
                  <a:spcPts val="0"/>
                </a:spcBef>
                <a:spcAft>
                  <a:spcPts val="0"/>
                </a:spcAft>
                <a:buClr>
                  <a:srgbClr val="000000"/>
                </a:buClr>
                <a:buSzPts val="700"/>
                <a:buFont typeface="Arial"/>
                <a:buChar char="•"/>
              </a:pPr>
              <a:r>
                <a:rPr b="0" i="0" lang="en-US" sz="700" u="none" cap="none" strike="noStrike">
                  <a:solidFill>
                    <a:srgbClr val="000000"/>
                  </a:solidFill>
                  <a:latin typeface="Montserrat"/>
                  <a:ea typeface="Montserrat"/>
                  <a:cs typeface="Montserrat"/>
                  <a:sym typeface="Montserrat"/>
                </a:rPr>
                <a:t>National agencies</a:t>
              </a:r>
              <a:endParaRPr b="0" i="0" sz="1000" u="none" cap="none" strike="noStrike">
                <a:solidFill>
                  <a:srgbClr val="000000"/>
                </a:solidFill>
                <a:latin typeface="Arial"/>
                <a:ea typeface="Arial"/>
                <a:cs typeface="Arial"/>
                <a:sym typeface="Arial"/>
              </a:endParaRPr>
            </a:p>
          </p:txBody>
        </p:sp>
        <p:sp>
          <p:nvSpPr>
            <p:cNvPr id="100" name="Google Shape;100;p3"/>
            <p:cNvSpPr/>
            <p:nvPr/>
          </p:nvSpPr>
          <p:spPr>
            <a:xfrm>
              <a:off x="7516642" y="954945"/>
              <a:ext cx="2661140" cy="233450"/>
            </a:xfrm>
            <a:custGeom>
              <a:rect b="b" l="l" r="r" t="t"/>
              <a:pathLst>
                <a:path extrusionOk="0" h="1152840" w="3842801">
                  <a:moveTo>
                    <a:pt x="518778" y="0"/>
                  </a:moveTo>
                  <a:lnTo>
                    <a:pt x="3324023" y="0"/>
                  </a:lnTo>
                  <a:cubicBezTo>
                    <a:pt x="3610536" y="0"/>
                    <a:pt x="3842801" y="232265"/>
                    <a:pt x="3842801" y="518778"/>
                  </a:cubicBezTo>
                  <a:lnTo>
                    <a:pt x="3842801" y="1152840"/>
                  </a:lnTo>
                  <a:lnTo>
                    <a:pt x="3842801" y="1152840"/>
                  </a:lnTo>
                  <a:lnTo>
                    <a:pt x="0" y="1152840"/>
                  </a:lnTo>
                  <a:lnTo>
                    <a:pt x="0" y="1152840"/>
                  </a:lnTo>
                  <a:lnTo>
                    <a:pt x="0" y="518778"/>
                  </a:lnTo>
                  <a:cubicBezTo>
                    <a:pt x="0" y="232265"/>
                    <a:pt x="232265" y="0"/>
                    <a:pt x="518778" y="0"/>
                  </a:cubicBezTo>
                  <a:close/>
                </a:path>
              </a:pathLst>
            </a:custGeom>
            <a:solidFill>
              <a:srgbClr val="276B81"/>
            </a:solidFill>
            <a:ln cap="flat" cmpd="sng" w="25400">
              <a:solidFill>
                <a:srgbClr val="266B82"/>
              </a:solidFill>
              <a:prstDash val="solid"/>
              <a:round/>
              <a:headEnd len="sm" w="sm" type="none"/>
              <a:tailEnd len="sm" w="sm" type="none"/>
            </a:ln>
          </p:spPr>
          <p:txBody>
            <a:bodyPr anchorCtr="0" anchor="ctr" bIns="0" lIns="455600" spcFirstLastPara="1" rIns="455600" wrap="square" tIns="0">
              <a:noAutofit/>
            </a:bodyPr>
            <a:lstStyle/>
            <a:p>
              <a:pPr indent="0" lvl="0" marL="0" marR="0" rtl="0" algn="ctr">
                <a:lnSpc>
                  <a:spcPct val="100000"/>
                </a:lnSpc>
                <a:spcBef>
                  <a:spcPts val="0"/>
                </a:spcBef>
                <a:spcAft>
                  <a:spcPts val="0"/>
                </a:spcAft>
                <a:buClr>
                  <a:srgbClr val="000000"/>
                </a:buClr>
                <a:buSzPts val="1200"/>
                <a:buFont typeface="Arial"/>
                <a:buNone/>
              </a:pPr>
              <a:r>
                <a:rPr b="1" i="0" lang="en-US" sz="1200" u="none" cap="none" strike="noStrike">
                  <a:solidFill>
                    <a:srgbClr val="FFFFFF"/>
                  </a:solidFill>
                  <a:latin typeface="Montserrat"/>
                  <a:ea typeface="Montserrat"/>
                  <a:cs typeface="Montserrat"/>
                  <a:sym typeface="Montserrat"/>
                </a:rPr>
                <a:t>Users</a:t>
              </a:r>
              <a:endParaRPr b="0" i="0" sz="1200" u="none" cap="none" strike="noStrike">
                <a:solidFill>
                  <a:srgbClr val="000000"/>
                </a:solidFill>
                <a:latin typeface="Arial"/>
                <a:ea typeface="Arial"/>
                <a:cs typeface="Arial"/>
                <a:sym typeface="Arial"/>
              </a:endParaRPr>
            </a:p>
          </p:txBody>
        </p:sp>
      </p:grpSp>
      <p:pic>
        <p:nvPicPr>
          <p:cNvPr id="101" name="Google Shape;101;p3"/>
          <p:cNvPicPr preferRelativeResize="0"/>
          <p:nvPr/>
        </p:nvPicPr>
        <p:blipFill rotWithShape="1">
          <a:blip r:embed="rId3">
            <a:alphaModFix/>
          </a:blip>
          <a:srcRect b="0" l="0" r="0" t="0"/>
          <a:stretch/>
        </p:blipFill>
        <p:spPr>
          <a:xfrm>
            <a:off x="799125" y="2704777"/>
            <a:ext cx="10593751" cy="3765749"/>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 name="Shape 105"/>
        <p:cNvGrpSpPr/>
        <p:nvPr/>
      </p:nvGrpSpPr>
      <p:grpSpPr>
        <a:xfrm>
          <a:off x="0" y="0"/>
          <a:ext cx="0" cy="0"/>
          <a:chOff x="0" y="0"/>
          <a:chExt cx="0" cy="0"/>
        </a:xfrm>
      </p:grpSpPr>
      <p:sp>
        <p:nvSpPr>
          <p:cNvPr id="106" name="Google Shape;106;g38b9519a148_1_0"/>
          <p:cNvSpPr txBox="1"/>
          <p:nvPr>
            <p:ph type="title"/>
          </p:nvPr>
        </p:nvSpPr>
        <p:spPr>
          <a:xfrm>
            <a:off x="176048" y="202939"/>
            <a:ext cx="9387000" cy="77910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000000"/>
              </a:buClr>
              <a:buSzPts val="4400"/>
              <a:buFont typeface="Arial"/>
              <a:buNone/>
            </a:pPr>
            <a:r>
              <a:rPr lang="en-US" sz="3800"/>
              <a:t>Biodiversity Mapping - Costa Rica</a:t>
            </a:r>
            <a:endParaRPr sz="3800"/>
          </a:p>
        </p:txBody>
      </p:sp>
      <p:pic>
        <p:nvPicPr>
          <p:cNvPr id="107" name="Google Shape;107;g38b9519a148_1_0"/>
          <p:cNvPicPr preferRelativeResize="0"/>
          <p:nvPr/>
        </p:nvPicPr>
        <p:blipFill rotWithShape="1">
          <a:blip r:embed="rId3">
            <a:alphaModFix/>
          </a:blip>
          <a:srcRect b="0" l="0" r="0" t="0"/>
          <a:stretch/>
        </p:blipFill>
        <p:spPr>
          <a:xfrm>
            <a:off x="4805501" y="1598950"/>
            <a:ext cx="6995824" cy="4846676"/>
          </a:xfrm>
          <a:prstGeom prst="rect">
            <a:avLst/>
          </a:prstGeom>
          <a:noFill/>
          <a:ln>
            <a:noFill/>
          </a:ln>
        </p:spPr>
      </p:pic>
      <p:sp>
        <p:nvSpPr>
          <p:cNvPr id="108" name="Google Shape;108;g38b9519a148_1_0"/>
          <p:cNvSpPr txBox="1"/>
          <p:nvPr>
            <p:ph idx="1" type="body"/>
          </p:nvPr>
        </p:nvSpPr>
        <p:spPr>
          <a:xfrm>
            <a:off x="271450" y="1224581"/>
            <a:ext cx="4109700" cy="49629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2800"/>
              <a:buNone/>
            </a:pPr>
            <a:r>
              <a:rPr b="1" lang="en-US" sz="1700"/>
              <a:t>BiodivmapR</a:t>
            </a:r>
            <a:r>
              <a:rPr lang="en-US" sz="1700"/>
              <a:t>: Sensor-agnostic approach to mapping forest diversity:</a:t>
            </a:r>
            <a:endParaRPr sz="1700"/>
          </a:p>
          <a:p>
            <a:pPr indent="0" lvl="0" marL="0" rtl="0" algn="l">
              <a:lnSpc>
                <a:spcPct val="100000"/>
              </a:lnSpc>
              <a:spcBef>
                <a:spcPts val="0"/>
              </a:spcBef>
              <a:spcAft>
                <a:spcPts val="0"/>
              </a:spcAft>
              <a:buSzPts val="2800"/>
              <a:buNone/>
            </a:pPr>
            <a:r>
              <a:t/>
            </a:r>
            <a:endParaRPr sz="1700"/>
          </a:p>
          <a:p>
            <a:pPr indent="-336550" lvl="0" marL="457200" rtl="0" algn="l">
              <a:lnSpc>
                <a:spcPct val="100000"/>
              </a:lnSpc>
              <a:spcBef>
                <a:spcPts val="0"/>
              </a:spcBef>
              <a:spcAft>
                <a:spcPts val="0"/>
              </a:spcAft>
              <a:buSzPts val="1700"/>
              <a:buChar char="❖"/>
            </a:pPr>
            <a:r>
              <a:rPr lang="en-US" sz="1700"/>
              <a:t>Applied across Costa Rica.</a:t>
            </a:r>
            <a:endParaRPr sz="1700"/>
          </a:p>
          <a:p>
            <a:pPr indent="-336550" lvl="0" marL="457200" rtl="0" algn="l">
              <a:lnSpc>
                <a:spcPct val="100000"/>
              </a:lnSpc>
              <a:spcBef>
                <a:spcPts val="0"/>
              </a:spcBef>
              <a:spcAft>
                <a:spcPts val="0"/>
              </a:spcAft>
              <a:buSzPts val="1700"/>
              <a:buChar char="❖"/>
            </a:pPr>
            <a:r>
              <a:rPr lang="en-US" sz="1700"/>
              <a:t>Annual β-diversity maps.</a:t>
            </a:r>
            <a:endParaRPr sz="1700"/>
          </a:p>
          <a:p>
            <a:pPr indent="-336550" lvl="0" marL="457200" rtl="0" algn="l">
              <a:lnSpc>
                <a:spcPct val="100000"/>
              </a:lnSpc>
              <a:spcBef>
                <a:spcPts val="0"/>
              </a:spcBef>
              <a:spcAft>
                <a:spcPts val="0"/>
              </a:spcAft>
              <a:buSzPts val="1700"/>
              <a:buChar char="❖"/>
            </a:pPr>
            <a:r>
              <a:rPr lang="en-US" sz="1700"/>
              <a:t>Ongoing validation with in situ &amp; GBIF data.</a:t>
            </a:r>
            <a:endParaRPr sz="1700"/>
          </a:p>
          <a:p>
            <a:pPr indent="-336550" lvl="0" marL="457200" rtl="0" algn="l">
              <a:lnSpc>
                <a:spcPct val="100000"/>
              </a:lnSpc>
              <a:spcBef>
                <a:spcPts val="0"/>
              </a:spcBef>
              <a:spcAft>
                <a:spcPts val="0"/>
              </a:spcAft>
              <a:buSzPts val="1700"/>
              <a:buChar char="❖"/>
            </a:pPr>
            <a:r>
              <a:rPr lang="en-US" sz="1700"/>
              <a:t>Forest ecosystems classification adapted to the IUCN Typology.</a:t>
            </a:r>
            <a:endParaRPr sz="1700"/>
          </a:p>
          <a:p>
            <a:pPr indent="0" lvl="0" marL="0" rtl="0" algn="l">
              <a:lnSpc>
                <a:spcPct val="100000"/>
              </a:lnSpc>
              <a:spcBef>
                <a:spcPts val="0"/>
              </a:spcBef>
              <a:spcAft>
                <a:spcPts val="0"/>
              </a:spcAft>
              <a:buSzPts val="2800"/>
              <a:buNone/>
            </a:pPr>
            <a:r>
              <a:t/>
            </a:r>
            <a:endParaRPr sz="1700"/>
          </a:p>
          <a:p>
            <a:pPr indent="0" lvl="0" marL="0" rtl="0" algn="l">
              <a:lnSpc>
                <a:spcPct val="100000"/>
              </a:lnSpc>
              <a:spcBef>
                <a:spcPts val="0"/>
              </a:spcBef>
              <a:spcAft>
                <a:spcPts val="0"/>
              </a:spcAft>
              <a:buSzPts val="2800"/>
              <a:buNone/>
            </a:pPr>
            <a:r>
              <a:rPr lang="en-US" sz="1700"/>
              <a:t>Next steps:</a:t>
            </a:r>
            <a:endParaRPr sz="1700"/>
          </a:p>
          <a:p>
            <a:pPr indent="-336550" lvl="0" marL="457200" rtl="0" algn="l">
              <a:lnSpc>
                <a:spcPct val="100000"/>
              </a:lnSpc>
              <a:spcBef>
                <a:spcPts val="0"/>
              </a:spcBef>
              <a:spcAft>
                <a:spcPts val="0"/>
              </a:spcAft>
              <a:buSzPts val="1700"/>
              <a:buChar char="●"/>
            </a:pPr>
            <a:r>
              <a:rPr lang="en-US" sz="1700"/>
              <a:t>Validate with NASA AVUELO data </a:t>
            </a:r>
            <a:r>
              <a:rPr lang="en-US" sz="1400"/>
              <a:t>(AVIRIS, UAVSAR, in situ).</a:t>
            </a:r>
            <a:endParaRPr sz="1400"/>
          </a:p>
          <a:p>
            <a:pPr indent="-336550" lvl="0" marL="457200" rtl="0" algn="l">
              <a:lnSpc>
                <a:spcPct val="100000"/>
              </a:lnSpc>
              <a:spcBef>
                <a:spcPts val="0"/>
              </a:spcBef>
              <a:spcAft>
                <a:spcPts val="0"/>
              </a:spcAft>
              <a:buSzPts val="1700"/>
              <a:buChar char="●"/>
            </a:pPr>
            <a:r>
              <a:rPr lang="en-US" sz="1700"/>
              <a:t>Expand to Panama.</a:t>
            </a:r>
            <a:endParaRPr sz="1700"/>
          </a:p>
          <a:p>
            <a:pPr indent="-336550" lvl="0" marL="457200" rtl="0" algn="l">
              <a:lnSpc>
                <a:spcPct val="100000"/>
              </a:lnSpc>
              <a:spcBef>
                <a:spcPts val="0"/>
              </a:spcBef>
              <a:spcAft>
                <a:spcPts val="0"/>
              </a:spcAft>
              <a:buSzPts val="1700"/>
              <a:buChar char="●"/>
            </a:pPr>
            <a:r>
              <a:rPr lang="en-US" sz="1700"/>
              <a:t>Integrate SAR.</a:t>
            </a:r>
            <a:endParaRPr sz="1700"/>
          </a:p>
          <a:p>
            <a:pPr indent="0" lvl="0" marL="457200" rtl="0" algn="l">
              <a:lnSpc>
                <a:spcPct val="100000"/>
              </a:lnSpc>
              <a:spcBef>
                <a:spcPts val="0"/>
              </a:spcBef>
              <a:spcAft>
                <a:spcPts val="0"/>
              </a:spcAft>
              <a:buSzPts val="2800"/>
              <a:buNone/>
            </a:pPr>
            <a:r>
              <a:t/>
            </a:r>
            <a:endParaRPr sz="2900"/>
          </a:p>
          <a:p>
            <a:pPr indent="0" lvl="0" marL="457200" rtl="0" algn="l">
              <a:lnSpc>
                <a:spcPct val="100000"/>
              </a:lnSpc>
              <a:spcBef>
                <a:spcPts val="0"/>
              </a:spcBef>
              <a:spcAft>
                <a:spcPts val="0"/>
              </a:spcAft>
              <a:buSzPts val="2800"/>
              <a:buNone/>
            </a:pPr>
            <a:r>
              <a:t/>
            </a:r>
            <a:endParaRPr sz="2900"/>
          </a:p>
        </p:txBody>
      </p:sp>
      <p:pic>
        <p:nvPicPr>
          <p:cNvPr id="109" name="Google Shape;109;g38b9519a148_1_0"/>
          <p:cNvPicPr preferRelativeResize="0"/>
          <p:nvPr/>
        </p:nvPicPr>
        <p:blipFill rotWithShape="1">
          <a:blip r:embed="rId4">
            <a:alphaModFix/>
          </a:blip>
          <a:srcRect b="0" l="0" r="0" t="0"/>
          <a:stretch/>
        </p:blipFill>
        <p:spPr>
          <a:xfrm>
            <a:off x="271451" y="5861823"/>
            <a:ext cx="1524000" cy="583790"/>
          </a:xfrm>
          <a:prstGeom prst="rect">
            <a:avLst/>
          </a:prstGeom>
          <a:noFill/>
          <a:ln>
            <a:noFill/>
          </a:ln>
        </p:spPr>
      </p:pic>
      <p:pic>
        <p:nvPicPr>
          <p:cNvPr id="110" name="Google Shape;110;g38b9519a148_1_0"/>
          <p:cNvPicPr preferRelativeResize="0"/>
          <p:nvPr/>
        </p:nvPicPr>
        <p:blipFill rotWithShape="1">
          <a:blip r:embed="rId5">
            <a:alphaModFix/>
          </a:blip>
          <a:srcRect b="0" l="0" r="0" t="0"/>
          <a:stretch/>
        </p:blipFill>
        <p:spPr>
          <a:xfrm>
            <a:off x="1795452" y="5833144"/>
            <a:ext cx="1429406" cy="650717"/>
          </a:xfrm>
          <a:prstGeom prst="rect">
            <a:avLst/>
          </a:prstGeom>
          <a:noFill/>
          <a:ln>
            <a:noFill/>
          </a:ln>
        </p:spPr>
      </p:pic>
      <p:sp>
        <p:nvSpPr>
          <p:cNvPr id="111" name="Google Shape;111;g38b9519a148_1_0"/>
          <p:cNvSpPr txBox="1"/>
          <p:nvPr/>
        </p:nvSpPr>
        <p:spPr>
          <a:xfrm>
            <a:off x="275789" y="5516687"/>
            <a:ext cx="4101000" cy="338700"/>
          </a:xfrm>
          <a:prstGeom prst="rect">
            <a:avLst/>
          </a:prstGeom>
          <a:noFill/>
          <a:ln>
            <a:noFill/>
          </a:ln>
        </p:spPr>
        <p:txBody>
          <a:bodyPr anchorCtr="0" anchor="t" bIns="91425" lIns="91425" spcFirstLastPara="1" rIns="91425" wrap="square" tIns="91425">
            <a:spAutoFit/>
          </a:bodyPr>
          <a:lstStyle/>
          <a:p>
            <a:pPr indent="0" lvl="0" marL="0" marR="0" rtl="0" algn="r">
              <a:lnSpc>
                <a:spcPct val="100000"/>
              </a:lnSpc>
              <a:spcBef>
                <a:spcPts val="0"/>
              </a:spcBef>
              <a:spcAft>
                <a:spcPts val="0"/>
              </a:spcAft>
              <a:buClr>
                <a:srgbClr val="000000"/>
              </a:buClr>
              <a:buSzPts val="1000"/>
              <a:buFont typeface="Arial"/>
              <a:buNone/>
            </a:pPr>
            <a:r>
              <a:rPr b="1" i="1" lang="en-US" sz="1000" u="none" cap="none" strike="noStrike">
                <a:solidFill>
                  <a:srgbClr val="000000"/>
                </a:solidFill>
                <a:latin typeface="Arial"/>
                <a:ea typeface="Arial"/>
                <a:cs typeface="Arial"/>
                <a:sym typeface="Arial"/>
              </a:rPr>
              <a:t>Credits</a:t>
            </a:r>
            <a:r>
              <a:rPr b="0" i="1" lang="en-US" sz="1000" u="none" cap="none" strike="noStrike">
                <a:solidFill>
                  <a:srgbClr val="000000"/>
                </a:solidFill>
                <a:latin typeface="Arial"/>
                <a:ea typeface="Arial"/>
                <a:cs typeface="Arial"/>
                <a:sym typeface="Arial"/>
              </a:rPr>
              <a:t>: Sandra Luque, Jean Baptiste Ferrer (INRAE)</a:t>
            </a:r>
            <a:endParaRPr b="0" i="1" sz="1000" u="none" cap="none" strike="noStrike">
              <a:solidFill>
                <a:srgbClr val="000000"/>
              </a:solidFill>
              <a:latin typeface="Arial"/>
              <a:ea typeface="Arial"/>
              <a:cs typeface="Arial"/>
              <a:sym typeface="Arial"/>
            </a:endParaRPr>
          </a:p>
        </p:txBody>
      </p:sp>
      <p:sp>
        <p:nvSpPr>
          <p:cNvPr id="112" name="Google Shape;112;g38b9519a148_1_0"/>
          <p:cNvSpPr txBox="1"/>
          <p:nvPr/>
        </p:nvSpPr>
        <p:spPr>
          <a:xfrm>
            <a:off x="4926763" y="1120450"/>
            <a:ext cx="6753300" cy="585000"/>
          </a:xfrm>
          <a:prstGeom prst="rect">
            <a:avLst/>
          </a:prstGeom>
          <a:noFill/>
          <a:ln>
            <a:noFill/>
          </a:ln>
        </p:spPr>
        <p:txBody>
          <a:bodyPr anchorCtr="0" anchor="t" bIns="91425" lIns="91425" spcFirstLastPara="1" rIns="91425" wrap="square" tIns="91425">
            <a:spAutoFit/>
          </a:bodyPr>
          <a:lstStyle/>
          <a:p>
            <a:pPr indent="0" lvl="0" marL="0" marR="0" rtl="0" algn="r">
              <a:lnSpc>
                <a:spcPct val="100000"/>
              </a:lnSpc>
              <a:spcBef>
                <a:spcPts val="0"/>
              </a:spcBef>
              <a:spcAft>
                <a:spcPts val="0"/>
              </a:spcAft>
              <a:buClr>
                <a:srgbClr val="000000"/>
              </a:buClr>
              <a:buSzPts val="1300"/>
              <a:buFont typeface="Arial"/>
              <a:buNone/>
            </a:pPr>
            <a:r>
              <a:rPr b="0" i="0" lang="en-US" sz="1300" u="none" cap="none" strike="noStrike">
                <a:solidFill>
                  <a:schemeClr val="dk1"/>
                </a:solidFill>
                <a:latin typeface="Montserrat"/>
                <a:ea typeface="Montserrat"/>
                <a:cs typeface="Montserrat"/>
                <a:sym typeface="Montserrat"/>
              </a:rPr>
              <a:t>Cube Operational Data for Ecosystem Extent and Condition</a:t>
            </a:r>
            <a:endParaRPr b="0" i="0" sz="1300" u="none" cap="none" strike="noStrike">
              <a:solidFill>
                <a:schemeClr val="dk1"/>
              </a:solidFill>
              <a:latin typeface="Montserrat"/>
              <a:ea typeface="Montserrat"/>
              <a:cs typeface="Montserrat"/>
              <a:sym typeface="Montserrat"/>
            </a:endParaRPr>
          </a:p>
          <a:p>
            <a:pPr indent="0" lvl="0" marL="0" marR="0" rtl="0" algn="r">
              <a:lnSpc>
                <a:spcPct val="100000"/>
              </a:lnSpc>
              <a:spcBef>
                <a:spcPts val="0"/>
              </a:spcBef>
              <a:spcAft>
                <a:spcPts val="0"/>
              </a:spcAft>
              <a:buClr>
                <a:srgbClr val="000000"/>
              </a:buClr>
              <a:buSzPts val="1300"/>
              <a:buFont typeface="Arial"/>
              <a:buNone/>
            </a:pPr>
            <a:r>
              <a:rPr b="0" i="0" lang="en-US" sz="1300" u="none" cap="none" strike="noStrike">
                <a:solidFill>
                  <a:schemeClr val="dk1"/>
                </a:solidFill>
                <a:latin typeface="Montserrat"/>
                <a:ea typeface="Montserrat"/>
                <a:cs typeface="Montserrat"/>
                <a:sym typeface="Montserrat"/>
              </a:rPr>
              <a:t>CODEX-CEOS</a:t>
            </a:r>
            <a:endParaRPr b="0" i="0" sz="1300" u="none" cap="none" strike="noStrike">
              <a:solidFill>
                <a:schemeClr val="dk1"/>
              </a:solidFill>
              <a:latin typeface="Montserrat"/>
              <a:ea typeface="Montserrat"/>
              <a:cs typeface="Montserrat"/>
              <a:sym typeface="Montserrat"/>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 name="Shape 116"/>
        <p:cNvGrpSpPr/>
        <p:nvPr/>
      </p:nvGrpSpPr>
      <p:grpSpPr>
        <a:xfrm>
          <a:off x="0" y="0"/>
          <a:ext cx="0" cy="0"/>
          <a:chOff x="0" y="0"/>
          <a:chExt cx="0" cy="0"/>
        </a:xfrm>
      </p:grpSpPr>
      <p:sp>
        <p:nvSpPr>
          <p:cNvPr id="117" name="Google Shape;117;g3f683208037_0_311"/>
          <p:cNvSpPr txBox="1"/>
          <p:nvPr>
            <p:ph type="title"/>
          </p:nvPr>
        </p:nvSpPr>
        <p:spPr>
          <a:xfrm>
            <a:off x="176050" y="305821"/>
            <a:ext cx="9387000" cy="4878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rgbClr val="000000"/>
              </a:buClr>
              <a:buSzPts val="4400"/>
              <a:buFont typeface="Arial"/>
              <a:buNone/>
            </a:pPr>
            <a:r>
              <a:rPr lang="en-US" sz="3200"/>
              <a:t>Bioclimatic Ecosystem Resilience Index (BERI)</a:t>
            </a:r>
            <a:endParaRPr sz="3200"/>
          </a:p>
        </p:txBody>
      </p:sp>
      <p:pic>
        <p:nvPicPr>
          <p:cNvPr id="118" name="Google Shape;118;g3f683208037_0_311"/>
          <p:cNvPicPr preferRelativeResize="0"/>
          <p:nvPr/>
        </p:nvPicPr>
        <p:blipFill rotWithShape="1">
          <a:blip r:embed="rId3">
            <a:alphaModFix/>
          </a:blip>
          <a:srcRect b="0" l="0" r="0" t="0"/>
          <a:stretch/>
        </p:blipFill>
        <p:spPr>
          <a:xfrm>
            <a:off x="106725" y="1129093"/>
            <a:ext cx="7577800" cy="4254675"/>
          </a:xfrm>
          <a:prstGeom prst="rect">
            <a:avLst/>
          </a:prstGeom>
          <a:noFill/>
          <a:ln>
            <a:noFill/>
          </a:ln>
        </p:spPr>
      </p:pic>
      <p:sp>
        <p:nvSpPr>
          <p:cNvPr id="119" name="Google Shape;119;g3f683208037_0_311"/>
          <p:cNvSpPr txBox="1"/>
          <p:nvPr/>
        </p:nvSpPr>
        <p:spPr>
          <a:xfrm>
            <a:off x="120014" y="5383063"/>
            <a:ext cx="4101000" cy="338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000"/>
              <a:buFont typeface="Arial"/>
              <a:buNone/>
            </a:pPr>
            <a:r>
              <a:rPr b="1" i="1" lang="en-US" sz="1000" u="none" cap="none" strike="noStrike">
                <a:solidFill>
                  <a:srgbClr val="000000"/>
                </a:solidFill>
                <a:latin typeface="Arial"/>
                <a:ea typeface="Arial"/>
                <a:cs typeface="Arial"/>
                <a:sym typeface="Arial"/>
              </a:rPr>
              <a:t>Source</a:t>
            </a:r>
            <a:r>
              <a:rPr b="0" i="1" lang="en-US" sz="1000" u="none" cap="none" strike="noStrike">
                <a:solidFill>
                  <a:srgbClr val="000000"/>
                </a:solidFill>
                <a:latin typeface="Arial"/>
                <a:ea typeface="Arial"/>
                <a:cs typeface="Arial"/>
                <a:sym typeface="Arial"/>
              </a:rPr>
              <a:t>: CSIRO report to Parks Canada, Simon Ferrier</a:t>
            </a:r>
            <a:endParaRPr b="0" i="1" sz="1000" u="none" cap="none" strike="noStrike">
              <a:solidFill>
                <a:srgbClr val="000000"/>
              </a:solidFill>
              <a:latin typeface="Arial"/>
              <a:ea typeface="Arial"/>
              <a:cs typeface="Arial"/>
              <a:sym typeface="Arial"/>
            </a:endParaRPr>
          </a:p>
        </p:txBody>
      </p:sp>
      <p:sp>
        <p:nvSpPr>
          <p:cNvPr id="120" name="Google Shape;120;g3f683208037_0_311"/>
          <p:cNvSpPr txBox="1"/>
          <p:nvPr>
            <p:ph idx="1" type="body"/>
          </p:nvPr>
        </p:nvSpPr>
        <p:spPr>
          <a:xfrm>
            <a:off x="7249950" y="1253425"/>
            <a:ext cx="4656300" cy="1212000"/>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1000"/>
              </a:spcAft>
              <a:buSzPts val="2800"/>
              <a:buNone/>
            </a:pPr>
            <a:r>
              <a:rPr b="1" lang="en-US" sz="1400">
                <a:solidFill>
                  <a:schemeClr val="accent1"/>
                </a:solidFill>
              </a:rPr>
              <a:t>BERI</a:t>
            </a:r>
            <a:r>
              <a:rPr lang="en-US" sz="1400"/>
              <a:t> is an official “voluntary” component indicator of the GBF Monitoring Framework</a:t>
            </a:r>
            <a:br>
              <a:rPr lang="en-US" sz="1400"/>
            </a:br>
            <a:r>
              <a:rPr lang="en-US" sz="1300"/>
              <a:t>(Component indicator 8.CT.2 for GBF Target 8 “</a:t>
            </a:r>
            <a:r>
              <a:rPr i="1" lang="en-US" sz="1300"/>
              <a:t>minimize the impact of climate change on biodiversity and increase resilience</a:t>
            </a:r>
            <a:r>
              <a:rPr lang="en-US" sz="1300"/>
              <a:t>”)</a:t>
            </a:r>
            <a:endParaRPr sz="1300"/>
          </a:p>
        </p:txBody>
      </p:sp>
      <p:sp>
        <p:nvSpPr>
          <p:cNvPr id="121" name="Google Shape;121;g3f683208037_0_311"/>
          <p:cNvSpPr txBox="1"/>
          <p:nvPr>
            <p:ph idx="1" type="body"/>
          </p:nvPr>
        </p:nvSpPr>
        <p:spPr>
          <a:xfrm>
            <a:off x="7697825" y="2496525"/>
            <a:ext cx="4208400" cy="1285500"/>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2800"/>
              <a:buNone/>
            </a:pPr>
            <a:r>
              <a:rPr lang="en-US" sz="1500"/>
              <a:t>S</a:t>
            </a:r>
            <a:r>
              <a:rPr lang="en-US" sz="1300"/>
              <a:t>upported by new </a:t>
            </a:r>
            <a:r>
              <a:rPr b="1" lang="en-US" sz="1300"/>
              <a:t>ESA project:</a:t>
            </a:r>
            <a:endParaRPr b="1" sz="1300"/>
          </a:p>
          <a:p>
            <a:pPr indent="0" lvl="0" marL="0" rtl="0" algn="r">
              <a:lnSpc>
                <a:spcPct val="100000"/>
              </a:lnSpc>
              <a:spcBef>
                <a:spcPts val="0"/>
              </a:spcBef>
              <a:spcAft>
                <a:spcPts val="0"/>
              </a:spcAft>
              <a:buSzPts val="2800"/>
              <a:buNone/>
            </a:pPr>
            <a:r>
              <a:rPr lang="en-US" sz="1300"/>
              <a:t>“ </a:t>
            </a:r>
            <a:r>
              <a:rPr b="1" i="1" lang="en-US" sz="1300"/>
              <a:t>EO For Essential Biodiversity Variables and GBF Indicators</a:t>
            </a:r>
            <a:r>
              <a:rPr lang="en-US" sz="1300"/>
              <a:t>”: </a:t>
            </a:r>
            <a:endParaRPr sz="1300"/>
          </a:p>
          <a:p>
            <a:pPr indent="0" lvl="0" marL="0" rtl="0" algn="r">
              <a:lnSpc>
                <a:spcPct val="100000"/>
              </a:lnSpc>
              <a:spcBef>
                <a:spcPts val="0"/>
              </a:spcBef>
              <a:spcAft>
                <a:spcPts val="0"/>
              </a:spcAft>
              <a:buSzPts val="2800"/>
              <a:buNone/>
            </a:pPr>
            <a:r>
              <a:rPr lang="en-US" sz="1300"/>
              <a:t>Development of BERI end-to-end workflows on GEO BON BON-in-a-Box and ESA OpenEO/CDSE cloud platforms</a:t>
            </a:r>
            <a:endParaRPr sz="1300"/>
          </a:p>
        </p:txBody>
      </p:sp>
      <p:sp>
        <p:nvSpPr>
          <p:cNvPr id="122" name="Google Shape;122;g3f683208037_0_311"/>
          <p:cNvSpPr txBox="1"/>
          <p:nvPr/>
        </p:nvSpPr>
        <p:spPr>
          <a:xfrm>
            <a:off x="148024" y="5719250"/>
            <a:ext cx="7495200" cy="585000"/>
          </a:xfrm>
          <a:prstGeom prst="rect">
            <a:avLst/>
          </a:prstGeom>
          <a:solidFill>
            <a:schemeClr val="lt2"/>
          </a:solid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1000"/>
              </a:spcAft>
              <a:buClr>
                <a:srgbClr val="000000"/>
              </a:buClr>
              <a:buSzPts val="1300"/>
              <a:buFont typeface="Arial"/>
              <a:buNone/>
            </a:pPr>
            <a:r>
              <a:rPr b="1" i="0" lang="en-US" sz="1300" u="none" cap="none" strike="noStrike">
                <a:solidFill>
                  <a:schemeClr val="accent1"/>
                </a:solidFill>
                <a:latin typeface="Montserrat"/>
                <a:ea typeface="Montserrat"/>
                <a:cs typeface="Montserrat"/>
                <a:sym typeface="Montserrat"/>
              </a:rPr>
              <a:t>BERI</a:t>
            </a:r>
            <a:r>
              <a:rPr b="1" i="0" lang="en-US" sz="1300" u="none" cap="none" strike="noStrike">
                <a:solidFill>
                  <a:schemeClr val="dk1"/>
                </a:solidFill>
                <a:latin typeface="Montserrat"/>
                <a:ea typeface="Montserrat"/>
                <a:cs typeface="Montserrat"/>
                <a:sym typeface="Montserrat"/>
              </a:rPr>
              <a:t> </a:t>
            </a:r>
            <a:r>
              <a:rPr b="0" i="0" lang="en-US" sz="1300" u="none" cap="none" strike="noStrike">
                <a:solidFill>
                  <a:schemeClr val="dk1"/>
                </a:solidFill>
                <a:latin typeface="Montserrat"/>
                <a:ea typeface="Montserrat"/>
                <a:cs typeface="Montserrat"/>
                <a:sym typeface="Montserrat"/>
              </a:rPr>
              <a:t>measures the capacity of  natural ecosystems to retain  species diversity in the face  of climate change, as a function of ecosystem area, connectivity and integrity.</a:t>
            </a:r>
            <a:endParaRPr b="0" i="0" sz="1300" u="none" cap="none" strike="noStrike">
              <a:solidFill>
                <a:schemeClr val="dk1"/>
              </a:solidFill>
              <a:latin typeface="Montserrat"/>
              <a:ea typeface="Montserrat"/>
              <a:cs typeface="Montserrat"/>
              <a:sym typeface="Montserrat"/>
            </a:endParaRPr>
          </a:p>
        </p:txBody>
      </p:sp>
      <p:sp>
        <p:nvSpPr>
          <p:cNvPr id="123" name="Google Shape;123;g3f683208037_0_311"/>
          <p:cNvSpPr/>
          <p:nvPr/>
        </p:nvSpPr>
        <p:spPr>
          <a:xfrm>
            <a:off x="5939125" y="4840775"/>
            <a:ext cx="1672500" cy="4878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124" name="Google Shape;124;g3f683208037_0_311"/>
          <p:cNvPicPr preferRelativeResize="0"/>
          <p:nvPr/>
        </p:nvPicPr>
        <p:blipFill rotWithShape="1">
          <a:blip r:embed="rId4">
            <a:alphaModFix/>
          </a:blip>
          <a:srcRect b="0" l="0" r="0" t="0"/>
          <a:stretch/>
        </p:blipFill>
        <p:spPr>
          <a:xfrm>
            <a:off x="6729134" y="2316003"/>
            <a:ext cx="495024" cy="495024"/>
          </a:xfrm>
          <a:prstGeom prst="rect">
            <a:avLst/>
          </a:prstGeom>
          <a:noFill/>
          <a:ln>
            <a:noFill/>
          </a:ln>
        </p:spPr>
      </p:pic>
      <p:pic>
        <p:nvPicPr>
          <p:cNvPr id="125" name="Google Shape;125;g3f683208037_0_311" title="pngaaa.com-2092238.png"/>
          <p:cNvPicPr preferRelativeResize="0"/>
          <p:nvPr/>
        </p:nvPicPr>
        <p:blipFill rotWithShape="1">
          <a:blip r:embed="rId5">
            <a:alphaModFix/>
          </a:blip>
          <a:srcRect b="0" l="0" r="0" t="0"/>
          <a:stretch/>
        </p:blipFill>
        <p:spPr>
          <a:xfrm>
            <a:off x="6719788" y="2911953"/>
            <a:ext cx="495013" cy="487800"/>
          </a:xfrm>
          <a:prstGeom prst="rect">
            <a:avLst/>
          </a:prstGeom>
          <a:noFill/>
          <a:ln>
            <a:noFill/>
          </a:ln>
        </p:spPr>
      </p:pic>
      <p:sp>
        <p:nvSpPr>
          <p:cNvPr id="126" name="Google Shape;126;g3f683208037_0_311"/>
          <p:cNvSpPr txBox="1"/>
          <p:nvPr/>
        </p:nvSpPr>
        <p:spPr>
          <a:xfrm>
            <a:off x="7171876" y="4639793"/>
            <a:ext cx="1119600" cy="700500"/>
          </a:xfrm>
          <a:prstGeom prst="rect">
            <a:avLst/>
          </a:prstGeom>
          <a:solidFill>
            <a:schemeClr val="accent5"/>
          </a:solidFill>
          <a:ln cap="flat" cmpd="sng" w="9525">
            <a:solidFill>
              <a:schemeClr val="accent5"/>
            </a:solidFill>
            <a:prstDash val="solid"/>
            <a:round/>
            <a:headEnd len="sm" w="sm" type="none"/>
            <a:tailEnd len="sm" w="sm" type="none"/>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2600"/>
              <a:buFont typeface="Arial"/>
              <a:buNone/>
            </a:pPr>
            <a:r>
              <a:rPr b="1" i="0" lang="en-US" sz="1200" u="none" cap="none" strike="noStrike">
                <a:solidFill>
                  <a:schemeClr val="lt1"/>
                </a:solidFill>
                <a:latin typeface="Montserrat"/>
                <a:ea typeface="Montserrat"/>
                <a:cs typeface="Montserrat"/>
                <a:sym typeface="Montserrat"/>
              </a:rPr>
              <a:t>Calibrated and Derived EO</a:t>
            </a:r>
            <a:endParaRPr b="1" i="0" sz="1200" u="none" cap="none" strike="noStrike">
              <a:solidFill>
                <a:schemeClr val="lt1"/>
              </a:solidFill>
              <a:latin typeface="Montserrat"/>
              <a:ea typeface="Montserrat"/>
              <a:cs typeface="Montserrat"/>
              <a:sym typeface="Montserrat"/>
            </a:endParaRPr>
          </a:p>
        </p:txBody>
      </p:sp>
      <p:sp>
        <p:nvSpPr>
          <p:cNvPr id="127" name="Google Shape;127;g3f683208037_0_311"/>
          <p:cNvSpPr txBox="1"/>
          <p:nvPr/>
        </p:nvSpPr>
        <p:spPr>
          <a:xfrm>
            <a:off x="8436901" y="4639793"/>
            <a:ext cx="1046100" cy="700500"/>
          </a:xfrm>
          <a:prstGeom prst="rect">
            <a:avLst/>
          </a:prstGeom>
          <a:solidFill>
            <a:schemeClr val="accent2"/>
          </a:solidFill>
          <a:ln cap="flat" cmpd="sng" w="9525">
            <a:solidFill>
              <a:schemeClr val="accent2"/>
            </a:solidFill>
            <a:prstDash val="solid"/>
            <a:round/>
            <a:headEnd len="sm" w="sm" type="none"/>
            <a:tailEnd len="sm" w="sm" type="none"/>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2600"/>
              <a:buFont typeface="Arial"/>
              <a:buNone/>
            </a:pPr>
            <a:r>
              <a:rPr b="1" i="0" lang="en-US" sz="1200" u="none" cap="none" strike="noStrike">
                <a:solidFill>
                  <a:schemeClr val="lt1"/>
                </a:solidFill>
                <a:latin typeface="Montserrat"/>
                <a:ea typeface="Montserrat"/>
                <a:cs typeface="Montserrat"/>
                <a:sym typeface="Montserrat"/>
              </a:rPr>
              <a:t>Ecosystem condition change</a:t>
            </a:r>
            <a:endParaRPr b="1" i="0" sz="1200" u="none" cap="none" strike="noStrike">
              <a:solidFill>
                <a:schemeClr val="lt1"/>
              </a:solidFill>
              <a:latin typeface="Montserrat"/>
              <a:ea typeface="Montserrat"/>
              <a:cs typeface="Montserrat"/>
              <a:sym typeface="Montserrat"/>
            </a:endParaRPr>
          </a:p>
        </p:txBody>
      </p:sp>
      <p:sp>
        <p:nvSpPr>
          <p:cNvPr id="128" name="Google Shape;128;g3f683208037_0_311"/>
          <p:cNvSpPr txBox="1"/>
          <p:nvPr/>
        </p:nvSpPr>
        <p:spPr>
          <a:xfrm>
            <a:off x="9628413" y="4639793"/>
            <a:ext cx="954600" cy="700500"/>
          </a:xfrm>
          <a:prstGeom prst="rect">
            <a:avLst/>
          </a:prstGeom>
          <a:solidFill>
            <a:schemeClr val="accent2"/>
          </a:solidFill>
          <a:ln cap="flat" cmpd="sng" w="9525">
            <a:solidFill>
              <a:schemeClr val="accent2"/>
            </a:solidFill>
            <a:prstDash val="solid"/>
            <a:round/>
            <a:headEnd len="sm" w="sm" type="none"/>
            <a:tailEnd len="sm" w="sm" type="none"/>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2600"/>
              <a:buFont typeface="Arial"/>
              <a:buNone/>
            </a:pPr>
            <a:r>
              <a:rPr b="1" i="0" lang="en-US" sz="1200" u="none" cap="none" strike="noStrike">
                <a:solidFill>
                  <a:schemeClr val="lt1"/>
                </a:solidFill>
                <a:latin typeface="Montserrat"/>
                <a:ea typeface="Montserrat"/>
                <a:cs typeface="Montserrat"/>
                <a:sym typeface="Montserrat"/>
              </a:rPr>
              <a:t>BERI</a:t>
            </a:r>
            <a:endParaRPr b="1" i="0" sz="1200" u="none" cap="none" strike="noStrike">
              <a:solidFill>
                <a:schemeClr val="lt1"/>
              </a:solidFill>
              <a:latin typeface="Montserrat"/>
              <a:ea typeface="Montserrat"/>
              <a:cs typeface="Montserrat"/>
              <a:sym typeface="Montserrat"/>
            </a:endParaRPr>
          </a:p>
        </p:txBody>
      </p:sp>
      <p:sp>
        <p:nvSpPr>
          <p:cNvPr id="129" name="Google Shape;129;g3f683208037_0_311"/>
          <p:cNvSpPr txBox="1"/>
          <p:nvPr/>
        </p:nvSpPr>
        <p:spPr>
          <a:xfrm>
            <a:off x="10860125" y="4639793"/>
            <a:ext cx="1046100" cy="700500"/>
          </a:xfrm>
          <a:prstGeom prst="rect">
            <a:avLst/>
          </a:prstGeom>
          <a:solidFill>
            <a:schemeClr val="accent2"/>
          </a:solidFill>
          <a:ln cap="flat" cmpd="sng" w="9525">
            <a:solidFill>
              <a:schemeClr val="accent2"/>
            </a:solidFill>
            <a:prstDash val="solid"/>
            <a:round/>
            <a:headEnd len="sm" w="sm" type="none"/>
            <a:tailEnd len="sm" w="sm" type="none"/>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2600"/>
              <a:buFont typeface="Arial"/>
              <a:buNone/>
            </a:pPr>
            <a:r>
              <a:rPr b="1" i="0" lang="en-US" sz="1200" u="none" cap="none" strike="noStrike">
                <a:solidFill>
                  <a:schemeClr val="lt1"/>
                </a:solidFill>
                <a:latin typeface="Montserrat"/>
                <a:ea typeface="Montserrat"/>
                <a:cs typeface="Montserrat"/>
                <a:sym typeface="Montserrat"/>
              </a:rPr>
              <a:t>DSS</a:t>
            </a:r>
            <a:endParaRPr b="1" i="0" sz="1200" u="none" cap="none" strike="noStrike">
              <a:solidFill>
                <a:schemeClr val="lt1"/>
              </a:solidFill>
              <a:latin typeface="Montserrat"/>
              <a:ea typeface="Montserrat"/>
              <a:cs typeface="Montserrat"/>
              <a:sym typeface="Montserrat"/>
            </a:endParaRPr>
          </a:p>
          <a:p>
            <a:pPr indent="0" lvl="0" marL="0" marR="0" rtl="0" algn="ctr">
              <a:lnSpc>
                <a:spcPct val="100000"/>
              </a:lnSpc>
              <a:spcBef>
                <a:spcPts val="0"/>
              </a:spcBef>
              <a:spcAft>
                <a:spcPts val="0"/>
              </a:spcAft>
              <a:buClr>
                <a:srgbClr val="000000"/>
              </a:buClr>
              <a:buSzPts val="2600"/>
              <a:buFont typeface="Arial"/>
              <a:buNone/>
            </a:pPr>
            <a:r>
              <a:rPr b="1" i="0" lang="en-US" sz="1200" u="none" cap="none" strike="noStrike">
                <a:solidFill>
                  <a:schemeClr val="lt1"/>
                </a:solidFill>
                <a:latin typeface="Montserrat"/>
                <a:ea typeface="Montserrat"/>
                <a:cs typeface="Montserrat"/>
                <a:sym typeface="Montserrat"/>
              </a:rPr>
              <a:t>Protection and Restoration</a:t>
            </a:r>
            <a:endParaRPr b="1" i="0" sz="1200" u="none" cap="none" strike="noStrike">
              <a:solidFill>
                <a:schemeClr val="lt1"/>
              </a:solidFill>
              <a:latin typeface="Montserrat"/>
              <a:ea typeface="Montserrat"/>
              <a:cs typeface="Montserrat"/>
              <a:sym typeface="Montserrat"/>
            </a:endParaRPr>
          </a:p>
        </p:txBody>
      </p:sp>
      <p:cxnSp>
        <p:nvCxnSpPr>
          <p:cNvPr id="130" name="Google Shape;130;g3f683208037_0_311"/>
          <p:cNvCxnSpPr>
            <a:stCxn id="126" idx="3"/>
            <a:endCxn id="127" idx="1"/>
          </p:cNvCxnSpPr>
          <p:nvPr/>
        </p:nvCxnSpPr>
        <p:spPr>
          <a:xfrm>
            <a:off x="8291476" y="4990043"/>
            <a:ext cx="145500" cy="0"/>
          </a:xfrm>
          <a:prstGeom prst="straightConnector1">
            <a:avLst/>
          </a:prstGeom>
          <a:noFill/>
          <a:ln cap="flat" cmpd="sng" w="9525">
            <a:solidFill>
              <a:schemeClr val="dk2"/>
            </a:solidFill>
            <a:prstDash val="solid"/>
            <a:round/>
            <a:headEnd len="sm" w="sm" type="none"/>
            <a:tailEnd len="med" w="med" type="triangle"/>
          </a:ln>
        </p:spPr>
      </p:cxnSp>
      <p:cxnSp>
        <p:nvCxnSpPr>
          <p:cNvPr id="131" name="Google Shape;131;g3f683208037_0_311"/>
          <p:cNvCxnSpPr>
            <a:stCxn id="127" idx="3"/>
            <a:endCxn id="128" idx="1"/>
          </p:cNvCxnSpPr>
          <p:nvPr/>
        </p:nvCxnSpPr>
        <p:spPr>
          <a:xfrm>
            <a:off x="9483001" y="4990043"/>
            <a:ext cx="145500" cy="0"/>
          </a:xfrm>
          <a:prstGeom prst="straightConnector1">
            <a:avLst/>
          </a:prstGeom>
          <a:noFill/>
          <a:ln cap="flat" cmpd="sng" w="9525">
            <a:solidFill>
              <a:schemeClr val="dk2"/>
            </a:solidFill>
            <a:prstDash val="solid"/>
            <a:round/>
            <a:headEnd len="sm" w="sm" type="none"/>
            <a:tailEnd len="med" w="med" type="triangle"/>
          </a:ln>
        </p:spPr>
      </p:cxnSp>
      <p:cxnSp>
        <p:nvCxnSpPr>
          <p:cNvPr id="132" name="Google Shape;132;g3f683208037_0_311"/>
          <p:cNvCxnSpPr>
            <a:stCxn id="128" idx="3"/>
            <a:endCxn id="129" idx="1"/>
          </p:cNvCxnSpPr>
          <p:nvPr/>
        </p:nvCxnSpPr>
        <p:spPr>
          <a:xfrm>
            <a:off x="10583013" y="4990043"/>
            <a:ext cx="277200" cy="0"/>
          </a:xfrm>
          <a:prstGeom prst="straightConnector1">
            <a:avLst/>
          </a:prstGeom>
          <a:noFill/>
          <a:ln cap="flat" cmpd="sng" w="9525">
            <a:solidFill>
              <a:schemeClr val="dk2"/>
            </a:solidFill>
            <a:prstDash val="solid"/>
            <a:round/>
            <a:headEnd len="med" w="med" type="triangle"/>
            <a:tailEnd len="med" w="med" type="triangle"/>
          </a:ln>
        </p:spPr>
      </p:cxnSp>
      <p:sp>
        <p:nvSpPr>
          <p:cNvPr id="133" name="Google Shape;133;g3f683208037_0_311"/>
          <p:cNvSpPr txBox="1"/>
          <p:nvPr>
            <p:ph idx="1" type="body"/>
          </p:nvPr>
        </p:nvSpPr>
        <p:spPr>
          <a:xfrm>
            <a:off x="7171725" y="4371850"/>
            <a:ext cx="1119600" cy="3231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1000"/>
              </a:spcAft>
              <a:buSzPts val="2800"/>
              <a:buNone/>
            </a:pPr>
            <a:r>
              <a:rPr b="1" lang="en-US" sz="1000">
                <a:solidFill>
                  <a:schemeClr val="accent1"/>
                </a:solidFill>
              </a:rPr>
              <a:t>CEOS ARD</a:t>
            </a:r>
            <a:endParaRPr sz="900"/>
          </a:p>
        </p:txBody>
      </p:sp>
      <p:sp>
        <p:nvSpPr>
          <p:cNvPr id="134" name="Google Shape;134;g3f683208037_0_311"/>
          <p:cNvSpPr txBox="1"/>
          <p:nvPr>
            <p:ph idx="1" type="body"/>
          </p:nvPr>
        </p:nvSpPr>
        <p:spPr>
          <a:xfrm>
            <a:off x="8387106" y="5285141"/>
            <a:ext cx="1119600" cy="3231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1000"/>
              </a:spcAft>
              <a:buSzPts val="2800"/>
              <a:buNone/>
            </a:pPr>
            <a:r>
              <a:rPr b="1" lang="en-US" sz="1000">
                <a:solidFill>
                  <a:schemeClr val="accent1"/>
                </a:solidFill>
              </a:rPr>
              <a:t>Species data</a:t>
            </a:r>
            <a:endParaRPr sz="900"/>
          </a:p>
        </p:txBody>
      </p:sp>
      <p:sp>
        <p:nvSpPr>
          <p:cNvPr id="135" name="Google Shape;135;g3f683208037_0_311"/>
          <p:cNvSpPr txBox="1"/>
          <p:nvPr>
            <p:ph idx="1" type="body"/>
          </p:nvPr>
        </p:nvSpPr>
        <p:spPr>
          <a:xfrm>
            <a:off x="8387106" y="5452216"/>
            <a:ext cx="1119600" cy="3231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1000"/>
              </a:spcAft>
              <a:buSzPts val="2800"/>
              <a:buNone/>
            </a:pPr>
            <a:r>
              <a:rPr b="1" lang="en-US" sz="1000">
                <a:solidFill>
                  <a:schemeClr val="accent1"/>
                </a:solidFill>
              </a:rPr>
              <a:t>Environ. data</a:t>
            </a:r>
            <a:endParaRPr sz="900"/>
          </a:p>
        </p:txBody>
      </p:sp>
      <p:sp>
        <p:nvSpPr>
          <p:cNvPr id="136" name="Google Shape;136;g3f683208037_0_311"/>
          <p:cNvSpPr txBox="1"/>
          <p:nvPr>
            <p:ph idx="1" type="body"/>
          </p:nvPr>
        </p:nvSpPr>
        <p:spPr>
          <a:xfrm>
            <a:off x="8408907" y="4371850"/>
            <a:ext cx="1119600" cy="3231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1000"/>
              </a:spcAft>
              <a:buSzPts val="2800"/>
              <a:buNone/>
            </a:pPr>
            <a:r>
              <a:rPr b="1" lang="en-US" sz="1000">
                <a:solidFill>
                  <a:schemeClr val="accent1"/>
                </a:solidFill>
              </a:rPr>
              <a:t>Training data</a:t>
            </a:r>
            <a:endParaRPr sz="900"/>
          </a:p>
        </p:txBody>
      </p:sp>
      <p:sp>
        <p:nvSpPr>
          <p:cNvPr id="137" name="Google Shape;137;g3f683208037_0_311"/>
          <p:cNvSpPr txBox="1"/>
          <p:nvPr>
            <p:ph idx="1" type="body"/>
          </p:nvPr>
        </p:nvSpPr>
        <p:spPr>
          <a:xfrm>
            <a:off x="9545929" y="4306602"/>
            <a:ext cx="1119600" cy="3231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1000"/>
              </a:spcAft>
              <a:buSzPts val="2800"/>
              <a:buNone/>
            </a:pPr>
            <a:r>
              <a:rPr b="1" lang="en-US" sz="1000">
                <a:solidFill>
                  <a:schemeClr val="accent1"/>
                </a:solidFill>
              </a:rPr>
              <a:t>Climate scenarios</a:t>
            </a:r>
            <a:endParaRPr sz="900"/>
          </a:p>
        </p:txBody>
      </p:sp>
      <p:sp>
        <p:nvSpPr>
          <p:cNvPr id="138" name="Google Shape;138;g3f683208037_0_311"/>
          <p:cNvSpPr txBox="1"/>
          <p:nvPr>
            <p:ph idx="1" type="body"/>
          </p:nvPr>
        </p:nvSpPr>
        <p:spPr>
          <a:xfrm>
            <a:off x="10823383" y="4371850"/>
            <a:ext cx="1119600" cy="3231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1000"/>
              </a:spcAft>
              <a:buSzPts val="2800"/>
              <a:buNone/>
            </a:pPr>
            <a:r>
              <a:rPr b="1" lang="en-US" sz="1000">
                <a:solidFill>
                  <a:schemeClr val="accent1"/>
                </a:solidFill>
              </a:rPr>
              <a:t>End-user</a:t>
            </a:r>
            <a:endParaRPr sz="900"/>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2" name="Shape 142"/>
        <p:cNvGrpSpPr/>
        <p:nvPr/>
      </p:nvGrpSpPr>
      <p:grpSpPr>
        <a:xfrm>
          <a:off x="0" y="0"/>
          <a:ext cx="0" cy="0"/>
          <a:chOff x="0" y="0"/>
          <a:chExt cx="0" cy="0"/>
        </a:xfrm>
      </p:grpSpPr>
      <p:sp>
        <p:nvSpPr>
          <p:cNvPr id="143" name="Google Shape;143;g3f9d3e63bb7_4_135"/>
          <p:cNvSpPr txBox="1"/>
          <p:nvPr>
            <p:ph type="title"/>
          </p:nvPr>
        </p:nvSpPr>
        <p:spPr>
          <a:xfrm>
            <a:off x="176048" y="175939"/>
            <a:ext cx="9387000" cy="77910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000000"/>
              </a:buClr>
              <a:buSzPts val="4400"/>
              <a:buFont typeface="Arial"/>
              <a:buNone/>
            </a:pPr>
            <a:r>
              <a:rPr lang="en-US" sz="3500"/>
              <a:t>Pre-event Training/Outreach opportunity</a:t>
            </a:r>
            <a:endParaRPr sz="3500"/>
          </a:p>
          <a:p>
            <a:pPr indent="0" lvl="0" marL="0" marR="0" rtl="0" algn="l">
              <a:lnSpc>
                <a:spcPct val="90000"/>
              </a:lnSpc>
              <a:spcBef>
                <a:spcPts val="0"/>
              </a:spcBef>
              <a:spcAft>
                <a:spcPts val="0"/>
              </a:spcAft>
              <a:buClr>
                <a:srgbClr val="000000"/>
              </a:buClr>
              <a:buSzPts val="4400"/>
              <a:buFont typeface="Arial"/>
              <a:buNone/>
            </a:pPr>
            <a:r>
              <a:t/>
            </a:r>
            <a:endParaRPr sz="3500"/>
          </a:p>
        </p:txBody>
      </p:sp>
      <p:sp>
        <p:nvSpPr>
          <p:cNvPr id="144" name="Google Shape;144;g3f9d3e63bb7_4_135"/>
          <p:cNvSpPr txBox="1"/>
          <p:nvPr/>
        </p:nvSpPr>
        <p:spPr>
          <a:xfrm>
            <a:off x="363450" y="1277663"/>
            <a:ext cx="11233500" cy="4936200"/>
          </a:xfrm>
          <a:prstGeom prst="rect">
            <a:avLst/>
          </a:prstGeom>
          <a:noFill/>
          <a:ln>
            <a:noFill/>
          </a:ln>
        </p:spPr>
        <p:txBody>
          <a:bodyPr anchorCtr="0" anchor="t" bIns="45700" lIns="91425" spcFirstLastPara="1" rIns="91425" wrap="square" tIns="45700">
            <a:spAutoFit/>
          </a:bodyPr>
          <a:lstStyle/>
          <a:p>
            <a:pPr indent="0" lvl="0" marL="0" marR="0" rtl="0" algn="l">
              <a:lnSpc>
                <a:spcPct val="115000"/>
              </a:lnSpc>
              <a:spcBef>
                <a:spcPts val="0"/>
              </a:spcBef>
              <a:spcAft>
                <a:spcPts val="0"/>
              </a:spcAft>
              <a:buClr>
                <a:srgbClr val="000000"/>
              </a:buClr>
              <a:buSzPts val="2400"/>
              <a:buFont typeface="Arial"/>
              <a:buNone/>
            </a:pPr>
            <a:r>
              <a:t/>
            </a:r>
            <a:endParaRPr b="0" i="0" sz="2400" u="none" cap="none" strike="noStrike">
              <a:solidFill>
                <a:schemeClr val="dk1"/>
              </a:solidFill>
              <a:latin typeface="Montserrat"/>
              <a:ea typeface="Montserrat"/>
              <a:cs typeface="Montserrat"/>
              <a:sym typeface="Montserrat"/>
            </a:endParaRPr>
          </a:p>
          <a:p>
            <a:pPr indent="0" lvl="0" marL="457200" marR="0" rtl="0" algn="l">
              <a:lnSpc>
                <a:spcPct val="115000"/>
              </a:lnSpc>
              <a:spcBef>
                <a:spcPts val="0"/>
              </a:spcBef>
              <a:spcAft>
                <a:spcPts val="0"/>
              </a:spcAft>
              <a:buClr>
                <a:srgbClr val="000000"/>
              </a:buClr>
              <a:buSzPts val="1400"/>
              <a:buFont typeface="Arial"/>
              <a:buNone/>
            </a:pPr>
            <a:r>
              <a:rPr b="0" i="0" lang="en-US" sz="1800" u="none" cap="none" strike="noStrike">
                <a:solidFill>
                  <a:schemeClr val="dk1"/>
                </a:solidFill>
                <a:latin typeface="Montserrat"/>
                <a:ea typeface="Montserrat"/>
                <a:cs typeface="Montserrat"/>
                <a:sym typeface="Montserrat"/>
              </a:rPr>
              <a:t>Topic: </a:t>
            </a:r>
            <a:r>
              <a:rPr b="1" i="0" lang="en-US" sz="1800" u="none" cap="none" strike="noStrike">
                <a:solidFill>
                  <a:schemeClr val="dk1"/>
                </a:solidFill>
                <a:latin typeface="Montserrat"/>
                <a:ea typeface="Montserrat"/>
                <a:cs typeface="Montserrat"/>
                <a:sym typeface="Montserrat"/>
              </a:rPr>
              <a:t>SAR for Biodiversity and applications overview</a:t>
            </a:r>
            <a:endParaRPr b="0" i="0" sz="1800" u="none" cap="none" strike="noStrike">
              <a:solidFill>
                <a:srgbClr val="000000"/>
              </a:solidFill>
              <a:latin typeface="Arial"/>
              <a:ea typeface="Arial"/>
              <a:cs typeface="Arial"/>
              <a:sym typeface="Arial"/>
            </a:endParaRPr>
          </a:p>
          <a:p>
            <a:pPr indent="0" lvl="0" marL="457200" marR="0" rtl="0" algn="l">
              <a:lnSpc>
                <a:spcPct val="115000"/>
              </a:lnSpc>
              <a:spcBef>
                <a:spcPts val="0"/>
              </a:spcBef>
              <a:spcAft>
                <a:spcPts val="0"/>
              </a:spcAft>
              <a:buClr>
                <a:srgbClr val="000000"/>
              </a:buClr>
              <a:buSzPts val="1400"/>
              <a:buFont typeface="Arial"/>
              <a:buNone/>
            </a:pPr>
            <a:r>
              <a:t/>
            </a:r>
            <a:endParaRPr b="0" i="0" sz="1800" u="none" cap="none" strike="noStrike">
              <a:solidFill>
                <a:schemeClr val="dk1"/>
              </a:solidFill>
              <a:latin typeface="Montserrat"/>
              <a:ea typeface="Montserrat"/>
              <a:cs typeface="Montserrat"/>
              <a:sym typeface="Montserrat"/>
            </a:endParaRPr>
          </a:p>
          <a:p>
            <a:pPr indent="0" lvl="0" marL="457200" marR="0" rtl="0" algn="l">
              <a:lnSpc>
                <a:spcPct val="115000"/>
              </a:lnSpc>
              <a:spcBef>
                <a:spcPts val="0"/>
              </a:spcBef>
              <a:spcAft>
                <a:spcPts val="0"/>
              </a:spcAft>
              <a:buClr>
                <a:srgbClr val="000000"/>
              </a:buClr>
              <a:buSzPts val="1800"/>
              <a:buFont typeface="Arial"/>
              <a:buNone/>
            </a:pPr>
            <a:r>
              <a:rPr b="0" i="0" lang="en-US" sz="1800" u="none" cap="none" strike="noStrike">
                <a:solidFill>
                  <a:schemeClr val="dk1"/>
                </a:solidFill>
                <a:latin typeface="Montserrat"/>
                <a:ea typeface="Montserrat"/>
                <a:cs typeface="Montserrat"/>
                <a:sym typeface="Montserrat"/>
              </a:rPr>
              <a:t>B-VC is proposing a webinar that will follow on from NASA’s in-depth NISAR training</a:t>
            </a:r>
            <a:endParaRPr b="0" i="0" sz="1800" u="none" cap="none" strike="noStrike">
              <a:solidFill>
                <a:schemeClr val="dk1"/>
              </a:solidFill>
              <a:latin typeface="Montserrat"/>
              <a:ea typeface="Montserrat"/>
              <a:cs typeface="Montserrat"/>
              <a:sym typeface="Montserrat"/>
            </a:endParaRPr>
          </a:p>
          <a:p>
            <a:pPr indent="0" lvl="0" marL="457200" marR="0" rtl="0" algn="l">
              <a:lnSpc>
                <a:spcPct val="115000"/>
              </a:lnSpc>
              <a:spcBef>
                <a:spcPts val="0"/>
              </a:spcBef>
              <a:spcAft>
                <a:spcPts val="0"/>
              </a:spcAft>
              <a:buClr>
                <a:srgbClr val="000000"/>
              </a:buClr>
              <a:buSzPts val="1800"/>
              <a:buFont typeface="Arial"/>
              <a:buNone/>
            </a:pPr>
            <a:r>
              <a:rPr b="0" i="0" lang="en-US" sz="1800" u="none" cap="none" strike="noStrike">
                <a:solidFill>
                  <a:schemeClr val="dk1"/>
                </a:solidFill>
                <a:latin typeface="Montserrat"/>
                <a:ea typeface="Montserrat"/>
                <a:cs typeface="Montserrat"/>
                <a:sym typeface="Montserrat"/>
              </a:rPr>
              <a:t>at the</a:t>
            </a:r>
            <a:r>
              <a:rPr b="0" i="0" lang="en-US" sz="1800" u="none" cap="none" strike="noStrike">
                <a:solidFill>
                  <a:srgbClr val="000000"/>
                </a:solidFill>
                <a:latin typeface="Arial"/>
                <a:ea typeface="Arial"/>
                <a:cs typeface="Arial"/>
                <a:sym typeface="Arial"/>
              </a:rPr>
              <a:t> </a:t>
            </a:r>
            <a:r>
              <a:rPr b="1" i="0" lang="en-US" sz="1800" u="none" cap="none" strike="noStrike">
                <a:solidFill>
                  <a:schemeClr val="dk1"/>
                </a:solidFill>
                <a:latin typeface="Montserrat"/>
                <a:ea typeface="Montserrat"/>
                <a:cs typeface="Montserrat"/>
                <a:sym typeface="Montserrat"/>
              </a:rPr>
              <a:t>AmeriGEO week, Nov. 30- Dec. 4, 2026</a:t>
            </a:r>
            <a:endParaRPr b="0" i="0" sz="1800" u="none" cap="none" strike="noStrike">
              <a:solidFill>
                <a:srgbClr val="000000"/>
              </a:solidFill>
              <a:latin typeface="Arial"/>
              <a:ea typeface="Arial"/>
              <a:cs typeface="Arial"/>
              <a:sym typeface="Arial"/>
            </a:endParaRPr>
          </a:p>
          <a:p>
            <a:pPr indent="0" lvl="0" marL="457200" marR="0" rtl="0" algn="l">
              <a:lnSpc>
                <a:spcPct val="115000"/>
              </a:lnSpc>
              <a:spcBef>
                <a:spcPts val="0"/>
              </a:spcBef>
              <a:spcAft>
                <a:spcPts val="0"/>
              </a:spcAft>
              <a:buClr>
                <a:srgbClr val="000000"/>
              </a:buClr>
              <a:buSzPts val="1800"/>
              <a:buFont typeface="Arial"/>
              <a:buNone/>
            </a:pPr>
            <a:r>
              <a:t/>
            </a:r>
            <a:endParaRPr b="0" i="0" sz="1800" u="none" cap="none" strike="noStrike">
              <a:solidFill>
                <a:schemeClr val="dk1"/>
              </a:solidFill>
              <a:latin typeface="Montserrat"/>
              <a:ea typeface="Montserrat"/>
              <a:cs typeface="Montserrat"/>
              <a:sym typeface="Montserrat"/>
            </a:endParaRPr>
          </a:p>
          <a:p>
            <a:pPr indent="0" lvl="0" marL="457200" marR="0" rtl="0" algn="l">
              <a:lnSpc>
                <a:spcPct val="115000"/>
              </a:lnSpc>
              <a:spcBef>
                <a:spcPts val="0"/>
              </a:spcBef>
              <a:spcAft>
                <a:spcPts val="0"/>
              </a:spcAft>
              <a:buClr>
                <a:srgbClr val="000000"/>
              </a:buClr>
              <a:buSzPts val="1400"/>
              <a:buFont typeface="Arial"/>
              <a:buNone/>
            </a:pPr>
            <a:r>
              <a:rPr b="1" i="0" lang="en-US" sz="1800" u="none" cap="none" strike="noStrike">
                <a:solidFill>
                  <a:schemeClr val="dk1"/>
                </a:solidFill>
                <a:latin typeface="Montserrat"/>
                <a:ea typeface="Montserrat"/>
                <a:cs typeface="Montserrat"/>
                <a:sym typeface="Montserrat"/>
              </a:rPr>
              <a:t>Goal:</a:t>
            </a:r>
            <a:r>
              <a:rPr b="0" i="0" lang="en-US" sz="1800" u="none" cap="none" strike="noStrike">
                <a:solidFill>
                  <a:schemeClr val="dk1"/>
                </a:solidFill>
                <a:latin typeface="Montserrat"/>
                <a:ea typeface="Montserrat"/>
                <a:cs typeface="Montserrat"/>
                <a:sym typeface="Montserrat"/>
              </a:rPr>
              <a:t> Showcase the broader potential of satellite SAR observations for biodiversity applications, while using the session as an outreach opportunity to </a:t>
            </a:r>
            <a:r>
              <a:rPr b="1" i="0" lang="en-US" sz="1800" u="none" cap="none" strike="noStrike">
                <a:solidFill>
                  <a:schemeClr val="dk2"/>
                </a:solidFill>
                <a:latin typeface="Montserrat"/>
                <a:ea typeface="Montserrat"/>
                <a:cs typeface="Montserrat"/>
                <a:sym typeface="Montserrat"/>
              </a:rPr>
              <a:t>identify institutions interested in</a:t>
            </a:r>
            <a:r>
              <a:rPr b="0" i="0" lang="en-US" sz="1800" u="none" cap="none" strike="noStrike">
                <a:solidFill>
                  <a:schemeClr val="dk1"/>
                </a:solidFill>
                <a:latin typeface="Montserrat"/>
                <a:ea typeface="Montserrat"/>
                <a:cs typeface="Montserrat"/>
                <a:sym typeface="Montserrat"/>
              </a:rPr>
              <a:t> </a:t>
            </a:r>
            <a:r>
              <a:rPr b="1" i="0" lang="en-US" sz="1800" u="none" cap="none" strike="noStrike">
                <a:solidFill>
                  <a:schemeClr val="accent1"/>
                </a:solidFill>
                <a:latin typeface="Montserrat"/>
                <a:ea typeface="Montserrat"/>
                <a:cs typeface="Montserrat"/>
                <a:sym typeface="Montserrat"/>
              </a:rPr>
              <a:t>applying SAR for biodiversity</a:t>
            </a:r>
            <a:r>
              <a:rPr b="0" i="0" lang="en-US" sz="1800" u="none" cap="none" strike="noStrike">
                <a:solidFill>
                  <a:schemeClr val="dk1"/>
                </a:solidFill>
                <a:latin typeface="Montserrat"/>
                <a:ea typeface="Montserrat"/>
                <a:cs typeface="Montserrat"/>
                <a:sym typeface="Montserrat"/>
              </a:rPr>
              <a:t> and better understand their needs and priorities.</a:t>
            </a:r>
            <a:endParaRPr b="0" i="0" sz="1800" u="none" cap="none" strike="noStrike">
              <a:solidFill>
                <a:srgbClr val="000000"/>
              </a:solidFill>
              <a:latin typeface="Arial"/>
              <a:ea typeface="Arial"/>
              <a:cs typeface="Arial"/>
              <a:sym typeface="Arial"/>
            </a:endParaRPr>
          </a:p>
          <a:p>
            <a:pPr indent="0" lvl="0" marL="457200" marR="0" rtl="0" algn="l">
              <a:lnSpc>
                <a:spcPct val="115000"/>
              </a:lnSpc>
              <a:spcBef>
                <a:spcPts val="0"/>
              </a:spcBef>
              <a:spcAft>
                <a:spcPts val="0"/>
              </a:spcAft>
              <a:buClr>
                <a:srgbClr val="000000"/>
              </a:buClr>
              <a:buSzPts val="1400"/>
              <a:buFont typeface="Arial"/>
              <a:buNone/>
            </a:pPr>
            <a:r>
              <a:t/>
            </a:r>
            <a:endParaRPr b="0" i="0" sz="1800" u="none" cap="none" strike="noStrike">
              <a:solidFill>
                <a:schemeClr val="dk1"/>
              </a:solidFill>
              <a:latin typeface="Montserrat"/>
              <a:ea typeface="Montserrat"/>
              <a:cs typeface="Montserrat"/>
              <a:sym typeface="Montserrat"/>
            </a:endParaRPr>
          </a:p>
          <a:p>
            <a:pPr indent="0" lvl="0" marL="457200" marR="0" rtl="0" algn="l">
              <a:lnSpc>
                <a:spcPct val="115000"/>
              </a:lnSpc>
              <a:spcBef>
                <a:spcPts val="0"/>
              </a:spcBef>
              <a:spcAft>
                <a:spcPts val="0"/>
              </a:spcAft>
              <a:buClr>
                <a:srgbClr val="000000"/>
              </a:buClr>
              <a:buSzPts val="1400"/>
              <a:buFont typeface="Arial"/>
              <a:buNone/>
            </a:pPr>
            <a:r>
              <a:rPr b="0" i="0" lang="en-US" sz="1800" u="none" cap="none" strike="noStrike">
                <a:solidFill>
                  <a:schemeClr val="dk1"/>
                </a:solidFill>
                <a:latin typeface="Montserrat"/>
                <a:ea typeface="Montserrat"/>
                <a:cs typeface="Montserrat"/>
                <a:sym typeface="Montserrat"/>
              </a:rPr>
              <a:t>We expect institutions leading biodiversity efforts to participate, particularly the UNCBD Technical Support Centres (TSCs) in the region.</a:t>
            </a:r>
            <a:endParaRPr b="0" i="0" sz="1800" u="none" cap="none" strike="noStrike">
              <a:solidFill>
                <a:srgbClr val="000000"/>
              </a:solidFill>
              <a:latin typeface="Arial"/>
              <a:ea typeface="Arial"/>
              <a:cs typeface="Arial"/>
              <a:sym typeface="Arial"/>
            </a:endParaRPr>
          </a:p>
          <a:p>
            <a:pPr indent="0" lvl="0" marL="457200" marR="0" rtl="0" algn="l">
              <a:lnSpc>
                <a:spcPct val="115000"/>
              </a:lnSpc>
              <a:spcBef>
                <a:spcPts val="0"/>
              </a:spcBef>
              <a:spcAft>
                <a:spcPts val="0"/>
              </a:spcAft>
              <a:buClr>
                <a:srgbClr val="000000"/>
              </a:buClr>
              <a:buSzPts val="1400"/>
              <a:buFont typeface="Arial"/>
              <a:buNone/>
            </a:pPr>
            <a:r>
              <a:t/>
            </a:r>
            <a:endParaRPr b="0" i="0" sz="1800" u="none" cap="none" strike="noStrike">
              <a:solidFill>
                <a:schemeClr val="dk1"/>
              </a:solidFill>
              <a:latin typeface="Montserrat"/>
              <a:ea typeface="Montserrat"/>
              <a:cs typeface="Montserrat"/>
              <a:sym typeface="Montserrat"/>
            </a:endParaRPr>
          </a:p>
          <a:p>
            <a:pPr indent="0" lvl="0" marL="457200" marR="0" rtl="0" algn="l">
              <a:lnSpc>
                <a:spcPct val="115000"/>
              </a:lnSpc>
              <a:spcBef>
                <a:spcPts val="0"/>
              </a:spcBef>
              <a:spcAft>
                <a:spcPts val="0"/>
              </a:spcAft>
              <a:buClr>
                <a:srgbClr val="000000"/>
              </a:buClr>
              <a:buSzPts val="1400"/>
              <a:buFont typeface="Arial"/>
              <a:buNone/>
            </a:pPr>
            <a:r>
              <a:rPr b="0" i="0" lang="en-US" sz="1800" u="none" cap="none" strike="noStrike">
                <a:solidFill>
                  <a:schemeClr val="dk1"/>
                </a:solidFill>
                <a:latin typeface="Montserrat"/>
                <a:ea typeface="Montserrat"/>
                <a:cs typeface="Montserrat"/>
                <a:sym typeface="Montserrat"/>
              </a:rPr>
              <a:t>Formal proposal currently under discussion.</a:t>
            </a:r>
            <a:endParaRPr b="0" i="0" sz="1800" u="none" cap="none" strike="noStrike">
              <a:solidFill>
                <a:schemeClr val="dk1"/>
              </a:solidFill>
              <a:latin typeface="Montserrat"/>
              <a:ea typeface="Montserrat"/>
              <a:cs typeface="Montserrat"/>
              <a:sym typeface="Montserrat"/>
            </a:endParaRPr>
          </a:p>
        </p:txBody>
      </p:sp>
      <p:pic>
        <p:nvPicPr>
          <p:cNvPr id="145" name="Google Shape;145;g3f9d3e63bb7_4_135"/>
          <p:cNvPicPr preferRelativeResize="0"/>
          <p:nvPr/>
        </p:nvPicPr>
        <p:blipFill rotWithShape="1">
          <a:blip r:embed="rId3">
            <a:alphaModFix/>
          </a:blip>
          <a:srcRect b="0" l="0" r="0" t="0"/>
          <a:stretch/>
        </p:blipFill>
        <p:spPr>
          <a:xfrm>
            <a:off x="10356075" y="1202975"/>
            <a:ext cx="1240874" cy="1089452"/>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9" name="Shape 149"/>
        <p:cNvGrpSpPr/>
        <p:nvPr/>
      </p:nvGrpSpPr>
      <p:grpSpPr>
        <a:xfrm>
          <a:off x="0" y="0"/>
          <a:ext cx="0" cy="0"/>
          <a:chOff x="0" y="0"/>
          <a:chExt cx="0" cy="0"/>
        </a:xfrm>
      </p:grpSpPr>
      <p:sp>
        <p:nvSpPr>
          <p:cNvPr id="150" name="Google Shape;150;g3f9d3e63bb7_3_0"/>
          <p:cNvSpPr txBox="1"/>
          <p:nvPr>
            <p:ph type="title"/>
          </p:nvPr>
        </p:nvSpPr>
        <p:spPr>
          <a:xfrm>
            <a:off x="176048" y="175939"/>
            <a:ext cx="9387000" cy="77910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000000"/>
              </a:buClr>
              <a:buSzPts val="4400"/>
              <a:buFont typeface="Arial"/>
              <a:buNone/>
            </a:pPr>
            <a:r>
              <a:rPr lang="en-US" sz="3600"/>
              <a:t>Early discussion: Wetlands Mapping</a:t>
            </a:r>
            <a:endParaRPr sz="3600"/>
          </a:p>
        </p:txBody>
      </p:sp>
      <p:sp>
        <p:nvSpPr>
          <p:cNvPr id="151" name="Google Shape;151;g3f9d3e63bb7_3_0"/>
          <p:cNvSpPr txBox="1"/>
          <p:nvPr>
            <p:ph idx="1" type="body"/>
          </p:nvPr>
        </p:nvSpPr>
        <p:spPr>
          <a:xfrm>
            <a:off x="447744" y="1511393"/>
            <a:ext cx="9967800" cy="49752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2800"/>
              <a:buNone/>
            </a:pPr>
            <a:r>
              <a:rPr lang="en-US" sz="1600"/>
              <a:t>Support </a:t>
            </a:r>
            <a:r>
              <a:rPr lang="en-US" sz="1600">
                <a:solidFill>
                  <a:srgbClr val="073763"/>
                </a:solidFill>
              </a:rPr>
              <a:t>the</a:t>
            </a:r>
            <a:r>
              <a:rPr b="1" lang="en-US" sz="1600">
                <a:solidFill>
                  <a:srgbClr val="073763"/>
                </a:solidFill>
              </a:rPr>
              <a:t> Ramsar Convention on Wetlands</a:t>
            </a:r>
            <a:r>
              <a:rPr lang="en-US" sz="1600">
                <a:solidFill>
                  <a:srgbClr val="073763"/>
                </a:solidFill>
              </a:rPr>
              <a:t> and </a:t>
            </a:r>
            <a:r>
              <a:rPr b="1" lang="en-US" sz="1600">
                <a:solidFill>
                  <a:srgbClr val="073763"/>
                </a:solidFill>
              </a:rPr>
              <a:t>GEO-Wetlands </a:t>
            </a:r>
            <a:r>
              <a:rPr lang="en-US" sz="1600">
                <a:solidFill>
                  <a:srgbClr val="073763"/>
                </a:solidFill>
              </a:rPr>
              <a:t>(led by Ramsar Scientific and Technical Review Panel - STRP) on:</a:t>
            </a:r>
            <a:endParaRPr sz="1600">
              <a:solidFill>
                <a:srgbClr val="073763"/>
              </a:solidFill>
            </a:endParaRPr>
          </a:p>
          <a:p>
            <a:pPr indent="-330200" lvl="0" marL="800100" rtl="0" algn="l">
              <a:lnSpc>
                <a:spcPct val="100000"/>
              </a:lnSpc>
              <a:spcBef>
                <a:spcPts val="0"/>
              </a:spcBef>
              <a:spcAft>
                <a:spcPts val="0"/>
              </a:spcAft>
              <a:buSzPts val="1600"/>
              <a:buChar char="●"/>
            </a:pPr>
            <a:r>
              <a:rPr b="1" lang="en-US" sz="1600"/>
              <a:t>Wetlands Inventories</a:t>
            </a:r>
            <a:r>
              <a:rPr lang="en-US" sz="1600">
                <a:solidFill>
                  <a:schemeClr val="dk2"/>
                </a:solidFill>
              </a:rPr>
              <a:t> (wetland extent mapping and typology classification) </a:t>
            </a:r>
            <a:endParaRPr sz="1600">
              <a:solidFill>
                <a:schemeClr val="dk2"/>
              </a:solidFill>
            </a:endParaRPr>
          </a:p>
          <a:p>
            <a:pPr indent="-330200" lvl="0" marL="800100" rtl="0" algn="l">
              <a:lnSpc>
                <a:spcPct val="100000"/>
              </a:lnSpc>
              <a:spcBef>
                <a:spcPts val="0"/>
              </a:spcBef>
              <a:spcAft>
                <a:spcPts val="0"/>
              </a:spcAft>
              <a:buSzPts val="1600"/>
              <a:buChar char="●"/>
            </a:pPr>
            <a:r>
              <a:rPr b="1" lang="en-US" sz="1600"/>
              <a:t>Essential Wetland Variables</a:t>
            </a:r>
            <a:r>
              <a:rPr lang="en-US" sz="1600">
                <a:solidFill>
                  <a:schemeClr val="dk2"/>
                </a:solidFill>
              </a:rPr>
              <a:t> (EWVs)</a:t>
            </a:r>
            <a:endParaRPr sz="1600">
              <a:solidFill>
                <a:schemeClr val="dk2"/>
              </a:solidFill>
            </a:endParaRPr>
          </a:p>
          <a:p>
            <a:pPr indent="-330200" lvl="0" marL="800100" rtl="0" algn="l">
              <a:lnSpc>
                <a:spcPct val="100000"/>
              </a:lnSpc>
              <a:spcBef>
                <a:spcPts val="0"/>
              </a:spcBef>
              <a:spcAft>
                <a:spcPts val="0"/>
              </a:spcAft>
              <a:buClr>
                <a:schemeClr val="dk2"/>
              </a:buClr>
              <a:buSzPts val="1600"/>
              <a:buChar char="●"/>
            </a:pPr>
            <a:r>
              <a:rPr b="1" lang="en-US" sz="1600"/>
              <a:t>Wetland Condition Indicators</a:t>
            </a:r>
            <a:r>
              <a:rPr lang="en-US" sz="1600">
                <a:solidFill>
                  <a:schemeClr val="dk2"/>
                </a:solidFill>
              </a:rPr>
              <a:t> (for wetland conservation and restoration)</a:t>
            </a:r>
            <a:endParaRPr sz="1600">
              <a:solidFill>
                <a:schemeClr val="dk2"/>
              </a:solidFill>
            </a:endParaRPr>
          </a:p>
          <a:p>
            <a:pPr indent="0" lvl="0" marL="0" rtl="0" algn="l">
              <a:lnSpc>
                <a:spcPct val="100000"/>
              </a:lnSpc>
              <a:spcBef>
                <a:spcPts val="0"/>
              </a:spcBef>
              <a:spcAft>
                <a:spcPts val="0"/>
              </a:spcAft>
              <a:buSzPts val="2800"/>
              <a:buNone/>
            </a:pPr>
            <a:r>
              <a:t/>
            </a:r>
            <a:endParaRPr sz="1600"/>
          </a:p>
          <a:p>
            <a:pPr indent="0" lvl="0" marL="0" marR="0" rtl="0" algn="l">
              <a:lnSpc>
                <a:spcPct val="100000"/>
              </a:lnSpc>
              <a:spcBef>
                <a:spcPts val="0"/>
              </a:spcBef>
              <a:spcAft>
                <a:spcPts val="0"/>
              </a:spcAft>
              <a:buSzPts val="2800"/>
              <a:buNone/>
            </a:pPr>
            <a:r>
              <a:rPr b="1" lang="en-US" sz="1600">
                <a:solidFill>
                  <a:srgbClr val="073763"/>
                </a:solidFill>
              </a:rPr>
              <a:t>Contribution to the Ramsar STRP workplan 2025-2028 </a:t>
            </a:r>
            <a:endParaRPr b="1" sz="1600">
              <a:solidFill>
                <a:srgbClr val="073763"/>
              </a:solidFill>
            </a:endParaRPr>
          </a:p>
          <a:p>
            <a:pPr indent="-330200" lvl="0" marL="800100" marR="0" rtl="0" algn="l">
              <a:lnSpc>
                <a:spcPct val="100000"/>
              </a:lnSpc>
              <a:spcBef>
                <a:spcPts val="0"/>
              </a:spcBef>
              <a:spcAft>
                <a:spcPts val="0"/>
              </a:spcAft>
              <a:buSzPts val="1600"/>
              <a:buChar char="●"/>
            </a:pPr>
            <a:r>
              <a:rPr b="1" lang="en-US" sz="1600"/>
              <a:t>STRP Task 2</a:t>
            </a:r>
            <a:r>
              <a:rPr b="1" lang="en-US" sz="1600">
                <a:solidFill>
                  <a:schemeClr val="dk2"/>
                </a:solidFill>
              </a:rPr>
              <a:t>.</a:t>
            </a:r>
            <a:r>
              <a:rPr b="1" lang="en-US" sz="1600"/>
              <a:t>2</a:t>
            </a:r>
            <a:r>
              <a:rPr lang="en-US" sz="1600"/>
              <a:t>: Advance the development and use of EO technology for dynamic wetland mapping and inventory, assessment and conservation </a:t>
            </a:r>
            <a:endParaRPr sz="1600"/>
          </a:p>
          <a:p>
            <a:pPr indent="0" lvl="0" marL="171450" marR="0" rtl="0" algn="l">
              <a:lnSpc>
                <a:spcPct val="100000"/>
              </a:lnSpc>
              <a:spcBef>
                <a:spcPts val="0"/>
              </a:spcBef>
              <a:spcAft>
                <a:spcPts val="0"/>
              </a:spcAft>
              <a:buSzPts val="2800"/>
              <a:buNone/>
            </a:pPr>
            <a:r>
              <a:t/>
            </a:r>
            <a:endParaRPr sz="1600"/>
          </a:p>
          <a:p>
            <a:pPr indent="0" lvl="0" marL="0" rtl="0" algn="l">
              <a:lnSpc>
                <a:spcPct val="100000"/>
              </a:lnSpc>
              <a:spcBef>
                <a:spcPts val="0"/>
              </a:spcBef>
              <a:spcAft>
                <a:spcPts val="0"/>
              </a:spcAft>
              <a:buSzPts val="2800"/>
              <a:buNone/>
            </a:pPr>
            <a:r>
              <a:rPr b="1" lang="en-US" sz="1600">
                <a:solidFill>
                  <a:srgbClr val="073763"/>
                </a:solidFill>
              </a:rPr>
              <a:t>Possible B-VC activities</a:t>
            </a:r>
            <a:r>
              <a:rPr lang="en-US" sz="1600"/>
              <a:t>:</a:t>
            </a:r>
            <a:endParaRPr sz="1600"/>
          </a:p>
          <a:p>
            <a:pPr indent="-330200" lvl="0" marL="800100" marR="0" rtl="0" algn="l">
              <a:lnSpc>
                <a:spcPct val="100000"/>
              </a:lnSpc>
              <a:spcBef>
                <a:spcPts val="0"/>
              </a:spcBef>
              <a:spcAft>
                <a:spcPts val="0"/>
              </a:spcAft>
              <a:buSzPts val="1600"/>
              <a:buChar char="●"/>
            </a:pPr>
            <a:r>
              <a:rPr lang="en-US" sz="1600"/>
              <a:t>Leverage ongoing/new </a:t>
            </a:r>
            <a:r>
              <a:rPr b="1" lang="en-US" sz="1600"/>
              <a:t>ESA projects on wetland extent, EWVs and wetland condition indicators</a:t>
            </a:r>
            <a:r>
              <a:rPr lang="en-US" sz="1600"/>
              <a:t>.</a:t>
            </a:r>
            <a:endParaRPr sz="1600"/>
          </a:p>
          <a:p>
            <a:pPr indent="-330200" lvl="0" marL="800100" marR="0" rtl="0" algn="l">
              <a:lnSpc>
                <a:spcPct val="100000"/>
              </a:lnSpc>
              <a:spcBef>
                <a:spcPts val="0"/>
              </a:spcBef>
              <a:spcAft>
                <a:spcPts val="0"/>
              </a:spcAft>
              <a:buSzPts val="1600"/>
              <a:buChar char="●"/>
            </a:pPr>
            <a:r>
              <a:rPr lang="en-US" sz="1600"/>
              <a:t>Leverage </a:t>
            </a:r>
            <a:r>
              <a:rPr b="1" lang="en-US" sz="1600">
                <a:extLst>
                  <a:ext uri="http://customooxmlschemas.google.com/">
                    <go:slidesCustomData xmlns:go="http://customooxmlschemas.google.com/" textRoundtripDataId="0"/>
                  </a:ext>
                </a:extLst>
              </a:rPr>
              <a:t>NASA’s</a:t>
            </a:r>
            <a:r>
              <a:rPr lang="en-US" sz="1600">
                <a:extLst>
                  <a:ext uri="http://customooxmlschemas.google.com/">
                    <go:slidesCustomData xmlns:go="http://customooxmlschemas.google.com/" textRoundtripDataId="1"/>
                  </a:ext>
                </a:extLst>
              </a:rPr>
              <a:t> emerging Biodiversity and Ecological Conservation (BDEC) “</a:t>
            </a:r>
            <a:r>
              <a:rPr b="1" lang="en-US" sz="1600">
                <a:solidFill>
                  <a:srgbClr val="000000"/>
                </a:solidFill>
                <a:extLst>
                  <a:ext uri="http://customooxmlschemas.google.com/">
                    <go:slidesCustomData xmlns:go="http://customooxmlschemas.google.com/" textRoundtripDataId="2"/>
                  </a:ext>
                </a:extLst>
              </a:rPr>
              <a:t>Wetlands Observatory</a:t>
            </a:r>
            <a:r>
              <a:rPr lang="en-US" sz="1600">
                <a:extLst>
                  <a:ext uri="http://customooxmlschemas.google.com/">
                    <go:slidesCustomData xmlns:go="http://customooxmlschemas.google.com/" textRoundtripDataId="3"/>
                  </a:ext>
                </a:extLst>
              </a:rPr>
              <a:t>”</a:t>
            </a:r>
            <a:r>
              <a:rPr lang="en-US" sz="1600"/>
              <a:t>.</a:t>
            </a:r>
            <a:endParaRPr sz="1600"/>
          </a:p>
          <a:p>
            <a:pPr indent="-330200" lvl="0" marL="800100" marR="0" rtl="0" algn="l">
              <a:lnSpc>
                <a:spcPct val="100000"/>
              </a:lnSpc>
              <a:spcBef>
                <a:spcPts val="0"/>
              </a:spcBef>
              <a:spcAft>
                <a:spcPts val="0"/>
              </a:spcAft>
              <a:buSzPts val="1600"/>
              <a:buChar char="●"/>
            </a:pPr>
            <a:r>
              <a:rPr lang="en-US" sz="1600"/>
              <a:t>Strengthen connections with </a:t>
            </a:r>
            <a:r>
              <a:rPr b="1" lang="en-US" sz="1600">
                <a:solidFill>
                  <a:srgbClr val="000000"/>
                </a:solidFill>
              </a:rPr>
              <a:t>LSI-VC</a:t>
            </a:r>
            <a:r>
              <a:rPr b="1" lang="en-US" sz="1600"/>
              <a:t> (AFOLU Road Map)</a:t>
            </a:r>
            <a:r>
              <a:rPr lang="en-US" sz="1600"/>
              <a:t>.</a:t>
            </a:r>
            <a:endParaRPr sz="1600"/>
          </a:p>
          <a:p>
            <a:pPr indent="-330200" lvl="0" marL="800100" marR="0" rtl="0" algn="l">
              <a:lnSpc>
                <a:spcPct val="100000"/>
              </a:lnSpc>
              <a:spcBef>
                <a:spcPts val="0"/>
              </a:spcBef>
              <a:spcAft>
                <a:spcPts val="0"/>
              </a:spcAft>
              <a:buSzPts val="1600"/>
              <a:buChar char="●"/>
            </a:pPr>
            <a:r>
              <a:rPr lang="en-US" sz="1600"/>
              <a:t>Support to GEO-Wetlands Capacity Building activities (further discussion with </a:t>
            </a:r>
            <a:r>
              <a:rPr b="1" lang="en-US" sz="1600">
                <a:solidFill>
                  <a:srgbClr val="000000"/>
                </a:solidFill>
              </a:rPr>
              <a:t>WGCapD</a:t>
            </a:r>
            <a:r>
              <a:rPr lang="en-US" sz="1600"/>
              <a:t>).</a:t>
            </a:r>
            <a:endParaRPr sz="1600"/>
          </a:p>
        </p:txBody>
      </p:sp>
      <p:pic>
        <p:nvPicPr>
          <p:cNvPr id="152" name="Google Shape;152;g3f9d3e63bb7_3_0"/>
          <p:cNvPicPr preferRelativeResize="0"/>
          <p:nvPr/>
        </p:nvPicPr>
        <p:blipFill rotWithShape="1">
          <a:blip r:embed="rId3">
            <a:alphaModFix/>
          </a:blip>
          <a:srcRect b="0" l="0" r="0" t="0"/>
          <a:stretch/>
        </p:blipFill>
        <p:spPr>
          <a:xfrm>
            <a:off x="10714071" y="1320050"/>
            <a:ext cx="907051" cy="1219137"/>
          </a:xfrm>
          <a:prstGeom prst="rect">
            <a:avLst/>
          </a:prstGeom>
          <a:noFill/>
          <a:ln>
            <a:noFill/>
          </a:ln>
        </p:spPr>
      </p:pic>
      <p:pic>
        <p:nvPicPr>
          <p:cNvPr id="153" name="Google Shape;153;g3f9d3e63bb7_3_0"/>
          <p:cNvPicPr preferRelativeResize="0"/>
          <p:nvPr/>
        </p:nvPicPr>
        <p:blipFill rotWithShape="1">
          <a:blip r:embed="rId4">
            <a:alphaModFix/>
          </a:blip>
          <a:srcRect b="0" l="0" r="0" t="0"/>
          <a:stretch/>
        </p:blipFill>
        <p:spPr>
          <a:xfrm>
            <a:off x="10305183" y="2863635"/>
            <a:ext cx="1535875" cy="633995"/>
          </a:xfrm>
          <a:prstGeom prst="rect">
            <a:avLst/>
          </a:prstGeom>
          <a:noFill/>
          <a:ln>
            <a:noFill/>
          </a:ln>
        </p:spPr>
      </p:pic>
      <p:pic>
        <p:nvPicPr>
          <p:cNvPr id="154" name="Google Shape;154;g3f9d3e63bb7_3_0"/>
          <p:cNvPicPr preferRelativeResize="0"/>
          <p:nvPr/>
        </p:nvPicPr>
        <p:blipFill rotWithShape="1">
          <a:blip r:embed="rId5">
            <a:alphaModFix/>
          </a:blip>
          <a:srcRect b="0" l="0" r="0" t="0"/>
          <a:stretch/>
        </p:blipFill>
        <p:spPr>
          <a:xfrm>
            <a:off x="10714071" y="3904123"/>
            <a:ext cx="907050" cy="1082957"/>
          </a:xfrm>
          <a:prstGeom prst="rect">
            <a:avLst/>
          </a:prstGeom>
          <a:noFill/>
          <a:ln>
            <a:noFill/>
          </a:ln>
        </p:spPr>
      </p:pic>
      <p:pic>
        <p:nvPicPr>
          <p:cNvPr id="155" name="Google Shape;155;g3f9d3e63bb7_3_0"/>
          <p:cNvPicPr preferRelativeResize="0"/>
          <p:nvPr/>
        </p:nvPicPr>
        <p:blipFill rotWithShape="1">
          <a:blip r:embed="rId6">
            <a:alphaModFix/>
          </a:blip>
          <a:srcRect b="0" l="0" r="0" t="0"/>
          <a:stretch/>
        </p:blipFill>
        <p:spPr>
          <a:xfrm>
            <a:off x="10746829" y="5192028"/>
            <a:ext cx="907050" cy="988674"/>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9" name="Shape 159"/>
        <p:cNvGrpSpPr/>
        <p:nvPr/>
      </p:nvGrpSpPr>
      <p:grpSpPr>
        <a:xfrm>
          <a:off x="0" y="0"/>
          <a:ext cx="0" cy="0"/>
          <a:chOff x="0" y="0"/>
          <a:chExt cx="0" cy="0"/>
        </a:xfrm>
      </p:grpSpPr>
      <p:sp>
        <p:nvSpPr>
          <p:cNvPr id="160" name="Google Shape;160;g3f9d3e63bb7_4_147"/>
          <p:cNvSpPr txBox="1"/>
          <p:nvPr>
            <p:ph idx="1" type="body"/>
          </p:nvPr>
        </p:nvSpPr>
        <p:spPr>
          <a:xfrm>
            <a:off x="95850" y="1271762"/>
            <a:ext cx="12019500" cy="1047300"/>
          </a:xfrm>
          <a:prstGeom prst="rect">
            <a:avLst/>
          </a:prstGeom>
          <a:noFill/>
          <a:ln>
            <a:noFill/>
          </a:ln>
        </p:spPr>
        <p:txBody>
          <a:bodyPr anchorCtr="0" anchor="t" bIns="45700" lIns="91425" spcFirstLastPara="1" rIns="91425" wrap="square" tIns="45700">
            <a:noAutofit/>
          </a:bodyPr>
          <a:lstStyle/>
          <a:p>
            <a:pPr indent="0" lvl="0" marL="0" rtl="0" algn="ctr">
              <a:lnSpc>
                <a:spcPct val="100000"/>
              </a:lnSpc>
              <a:spcBef>
                <a:spcPts val="2000"/>
              </a:spcBef>
              <a:spcAft>
                <a:spcPts val="0"/>
              </a:spcAft>
              <a:buSzPts val="2800"/>
              <a:buNone/>
            </a:pPr>
            <a:r>
              <a:rPr b="1" lang="en-US" sz="1650"/>
              <a:t>CEOS Statement</a:t>
            </a:r>
            <a:r>
              <a:rPr lang="en-US" sz="1650"/>
              <a:t> to the </a:t>
            </a:r>
            <a:r>
              <a:rPr b="1" lang="en-US" sz="1650"/>
              <a:t>17th Conference of the Parties of the Convention on Biological Diversity </a:t>
            </a:r>
            <a:br>
              <a:rPr b="1" lang="en-US" sz="1650"/>
            </a:br>
            <a:r>
              <a:rPr b="1" lang="en-US" sz="1650"/>
              <a:t>(CBD COP-17)</a:t>
            </a:r>
            <a:r>
              <a:rPr lang="en-US" sz="1650"/>
              <a:t> referred to as the </a:t>
            </a:r>
            <a:r>
              <a:rPr b="1" lang="en-US" sz="1650"/>
              <a:t>2026 UN Biodiversity Conference</a:t>
            </a:r>
            <a:r>
              <a:rPr lang="en-US" sz="1650"/>
              <a:t> at Yerevan, Armenia on 19-30 October 2026</a:t>
            </a:r>
            <a:endParaRPr sz="1650"/>
          </a:p>
          <a:p>
            <a:pPr indent="0" lvl="0" marL="0" rtl="0" algn="ctr">
              <a:lnSpc>
                <a:spcPct val="100000"/>
              </a:lnSpc>
              <a:spcBef>
                <a:spcPts val="2000"/>
              </a:spcBef>
              <a:spcAft>
                <a:spcPts val="0"/>
              </a:spcAft>
              <a:buSzPts val="2800"/>
              <a:buNone/>
            </a:pPr>
            <a:r>
              <a:t/>
            </a:r>
            <a:endParaRPr sz="1650"/>
          </a:p>
          <a:p>
            <a:pPr indent="0" lvl="0" marL="0" rtl="0" algn="l">
              <a:lnSpc>
                <a:spcPct val="115000"/>
              </a:lnSpc>
              <a:spcBef>
                <a:spcPts val="1000"/>
              </a:spcBef>
              <a:spcAft>
                <a:spcPts val="0"/>
              </a:spcAft>
              <a:buSzPts val="2800"/>
              <a:buNone/>
            </a:pPr>
            <a:r>
              <a:t/>
            </a:r>
            <a:endParaRPr sz="1650"/>
          </a:p>
        </p:txBody>
      </p:sp>
      <p:sp>
        <p:nvSpPr>
          <p:cNvPr id="161" name="Google Shape;161;g3f9d3e63bb7_4_147"/>
          <p:cNvSpPr txBox="1"/>
          <p:nvPr>
            <p:ph type="title"/>
          </p:nvPr>
        </p:nvSpPr>
        <p:spPr>
          <a:xfrm>
            <a:off x="176048" y="175939"/>
            <a:ext cx="9387000" cy="7791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SzPts val="4400"/>
              <a:buNone/>
            </a:pPr>
            <a:r>
              <a:rPr lang="en-US" sz="4200"/>
              <a:t>CEOS Statement to CBD COP-17</a:t>
            </a:r>
            <a:endParaRPr sz="4200"/>
          </a:p>
          <a:p>
            <a:pPr indent="0" lvl="0" marL="0" rtl="0" algn="l">
              <a:lnSpc>
                <a:spcPct val="90000"/>
              </a:lnSpc>
              <a:spcBef>
                <a:spcPts val="0"/>
              </a:spcBef>
              <a:spcAft>
                <a:spcPts val="0"/>
              </a:spcAft>
              <a:buSzPts val="4400"/>
              <a:buNone/>
            </a:pPr>
            <a:r>
              <a:t/>
            </a:r>
            <a:endParaRPr sz="1650">
              <a:solidFill>
                <a:schemeClr val="dk1"/>
              </a:solidFill>
            </a:endParaRPr>
          </a:p>
        </p:txBody>
      </p:sp>
      <p:sp>
        <p:nvSpPr>
          <p:cNvPr id="162" name="Google Shape;162;g3f9d3e63bb7_4_147"/>
          <p:cNvSpPr/>
          <p:nvPr/>
        </p:nvSpPr>
        <p:spPr>
          <a:xfrm>
            <a:off x="0" y="2088045"/>
            <a:ext cx="12192000" cy="540600"/>
          </a:xfrm>
          <a:prstGeom prst="rect">
            <a:avLst/>
          </a:prstGeom>
          <a:solidFill>
            <a:schemeClr val="accent4"/>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chemeClr val="dk1"/>
              </a:buClr>
              <a:buSzPts val="1100"/>
              <a:buFont typeface="Arial"/>
              <a:buNone/>
            </a:pPr>
            <a:r>
              <a:rPr b="1" i="0" lang="en-US" sz="1650" u="none" cap="none" strike="noStrike">
                <a:solidFill>
                  <a:schemeClr val="dk1"/>
                </a:solidFill>
                <a:latin typeface="Montserrat"/>
                <a:ea typeface="Montserrat"/>
                <a:cs typeface="Montserrat"/>
                <a:sym typeface="Montserrat"/>
              </a:rPr>
              <a:t>SIT-41-09 action:</a:t>
            </a:r>
            <a:r>
              <a:rPr b="0" i="0" lang="en-US" sz="1800" u="none" cap="none" strike="noStrike">
                <a:solidFill>
                  <a:schemeClr val="dk1"/>
                </a:solidFill>
                <a:latin typeface="Arial"/>
                <a:ea typeface="Arial"/>
                <a:cs typeface="Arial"/>
                <a:sym typeface="Arial"/>
              </a:rPr>
              <a:t> </a:t>
            </a:r>
            <a:r>
              <a:rPr b="0" i="0" lang="en-US" sz="1650" u="none" cap="none" strike="noStrike">
                <a:solidFill>
                  <a:schemeClr val="dk1"/>
                </a:solidFill>
                <a:latin typeface="Montserrat"/>
                <a:ea typeface="Montserrat"/>
                <a:cs typeface="Montserrat"/>
                <a:sym typeface="Montserrat"/>
              </a:rPr>
              <a:t>B-VC to work with the CEOS Chair Team to develop a CEOS statement for UN CBD COP-17</a:t>
            </a:r>
            <a:endParaRPr b="0" i="0" sz="1650" u="none" cap="none" strike="noStrike">
              <a:solidFill>
                <a:schemeClr val="dk1"/>
              </a:solidFill>
              <a:latin typeface="Montserrat"/>
              <a:ea typeface="Montserrat"/>
              <a:cs typeface="Montserrat"/>
              <a:sym typeface="Montserrat"/>
            </a:endParaRPr>
          </a:p>
        </p:txBody>
      </p:sp>
      <p:sp>
        <p:nvSpPr>
          <p:cNvPr id="163" name="Google Shape;163;g3f9d3e63bb7_4_147"/>
          <p:cNvSpPr txBox="1"/>
          <p:nvPr>
            <p:ph idx="1" type="body"/>
          </p:nvPr>
        </p:nvSpPr>
        <p:spPr>
          <a:xfrm>
            <a:off x="513600" y="2889175"/>
            <a:ext cx="11220600" cy="35262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2000"/>
              </a:spcBef>
              <a:spcAft>
                <a:spcPts val="0"/>
              </a:spcAft>
              <a:buSzPts val="2800"/>
              <a:buNone/>
            </a:pPr>
            <a:r>
              <a:rPr b="1" lang="en-US" sz="1600">
                <a:solidFill>
                  <a:schemeClr val="accent1"/>
                </a:solidFill>
              </a:rPr>
              <a:t>Purpose:</a:t>
            </a:r>
            <a:r>
              <a:rPr lang="en-US" sz="1600"/>
              <a:t> to introduce CEOS to the Contracting Parties to the CBD and reaffirm CEOS commitment to work closely with the CBD to ensure that the collective capabilities of the world's civil space agencies contribute effectively to achieving the goals of the Global Biodiversity Framework (GBF) and support biodiversity conservation, restoration and nature-positive actions through the best available EO science and technology.</a:t>
            </a:r>
            <a:endParaRPr sz="1600"/>
          </a:p>
          <a:p>
            <a:pPr indent="0" lvl="0" marL="0" rtl="0" algn="l">
              <a:lnSpc>
                <a:spcPct val="100000"/>
              </a:lnSpc>
              <a:spcBef>
                <a:spcPts val="2000"/>
              </a:spcBef>
              <a:spcAft>
                <a:spcPts val="0"/>
              </a:spcAft>
              <a:buSzPts val="2800"/>
              <a:buNone/>
            </a:pPr>
            <a:r>
              <a:rPr b="1" lang="en-US" sz="1600">
                <a:solidFill>
                  <a:schemeClr val="accent1"/>
                </a:solidFill>
              </a:rPr>
              <a:t>Delivery:</a:t>
            </a:r>
            <a:r>
              <a:rPr lang="en-US" sz="1600"/>
              <a:t> written statement (2 pages) and oral statement (2-3 min) delivered by ESA (accredited as an intergovernmental observer organization to the Conferences of the Parties to the CBD). </a:t>
            </a:r>
            <a:endParaRPr sz="1600"/>
          </a:p>
          <a:p>
            <a:pPr indent="0" lvl="0" marL="0" rtl="0" algn="l">
              <a:lnSpc>
                <a:spcPct val="100000"/>
              </a:lnSpc>
              <a:spcBef>
                <a:spcPts val="2000"/>
              </a:spcBef>
              <a:spcAft>
                <a:spcPts val="0"/>
              </a:spcAft>
              <a:buSzPts val="2800"/>
              <a:buNone/>
            </a:pPr>
            <a:r>
              <a:rPr b="1" lang="en-US" sz="1600">
                <a:solidFill>
                  <a:schemeClr val="accent1"/>
                </a:solidFill>
              </a:rPr>
              <a:t>COP17 Agenda Items:</a:t>
            </a:r>
            <a:r>
              <a:rPr lang="en-US" sz="1600"/>
              <a:t> </a:t>
            </a:r>
            <a:r>
              <a:rPr b="1" lang="en-US" sz="1600"/>
              <a:t>Item 9(b)</a:t>
            </a:r>
            <a:r>
              <a:rPr lang="en-US" sz="1600"/>
              <a:t> “</a:t>
            </a:r>
            <a:r>
              <a:rPr i="1" lang="en-US" sz="1600"/>
              <a:t>Monitoring framework for the Kunming-Montreal Global Biodiversity Framework</a:t>
            </a:r>
            <a:r>
              <a:rPr lang="en-US" sz="1600"/>
              <a:t>” or </a:t>
            </a:r>
            <a:r>
              <a:rPr b="1" lang="en-US" sz="1600"/>
              <a:t>Item 17</a:t>
            </a:r>
            <a:r>
              <a:rPr lang="en-US" sz="1600"/>
              <a:t> “</a:t>
            </a:r>
            <a:r>
              <a:rPr i="1" lang="en-US" sz="1600"/>
              <a:t>Scientific and technical needs to support the implementation of the Kunming-Montreal Global Biodiversity Framework and matters related to the work programme of IPBES</a:t>
            </a:r>
            <a:r>
              <a:rPr lang="en-US" sz="1600"/>
              <a:t>”</a:t>
            </a:r>
            <a:endParaRPr sz="1600"/>
          </a:p>
          <a:p>
            <a:pPr indent="0" lvl="0" marL="0" rtl="0" algn="l">
              <a:lnSpc>
                <a:spcPct val="100000"/>
              </a:lnSpc>
              <a:spcBef>
                <a:spcPts val="2000"/>
              </a:spcBef>
              <a:spcAft>
                <a:spcPts val="0"/>
              </a:spcAft>
              <a:buSzPts val="2800"/>
              <a:buNone/>
            </a:pPr>
            <a:r>
              <a:rPr b="1" lang="en-US" sz="1600">
                <a:solidFill>
                  <a:schemeClr val="accent1"/>
                </a:solidFill>
              </a:rPr>
              <a:t>Status:</a:t>
            </a:r>
            <a:r>
              <a:rPr lang="en-US" sz="1600"/>
              <a:t>  Draft statements (written and oral) delivered to CEOS Chair and CEOS SIT Chair for review.</a:t>
            </a:r>
            <a:endParaRPr sz="1600"/>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7" name="Shape 167"/>
        <p:cNvGrpSpPr/>
        <p:nvPr/>
      </p:nvGrpSpPr>
      <p:grpSpPr>
        <a:xfrm>
          <a:off x="0" y="0"/>
          <a:ext cx="0" cy="0"/>
          <a:chOff x="0" y="0"/>
          <a:chExt cx="0" cy="0"/>
        </a:xfrm>
      </p:grpSpPr>
      <p:sp>
        <p:nvSpPr>
          <p:cNvPr id="168" name="Google Shape;168;g38b9519a148_0_0"/>
          <p:cNvSpPr txBox="1"/>
          <p:nvPr>
            <p:ph type="title"/>
          </p:nvPr>
        </p:nvSpPr>
        <p:spPr>
          <a:xfrm>
            <a:off x="176048" y="175939"/>
            <a:ext cx="9387000" cy="77910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000000"/>
              </a:buClr>
              <a:buSzPts val="4400"/>
              <a:buFont typeface="Arial"/>
              <a:buNone/>
            </a:pPr>
            <a:r>
              <a:rPr lang="en-US"/>
              <a:t>B-VC Team Building</a:t>
            </a:r>
            <a:endParaRPr/>
          </a:p>
        </p:txBody>
      </p:sp>
      <p:sp>
        <p:nvSpPr>
          <p:cNvPr id="169" name="Google Shape;169;g38b9519a148_0_0"/>
          <p:cNvSpPr/>
          <p:nvPr/>
        </p:nvSpPr>
        <p:spPr>
          <a:xfrm>
            <a:off x="290350" y="1379325"/>
            <a:ext cx="11616000" cy="4849800"/>
          </a:xfrm>
          <a:prstGeom prst="rect">
            <a:avLst/>
          </a:prstGeom>
          <a:solidFill>
            <a:schemeClr val="dk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2300"/>
              <a:buFont typeface="Arial"/>
              <a:buNone/>
            </a:pPr>
            <a:r>
              <a:t/>
            </a:r>
            <a:endParaRPr b="0" i="0" sz="2300" u="none" cap="none" strike="noStrike">
              <a:solidFill>
                <a:schemeClr val="lt1"/>
              </a:solidFill>
              <a:latin typeface="Montserrat"/>
              <a:ea typeface="Montserrat"/>
              <a:cs typeface="Montserrat"/>
              <a:sym typeface="Montserrat"/>
            </a:endParaRPr>
          </a:p>
        </p:txBody>
      </p:sp>
      <p:sp>
        <p:nvSpPr>
          <p:cNvPr id="170" name="Google Shape;170;g38b9519a148_0_0"/>
          <p:cNvSpPr txBox="1"/>
          <p:nvPr/>
        </p:nvSpPr>
        <p:spPr>
          <a:xfrm>
            <a:off x="290350" y="2517300"/>
            <a:ext cx="2443200" cy="534000"/>
          </a:xfrm>
          <a:prstGeom prst="rect">
            <a:avLst/>
          </a:prstGeom>
          <a:noFill/>
          <a:ln>
            <a:noFill/>
          </a:ln>
        </p:spPr>
        <p:txBody>
          <a:bodyPr anchorCtr="0" anchor="ctr" bIns="16500" lIns="16500" spcFirstLastPara="1" rIns="16500" wrap="square" tIns="16500">
            <a:noAutofit/>
          </a:bodyPr>
          <a:lstStyle/>
          <a:p>
            <a:pPr indent="0" lvl="0" marL="0" marR="0" rtl="0" algn="ctr">
              <a:lnSpc>
                <a:spcPct val="90000"/>
              </a:lnSpc>
              <a:spcBef>
                <a:spcPts val="910"/>
              </a:spcBef>
              <a:spcAft>
                <a:spcPts val="0"/>
              </a:spcAft>
              <a:buClr>
                <a:srgbClr val="000000"/>
              </a:buClr>
              <a:buSzPts val="2600"/>
              <a:buFont typeface="Arial"/>
              <a:buNone/>
            </a:pPr>
            <a:r>
              <a:rPr b="1" i="0" lang="en-US" sz="3200" u="none" cap="none" strike="noStrike">
                <a:solidFill>
                  <a:schemeClr val="lt1"/>
                </a:solidFill>
                <a:latin typeface="Montserrat"/>
                <a:ea typeface="Montserrat"/>
                <a:cs typeface="Montserrat"/>
                <a:sym typeface="Montserrat"/>
              </a:rPr>
              <a:t>Co-Leads</a:t>
            </a:r>
            <a:endParaRPr b="1" i="0" sz="200" u="none" cap="none" strike="noStrike">
              <a:solidFill>
                <a:srgbClr val="000000"/>
              </a:solidFill>
              <a:latin typeface="Arial"/>
              <a:ea typeface="Arial"/>
              <a:cs typeface="Arial"/>
              <a:sym typeface="Arial"/>
            </a:endParaRPr>
          </a:p>
        </p:txBody>
      </p:sp>
      <p:sp>
        <p:nvSpPr>
          <p:cNvPr id="171" name="Google Shape;171;g38b9519a148_0_0"/>
          <p:cNvSpPr txBox="1"/>
          <p:nvPr/>
        </p:nvSpPr>
        <p:spPr>
          <a:xfrm>
            <a:off x="2894475" y="5047193"/>
            <a:ext cx="2376300" cy="877200"/>
          </a:xfrm>
          <a:prstGeom prst="rect">
            <a:avLst/>
          </a:prstGeom>
          <a:solidFill>
            <a:schemeClr val="accent5"/>
          </a:solidFill>
          <a:ln cap="flat" cmpd="sng" w="9525">
            <a:solidFill>
              <a:schemeClr val="accent5"/>
            </a:solidFill>
            <a:prstDash val="solid"/>
            <a:round/>
            <a:headEnd len="sm" w="sm" type="none"/>
            <a:tailEnd len="sm" w="sm" type="none"/>
          </a:ln>
        </p:spPr>
        <p:txBody>
          <a:bodyPr anchorCtr="0" anchor="ctr"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600"/>
              <a:buFont typeface="Arial"/>
              <a:buNone/>
            </a:pPr>
            <a:r>
              <a:rPr b="1" i="0" lang="en-US" sz="2800" u="none" cap="none" strike="noStrike">
                <a:solidFill>
                  <a:schemeClr val="lt1"/>
                </a:solidFill>
                <a:latin typeface="Montserrat"/>
                <a:ea typeface="Montserrat"/>
                <a:cs typeface="Montserrat"/>
                <a:sym typeface="Montserrat"/>
              </a:rPr>
              <a:t>CNES </a:t>
            </a:r>
            <a:r>
              <a:rPr b="0" i="0" lang="en-US" sz="2300" u="none" cap="none" strike="noStrike">
                <a:solidFill>
                  <a:schemeClr val="lt1"/>
                </a:solidFill>
                <a:latin typeface="Montserrat"/>
                <a:ea typeface="Montserrat"/>
                <a:cs typeface="Montserrat"/>
                <a:sym typeface="Montserrat"/>
              </a:rPr>
              <a:t>(INRAE)</a:t>
            </a:r>
            <a:endParaRPr b="0" i="0" sz="900" u="none" cap="none" strike="noStrike">
              <a:solidFill>
                <a:srgbClr val="000000"/>
              </a:solidFill>
              <a:latin typeface="Arial"/>
              <a:ea typeface="Arial"/>
              <a:cs typeface="Arial"/>
              <a:sym typeface="Arial"/>
            </a:endParaRPr>
          </a:p>
        </p:txBody>
      </p:sp>
      <p:sp>
        <p:nvSpPr>
          <p:cNvPr id="172" name="Google Shape;172;g38b9519a148_0_0"/>
          <p:cNvSpPr txBox="1"/>
          <p:nvPr/>
        </p:nvSpPr>
        <p:spPr>
          <a:xfrm>
            <a:off x="2266425" y="3279499"/>
            <a:ext cx="3632400" cy="3540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700"/>
              <a:buFont typeface="Arial"/>
              <a:buNone/>
            </a:pPr>
            <a:r>
              <a:rPr b="0" i="0" lang="en-US" sz="1700" u="none" cap="none" strike="noStrike">
                <a:solidFill>
                  <a:schemeClr val="lt1"/>
                </a:solidFill>
                <a:latin typeface="Montserrat"/>
                <a:ea typeface="Montserrat"/>
                <a:cs typeface="Montserrat"/>
                <a:sym typeface="Montserrat"/>
              </a:rPr>
              <a:t>(Until Aug 2026: Gary Geller) </a:t>
            </a:r>
            <a:endParaRPr b="0" i="0" sz="1700" u="none" cap="none" strike="noStrike">
              <a:solidFill>
                <a:schemeClr val="lt1"/>
              </a:solidFill>
              <a:latin typeface="Montserrat"/>
              <a:ea typeface="Montserrat"/>
              <a:cs typeface="Montserrat"/>
              <a:sym typeface="Montserrat"/>
            </a:endParaRPr>
          </a:p>
        </p:txBody>
      </p:sp>
      <p:sp>
        <p:nvSpPr>
          <p:cNvPr id="173" name="Google Shape;173;g38b9519a148_0_0"/>
          <p:cNvSpPr txBox="1"/>
          <p:nvPr/>
        </p:nvSpPr>
        <p:spPr>
          <a:xfrm>
            <a:off x="2894475" y="4074543"/>
            <a:ext cx="2376300" cy="868200"/>
          </a:xfrm>
          <a:prstGeom prst="rect">
            <a:avLst/>
          </a:prstGeom>
          <a:solidFill>
            <a:schemeClr val="accent5"/>
          </a:solidFill>
          <a:ln cap="flat" cmpd="sng" w="9525">
            <a:solidFill>
              <a:schemeClr val="accent5"/>
            </a:solidFill>
            <a:prstDash val="solid"/>
            <a:round/>
            <a:headEnd len="sm" w="sm" type="none"/>
            <a:tailEnd len="sm" w="sm" type="none"/>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2600"/>
              <a:buFont typeface="Arial"/>
              <a:buNone/>
            </a:pPr>
            <a:r>
              <a:rPr b="1" i="0" lang="en-US" sz="2800" u="none" cap="none" strike="noStrike">
                <a:solidFill>
                  <a:schemeClr val="lt1"/>
                </a:solidFill>
                <a:latin typeface="Montserrat"/>
                <a:ea typeface="Montserrat"/>
                <a:cs typeface="Montserrat"/>
                <a:sym typeface="Montserrat"/>
              </a:rPr>
              <a:t>CSIRO</a:t>
            </a:r>
            <a:endParaRPr b="1" i="0" sz="2800" u="none" cap="none" strike="noStrike">
              <a:solidFill>
                <a:schemeClr val="lt1"/>
              </a:solidFill>
              <a:latin typeface="Montserrat"/>
              <a:ea typeface="Montserrat"/>
              <a:cs typeface="Montserrat"/>
              <a:sym typeface="Montserrat"/>
            </a:endParaRPr>
          </a:p>
        </p:txBody>
      </p:sp>
      <p:sp>
        <p:nvSpPr>
          <p:cNvPr id="174" name="Google Shape;174;g38b9519a148_0_0"/>
          <p:cNvSpPr txBox="1"/>
          <p:nvPr/>
        </p:nvSpPr>
        <p:spPr>
          <a:xfrm>
            <a:off x="2894470" y="2098662"/>
            <a:ext cx="2376300" cy="1188000"/>
          </a:xfrm>
          <a:prstGeom prst="rect">
            <a:avLst/>
          </a:prstGeom>
          <a:solidFill>
            <a:schemeClr val="accent2"/>
          </a:solidFill>
          <a:ln cap="flat" cmpd="sng" w="9525">
            <a:solidFill>
              <a:schemeClr val="accent2"/>
            </a:solidFill>
            <a:prstDash val="solid"/>
            <a:round/>
            <a:headEnd len="sm" w="sm" type="none"/>
            <a:tailEnd len="sm" w="sm" type="none"/>
          </a:ln>
        </p:spPr>
        <p:txBody>
          <a:bodyPr anchorCtr="0" anchor="ctr" bIns="16500" lIns="16500" spcFirstLastPara="1" rIns="16500" wrap="square" tIns="16500">
            <a:noAutofit/>
          </a:bodyPr>
          <a:lstStyle/>
          <a:p>
            <a:pPr indent="0" lvl="0" marL="0" marR="0" rtl="0" algn="ctr">
              <a:lnSpc>
                <a:spcPct val="90000"/>
              </a:lnSpc>
              <a:spcBef>
                <a:spcPts val="0"/>
              </a:spcBef>
              <a:spcAft>
                <a:spcPts val="0"/>
              </a:spcAft>
              <a:buClr>
                <a:srgbClr val="000000"/>
              </a:buClr>
              <a:buSzPts val="2600"/>
              <a:buFont typeface="Arial"/>
              <a:buNone/>
            </a:pPr>
            <a:r>
              <a:rPr b="1" i="0" lang="en-US" sz="2800" u="none" cap="none" strike="noStrike">
                <a:solidFill>
                  <a:schemeClr val="lt1"/>
                </a:solidFill>
                <a:latin typeface="Montserrat"/>
                <a:ea typeface="Montserrat"/>
                <a:cs typeface="Montserrat"/>
                <a:sym typeface="Montserrat"/>
              </a:rPr>
              <a:t>NASA</a:t>
            </a:r>
            <a:endParaRPr b="1" i="0" sz="2800" u="none" cap="none" strike="noStrike">
              <a:solidFill>
                <a:schemeClr val="lt1"/>
              </a:solidFill>
              <a:latin typeface="Montserrat"/>
              <a:ea typeface="Montserrat"/>
              <a:cs typeface="Montserrat"/>
              <a:sym typeface="Montserrat"/>
            </a:endParaRPr>
          </a:p>
          <a:p>
            <a:pPr indent="0" lvl="0" marL="0" marR="0" rtl="0" algn="ctr">
              <a:lnSpc>
                <a:spcPct val="90000"/>
              </a:lnSpc>
              <a:spcBef>
                <a:spcPts val="910"/>
              </a:spcBef>
              <a:spcAft>
                <a:spcPts val="0"/>
              </a:spcAft>
              <a:buClr>
                <a:srgbClr val="000000"/>
              </a:buClr>
              <a:buSzPts val="2600"/>
              <a:buFont typeface="Arial"/>
              <a:buNone/>
            </a:pPr>
            <a:r>
              <a:rPr b="0" i="0" lang="en-US" sz="2300" u="none" cap="none" strike="noStrike">
                <a:solidFill>
                  <a:schemeClr val="lt1"/>
                </a:solidFill>
                <a:latin typeface="Montserrat"/>
                <a:ea typeface="Montserrat"/>
                <a:cs typeface="Montserrat"/>
                <a:sym typeface="Montserrat"/>
              </a:rPr>
              <a:t>(Yoseline Angel)</a:t>
            </a:r>
            <a:endParaRPr b="0" i="0" sz="100" u="none" cap="none" strike="noStrike">
              <a:solidFill>
                <a:srgbClr val="000000"/>
              </a:solidFill>
              <a:latin typeface="Arial"/>
              <a:ea typeface="Arial"/>
              <a:cs typeface="Arial"/>
              <a:sym typeface="Arial"/>
            </a:endParaRPr>
          </a:p>
        </p:txBody>
      </p:sp>
      <p:sp>
        <p:nvSpPr>
          <p:cNvPr id="175" name="Google Shape;175;g38b9519a148_0_0"/>
          <p:cNvSpPr txBox="1"/>
          <p:nvPr/>
        </p:nvSpPr>
        <p:spPr>
          <a:xfrm>
            <a:off x="6031805" y="2098662"/>
            <a:ext cx="2376300" cy="1188000"/>
          </a:xfrm>
          <a:prstGeom prst="rect">
            <a:avLst/>
          </a:prstGeom>
          <a:solidFill>
            <a:schemeClr val="accent2"/>
          </a:solidFill>
          <a:ln cap="flat" cmpd="sng" w="9525">
            <a:solidFill>
              <a:schemeClr val="accent2"/>
            </a:solidFill>
            <a:prstDash val="solid"/>
            <a:round/>
            <a:headEnd len="sm" w="sm" type="none"/>
            <a:tailEnd len="sm" w="sm" type="none"/>
          </a:ln>
        </p:spPr>
        <p:txBody>
          <a:bodyPr anchorCtr="0" anchor="ctr" bIns="16500" lIns="16500" spcFirstLastPara="1" rIns="16500" wrap="square" tIns="16500">
            <a:noAutofit/>
          </a:bodyPr>
          <a:lstStyle/>
          <a:p>
            <a:pPr indent="0" lvl="0" marL="0" marR="0" rtl="0" algn="ctr">
              <a:lnSpc>
                <a:spcPct val="90000"/>
              </a:lnSpc>
              <a:spcBef>
                <a:spcPts val="0"/>
              </a:spcBef>
              <a:spcAft>
                <a:spcPts val="0"/>
              </a:spcAft>
              <a:buClr>
                <a:srgbClr val="000000"/>
              </a:buClr>
              <a:buSzPts val="2600"/>
              <a:buFont typeface="Arial"/>
              <a:buNone/>
            </a:pPr>
            <a:r>
              <a:rPr b="1" i="0" lang="en-US" sz="2800" u="none" cap="none" strike="noStrike">
                <a:solidFill>
                  <a:schemeClr val="lt1"/>
                </a:solidFill>
                <a:latin typeface="Montserrat"/>
                <a:ea typeface="Montserrat"/>
                <a:cs typeface="Montserrat"/>
                <a:sym typeface="Montserrat"/>
              </a:rPr>
              <a:t>CSA</a:t>
            </a:r>
            <a:endParaRPr b="1" i="0" sz="2800" u="none" cap="none" strike="noStrike">
              <a:solidFill>
                <a:schemeClr val="lt1"/>
              </a:solidFill>
              <a:latin typeface="Montserrat"/>
              <a:ea typeface="Montserrat"/>
              <a:cs typeface="Montserrat"/>
              <a:sym typeface="Montserrat"/>
            </a:endParaRPr>
          </a:p>
          <a:p>
            <a:pPr indent="0" lvl="0" marL="0" marR="0" rtl="0" algn="ctr">
              <a:lnSpc>
                <a:spcPct val="90000"/>
              </a:lnSpc>
              <a:spcBef>
                <a:spcPts val="910"/>
              </a:spcBef>
              <a:spcAft>
                <a:spcPts val="0"/>
              </a:spcAft>
              <a:buClr>
                <a:srgbClr val="000000"/>
              </a:buClr>
              <a:buSzPts val="2600"/>
              <a:buFont typeface="Arial"/>
              <a:buNone/>
            </a:pPr>
            <a:r>
              <a:rPr b="0" i="0" lang="en-US" sz="2300" u="none" cap="none" strike="noStrike">
                <a:solidFill>
                  <a:schemeClr val="lt1"/>
                </a:solidFill>
                <a:latin typeface="Montserrat"/>
                <a:ea typeface="Montserrat"/>
                <a:cs typeface="Montserrat"/>
                <a:sym typeface="Montserrat"/>
              </a:rPr>
              <a:t>(Lucie Viciano)</a:t>
            </a:r>
            <a:endParaRPr b="0" i="0" sz="2300" u="none" cap="none" strike="noStrike">
              <a:solidFill>
                <a:schemeClr val="lt1"/>
              </a:solidFill>
              <a:latin typeface="Montserrat"/>
              <a:ea typeface="Montserrat"/>
              <a:cs typeface="Montserrat"/>
              <a:sym typeface="Montserrat"/>
            </a:endParaRPr>
          </a:p>
        </p:txBody>
      </p:sp>
      <p:sp>
        <p:nvSpPr>
          <p:cNvPr id="176" name="Google Shape;176;g38b9519a148_0_0"/>
          <p:cNvSpPr txBox="1"/>
          <p:nvPr/>
        </p:nvSpPr>
        <p:spPr>
          <a:xfrm>
            <a:off x="9169115" y="2098657"/>
            <a:ext cx="2376300" cy="1188000"/>
          </a:xfrm>
          <a:prstGeom prst="rect">
            <a:avLst/>
          </a:prstGeom>
          <a:solidFill>
            <a:schemeClr val="accent2"/>
          </a:solidFill>
          <a:ln cap="flat" cmpd="sng" w="9525">
            <a:solidFill>
              <a:schemeClr val="accent2"/>
            </a:solidFill>
            <a:prstDash val="solid"/>
            <a:round/>
            <a:headEnd len="sm" w="sm" type="none"/>
            <a:tailEnd len="sm" w="sm" type="none"/>
          </a:ln>
        </p:spPr>
        <p:txBody>
          <a:bodyPr anchorCtr="0" anchor="ctr" bIns="16500" lIns="16500" spcFirstLastPara="1" rIns="16500" wrap="square" tIns="16500">
            <a:noAutofit/>
          </a:bodyPr>
          <a:lstStyle/>
          <a:p>
            <a:pPr indent="0" lvl="0" marL="0" marR="0" rtl="0" algn="ctr">
              <a:lnSpc>
                <a:spcPct val="90000"/>
              </a:lnSpc>
              <a:spcBef>
                <a:spcPts val="0"/>
              </a:spcBef>
              <a:spcAft>
                <a:spcPts val="0"/>
              </a:spcAft>
              <a:buClr>
                <a:srgbClr val="000000"/>
              </a:buClr>
              <a:buSzPts val="2600"/>
              <a:buFont typeface="Arial"/>
              <a:buNone/>
            </a:pPr>
            <a:r>
              <a:rPr b="1" i="0" lang="en-US" sz="2800" u="none" cap="none" strike="noStrike">
                <a:solidFill>
                  <a:schemeClr val="lt1"/>
                </a:solidFill>
                <a:latin typeface="Montserrat"/>
                <a:ea typeface="Montserrat"/>
                <a:cs typeface="Montserrat"/>
                <a:sym typeface="Montserrat"/>
              </a:rPr>
              <a:t>ESA</a:t>
            </a:r>
            <a:endParaRPr b="0" i="0" sz="1000" u="none" cap="none" strike="noStrike">
              <a:solidFill>
                <a:srgbClr val="000000"/>
              </a:solidFill>
              <a:latin typeface="Arial"/>
              <a:ea typeface="Arial"/>
              <a:cs typeface="Arial"/>
              <a:sym typeface="Arial"/>
            </a:endParaRPr>
          </a:p>
          <a:p>
            <a:pPr indent="0" lvl="0" marL="0" marR="0" rtl="0" algn="ctr">
              <a:lnSpc>
                <a:spcPct val="90000"/>
              </a:lnSpc>
              <a:spcBef>
                <a:spcPts val="910"/>
              </a:spcBef>
              <a:spcAft>
                <a:spcPts val="0"/>
              </a:spcAft>
              <a:buClr>
                <a:srgbClr val="000000"/>
              </a:buClr>
              <a:buSzPts val="2600"/>
              <a:buFont typeface="Arial"/>
              <a:buNone/>
            </a:pPr>
            <a:r>
              <a:rPr b="0" i="0" lang="en-US" sz="2300" u="none" cap="none" strike="noStrike">
                <a:solidFill>
                  <a:schemeClr val="lt1"/>
                </a:solidFill>
                <a:latin typeface="Montserrat"/>
                <a:ea typeface="Montserrat"/>
                <a:cs typeface="Montserrat"/>
                <a:sym typeface="Montserrat"/>
              </a:rPr>
              <a:t>(Marc Paganini)</a:t>
            </a:r>
            <a:endParaRPr b="0" i="0" sz="2300" u="none" cap="none" strike="noStrike">
              <a:solidFill>
                <a:schemeClr val="lt1"/>
              </a:solidFill>
              <a:latin typeface="Montserrat"/>
              <a:ea typeface="Montserrat"/>
              <a:cs typeface="Montserrat"/>
              <a:sym typeface="Montserrat"/>
            </a:endParaRPr>
          </a:p>
        </p:txBody>
      </p:sp>
      <p:sp>
        <p:nvSpPr>
          <p:cNvPr id="177" name="Google Shape;177;g38b9519a148_0_0"/>
          <p:cNvSpPr txBox="1"/>
          <p:nvPr/>
        </p:nvSpPr>
        <p:spPr>
          <a:xfrm>
            <a:off x="8914328" y="3279499"/>
            <a:ext cx="2945400" cy="354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700"/>
              <a:buFont typeface="Arial"/>
              <a:buNone/>
            </a:pPr>
            <a:r>
              <a:rPr b="0" i="0" lang="en-US" sz="1700" u="none" cap="none" strike="noStrike">
                <a:solidFill>
                  <a:schemeClr val="lt1"/>
                </a:solidFill>
                <a:latin typeface="Montserrat"/>
                <a:ea typeface="Montserrat"/>
                <a:cs typeface="Montserrat"/>
                <a:sym typeface="Montserrat"/>
              </a:rPr>
              <a:t>(2027: Federica Marando) </a:t>
            </a:r>
            <a:endParaRPr b="0" i="0" sz="1700" u="none" cap="none" strike="noStrike">
              <a:solidFill>
                <a:schemeClr val="lt1"/>
              </a:solidFill>
              <a:latin typeface="Montserrat"/>
              <a:ea typeface="Montserrat"/>
              <a:cs typeface="Montserrat"/>
              <a:sym typeface="Montserrat"/>
            </a:endParaRPr>
          </a:p>
        </p:txBody>
      </p:sp>
      <p:sp>
        <p:nvSpPr>
          <p:cNvPr id="178" name="Google Shape;178;g38b9519a148_0_0"/>
          <p:cNvSpPr txBox="1"/>
          <p:nvPr/>
        </p:nvSpPr>
        <p:spPr>
          <a:xfrm>
            <a:off x="6031800" y="4074543"/>
            <a:ext cx="2376300" cy="868200"/>
          </a:xfrm>
          <a:prstGeom prst="rect">
            <a:avLst/>
          </a:prstGeom>
          <a:solidFill>
            <a:schemeClr val="accent4"/>
          </a:solidFill>
          <a:ln cap="flat" cmpd="sng" w="9525">
            <a:solidFill>
              <a:schemeClr val="accent4"/>
            </a:solidFill>
            <a:prstDash val="solid"/>
            <a:round/>
            <a:headEnd len="sm" w="sm" type="none"/>
            <a:tailEnd len="sm" w="sm" type="none"/>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2600"/>
              <a:buFont typeface="Arial"/>
              <a:buNone/>
            </a:pPr>
            <a:r>
              <a:rPr b="1" i="0" lang="en-US" sz="2800" u="none" cap="none" strike="noStrike">
                <a:solidFill>
                  <a:schemeClr val="lt1"/>
                </a:solidFill>
                <a:latin typeface="Montserrat"/>
                <a:ea typeface="Montserrat"/>
                <a:cs typeface="Montserrat"/>
                <a:sym typeface="Montserrat"/>
              </a:rPr>
              <a:t>USGS</a:t>
            </a:r>
            <a:endParaRPr b="1" i="0" sz="2800" u="none" cap="none" strike="noStrike">
              <a:solidFill>
                <a:schemeClr val="lt1"/>
              </a:solidFill>
              <a:latin typeface="Montserrat"/>
              <a:ea typeface="Montserrat"/>
              <a:cs typeface="Montserrat"/>
              <a:sym typeface="Montserrat"/>
            </a:endParaRPr>
          </a:p>
        </p:txBody>
      </p:sp>
      <p:sp>
        <p:nvSpPr>
          <p:cNvPr id="179" name="Google Shape;179;g38b9519a148_0_0"/>
          <p:cNvSpPr txBox="1"/>
          <p:nvPr/>
        </p:nvSpPr>
        <p:spPr>
          <a:xfrm>
            <a:off x="9169125" y="4074543"/>
            <a:ext cx="2376300" cy="868200"/>
          </a:xfrm>
          <a:prstGeom prst="rect">
            <a:avLst/>
          </a:prstGeom>
          <a:solidFill>
            <a:schemeClr val="accent4"/>
          </a:solidFill>
          <a:ln cap="flat" cmpd="sng" w="9525">
            <a:solidFill>
              <a:schemeClr val="accent4"/>
            </a:solidFill>
            <a:prstDash val="solid"/>
            <a:round/>
            <a:headEnd len="sm" w="sm" type="none"/>
            <a:tailEnd len="sm" w="sm" type="none"/>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2600"/>
              <a:buFont typeface="Arial"/>
              <a:buNone/>
            </a:pPr>
            <a:r>
              <a:rPr b="1" i="0" lang="en-US" sz="2800" u="none" cap="none" strike="noStrike">
                <a:solidFill>
                  <a:schemeClr val="lt1"/>
                </a:solidFill>
                <a:latin typeface="Montserrat"/>
                <a:ea typeface="Montserrat"/>
                <a:cs typeface="Montserrat"/>
                <a:sym typeface="Montserrat"/>
              </a:rPr>
              <a:t>ISRO</a:t>
            </a:r>
            <a:endParaRPr b="1" i="0" sz="2800" u="none" cap="none" strike="noStrike">
              <a:solidFill>
                <a:schemeClr val="lt1"/>
              </a:solidFill>
              <a:latin typeface="Montserrat"/>
              <a:ea typeface="Montserrat"/>
              <a:cs typeface="Montserrat"/>
              <a:sym typeface="Montserrat"/>
            </a:endParaRPr>
          </a:p>
        </p:txBody>
      </p:sp>
      <p:sp>
        <p:nvSpPr>
          <p:cNvPr id="180" name="Google Shape;180;g38b9519a148_0_0"/>
          <p:cNvSpPr txBox="1"/>
          <p:nvPr/>
        </p:nvSpPr>
        <p:spPr>
          <a:xfrm>
            <a:off x="6031800" y="5051693"/>
            <a:ext cx="2376300" cy="868200"/>
          </a:xfrm>
          <a:prstGeom prst="rect">
            <a:avLst/>
          </a:prstGeom>
          <a:solidFill>
            <a:schemeClr val="accent4"/>
          </a:solidFill>
          <a:ln cap="flat" cmpd="sng" w="9525">
            <a:solidFill>
              <a:schemeClr val="accent4"/>
            </a:solidFill>
            <a:prstDash val="solid"/>
            <a:round/>
            <a:headEnd len="sm" w="sm" type="none"/>
            <a:tailEnd len="sm" w="sm" type="none"/>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2600"/>
              <a:buFont typeface="Arial"/>
              <a:buNone/>
            </a:pPr>
            <a:r>
              <a:rPr b="1" i="0" lang="en-US" sz="2800" u="none" cap="none" strike="noStrike">
                <a:solidFill>
                  <a:schemeClr val="lt1"/>
                </a:solidFill>
                <a:latin typeface="Montserrat"/>
                <a:ea typeface="Montserrat"/>
                <a:cs typeface="Montserrat"/>
                <a:sym typeface="Montserrat"/>
              </a:rPr>
              <a:t>SANSA</a:t>
            </a:r>
            <a:endParaRPr b="1" i="0" sz="2800" u="none" cap="none" strike="noStrike">
              <a:solidFill>
                <a:schemeClr val="lt1"/>
              </a:solidFill>
              <a:latin typeface="Montserrat"/>
              <a:ea typeface="Montserrat"/>
              <a:cs typeface="Montserrat"/>
              <a:sym typeface="Montserrat"/>
            </a:endParaRPr>
          </a:p>
        </p:txBody>
      </p:sp>
      <p:sp>
        <p:nvSpPr>
          <p:cNvPr id="181" name="Google Shape;181;g38b9519a148_0_0"/>
          <p:cNvSpPr txBox="1"/>
          <p:nvPr/>
        </p:nvSpPr>
        <p:spPr>
          <a:xfrm>
            <a:off x="9169125" y="5051693"/>
            <a:ext cx="2376300" cy="868200"/>
          </a:xfrm>
          <a:prstGeom prst="rect">
            <a:avLst/>
          </a:prstGeom>
          <a:solidFill>
            <a:schemeClr val="accent4"/>
          </a:solidFill>
          <a:ln cap="flat" cmpd="sng" w="9525">
            <a:solidFill>
              <a:schemeClr val="accent4"/>
            </a:solidFill>
            <a:prstDash val="solid"/>
            <a:round/>
            <a:headEnd len="sm" w="sm" type="none"/>
            <a:tailEnd len="sm" w="sm" type="none"/>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2600"/>
              <a:buFont typeface="Arial"/>
              <a:buNone/>
            </a:pPr>
            <a:r>
              <a:rPr b="1" i="0" lang="en-US" sz="2800" u="none" cap="none" strike="noStrike">
                <a:solidFill>
                  <a:schemeClr val="lt1"/>
                </a:solidFill>
                <a:latin typeface="Montserrat"/>
                <a:ea typeface="Montserrat"/>
                <a:cs typeface="Montserrat"/>
                <a:sym typeface="Montserrat"/>
              </a:rPr>
              <a:t>GISTDA</a:t>
            </a:r>
            <a:endParaRPr b="1" i="0" sz="2800" u="none" cap="none" strike="noStrike">
              <a:solidFill>
                <a:schemeClr val="lt1"/>
              </a:solidFill>
              <a:latin typeface="Montserrat"/>
              <a:ea typeface="Montserrat"/>
              <a:cs typeface="Montserrat"/>
              <a:sym typeface="Montserrat"/>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5" name="Shape 185"/>
        <p:cNvGrpSpPr/>
        <p:nvPr/>
      </p:nvGrpSpPr>
      <p:grpSpPr>
        <a:xfrm>
          <a:off x="0" y="0"/>
          <a:ext cx="0" cy="0"/>
          <a:chOff x="0" y="0"/>
          <a:chExt cx="0" cy="0"/>
        </a:xfrm>
      </p:grpSpPr>
      <p:sp>
        <p:nvSpPr>
          <p:cNvPr id="186" name="Google Shape;186;g3fb2fc9246a_0_11"/>
          <p:cNvSpPr txBox="1"/>
          <p:nvPr>
            <p:ph idx="1" type="body"/>
          </p:nvPr>
        </p:nvSpPr>
        <p:spPr>
          <a:xfrm>
            <a:off x="834045" y="1989071"/>
            <a:ext cx="11495400" cy="4132800"/>
          </a:xfrm>
          <a:prstGeom prst="rect">
            <a:avLst/>
          </a:prstGeom>
          <a:noFill/>
          <a:ln>
            <a:noFill/>
          </a:ln>
        </p:spPr>
        <p:txBody>
          <a:bodyPr anchorCtr="0" anchor="t" bIns="45700" lIns="91425" spcFirstLastPara="1" rIns="91425" wrap="square" tIns="45700">
            <a:noAutofit/>
          </a:bodyPr>
          <a:lstStyle/>
          <a:p>
            <a:pPr indent="-381000" lvl="0" marL="457200" rtl="0" algn="l">
              <a:lnSpc>
                <a:spcPct val="115000"/>
              </a:lnSpc>
              <a:spcBef>
                <a:spcPts val="0"/>
              </a:spcBef>
              <a:spcAft>
                <a:spcPts val="0"/>
              </a:spcAft>
              <a:buSzPts val="2400"/>
              <a:buFont typeface="Arial"/>
              <a:buChar char="❖"/>
            </a:pPr>
            <a:r>
              <a:rPr b="1" lang="en-US" sz="2400"/>
              <a:t>Build out B-VC membership and establish ways of working</a:t>
            </a:r>
            <a:r>
              <a:rPr lang="en-US" sz="2400"/>
              <a:t>, including the creation of B-VC sub-groups.</a:t>
            </a:r>
            <a:endParaRPr sz="2400"/>
          </a:p>
          <a:p>
            <a:pPr indent="-381000" lvl="0" marL="457200" rtl="0" algn="l">
              <a:lnSpc>
                <a:spcPct val="115000"/>
              </a:lnSpc>
              <a:spcBef>
                <a:spcPts val="1000"/>
              </a:spcBef>
              <a:spcAft>
                <a:spcPts val="0"/>
              </a:spcAft>
              <a:buSzPts val="2400"/>
              <a:buChar char="❖"/>
            </a:pPr>
            <a:r>
              <a:rPr lang="en-US" sz="2400"/>
              <a:t>Strengthen </a:t>
            </a:r>
            <a:r>
              <a:rPr b="1" lang="en-US" sz="2400"/>
              <a:t>coordination with relevant CEOS entities</a:t>
            </a:r>
            <a:r>
              <a:rPr lang="en-US" sz="2400"/>
              <a:t> </a:t>
            </a:r>
            <a:r>
              <a:rPr b="1" lang="en-US" sz="2400"/>
              <a:t>and</a:t>
            </a:r>
            <a:r>
              <a:rPr lang="en-US" sz="2400"/>
              <a:t> key </a:t>
            </a:r>
            <a:r>
              <a:rPr b="1" lang="en-US" sz="2400"/>
              <a:t>external biodiversity partners</a:t>
            </a:r>
            <a:r>
              <a:rPr lang="en-US" sz="2400"/>
              <a:t>, identifying activity leads and contributors.</a:t>
            </a:r>
            <a:endParaRPr sz="2400"/>
          </a:p>
          <a:p>
            <a:pPr indent="-381000" lvl="0" marL="457200" rtl="0" algn="l">
              <a:lnSpc>
                <a:spcPct val="115000"/>
              </a:lnSpc>
              <a:spcBef>
                <a:spcPts val="1000"/>
              </a:spcBef>
              <a:spcAft>
                <a:spcPts val="0"/>
              </a:spcAft>
              <a:buSzPts val="2400"/>
              <a:buChar char="❖"/>
            </a:pPr>
            <a:r>
              <a:rPr lang="en-US" sz="2400"/>
              <a:t>Complete the </a:t>
            </a:r>
            <a:r>
              <a:rPr b="1" lang="en-US" sz="2400"/>
              <a:t>B-VC Work Plan and roadmap</a:t>
            </a:r>
            <a:r>
              <a:rPr lang="en-US" sz="2400"/>
              <a:t>.</a:t>
            </a:r>
            <a:endParaRPr sz="2400"/>
          </a:p>
          <a:p>
            <a:pPr indent="-381000" lvl="0" marL="457200" rtl="0" algn="l">
              <a:lnSpc>
                <a:spcPct val="115000"/>
              </a:lnSpc>
              <a:spcBef>
                <a:spcPts val="1000"/>
              </a:spcBef>
              <a:spcAft>
                <a:spcPts val="1000"/>
              </a:spcAft>
              <a:buSzPts val="2400"/>
              <a:buFont typeface="Arial"/>
              <a:buChar char="❖"/>
            </a:pPr>
            <a:r>
              <a:rPr b="1" lang="en-US" sz="2400"/>
              <a:t>Prioritise and launch the first activities </a:t>
            </a:r>
            <a:r>
              <a:rPr lang="en-US" sz="2400"/>
              <a:t>and collaborations.</a:t>
            </a:r>
            <a:endParaRPr sz="2400"/>
          </a:p>
        </p:txBody>
      </p:sp>
      <p:sp>
        <p:nvSpPr>
          <p:cNvPr id="187" name="Google Shape;187;g3fb2fc9246a_0_11"/>
          <p:cNvSpPr txBox="1"/>
          <p:nvPr>
            <p:ph type="title"/>
          </p:nvPr>
        </p:nvSpPr>
        <p:spPr>
          <a:xfrm>
            <a:off x="176048" y="175939"/>
            <a:ext cx="9387000" cy="7791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SzPts val="4400"/>
              <a:buNone/>
            </a:pPr>
            <a:r>
              <a:rPr lang="en-US"/>
              <a:t>Next Steps</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1" name="Shape 191"/>
        <p:cNvGrpSpPr/>
        <p:nvPr/>
      </p:nvGrpSpPr>
      <p:grpSpPr>
        <a:xfrm>
          <a:off x="0" y="0"/>
          <a:ext cx="0" cy="0"/>
          <a:chOff x="0" y="0"/>
          <a:chExt cx="0" cy="0"/>
        </a:xfrm>
      </p:grpSpPr>
      <p:sp>
        <p:nvSpPr>
          <p:cNvPr id="192" name="Google Shape;192;g3f683208037_0_297"/>
          <p:cNvSpPr txBox="1"/>
          <p:nvPr>
            <p:ph type="title"/>
          </p:nvPr>
        </p:nvSpPr>
        <p:spPr>
          <a:xfrm>
            <a:off x="176048" y="175939"/>
            <a:ext cx="9387000" cy="77910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000000"/>
              </a:buClr>
              <a:buSzPts val="4400"/>
              <a:buFont typeface="Arial"/>
              <a:buNone/>
            </a:pPr>
            <a:r>
              <a:rPr lang="en-US"/>
              <a:t>Concluding remarks </a:t>
            </a:r>
            <a:endParaRPr/>
          </a:p>
        </p:txBody>
      </p:sp>
      <p:sp>
        <p:nvSpPr>
          <p:cNvPr id="193" name="Google Shape;193;g3f683208037_0_297"/>
          <p:cNvSpPr txBox="1"/>
          <p:nvPr>
            <p:ph idx="1" type="body"/>
          </p:nvPr>
        </p:nvSpPr>
        <p:spPr>
          <a:xfrm>
            <a:off x="536700" y="1870193"/>
            <a:ext cx="11118600" cy="4293300"/>
          </a:xfrm>
          <a:prstGeom prst="rect">
            <a:avLst/>
          </a:prstGeom>
          <a:noFill/>
          <a:ln>
            <a:noFill/>
          </a:ln>
        </p:spPr>
        <p:txBody>
          <a:bodyPr anchorCtr="0" anchor="t" bIns="45700" lIns="91425" spcFirstLastPara="1" rIns="91425" wrap="square" tIns="45700">
            <a:noAutofit/>
          </a:bodyPr>
          <a:lstStyle/>
          <a:p>
            <a:pPr indent="-438150" lvl="0" marL="457200" rtl="0" algn="l">
              <a:lnSpc>
                <a:spcPct val="100000"/>
              </a:lnSpc>
              <a:spcBef>
                <a:spcPts val="0"/>
              </a:spcBef>
              <a:spcAft>
                <a:spcPts val="0"/>
              </a:spcAft>
              <a:buSzPts val="3300"/>
              <a:buChar char="❖"/>
            </a:pPr>
            <a:r>
              <a:rPr lang="en-US" sz="3300"/>
              <a:t>We </a:t>
            </a:r>
            <a:r>
              <a:rPr lang="en-US" sz="3300">
                <a:solidFill>
                  <a:schemeClr val="accent1"/>
                </a:solidFill>
              </a:rPr>
              <a:t>welcome opportunities</a:t>
            </a:r>
            <a:r>
              <a:rPr lang="en-US" sz="3300"/>
              <a:t> to engage with CEOS agencies and groups as we move forward with these </a:t>
            </a:r>
            <a:r>
              <a:rPr lang="en-US" sz="3300">
                <a:extLst>
                  <a:ext uri="http://customooxmlschemas.google.com/">
                    <go:slidesCustomData xmlns:go="http://customooxmlschemas.google.com/" textRoundtripDataId="4"/>
                  </a:ext>
                </a:extLst>
              </a:rPr>
              <a:t>activities</a:t>
            </a:r>
            <a:r>
              <a:rPr lang="en-US" sz="3300"/>
              <a:t>.</a:t>
            </a:r>
            <a:endParaRPr sz="3300"/>
          </a:p>
          <a:p>
            <a:pPr indent="0" lvl="0" marL="914400" rtl="0" algn="l">
              <a:lnSpc>
                <a:spcPct val="100000"/>
              </a:lnSpc>
              <a:spcBef>
                <a:spcPts val="0"/>
              </a:spcBef>
              <a:spcAft>
                <a:spcPts val="0"/>
              </a:spcAft>
              <a:buSzPts val="2800"/>
              <a:buNone/>
            </a:pPr>
            <a:r>
              <a:t/>
            </a:r>
            <a:endParaRPr sz="3300"/>
          </a:p>
          <a:p>
            <a:pPr indent="-438150" lvl="0" marL="457200" rtl="0" algn="l">
              <a:lnSpc>
                <a:spcPct val="100000"/>
              </a:lnSpc>
              <a:spcBef>
                <a:spcPts val="0"/>
              </a:spcBef>
              <a:spcAft>
                <a:spcPts val="0"/>
              </a:spcAft>
              <a:buSzPts val="3300"/>
              <a:buChar char="❖"/>
            </a:pPr>
            <a:r>
              <a:rPr lang="en-US" sz="3300"/>
              <a:t>Looking forward to supporting NOSA’s 2027</a:t>
            </a:r>
            <a:endParaRPr sz="3300"/>
          </a:p>
          <a:p>
            <a:pPr indent="0" lvl="0" marL="0" rtl="0" algn="l">
              <a:lnSpc>
                <a:spcPct val="100000"/>
              </a:lnSpc>
              <a:spcBef>
                <a:spcPts val="0"/>
              </a:spcBef>
              <a:spcAft>
                <a:spcPts val="0"/>
              </a:spcAft>
              <a:buSzPts val="2800"/>
              <a:buNone/>
            </a:pPr>
            <a:r>
              <a:rPr lang="en-US" sz="3300"/>
              <a:t>    CEOS Chair priorities, </a:t>
            </a:r>
            <a:r>
              <a:rPr i="1" lang="en-US" sz="3300">
                <a:solidFill>
                  <a:schemeClr val="accent2"/>
                </a:solidFill>
              </a:rPr>
              <a:t>True Green</a:t>
            </a:r>
            <a:r>
              <a:rPr lang="en-US" sz="3300"/>
              <a:t> and </a:t>
            </a:r>
            <a:r>
              <a:rPr i="1" lang="en-US" sz="3300">
                <a:solidFill>
                  <a:schemeClr val="dk2"/>
                </a:solidFill>
              </a:rPr>
              <a:t>True Blue</a:t>
            </a:r>
            <a:r>
              <a:rPr lang="en-US" sz="3300"/>
              <a:t>.</a:t>
            </a:r>
            <a:endParaRPr sz="3300"/>
          </a:p>
          <a:p>
            <a:pPr indent="0" lvl="0" marL="0" rtl="0" algn="l">
              <a:lnSpc>
                <a:spcPct val="100000"/>
              </a:lnSpc>
              <a:spcBef>
                <a:spcPts val="0"/>
              </a:spcBef>
              <a:spcAft>
                <a:spcPts val="0"/>
              </a:spcAft>
              <a:buSzPts val="2800"/>
              <a:buNone/>
            </a:pPr>
            <a:r>
              <a:t/>
            </a:r>
            <a:endParaRPr sz="3300"/>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ceos">
  <a:themeElements>
    <a:clrScheme name="Custom 2">
      <a:dk1>
        <a:srgbClr val="000000"/>
      </a:dk1>
      <a:lt1>
        <a:srgbClr val="FFFFFF"/>
      </a:lt1>
      <a:dk2>
        <a:srgbClr val="44546A"/>
      </a:dk2>
      <a:lt2>
        <a:srgbClr val="E7E6E6"/>
      </a:lt2>
      <a:accent1>
        <a:srgbClr val="33445F"/>
      </a:accent1>
      <a:accent2>
        <a:srgbClr val="A3CB34"/>
      </a:accent2>
      <a:accent3>
        <a:srgbClr val="C1666B"/>
      </a:accent3>
      <a:accent4>
        <a:srgbClr val="DDDDDD"/>
      </a:accent4>
      <a:accent5>
        <a:srgbClr val="7BC0D7"/>
      </a:accent5>
      <a:accent6>
        <a:srgbClr val="D1462F"/>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file>