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5" r:id="rId3"/>
    <p:sldMasterId id="214748366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12192000"/>
  <p:notesSz cx="6858000" cy="9144000"/>
  <p:embeddedFontLst>
    <p:embeddedFont>
      <p:font typeface="Play"/>
      <p:regular r:id="rId13"/>
      <p:bold r:id="rId14"/>
    </p:embeddedFont>
    <p:embeddedFont>
      <p:font typeface="Montserra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Play-regular.fntdata"/><Relationship Id="rId12" Type="http://schemas.openxmlformats.org/officeDocument/2006/relationships/slide" Target="slides/slide7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font" Target="fonts/Montserrat-regular.fntdata"/><Relationship Id="rId14" Type="http://schemas.openxmlformats.org/officeDocument/2006/relationships/font" Target="fonts/Play-bold.fntdata"/><Relationship Id="rId17" Type="http://schemas.openxmlformats.org/officeDocument/2006/relationships/font" Target="fonts/Montserrat-italic.fntdata"/><Relationship Id="rId16" Type="http://schemas.openxmlformats.org/officeDocument/2006/relationships/font" Target="fonts/Montserra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Montserrat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702e34eed6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702e34eed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f891a9e82a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f891a9e82a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fa75dba94c_1_8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g3fa75dba94c_1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f9ef54d9c6_2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f9ef54d9c6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f891a9e82a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f891a9e82a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1.jpg"/><Relationship Id="rId4" Type="http://schemas.openxmlformats.org/officeDocument/2006/relationships/image" Target="../media/image5.jpg"/><Relationship Id="rId5" Type="http://schemas.openxmlformats.org/officeDocument/2006/relationships/image" Target="../media/image4.png"/><Relationship Id="rId6" Type="http://schemas.openxmlformats.org/officeDocument/2006/relationships/image" Target="../media/image18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png"/><Relationship Id="rId3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01750" y="2265730"/>
            <a:ext cx="8288157" cy="2756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 rotWithShape="1">
          <a:blip r:embed="rId3">
            <a:alphaModFix/>
          </a:blip>
          <a:srcRect b="-114" l="0" r="0" t="0"/>
          <a:stretch/>
        </p:blipFill>
        <p:spPr>
          <a:xfrm flipH="1" rot="10800000">
            <a:off x="2824280" y="4824248"/>
            <a:ext cx="5391556" cy="20380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nature&#10;&#10;Description automatically generated" id="14" name="Google Shape;1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77344" y="-1"/>
            <a:ext cx="3714656" cy="268681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/>
          <p:nvPr/>
        </p:nvSpPr>
        <p:spPr>
          <a:xfrm flipH="1">
            <a:off x="5456394" y="1968439"/>
            <a:ext cx="6751471" cy="4901119"/>
          </a:xfrm>
          <a:custGeom>
            <a:rect b="b" l="l" r="r" t="t"/>
            <a:pathLst>
              <a:path extrusionOk="0" h="4901119" w="6751471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/>
          <p:nvPr/>
        </p:nvSpPr>
        <p:spPr>
          <a:xfrm flipH="1">
            <a:off x="-4784" y="-14542"/>
            <a:ext cx="12199164" cy="6874921"/>
          </a:xfrm>
          <a:custGeom>
            <a:rect b="b" l="l" r="r" t="t"/>
            <a:pathLst>
              <a:path extrusionOk="0" h="6836301" w="1476191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rotWithShape="0" algn="t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8431" y="5311498"/>
            <a:ext cx="2738896" cy="1508514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6">
            <a:alphaModFix amt="34000"/>
          </a:blip>
          <a:srcRect b="-8774" l="32582" r="8554" t="2399"/>
          <a:stretch/>
        </p:blipFill>
        <p:spPr>
          <a:xfrm rot="5400000">
            <a:off x="5734286" y="-1016167"/>
            <a:ext cx="5455273" cy="7480884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 rotWithShape="1">
          <a:blip r:embed="rId6">
            <a:alphaModFix amt="34000"/>
          </a:blip>
          <a:srcRect b="674" l="54017" r="11355" t="36082"/>
          <a:stretch/>
        </p:blipFill>
        <p:spPr>
          <a:xfrm rot="-5400000">
            <a:off x="5792642" y="4819952"/>
            <a:ext cx="1719709" cy="2366806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20" name="Google Shape;20;p2"/>
          <p:cNvSpPr txBox="1"/>
          <p:nvPr>
            <p:ph type="title"/>
          </p:nvPr>
        </p:nvSpPr>
        <p:spPr>
          <a:xfrm>
            <a:off x="176047" y="175938"/>
            <a:ext cx="6157185" cy="3972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ontserrat"/>
              <a:buNone/>
              <a:defRPr i="0" sz="8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3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25" name="Google Shape;25;p3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" name="Google Shape;28;p3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" name="Google Shape;29;p3"/>
          <p:cNvSpPr txBox="1"/>
          <p:nvPr>
            <p:ph idx="1" type="body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0" name="Google Shape;30;p3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35" name="Google Shape;35;p4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4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"/>
          <p:cNvSpPr txBox="1"/>
          <p:nvPr>
            <p:ph idx="1" type="body"/>
          </p:nvPr>
        </p:nvSpPr>
        <p:spPr>
          <a:xfrm>
            <a:off x="386632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8" name="Google Shape;38;p4"/>
          <p:cNvSpPr txBox="1"/>
          <p:nvPr>
            <p:ph idx="2" type="body"/>
          </p:nvPr>
        </p:nvSpPr>
        <p:spPr>
          <a:xfrm>
            <a:off x="6296361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9" name="Google Shape;39;p4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" name="Google Shape;40;p4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1" name="Google Shape;41;p4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46" name="Google Shape;46;p5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5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5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" name="Google Shape;49;p5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0" name="Google Shape;50;p5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>
  <p:cSld name="Content with Caption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6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55" name="Google Shape;55;p6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6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6"/>
          <p:cNvSpPr txBox="1"/>
          <p:nvPr>
            <p:ph idx="1" type="body"/>
          </p:nvPr>
        </p:nvSpPr>
        <p:spPr>
          <a:xfrm>
            <a:off x="5180012" y="1373852"/>
            <a:ext cx="6172200" cy="4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  <a:defRPr i="0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4064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▪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810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55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55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8" name="Google Shape;58;p6"/>
          <p:cNvSpPr txBox="1"/>
          <p:nvPr>
            <p:ph idx="2" type="body"/>
          </p:nvPr>
        </p:nvSpPr>
        <p:spPr>
          <a:xfrm>
            <a:off x="839788" y="1373852"/>
            <a:ext cx="3932237" cy="46305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i="0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9" name="Google Shape;59;p6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6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1" name="Google Shape;61;p6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1_Title and Conten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8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p8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72" name="Google Shape;72;p8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8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8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" name="Google Shape;75;p8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None/>
            </a:pPr>
            <a:r>
              <a:rPr b="1" i="0" lang="en-GB" sz="18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 i="0" sz="18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" name="Google Shape;76;p8"/>
          <p:cNvSpPr txBox="1"/>
          <p:nvPr>
            <p:ph idx="1" type="body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7" name="Google Shape;77;p8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81" name="Google Shape;81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93" name="Google Shape;93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" name="Google Shape;10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6" name="Google Shape;106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8" name="Google Shape;108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9" name="Google Shape;109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24" name="Google Shape;124;p1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25" name="Google Shape;12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31" name="Google Shape;131;p1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2" name="Google Shape;13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1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8" name="Google Shape;13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1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4" name="Google Shape;144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5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6.xml"/><Relationship Id="rId2" Type="http://schemas.openxmlformats.org/officeDocument/2006/relationships/slideLayout" Target="../slideLayouts/slideLayout7.xml"/><Relationship Id="rId3" Type="http://schemas.openxmlformats.org/officeDocument/2006/relationships/slideLayout" Target="../slideLayouts/slideLayout8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2.xml"/><Relationship Id="rId8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7;p1"/>
          <p:cNvPicPr preferRelativeResize="0"/>
          <p:nvPr/>
        </p:nvPicPr>
        <p:blipFill rotWithShape="1">
          <a:blip r:embed="rId1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9" name="Google Shape;9;p1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4" name="Google Shape;64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Google Shape;65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Google Shape;66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13.png"/><Relationship Id="rId5" Type="http://schemas.openxmlformats.org/officeDocument/2006/relationships/hyperlink" Target="http://ceos.org/ard" TargetMode="External"/><Relationship Id="rId6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image" Target="../media/image12.png"/><Relationship Id="rId5" Type="http://schemas.openxmlformats.org/officeDocument/2006/relationships/hyperlink" Target="https://database.eohandbook.com/wildfire/" TargetMode="External"/><Relationship Id="rId6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0"/>
          <p:cNvSpPr txBox="1"/>
          <p:nvPr>
            <p:ph type="title"/>
          </p:nvPr>
        </p:nvSpPr>
        <p:spPr>
          <a:xfrm>
            <a:off x="176050" y="175950"/>
            <a:ext cx="8178900" cy="39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lang="en-GB" sz="6000"/>
              <a:t>Land Surface Imaging Virtual Constellation</a:t>
            </a:r>
            <a:endParaRPr sz="6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i="1" lang="en-GB" sz="2500"/>
              <a:t>State of the Earth Observation System</a:t>
            </a:r>
            <a:endParaRPr i="1"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p20"/>
          <p:cNvSpPr/>
          <p:nvPr/>
        </p:nvSpPr>
        <p:spPr>
          <a:xfrm>
            <a:off x="7272909" y="4252807"/>
            <a:ext cx="4833000" cy="26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Ake Rosenqvist, JAXA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Agenda Item </a:t>
            </a: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1.2.4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Washington DC, USA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8-10 September, 2026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1"/>
          <p:cNvSpPr txBox="1"/>
          <p:nvPr>
            <p:ph idx="1" type="body"/>
          </p:nvPr>
        </p:nvSpPr>
        <p:spPr>
          <a:xfrm>
            <a:off x="348300" y="1305300"/>
            <a:ext cx="11209200" cy="5047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❖"/>
            </a:pPr>
            <a:r>
              <a:rPr lang="en-GB" sz="2000"/>
              <a:t>CEOS-ARD strategy (covered during yesterday’s TW workshop)</a:t>
            </a:r>
            <a:endParaRPr sz="2000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❖"/>
            </a:pPr>
            <a:r>
              <a:rPr lang="en-GB" sz="2000"/>
              <a:t>USGS continues to advance Collection 3 development, targeting a public release in late 2029; Landsat 10 will hold its Mission Definition/Requirements Review in late Sept, with a 2031 launch targeted.</a:t>
            </a:r>
            <a:endParaRPr sz="2000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❖"/>
            </a:pPr>
            <a:r>
              <a:rPr lang="en-GB" sz="2000"/>
              <a:t>Ongoing self-assessments for CEOS-ARD compliance:</a:t>
            </a:r>
            <a:endParaRPr sz="2000"/>
          </a:p>
          <a:p>
            <a:pPr indent="-355600" lvl="1" marL="914400" rtl="0" algn="l">
              <a:spcBef>
                <a:spcPts val="1000"/>
              </a:spcBef>
              <a:spcAft>
                <a:spcPts val="0"/>
              </a:spcAft>
              <a:buSzPts val="2000"/>
              <a:buChar char="▪"/>
            </a:pPr>
            <a:r>
              <a:rPr lang="en-GB" sz="2000"/>
              <a:t>Harmonized LS-S2 (NASA), ResourceSat-2/2A LISS (ISRO), THEOS (GISTDA) </a:t>
            </a:r>
            <a:endParaRPr sz="2000"/>
          </a:p>
          <a:p>
            <a:pPr indent="-355600" lvl="1" marL="914400" rtl="0" algn="l">
              <a:spcBef>
                <a:spcPts val="1000"/>
              </a:spcBef>
              <a:spcAft>
                <a:spcPts val="0"/>
              </a:spcAft>
              <a:buSzPts val="2000"/>
              <a:buChar char="▪"/>
            </a:pPr>
            <a:r>
              <a:rPr lang="en-GB" sz="2000"/>
              <a:t>NISAR (NASA JPL), JERS-1 &amp; ALOS-1 heritage mosaic data (JAXA) </a:t>
            </a:r>
            <a:endParaRPr sz="2000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❖"/>
            </a:pPr>
            <a:r>
              <a:rPr lang="en-GB" sz="2000"/>
              <a:t>New CEOS-ARD compliances since SIT-41:</a:t>
            </a:r>
            <a:endParaRPr sz="2000"/>
          </a:p>
          <a:p>
            <a:pPr indent="-355600" lvl="1" marL="914400" rtl="0" algn="l">
              <a:spcBef>
                <a:spcPts val="1000"/>
              </a:spcBef>
              <a:spcAft>
                <a:spcPts val="0"/>
              </a:spcAft>
              <a:buSzPts val="2000"/>
              <a:buChar char="▪"/>
            </a:pPr>
            <a:r>
              <a:rPr lang="en-GB" sz="2000"/>
              <a:t>RADARSAT-1 (CSA), SkyBee (Constellr), StriX (Synspective)</a:t>
            </a:r>
            <a:endParaRPr sz="2000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❖"/>
            </a:pPr>
            <a:r>
              <a:rPr lang="en-GB" sz="2000"/>
              <a:t>Update of CEOS-ARD PFSs to enable high res (VHR) to facilitate commercial sector participation (solution expected at LSI-VC-20)</a:t>
            </a:r>
            <a:endParaRPr sz="2000">
              <a:solidFill>
                <a:srgbClr val="990000"/>
              </a:solidFill>
            </a:endParaRPr>
          </a:p>
        </p:txBody>
      </p:sp>
      <p:sp>
        <p:nvSpPr>
          <p:cNvPr id="158" name="Google Shape;158;p21"/>
          <p:cNvSpPr txBox="1"/>
          <p:nvPr>
            <p:ph type="title"/>
          </p:nvPr>
        </p:nvSpPr>
        <p:spPr>
          <a:xfrm>
            <a:off x="176050" y="280994"/>
            <a:ext cx="9387000" cy="609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LSI-VC </a:t>
            </a:r>
            <a:r>
              <a:rPr lang="en-GB" sz="3000"/>
              <a:t>highlights </a:t>
            </a:r>
            <a:endParaRPr sz="3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455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4" name="Google Shape;164;p22" title="CEOS-ARD_ SAR - Normalised Radar Backscatter (NRB)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6350" y="2694039"/>
            <a:ext cx="5977098" cy="290895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2"/>
          <p:cNvSpPr txBox="1"/>
          <p:nvPr/>
        </p:nvSpPr>
        <p:spPr>
          <a:xfrm>
            <a:off x="94026" y="103250"/>
            <a:ext cx="11052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Missions supporting </a:t>
            </a:r>
            <a:r>
              <a:rPr lang="en-GB" sz="3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CEOS-ARD Products:</a:t>
            </a:r>
            <a:endParaRPr sz="3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Surface Reflectance and Synthetic Aperture Radar </a:t>
            </a:r>
            <a:endParaRPr sz="3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6" name="Google Shape;166;p22" title="CEOS-ARD_ Surface Reflectanc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788" y="1692714"/>
            <a:ext cx="5977103" cy="4552276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2"/>
          <p:cNvSpPr txBox="1"/>
          <p:nvPr/>
        </p:nvSpPr>
        <p:spPr>
          <a:xfrm>
            <a:off x="6618525" y="5830950"/>
            <a:ext cx="5232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chemeClr val="lt1"/>
                </a:solidFill>
              </a:rPr>
              <a:t>See datasets table at </a:t>
            </a:r>
            <a:r>
              <a:rPr lang="en-GB" sz="2600" u="sng">
                <a:solidFill>
                  <a:schemeClr val="l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ceos.org/ard</a:t>
            </a:r>
            <a:r>
              <a:rPr lang="en-GB" sz="2600">
                <a:solidFill>
                  <a:schemeClr val="lt1"/>
                </a:solidFill>
              </a:rPr>
              <a:t> </a:t>
            </a:r>
            <a:endParaRPr sz="2600">
              <a:solidFill>
                <a:schemeClr val="lt1"/>
              </a:solidFill>
            </a:endParaRPr>
          </a:p>
        </p:txBody>
      </p:sp>
      <p:pic>
        <p:nvPicPr>
          <p:cNvPr id="168" name="Google Shape;168;p22" title="CEOS_ARD_Logo_whit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138252" y="883100"/>
            <a:ext cx="1975199" cy="158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3"/>
          <p:cNvSpPr/>
          <p:nvPr/>
        </p:nvSpPr>
        <p:spPr>
          <a:xfrm>
            <a:off x="0" y="-83850"/>
            <a:ext cx="12192000" cy="6858000"/>
          </a:xfrm>
          <a:prstGeom prst="rect">
            <a:avLst/>
          </a:prstGeom>
          <a:solidFill>
            <a:srgbClr val="307C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4" name="Google Shape;174;p23" title="GFOI - Core Satellite Data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6425" y="1260826"/>
            <a:ext cx="9659177" cy="5065397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3"/>
          <p:cNvSpPr txBox="1"/>
          <p:nvPr>
            <p:ph type="title"/>
          </p:nvPr>
        </p:nvSpPr>
        <p:spPr>
          <a:xfrm>
            <a:off x="191057" y="175950"/>
            <a:ext cx="101661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/>
              <a:t>Global Forest Observations Initiative (GFOI) Core Satellite Data</a:t>
            </a:r>
            <a:endParaRPr sz="3500"/>
          </a:p>
        </p:txBody>
      </p:sp>
      <p:pic>
        <p:nvPicPr>
          <p:cNvPr id="176" name="Google Shape;176;p23" title="CEOS_ARD_Logo_blu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9442" y="1880950"/>
            <a:ext cx="239576" cy="19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3" title="CEOS_ARD_Logo_blu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9442" y="2259450"/>
            <a:ext cx="239576" cy="19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3" title="CEOS_ARD_Logo_blu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9442" y="2454250"/>
            <a:ext cx="239576" cy="19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3" title="CEOS_ARD_Logo_blu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9442" y="2649050"/>
            <a:ext cx="239576" cy="19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3" title="CEOS_ARD_Logo_blu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9442" y="3616225"/>
            <a:ext cx="239576" cy="19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3" title="CEOS_ARD_Logo_blu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9442" y="3811025"/>
            <a:ext cx="239576" cy="19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3" title="CEOS_ARD_Logo_blu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9442" y="4005825"/>
            <a:ext cx="239576" cy="19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3" title="CEOS_ARD_Logo_blu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9442" y="4200625"/>
            <a:ext cx="239576" cy="19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3" title="CEOS_ARD_Logo_blu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9442" y="4953700"/>
            <a:ext cx="239576" cy="19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3" title="CEOS_ARD_Logo_blu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4898" y="5148500"/>
            <a:ext cx="239576" cy="194799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3"/>
          <p:cNvSpPr txBox="1"/>
          <p:nvPr/>
        </p:nvSpPr>
        <p:spPr>
          <a:xfrm>
            <a:off x="1460275" y="6314355"/>
            <a:ext cx="60042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Add: Lidar missions</a:t>
            </a:r>
            <a:endParaRPr sz="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4"/>
          <p:cNvSpPr txBox="1"/>
          <p:nvPr>
            <p:ph idx="1" type="body"/>
          </p:nvPr>
        </p:nvSpPr>
        <p:spPr>
          <a:xfrm>
            <a:off x="324233" y="1069333"/>
            <a:ext cx="10595404" cy="53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</a:pPr>
            <a:r>
              <a:rPr lang="en-GB"/>
              <a:t>Adopted a new framework for documenting EAVs, incl: </a:t>
            </a:r>
            <a:endParaRPr/>
          </a:p>
          <a:p>
            <a:pPr indent="-440256" lvl="1" marL="121917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GB" sz="1867"/>
              <a:t>Definition + Descriptions</a:t>
            </a:r>
            <a:endParaRPr sz="1867"/>
          </a:p>
          <a:p>
            <a:pPr indent="-440256" lvl="1" marL="121917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GB" sz="1867"/>
              <a:t>EAV Product Requirements</a:t>
            </a:r>
            <a:endParaRPr sz="1867"/>
          </a:p>
          <a:p>
            <a:pPr indent="-440256" lvl="1" marL="121917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GB" sz="1867"/>
              <a:t>“Stocktake” of current and past products and related satellites</a:t>
            </a:r>
            <a:endParaRPr sz="1867"/>
          </a:p>
          <a:p>
            <a:pPr indent="-440256" lvl="1" marL="121917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-GB" sz="1867"/>
              <a:t>Assessment of gaps and prioritisation</a:t>
            </a:r>
            <a:endParaRPr sz="2133"/>
          </a:p>
          <a:p>
            <a:pPr indent="-4064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</a:pPr>
            <a:r>
              <a:rPr lang="en-GB"/>
              <a:t>EC-JRC contract</a:t>
            </a:r>
            <a:endParaRPr/>
          </a:p>
          <a:p>
            <a:pPr indent="-355600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000"/>
              <a:buChar char="▪"/>
            </a:pPr>
            <a:r>
              <a:rPr lang="en-GB" sz="1800"/>
              <a:t>Consolidation of EAV table</a:t>
            </a:r>
            <a:endParaRPr/>
          </a:p>
          <a:p>
            <a:pPr indent="-330200" lvl="2" marL="137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o"/>
            </a:pPr>
            <a:r>
              <a:rPr lang="en-GB" sz="1867"/>
              <a:t>Add required metadata</a:t>
            </a:r>
            <a:endParaRPr sz="1867"/>
          </a:p>
          <a:p>
            <a:pPr indent="-330200" lvl="2" marL="137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o"/>
            </a:pPr>
            <a:r>
              <a:rPr lang="en-GB" sz="1867"/>
              <a:t>Assess user needs -&gt; measurable? -&gt; </a:t>
            </a:r>
            <a:endParaRPr sz="1867"/>
          </a:p>
          <a:p>
            <a:pPr indent="0" lvl="0" marL="9144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67"/>
              <a:t>        -&gt; </a:t>
            </a:r>
            <a:r>
              <a:rPr lang="en-GB" sz="1867"/>
              <a:t>if not input to </a:t>
            </a:r>
            <a:r>
              <a:rPr lang="en-GB" sz="1867"/>
              <a:t>Space Agencies</a:t>
            </a:r>
            <a:endParaRPr sz="2100"/>
          </a:p>
          <a:p>
            <a:pPr indent="-355600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000"/>
              <a:buChar char="▪"/>
            </a:pPr>
            <a:r>
              <a:rPr lang="en-GB" sz="1800"/>
              <a:t>Prep of phase 2</a:t>
            </a:r>
            <a:endParaRPr/>
          </a:p>
          <a:p>
            <a:pPr indent="-330200" lvl="2" marL="137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o"/>
            </a:pPr>
            <a:r>
              <a:rPr lang="en-GB" sz="1867"/>
              <a:t>Next EAV’s</a:t>
            </a:r>
            <a:endParaRPr sz="1867"/>
          </a:p>
          <a:p>
            <a:pPr indent="-330200" lvl="2" marL="137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o"/>
            </a:pPr>
            <a:r>
              <a:rPr lang="en-GB" sz="1867"/>
              <a:t>Refinement of approach</a:t>
            </a:r>
            <a:endParaRPr sz="1100"/>
          </a:p>
          <a:p>
            <a: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</a:pPr>
            <a:r>
              <a:rPr lang="en-GB"/>
              <a:t>ESA Invitation To Tender                                                                in support of EAV’s  </a:t>
            </a:r>
            <a:endParaRPr/>
          </a:p>
          <a:p>
            <a:pPr indent="-228600" lvl="3" marL="18288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100"/>
          </a:p>
          <a:p>
            <a:pPr indent="-338656" lvl="0" marL="609585" rtl="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2133"/>
          </a:p>
        </p:txBody>
      </p:sp>
      <p:sp>
        <p:nvSpPr>
          <p:cNvPr id="192" name="Google Shape;192;p24"/>
          <p:cNvSpPr txBox="1"/>
          <p:nvPr>
            <p:ph type="title"/>
          </p:nvPr>
        </p:nvSpPr>
        <p:spPr>
          <a:xfrm>
            <a:off x="176048" y="175939"/>
            <a:ext cx="9386800" cy="7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en-GB" sz="4000"/>
              <a:t>GEOGLAM Essential Ag Variables</a:t>
            </a:r>
            <a:endParaRPr sz="4000"/>
          </a:p>
        </p:txBody>
      </p:sp>
      <p:pic>
        <p:nvPicPr>
          <p:cNvPr id="193" name="Google Shape;19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28025" y="2909900"/>
            <a:ext cx="5863976" cy="3323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5"/>
          <p:cNvSpPr txBox="1"/>
          <p:nvPr>
            <p:ph idx="1" type="body"/>
          </p:nvPr>
        </p:nvSpPr>
        <p:spPr>
          <a:xfrm>
            <a:off x="324225" y="1215321"/>
            <a:ext cx="7590300" cy="5054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SzPts val="2200"/>
              <a:buChar char="❖"/>
            </a:pPr>
            <a:r>
              <a:rPr lang="en-GB" sz="2200"/>
              <a:t>Wildfire subgroup Terms of Reference finalised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❖"/>
            </a:pPr>
            <a:r>
              <a:rPr lang="en-GB" sz="2200"/>
              <a:t>16 organisations </a:t>
            </a:r>
            <a:r>
              <a:rPr lang="en-GB" sz="2200"/>
              <a:t>engaged</a:t>
            </a:r>
            <a:r>
              <a:rPr lang="en-GB" sz="2200"/>
              <a:t> with the subgroup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▪"/>
            </a:pPr>
            <a:r>
              <a:rPr lang="en-GB" sz="2200"/>
              <a:t>12 CEOS members 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▪"/>
            </a:pPr>
            <a:r>
              <a:rPr lang="en-GB" sz="2200"/>
              <a:t>2 commercial / non-profit</a:t>
            </a:r>
            <a:endParaRPr sz="13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4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GB" sz="2200"/>
              <a:t>Initial focus activities:</a:t>
            </a:r>
            <a:endParaRPr b="1" sz="2200"/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200"/>
              <a:buChar char="❖"/>
            </a:pPr>
            <a:r>
              <a:rPr lang="en-GB" sz="2200"/>
              <a:t>Work towards </a:t>
            </a:r>
            <a:r>
              <a:rPr lang="en-GB" sz="2200"/>
              <a:t>best practice guidelines for fire monitoring products</a:t>
            </a:r>
            <a:endParaRPr sz="2200"/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❖"/>
            </a:pPr>
            <a:r>
              <a:rPr lang="en-GB" sz="2200"/>
              <a:t>Support validation of fire products through coordination &amp; facilitation of collaborative validation activities</a:t>
            </a:r>
            <a:endParaRPr sz="2200"/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❖"/>
            </a:pPr>
            <a:r>
              <a:rPr lang="en-GB" sz="2200"/>
              <a:t>Support development of CEOS-ARD PFS for fire products</a:t>
            </a:r>
            <a:endParaRPr sz="22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</p:txBody>
      </p:sp>
      <p:sp>
        <p:nvSpPr>
          <p:cNvPr id="199" name="Google Shape;199;p25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Wildfire Subgroup Updates</a:t>
            </a:r>
            <a:endParaRPr/>
          </a:p>
        </p:txBody>
      </p:sp>
      <p:pic>
        <p:nvPicPr>
          <p:cNvPr id="200" name="Google Shape;20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3600" y="1128173"/>
            <a:ext cx="3608175" cy="527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B44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26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Wildfire Missions</a:t>
            </a:r>
            <a:endParaRPr/>
          </a:p>
        </p:txBody>
      </p:sp>
      <p:pic>
        <p:nvPicPr>
          <p:cNvPr id="207" name="Google Shape;207;p26" title="Active Wildfire Missions - Low-Earth Orbitin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26363" y="293506"/>
            <a:ext cx="5858543" cy="6471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6" title="Active Wildfire Missions - GEO, HE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6013" y="2659675"/>
            <a:ext cx="5772073" cy="3683076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6"/>
          <p:cNvSpPr txBox="1"/>
          <p:nvPr/>
        </p:nvSpPr>
        <p:spPr>
          <a:xfrm>
            <a:off x="295275" y="6342750"/>
            <a:ext cx="5232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</a:rPr>
              <a:t>See </a:t>
            </a:r>
            <a:r>
              <a:rPr lang="en-GB" sz="1800" u="sng">
                <a:solidFill>
                  <a:schemeClr val="l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https://database.eohandbook.com/wildfire/</a:t>
            </a:r>
            <a:r>
              <a:rPr lang="en-GB" sz="1800">
                <a:solidFill>
                  <a:schemeClr val="lt1"/>
                </a:solidFill>
              </a:rPr>
              <a:t> 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210" name="Google Shape;210;p26"/>
          <p:cNvSpPr txBox="1"/>
          <p:nvPr/>
        </p:nvSpPr>
        <p:spPr>
          <a:xfrm>
            <a:off x="176050" y="855625"/>
            <a:ext cx="59295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-GB" sz="1600">
                <a:solidFill>
                  <a:schemeClr val="lt1"/>
                </a:solidFill>
              </a:rPr>
              <a:t>Missions </a:t>
            </a:r>
            <a:r>
              <a:rPr b="1" i="1" lang="en-GB" sz="1600">
                <a:solidFill>
                  <a:schemeClr val="lt1"/>
                </a:solidFill>
              </a:rPr>
              <a:t>potentially </a:t>
            </a:r>
            <a:r>
              <a:rPr lang="en-GB" sz="1600">
                <a:solidFill>
                  <a:schemeClr val="lt1"/>
                </a:solidFill>
              </a:rPr>
              <a:t>capable of active fire observations; support to develop active fire products unconfirmed</a:t>
            </a:r>
            <a:endParaRPr sz="1600">
              <a:solidFill>
                <a:schemeClr val="lt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-GB" sz="1600">
                <a:solidFill>
                  <a:schemeClr val="lt1"/>
                </a:solidFill>
              </a:rPr>
              <a:t>Widely used space agency supported operational active fire products</a:t>
            </a:r>
            <a:endParaRPr sz="1600">
              <a:solidFill>
                <a:schemeClr val="lt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</a:pPr>
            <a:r>
              <a:rPr b="1" lang="en-GB" sz="1600">
                <a:solidFill>
                  <a:schemeClr val="lt1"/>
                </a:solidFill>
              </a:rPr>
              <a:t>LEO: </a:t>
            </a:r>
            <a:r>
              <a:rPr lang="en-GB" sz="1600">
                <a:solidFill>
                  <a:schemeClr val="lt1"/>
                </a:solidFill>
              </a:rPr>
              <a:t>VIIRS, MODIS, Landsat, S3-SLSTR</a:t>
            </a:r>
            <a:endParaRPr sz="1600">
              <a:solidFill>
                <a:schemeClr val="lt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</a:pPr>
            <a:r>
              <a:rPr b="1" lang="en-GB" sz="1600">
                <a:solidFill>
                  <a:schemeClr val="lt1"/>
                </a:solidFill>
              </a:rPr>
              <a:t>GEO: </a:t>
            </a:r>
            <a:r>
              <a:rPr lang="en-GB" sz="1600">
                <a:solidFill>
                  <a:schemeClr val="lt1"/>
                </a:solidFill>
              </a:rPr>
              <a:t>GOES, MSG/MTG, Himawari</a:t>
            </a:r>
            <a:endParaRPr sz="1600">
              <a:solidFill>
                <a:schemeClr val="lt1"/>
              </a:solidFill>
            </a:endParaRPr>
          </a:p>
        </p:txBody>
      </p:sp>
      <p:pic>
        <p:nvPicPr>
          <p:cNvPr id="211" name="Google Shape;211;p26" title="CEOS_ARD_Logo_blu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56347" y="537801"/>
            <a:ext cx="239576" cy="19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6" title="CEOS_ARD_Logo_blu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56347" y="1129176"/>
            <a:ext cx="239576" cy="19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6" title="CEOS_ARD_Logo_blu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56347" y="1620226"/>
            <a:ext cx="239576" cy="19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6" title="CEOS_ARD_Logo_blu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56347" y="2211601"/>
            <a:ext cx="239576" cy="19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6" title="CEOS_ARD_Logo_blu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56347" y="2322601"/>
            <a:ext cx="239576" cy="19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6" title="CEOS_ARD_Logo_blu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56347" y="3626276"/>
            <a:ext cx="239576" cy="194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eos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