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+NO6WW8qTaTEZCbs+cMply3vD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Relationship Id="rId3" Type="http://schemas.openxmlformats.org/officeDocument/2006/relationships/image" Target="../media/image5.jpg"/><Relationship Id="rId4" Type="http://schemas.openxmlformats.org/officeDocument/2006/relationships/image" Target="../media/image4.jp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1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1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1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11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11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11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1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1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1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1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1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5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15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1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1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1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1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1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1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17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1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7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17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1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1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72" name="Google Shape;72;p1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8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81" name="Google Shape;8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8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87" name="Google Shape;87;p18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9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2" name="Google Shape;92;p19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9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6" name="Google Shape;96;p19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9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8" name="Google Shape;98;p19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03" name="Google Shape;103;p20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0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0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7" name="Google Shape;107;p20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1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12" name="Google Shape;112;p2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5" name="Google Shape;115;p21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6" name="Google Shape;116;p21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21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8" name="Google Shape;118;p21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0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0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0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2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66" name="Google Shape;66;p12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2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3"/>
    <p:sldLayoutId id="2147483656" r:id="rId4"/>
    <p:sldLayoutId id="2147483657" r:id="rId5"/>
    <p:sldLayoutId id="2147483658" r:id="rId6"/>
    <p:sldLayoutId id="2147483659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i.org/10.25607/OBP-2066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"/>
          <p:cNvSpPr txBox="1"/>
          <p:nvPr>
            <p:ph type="title"/>
          </p:nvPr>
        </p:nvSpPr>
        <p:spPr>
          <a:xfrm>
            <a:off x="176050" y="175950"/>
            <a:ext cx="81789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Ocean Colour Radiometry (OCR)</a:t>
            </a:r>
            <a:endParaRPr sz="6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i="1" lang="en-GB" sz="3000"/>
              <a:t>State of the Earth Observation System</a:t>
            </a:r>
            <a:br>
              <a:rPr i="1" lang="en-GB" sz="3000"/>
            </a:br>
            <a:br>
              <a:rPr i="1" lang="en-GB" sz="3000"/>
            </a:br>
            <a:r>
              <a:rPr lang="en-GB" sz="2000"/>
              <a:t>with Ewa Kwiatkowska (EUMETSAT)</a:t>
            </a:r>
            <a:br>
              <a:rPr lang="en-GB" sz="2000"/>
            </a:br>
            <a:r>
              <a:rPr lang="en-GB" sz="2000"/>
              <a:t>and Marie-Helene Rio (ESA)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7182950" y="3790099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Jeremy Werdell</a:t>
            </a:r>
            <a:endParaRPr/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NASA GSFC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1.2.6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/>
          <p:nvPr/>
        </p:nvSpPr>
        <p:spPr>
          <a:xfrm>
            <a:off x="294436" y="215983"/>
            <a:ext cx="9259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GB" sz="33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</a:t>
            </a:r>
            <a:endParaRPr b="0" i="0" sz="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9383" y="1122219"/>
            <a:ext cx="9339844" cy="522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"/>
          <p:cNvSpPr/>
          <p:nvPr/>
        </p:nvSpPr>
        <p:spPr>
          <a:xfrm>
            <a:off x="7620001" y="1385455"/>
            <a:ext cx="692728" cy="193963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8894618" y="2147455"/>
            <a:ext cx="1500754" cy="221672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6622474" y="1735071"/>
            <a:ext cx="134389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global (1-2 day coverage)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/>
          <p:nvPr>
            <p:ph idx="1" type="body"/>
          </p:nvPr>
        </p:nvSpPr>
        <p:spPr>
          <a:xfrm>
            <a:off x="348300" y="1362032"/>
            <a:ext cx="11495400" cy="4579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Highlight any issues e.g.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New products</a:t>
            </a:r>
            <a:endParaRPr/>
          </a:p>
          <a:p>
            <a:pPr indent="-38100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GB"/>
              <a:t>Complete:</a:t>
            </a:r>
            <a:r>
              <a:rPr i="1" lang="en-GB"/>
              <a:t> Aquatic Carbon Roadmap</a:t>
            </a:r>
            <a:r>
              <a:rPr lang="en-GB"/>
              <a:t>; to be </a:t>
            </a:r>
            <a:r>
              <a:rPr b="1" lang="en-GB"/>
              <a:t>presented today @ 14:00</a:t>
            </a:r>
            <a:endParaRPr/>
          </a:p>
          <a:p>
            <a:pPr indent="-38100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GB"/>
              <a:t>Published:  “</a:t>
            </a:r>
            <a:r>
              <a:rPr i="1" lang="en-GB"/>
              <a:t>A scientific roadmap of aquatic hyperspectral remote sensing: Overview of status, challenges, and future perspectives”</a:t>
            </a:r>
            <a:r>
              <a:rPr lang="en-GB"/>
              <a:t>, IOCCG Report 22;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https://doi.org/10.25607/OBP-2066</a:t>
            </a:r>
            <a:r>
              <a:rPr lang="en-GB"/>
              <a:t>; update due in late 2027</a:t>
            </a:r>
            <a:endParaRPr/>
          </a:p>
          <a:p>
            <a:pPr indent="-22860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CEOS-ARD PFS development</a:t>
            </a:r>
            <a:endParaRPr/>
          </a:p>
          <a:p>
            <a:pPr indent="-38100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GB"/>
              <a:t>PACE ARD self-assessment complete (update provided on Wed, Sep 9)</a:t>
            </a:r>
            <a:endParaRPr/>
          </a:p>
          <a:p>
            <a:pPr indent="-381000" lvl="2" marL="1371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GB"/>
              <a:t>Review of </a:t>
            </a:r>
            <a:r>
              <a:rPr i="1" lang="en-GB"/>
              <a:t>Water Annex</a:t>
            </a:r>
            <a:r>
              <a:rPr lang="en-GB"/>
              <a:t> in progress (discussed yesterday)</a:t>
            </a:r>
            <a:endParaRPr/>
          </a:p>
        </p:txBody>
      </p:sp>
      <p:sp>
        <p:nvSpPr>
          <p:cNvPr id="139" name="Google Shape;139;p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Planning highlights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"/>
          <p:cNvSpPr txBox="1"/>
          <p:nvPr>
            <p:ph idx="1" type="body"/>
          </p:nvPr>
        </p:nvSpPr>
        <p:spPr>
          <a:xfrm>
            <a:off x="348300" y="1151002"/>
            <a:ext cx="11495400" cy="50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 sz="2400"/>
              <a:t>Any potential gaps in product availability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▪"/>
            </a:pPr>
            <a:r>
              <a:rPr lang="en-GB" sz="2000"/>
              <a:t>How does data supply look in 2030?</a:t>
            </a:r>
            <a:endParaRPr/>
          </a:p>
          <a:p>
            <a:pPr indent="-323850" lvl="2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Courier New"/>
              <a:buChar char="o"/>
            </a:pPr>
            <a:r>
              <a:rPr lang="en-GB" sz="1600">
                <a:solidFill>
                  <a:schemeClr val="dk1"/>
                </a:solidFill>
              </a:rPr>
              <a:t>PACE OCI will be 6 (3 year design life). </a:t>
            </a:r>
            <a:endParaRPr/>
          </a:p>
          <a:p>
            <a:pPr indent="-323850" lvl="2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Courier New"/>
              <a:buChar char="o"/>
            </a:pPr>
            <a:r>
              <a:rPr lang="en-GB" sz="1600">
                <a:solidFill>
                  <a:schemeClr val="dk1"/>
                </a:solidFill>
              </a:rPr>
              <a:t>No other global (1-2 day) hyperspectral missions planned.</a:t>
            </a:r>
            <a:endParaRPr/>
          </a:p>
          <a:p>
            <a:pPr indent="-323850" lvl="2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Courier New"/>
              <a:buChar char="o"/>
            </a:pPr>
            <a:r>
              <a:rPr lang="en-GB" sz="1600">
                <a:solidFill>
                  <a:schemeClr val="dk1"/>
                </a:solidFill>
              </a:rPr>
              <a:t>Few regional (7+ day coverage) missions available (e.g., ESA CHIME, NASA Eagle) </a:t>
            </a:r>
            <a:endParaRPr sz="16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Char char="▪"/>
            </a:pPr>
            <a:r>
              <a:rPr lang="en-GB" sz="2000"/>
              <a:t>How does data supply look in 2035?</a:t>
            </a:r>
            <a:endParaRPr/>
          </a:p>
          <a:p>
            <a:pPr indent="-323850" lvl="2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Courier New"/>
              <a:buChar char="o"/>
            </a:pPr>
            <a:r>
              <a:rPr lang="en-GB" sz="1600">
                <a:solidFill>
                  <a:schemeClr val="dk1"/>
                </a:solidFill>
              </a:rPr>
              <a:t>PACE OCI will be 11 (3 year design life). </a:t>
            </a:r>
            <a:endParaRPr/>
          </a:p>
          <a:p>
            <a:pPr indent="-323850" lvl="2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Courier New"/>
              <a:buChar char="o"/>
            </a:pPr>
            <a:r>
              <a:rPr lang="en-GB" sz="1600">
                <a:solidFill>
                  <a:schemeClr val="dk1"/>
                </a:solidFill>
              </a:rPr>
              <a:t>A-OLCI possibly on orbit, possibly hyperspectral.</a:t>
            </a:r>
            <a:endParaRPr/>
          </a:p>
          <a:p>
            <a:pPr indent="-323850" lvl="2" marL="1371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Font typeface="Courier New"/>
              <a:buChar char="o"/>
            </a:pPr>
            <a:r>
              <a:rPr lang="en-GB" sz="1600">
                <a:solidFill>
                  <a:schemeClr val="dk1"/>
                </a:solidFill>
              </a:rPr>
              <a:t>No other global (1-2 day) hyperspectral mission planned.</a:t>
            </a:r>
            <a:endParaRPr/>
          </a:p>
          <a:p>
            <a:pPr indent="-412750" lvl="0" marL="533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 sz="2400"/>
              <a:t>The threat of this gap is real. </a:t>
            </a:r>
            <a:r>
              <a:rPr b="1" lang="en-GB" sz="2400"/>
              <a:t>What can be done?</a:t>
            </a:r>
            <a:endParaRPr/>
          </a:p>
          <a:p>
            <a:pPr indent="-457200" lvl="1" marL="9906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lang="en-GB" sz="2000"/>
              <a:t>Met with CEOS SIT Chair leadership on Sep 3</a:t>
            </a:r>
            <a:endParaRPr/>
          </a:p>
          <a:p>
            <a:pPr indent="0" lvl="0" marL="76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45" name="Google Shape;145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/>
              <a:t>Planning highlights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/>
          <p:nvPr>
            <p:ph idx="1" type="body"/>
          </p:nvPr>
        </p:nvSpPr>
        <p:spPr>
          <a:xfrm>
            <a:off x="262155" y="1253522"/>
            <a:ext cx="11667689" cy="50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Any gaps, challenges, risks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/>
              <a:t>Gap likely in global (1-2 day) hyperspectral between PACE OCI and A-OLCI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/>
              <a:t>No emergent network of / collaboration on </a:t>
            </a:r>
            <a:r>
              <a:rPr b="1" lang="en-GB" sz="1800"/>
              <a:t>geostationary ocean colour</a:t>
            </a:r>
            <a:r>
              <a:rPr lang="en-GB" sz="1800"/>
              <a:t> </a:t>
            </a:r>
            <a:endParaRPr sz="1800"/>
          </a:p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Other items which would benefit from Principal attention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/>
              <a:t>Biweekly contact with lead of SIT Priority #1 </a:t>
            </a:r>
            <a:r>
              <a:rPr i="1" lang="en-GB" sz="1800"/>
              <a:t>Water Planet I Seeing Earth’s water from space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/>
              <a:t>Considering more direct engagement with the WGCV (AERONET-OC, SVC sites, others)</a:t>
            </a:r>
            <a:endParaRPr sz="1800"/>
          </a:p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Engagement of the commercial sector in the VC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/>
              <a:t>Ongoing at agency levels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▪"/>
            </a:pPr>
            <a:r>
              <a:rPr lang="en-GB" sz="1800"/>
              <a:t>Per recommendation of CEOS SIT Chairs, will likely add generation of an (open-ocean) applications traceability matrix (ATM) to the VC work plan to document the gap identified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51" name="Google Shape;151;p5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Issues for attention of SIT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>
            <p:ph type="title"/>
          </p:nvPr>
        </p:nvSpPr>
        <p:spPr>
          <a:xfrm>
            <a:off x="226848" y="2140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Backup</a:t>
            </a:r>
            <a:endParaRPr/>
          </a:p>
        </p:txBody>
      </p:sp>
      <p:sp>
        <p:nvSpPr>
          <p:cNvPr id="157" name="Google Shape;157;p6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/>
          <p:nvPr>
            <p:ph idx="1" type="body"/>
          </p:nvPr>
        </p:nvSpPr>
        <p:spPr>
          <a:xfrm>
            <a:off x="348300" y="1394199"/>
            <a:ext cx="11495400" cy="50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/>
              <a:t>global, hyperspectral ocean colo(u)r radiometry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b="1" lang="en-GB" sz="2000"/>
              <a:t>1-2 day global coverage </a:t>
            </a:r>
            <a:r>
              <a:rPr lang="en-GB" sz="2000"/>
              <a:t>(via orbit, swath width; ignoring cloud cover)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lang="en-GB" sz="2000"/>
              <a:t>UV (~350 nm) continuous to NIR (~900 nm) at a minimum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lang="en-GB" sz="2000"/>
              <a:t>spectral steps of ~5 nm or less</a:t>
            </a:r>
            <a:endParaRPr/>
          </a:p>
          <a:p>
            <a:pPr indent="0" lvl="0" marL="508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600"/>
          </a:p>
        </p:txBody>
      </p:sp>
      <p:sp>
        <p:nvSpPr>
          <p:cNvPr id="163" name="Google Shape;163;p7"/>
          <p:cNvSpPr txBox="1"/>
          <p:nvPr>
            <p:ph type="title"/>
          </p:nvPr>
        </p:nvSpPr>
        <p:spPr>
          <a:xfrm>
            <a:off x="226848" y="2140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Definitions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Why hyperspectral?</a:t>
            </a:r>
            <a:endParaRPr/>
          </a:p>
        </p:txBody>
      </p:sp>
      <p:pic>
        <p:nvPicPr>
          <p:cNvPr id="169" name="Google Shape;1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575" y="1059639"/>
            <a:ext cx="7174831" cy="544091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/>
          <p:nvPr/>
        </p:nvSpPr>
        <p:spPr>
          <a:xfrm>
            <a:off x="1659356" y="4816641"/>
            <a:ext cx="854242" cy="830179"/>
          </a:xfrm>
          <a:prstGeom prst="noSmoking">
            <a:avLst>
              <a:gd fmla="val 18750" name="adj"/>
            </a:avLst>
          </a:prstGeom>
          <a:solidFill>
            <a:srgbClr val="BFBFBF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87453" y="4816642"/>
            <a:ext cx="854242" cy="830179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4407621" y="5089358"/>
            <a:ext cx="854242" cy="830179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1333500" y="3365005"/>
            <a:ext cx="854242" cy="830179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5887453" y="2157663"/>
            <a:ext cx="854242" cy="830179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3043937" y="1961147"/>
            <a:ext cx="854242" cy="830179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1532021" y="2133600"/>
            <a:ext cx="854242" cy="830179"/>
          </a:xfrm>
          <a:prstGeom prst="noSmoking">
            <a:avLst>
              <a:gd fmla="val 18750" name="adj"/>
            </a:avLst>
          </a:prstGeom>
          <a:solidFill>
            <a:srgbClr val="FF0000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6741695" y="4367463"/>
            <a:ext cx="577516" cy="96252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3549261" y="6023809"/>
            <a:ext cx="577516" cy="96252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rgbClr val="151C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 txBox="1"/>
          <p:nvPr>
            <p:ph idx="1" type="body"/>
          </p:nvPr>
        </p:nvSpPr>
        <p:spPr>
          <a:xfrm>
            <a:off x="7972924" y="1153312"/>
            <a:ext cx="4094750" cy="50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 sz="2400"/>
              <a:t>example parters (non-academics)</a:t>
            </a:r>
            <a:endParaRPr/>
          </a:p>
          <a:p>
            <a:pPr indent="-249238" lvl="1" marL="466725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GB" sz="2000"/>
              <a:t>federal fishery line offices</a:t>
            </a:r>
            <a:endParaRPr/>
          </a:p>
          <a:p>
            <a:pPr indent="-249238" lvl="1" marL="466725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GB" sz="2000"/>
              <a:t>state, regional, private (shell)fisheries managers</a:t>
            </a:r>
            <a:endParaRPr/>
          </a:p>
          <a:p>
            <a:pPr indent="-249238" lvl="1" marL="466725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GB" sz="2000"/>
              <a:t>water quality managers</a:t>
            </a:r>
            <a:endParaRPr/>
          </a:p>
          <a:p>
            <a:pPr indent="-249238" lvl="1" marL="466725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en-GB" sz="2000"/>
              <a:t>military</a:t>
            </a:r>
            <a:endParaRPr/>
          </a:p>
          <a:p>
            <a:pPr indent="-134938" lvl="1" marL="466725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1600"/>
          </a:p>
          <a:p>
            <a:pPr indent="-9525" lvl="0" marL="9525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 sz="2400"/>
              <a:t> returning to multi-spectral observations only will undo years of investment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 txBox="1"/>
          <p:nvPr>
            <p:ph idx="1" type="body"/>
          </p:nvPr>
        </p:nvSpPr>
        <p:spPr>
          <a:xfrm>
            <a:off x="594231" y="1249657"/>
            <a:ext cx="10744816" cy="28168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en-GB"/>
              <a:t>global oceanic phytoplankton biomass turns over (renews or replace itself) between 60-150 times per year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lang="en-GB" sz="2000"/>
              <a:t>in sunlit, nutrient rich water, doubling rates vary from 0.5 to 2 doublings/day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lang="en-GB" sz="2000"/>
              <a:t>phytos live in a dynamic 3-D fluid on a rotating ellipsoid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▪"/>
            </a:pPr>
            <a:r>
              <a:rPr b="1" i="1" lang="en-GB" sz="2000"/>
              <a:t>“Life moves pretty fast.  If you don’t stop and look around once in a while, you could miss it” (F. Bueller)</a:t>
            </a:r>
            <a:endParaRPr/>
          </a:p>
        </p:txBody>
      </p:sp>
      <p:sp>
        <p:nvSpPr>
          <p:cNvPr id="185" name="Google Shape;185;p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Why 1-2 day global coverage?</a:t>
            </a:r>
            <a:endParaRPr/>
          </a:p>
        </p:txBody>
      </p:sp>
      <p:pic>
        <p:nvPicPr>
          <p:cNvPr id="186" name="Google Shape;18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1463" y="4361129"/>
            <a:ext cx="7772400" cy="158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37879" y="6015103"/>
            <a:ext cx="7457521" cy="32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0x0101001E996563A25A2A4CA5B916640B8C47C5</vt:lpwstr>
  </property>
  <property fmtid="{D5CDD505-2E9C-101B-9397-08002B2CF9AE}" pid="3" name="MediaServiceImageTags">
    <vt:lpwstr/>
  </property>
</Properties>
</file>