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Montserra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hk/T4hSso3IYSlYyH436QNlnmk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Montserrat-regular.fntdata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Montserrat-italic.fntdata"/><Relationship Id="rId14" Type="http://schemas.openxmlformats.org/officeDocument/2006/relationships/font" Target="fonts/Montserrat-bold.fntdata"/><Relationship Id="rId17" Type="http://customschemas.google.com/relationships/presentationmetadata" Target="metadata"/><Relationship Id="rId16" Type="http://schemas.openxmlformats.org/officeDocument/2006/relationships/font" Target="fonts/Montserra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5" name="Google Shape;65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1.jpg"/><Relationship Id="rId4" Type="http://schemas.openxmlformats.org/officeDocument/2006/relationships/image" Target="../media/image3.jpg"/><Relationship Id="rId5" Type="http://schemas.openxmlformats.org/officeDocument/2006/relationships/image" Target="../media/image4.png"/><Relationship Id="rId6" Type="http://schemas.openxmlformats.org/officeDocument/2006/relationships/image" Target="../media/image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5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5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5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01750" y="2265730"/>
            <a:ext cx="8288157" cy="2756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10"/>
          <p:cNvPicPr preferRelativeResize="0"/>
          <p:nvPr/>
        </p:nvPicPr>
        <p:blipFill rotWithShape="1">
          <a:blip r:embed="rId3">
            <a:alphaModFix/>
          </a:blip>
          <a:srcRect b="-114" l="0" r="0" t="0"/>
          <a:stretch/>
        </p:blipFill>
        <p:spPr>
          <a:xfrm flipH="1" rot="10800000">
            <a:off x="2824280" y="4824248"/>
            <a:ext cx="5391556" cy="20380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nature&#10;&#10;Description automatically generated" id="15" name="Google Shape;15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77344" y="-1"/>
            <a:ext cx="3714656" cy="268681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10"/>
          <p:cNvSpPr/>
          <p:nvPr/>
        </p:nvSpPr>
        <p:spPr>
          <a:xfrm flipH="1">
            <a:off x="5456394" y="1968439"/>
            <a:ext cx="6751471" cy="4901119"/>
          </a:xfrm>
          <a:custGeom>
            <a:rect b="b" l="l" r="r" t="t"/>
            <a:pathLst>
              <a:path extrusionOk="0" h="4901119" w="6751471">
                <a:moveTo>
                  <a:pt x="0" y="4901119"/>
                </a:moveTo>
                <a:cubicBezTo>
                  <a:pt x="794" y="3261063"/>
                  <a:pt x="1588" y="1640056"/>
                  <a:pt x="2382" y="0"/>
                </a:cubicBezTo>
                <a:lnTo>
                  <a:pt x="6751471" y="4901119"/>
                </a:lnTo>
                <a:lnTo>
                  <a:pt x="0" y="49011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10"/>
          <p:cNvSpPr/>
          <p:nvPr/>
        </p:nvSpPr>
        <p:spPr>
          <a:xfrm flipH="1">
            <a:off x="-4784" y="-14542"/>
            <a:ext cx="12199164" cy="6874921"/>
          </a:xfrm>
          <a:custGeom>
            <a:rect b="b" l="l" r="r" t="t"/>
            <a:pathLst>
              <a:path extrusionOk="0" h="6836301" w="14761910">
                <a:moveTo>
                  <a:pt x="11356917" y="6833935"/>
                </a:moveTo>
                <a:lnTo>
                  <a:pt x="0" y="12611"/>
                </a:lnTo>
                <a:lnTo>
                  <a:pt x="14761631" y="0"/>
                </a:lnTo>
                <a:cubicBezTo>
                  <a:pt x="14763636" y="1138989"/>
                  <a:pt x="14754117" y="2277978"/>
                  <a:pt x="14756122" y="3416967"/>
                </a:cubicBezTo>
                <a:cubicBezTo>
                  <a:pt x="14754955" y="4555956"/>
                  <a:pt x="14759552" y="5697312"/>
                  <a:pt x="14758385" y="6836301"/>
                </a:cubicBezTo>
                <a:lnTo>
                  <a:pt x="11356917" y="68339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rotWithShape="0" algn="t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" name="Google Shape;18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8431" y="5311498"/>
            <a:ext cx="2738896" cy="1508514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19" name="Google Shape;19;p10"/>
          <p:cNvPicPr preferRelativeResize="0"/>
          <p:nvPr/>
        </p:nvPicPr>
        <p:blipFill rotWithShape="1">
          <a:blip r:embed="rId6">
            <a:alphaModFix amt="34000"/>
          </a:blip>
          <a:srcRect b="-8774" l="32582" r="8554" t="2399"/>
          <a:stretch/>
        </p:blipFill>
        <p:spPr>
          <a:xfrm rot="5400000">
            <a:off x="5734286" y="-1016167"/>
            <a:ext cx="5455273" cy="7480884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20" name="Google Shape;20;p10"/>
          <p:cNvPicPr preferRelativeResize="0"/>
          <p:nvPr/>
        </p:nvPicPr>
        <p:blipFill rotWithShape="1">
          <a:blip r:embed="rId6">
            <a:alphaModFix amt="34000"/>
          </a:blip>
          <a:srcRect b="674" l="54017" r="11355" t="36082"/>
          <a:stretch/>
        </p:blipFill>
        <p:spPr>
          <a:xfrm rot="-5400000">
            <a:off x="5792642" y="4819952"/>
            <a:ext cx="1719709" cy="2366806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21" name="Google Shape;21;p10"/>
          <p:cNvSpPr txBox="1"/>
          <p:nvPr>
            <p:ph type="title"/>
          </p:nvPr>
        </p:nvSpPr>
        <p:spPr>
          <a:xfrm>
            <a:off x="176047" y="175938"/>
            <a:ext cx="6157185" cy="3972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ontserrat"/>
              <a:buNone/>
              <a:defRPr b="0" i="0" sz="8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24;p11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26" name="Google Shape;26;p11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11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11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fr-FR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fr-FR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" name="Google Shape;29;p11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fr-FR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" name="Google Shape;30;p11"/>
          <p:cNvSpPr txBox="1"/>
          <p:nvPr>
            <p:ph idx="1" type="body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1" name="Google Shape;31;p11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2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" name="Google Shape;34;p12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36" name="Google Shape;36;p12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2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12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fr-FR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fr-FR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" name="Google Shape;39;p12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0" name="Google Shape;40;p12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fr-FR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" name="Google Shape;43;p13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45" name="Google Shape;45;p13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13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13"/>
          <p:cNvSpPr txBox="1"/>
          <p:nvPr>
            <p:ph idx="1" type="body"/>
          </p:nvPr>
        </p:nvSpPr>
        <p:spPr>
          <a:xfrm>
            <a:off x="386632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8" name="Google Shape;48;p13"/>
          <p:cNvSpPr txBox="1"/>
          <p:nvPr>
            <p:ph idx="2" type="body"/>
          </p:nvPr>
        </p:nvSpPr>
        <p:spPr>
          <a:xfrm>
            <a:off x="6296361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9" name="Google Shape;49;p13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fr-FR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fr-FR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" name="Google Shape;50;p13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1" name="Google Shape;51;p13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fr-FR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>
  <p:cSld name="Content with Caption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" name="Google Shape;54;p14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56" name="Google Shape;56;p14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4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4"/>
          <p:cNvSpPr txBox="1"/>
          <p:nvPr>
            <p:ph idx="1" type="body"/>
          </p:nvPr>
        </p:nvSpPr>
        <p:spPr>
          <a:xfrm>
            <a:off x="5180012" y="1373852"/>
            <a:ext cx="6172200" cy="4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  <a:defRPr b="0" i="0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4064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▪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810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55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55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2" type="body"/>
          </p:nvPr>
        </p:nvSpPr>
        <p:spPr>
          <a:xfrm>
            <a:off x="839788" y="1373852"/>
            <a:ext cx="3932237" cy="46305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b="0" i="0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b="0"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b="0"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0" name="Google Shape;60;p14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fr-FR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fr-FR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4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2" name="Google Shape;62;p14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fr-FR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7;p9"/>
          <p:cNvPicPr preferRelativeResize="0"/>
          <p:nvPr/>
        </p:nvPicPr>
        <p:blipFill rotWithShape="1">
          <a:blip r:embed="rId1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9" name="Google Shape;9;p9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9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9"/>
          <p:cNvSpPr txBox="1"/>
          <p:nvPr/>
        </p:nvSpPr>
        <p:spPr>
          <a:xfrm>
            <a:off x="5941187" y="63500"/>
            <a:ext cx="338138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Public</a:t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1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"/>
          <p:cNvSpPr txBox="1"/>
          <p:nvPr>
            <p:ph type="title"/>
          </p:nvPr>
        </p:nvSpPr>
        <p:spPr>
          <a:xfrm>
            <a:off x="176050" y="175950"/>
            <a:ext cx="8178900" cy="39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lang="fr-FR" sz="5400"/>
              <a:t>Ocean Surface Topography (OST-VC) </a:t>
            </a:r>
            <a:endParaRPr sz="54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i="1" lang="fr-FR" sz="3000"/>
              <a:t>State of the Earth Observation System</a:t>
            </a:r>
            <a:endParaRPr i="1"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" name="Google Shape;68;p1"/>
          <p:cNvSpPr/>
          <p:nvPr/>
        </p:nvSpPr>
        <p:spPr>
          <a:xfrm>
            <a:off x="7272909" y="3778504"/>
            <a:ext cx="4833000" cy="32258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E. Obligis, EUMETSAT</a:t>
            </a:r>
            <a:endParaRPr/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Y. Faugere, CNES</a:t>
            </a:r>
            <a:endParaRPr b="0" i="0" sz="2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fr-FR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Agenda Item 1.2.6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fr-FR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fr-FR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Washington DC, USA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fr-FR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8-10 September, 2026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"/>
          <p:cNvSpPr txBox="1"/>
          <p:nvPr/>
        </p:nvSpPr>
        <p:spPr>
          <a:xfrm>
            <a:off x="94020" y="103248"/>
            <a:ext cx="975483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fr-FR" sz="3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Summary of Current &amp; Planned Missions</a:t>
            </a:r>
            <a:endParaRPr b="0" i="0" sz="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" name="Google Shape;7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80010" y="985701"/>
            <a:ext cx="12192000" cy="5389517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2"/>
          <p:cNvSpPr txBox="1"/>
          <p:nvPr/>
        </p:nvSpPr>
        <p:spPr>
          <a:xfrm>
            <a:off x="1985682" y="5360004"/>
            <a:ext cx="61766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MIM Database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25312" y="1307032"/>
            <a:ext cx="4098204" cy="2561377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3"/>
          <p:cNvSpPr txBox="1"/>
          <p:nvPr>
            <p:ph idx="1" type="body"/>
          </p:nvPr>
        </p:nvSpPr>
        <p:spPr>
          <a:xfrm>
            <a:off x="0" y="1307032"/>
            <a:ext cx="6559166" cy="51649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</a:pPr>
            <a:r>
              <a:rPr lang="fr-FR" sz="2400"/>
              <a:t>Sentinel-6B commissioning in nominal progress =&gt; IOCR end of October =&gt; expected to become the new reference mission by end of 2026</a:t>
            </a:r>
            <a:endParaRPr/>
          </a:p>
          <a:p>
            <a:pPr indent="0" lvl="0" marL="508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400"/>
          </a:p>
          <a:p>
            <a: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</a:pPr>
            <a:r>
              <a:rPr lang="fr-FR" sz="2400"/>
              <a:t>Sentinel-3C launch planned next week, on  September 14</a:t>
            </a:r>
            <a:r>
              <a:rPr baseline="30000" lang="fr-FR" sz="2400"/>
              <a:t>th</a:t>
            </a:r>
            <a:r>
              <a:rPr lang="fr-FR" sz="2400"/>
              <a:t> 2026 =&gt; commissioning with tandem phases with S3B then S3A =&gt; expected to be operational in June 2027</a:t>
            </a:r>
            <a:endParaRPr sz="2400"/>
          </a:p>
        </p:txBody>
      </p:sp>
      <p:sp>
        <p:nvSpPr>
          <p:cNvPr id="82" name="Google Shape;82;p3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rPr lang="fr-FR"/>
              <a:t>MISSION STATUS (1/4)</a:t>
            </a:r>
            <a:endParaRPr/>
          </a:p>
        </p:txBody>
      </p:sp>
      <p:pic>
        <p:nvPicPr>
          <p:cNvPr id="83" name="Google Shape;8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41332" y="4208955"/>
            <a:ext cx="2621580" cy="2203386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3"/>
          <p:cNvSpPr txBox="1"/>
          <p:nvPr/>
        </p:nvSpPr>
        <p:spPr>
          <a:xfrm>
            <a:off x="9660158" y="4724262"/>
            <a:ext cx="2474692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fr-FR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Sentinel-3C unpacked from its container at Europe’s Spaceport in French Guiana</a:t>
            </a:r>
            <a:endParaRPr b="0" i="0" sz="1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3"/>
          <p:cNvSpPr txBox="1"/>
          <p:nvPr/>
        </p:nvSpPr>
        <p:spPr>
          <a:xfrm>
            <a:off x="9167992" y="1268462"/>
            <a:ext cx="2955607" cy="600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100" u="none" cap="none" strike="noStrike">
                <a:solidFill>
                  <a:srgbClr val="9E0142"/>
                </a:solidFill>
                <a:latin typeface="Montserrat"/>
                <a:ea typeface="Montserrat"/>
                <a:cs typeface="Montserrat"/>
                <a:sym typeface="Montserrat"/>
              </a:rPr>
              <a:t>EL NINO MONITORED BY THE ALTIMETRY CONSTELLATION - AUGUST 2026 (SOURCE AVISO)</a:t>
            </a:r>
            <a:endParaRPr b="1" i="0" sz="1100" u="none" cap="none" strike="noStrike">
              <a:solidFill>
                <a:srgbClr val="9E014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6" name="Google Shape;86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833894" y="2344753"/>
            <a:ext cx="1623805" cy="1307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"/>
          <p:cNvSpPr txBox="1"/>
          <p:nvPr>
            <p:ph idx="1" type="body"/>
          </p:nvPr>
        </p:nvSpPr>
        <p:spPr>
          <a:xfrm>
            <a:off x="0" y="1014785"/>
            <a:ext cx="12192000" cy="54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Char char="❖"/>
            </a:pPr>
            <a:r>
              <a:rPr lang="fr-FR" sz="1800"/>
              <a:t>CRYOSAT (ESA): Still operational, extended until 2028</a:t>
            </a:r>
            <a:endParaRPr/>
          </a:p>
          <a:p>
            <a:pPr indent="-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Char char="❖"/>
            </a:pPr>
            <a:r>
              <a:rPr lang="fr-FR" sz="1800"/>
              <a:t>Jason-3 (CNES/NASA/EUMETSAT/NOAA/EU): now in  interleaved Long Repeat Orbit from 2026/06/26 to address geodesy applications additionally to operational oceanography</a:t>
            </a:r>
            <a:endParaRPr/>
          </a:p>
          <a:p>
            <a:pPr indent="-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Char char="❖"/>
            </a:pPr>
            <a:r>
              <a:rPr lang="fr-FR" sz="1800"/>
              <a:t>SWOT (NASA/CNES/CSA/UKSA): fully operational, extension process still in progress (CNES/NASA/CSA)</a:t>
            </a:r>
            <a:endParaRPr sz="1800">
              <a:solidFill>
                <a:srgbClr val="FF0000"/>
              </a:solidFill>
            </a:endParaRPr>
          </a:p>
          <a:p>
            <a:pPr indent="-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Char char="❖"/>
            </a:pPr>
            <a:r>
              <a:rPr lang="fr-FR" sz="1800"/>
              <a:t>Sentinel-3 (ESA/EUMETSAT/EU):</a:t>
            </a:r>
            <a:endParaRPr/>
          </a:p>
          <a:p>
            <a:pPr indent="-342900" lvl="1" marL="914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</a:pPr>
            <a:r>
              <a:rPr lang="fr-FR" sz="1800"/>
              <a:t>A and B : fully operational</a:t>
            </a:r>
            <a:endParaRPr/>
          </a:p>
          <a:p>
            <a:pPr indent="-342900" lvl="1" marL="914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</a:pPr>
            <a:r>
              <a:rPr lang="fr-FR" sz="1800"/>
              <a:t>C launch expected September 14</a:t>
            </a:r>
            <a:r>
              <a:rPr baseline="30000" lang="fr-FR" sz="1800"/>
              <a:t>th </a:t>
            </a:r>
            <a:r>
              <a:rPr lang="fr-FR" sz="1800"/>
              <a:t>, will replace Sentinel-3 A which will stay on the same ground track with a delay of 7 days (TOPO+ scenario)</a:t>
            </a:r>
            <a:endParaRPr sz="1800"/>
          </a:p>
          <a:p>
            <a:pPr indent="-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Char char="❖"/>
            </a:pPr>
            <a:r>
              <a:rPr lang="fr-FR" sz="1800"/>
              <a:t>Sentinel-6 (EUMETSAT/ESA/NOAA/NASA/EU/CNES):</a:t>
            </a:r>
            <a:endParaRPr/>
          </a:p>
          <a:p>
            <a:pPr indent="-342900" lvl="1" marL="914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</a:pPr>
            <a:r>
              <a:rPr lang="fr-FR" sz="1800"/>
              <a:t>MF (S6-A): launched in Nov 2020, currently the reference for all other altimeter missions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</a:pPr>
            <a:r>
              <a:rPr lang="fr-FR" sz="1800"/>
              <a:t>S6-B: launched in Nov 2025, currently being commissioned, expecting to take over the role of reference altimeter satellite by the end of 2026;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</a:pPr>
            <a:r>
              <a:rPr lang="fr-FR" sz="1800"/>
              <a:t>S6-C: originally planned to continue the series but procurement not approved by the EC</a:t>
            </a:r>
            <a:endParaRPr/>
          </a:p>
          <a:p>
            <a:pPr indent="-3556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t/>
            </a:r>
            <a:endParaRPr sz="1800"/>
          </a:p>
        </p:txBody>
      </p:sp>
      <p:sp>
        <p:nvSpPr>
          <p:cNvPr id="92" name="Google Shape;92;p4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rPr lang="fr-FR"/>
              <a:t>MISSION STATUS (2/4)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5"/>
          <p:cNvSpPr txBox="1"/>
          <p:nvPr>
            <p:ph idx="1" type="body"/>
          </p:nvPr>
        </p:nvSpPr>
        <p:spPr>
          <a:xfrm>
            <a:off x="0" y="954941"/>
            <a:ext cx="12192000" cy="54458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Char char="❖"/>
            </a:pPr>
            <a:r>
              <a:rPr lang="fr-FR" sz="1800"/>
              <a:t>SARAL/AltiKa (CNES/ISRO): Still operational, discussion in progress on a potential orbit change</a:t>
            </a:r>
            <a:endParaRPr sz="1800">
              <a:solidFill>
                <a:srgbClr val="FF0000"/>
              </a:solidFill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t/>
            </a:r>
            <a:endParaRPr sz="1800">
              <a:highlight>
                <a:srgbClr val="FFFF00"/>
              </a:highlight>
            </a:endParaRPr>
          </a:p>
        </p:txBody>
      </p:sp>
      <p:sp>
        <p:nvSpPr>
          <p:cNvPr id="98" name="Google Shape;98;p5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rPr lang="fr-FR"/>
              <a:t>MISSION STATUS (3/4)</a:t>
            </a:r>
            <a:endParaRPr/>
          </a:p>
        </p:txBody>
      </p:sp>
      <p:pic>
        <p:nvPicPr>
          <p:cNvPr id="99" name="Google Shape;9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0200" y="1733942"/>
            <a:ext cx="3382056" cy="252312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5"/>
          <p:cNvSpPr txBox="1"/>
          <p:nvPr/>
        </p:nvSpPr>
        <p:spPr>
          <a:xfrm>
            <a:off x="3949700" y="1773909"/>
            <a:ext cx="7210424" cy="923330"/>
          </a:xfrm>
          <a:prstGeom prst="rect">
            <a:avLst/>
          </a:prstGeom>
          <a:gradFill>
            <a:gsLst>
              <a:gs pos="0">
                <a:srgbClr val="2D5C97"/>
              </a:gs>
              <a:gs pos="80000">
                <a:srgbClr val="3C7AC5"/>
              </a:gs>
              <a:gs pos="100000">
                <a:srgbClr val="397BC9"/>
              </a:gs>
            </a:gsLst>
            <a:lin ang="16200000" scaled="0"/>
          </a:gradFill>
          <a:ln>
            <a:noFill/>
          </a:ln>
          <a:effectLst>
            <a:outerShdw blurRad="190500" algn="ctr" dir="2700000" dist="228600">
              <a:srgbClr val="000000">
                <a:alpha val="30196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AltiKa</a:t>
            </a:r>
            <a:r>
              <a:rPr b="0" i="0" lang="fr-FR" sz="18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: first altimeter in Ka band  provides from 2013 unprecedented measurement of topography over the ocean (</a:t>
            </a:r>
            <a:r>
              <a:rPr b="0" i="0" lang="fr-FR" sz="18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as well as wind and  waves)</a:t>
            </a:r>
            <a:r>
              <a:rPr b="0" i="0" lang="fr-FR" sz="18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inland water, sea and land ice</a:t>
            </a:r>
            <a:endParaRPr/>
          </a:p>
        </p:txBody>
      </p:sp>
      <p:sp>
        <p:nvSpPr>
          <p:cNvPr id="101" name="Google Shape;101;p5"/>
          <p:cNvSpPr txBox="1"/>
          <p:nvPr/>
        </p:nvSpPr>
        <p:spPr>
          <a:xfrm>
            <a:off x="3949700" y="3086873"/>
            <a:ext cx="7261971" cy="1412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05"/>
              </a:buClr>
              <a:buSzPts val="1200"/>
              <a:buFont typeface="Arial"/>
              <a:buNone/>
            </a:pPr>
            <a:r>
              <a:rPr b="0" i="0" lang="fr-FR" sz="1200" u="none" cap="none" strike="noStrike">
                <a:solidFill>
                  <a:srgbClr val="EC7305"/>
                </a:solidFill>
                <a:latin typeface="Montserrat"/>
                <a:ea typeface="Montserrat"/>
                <a:cs typeface="Montserrat"/>
                <a:sym typeface="Montserrat"/>
              </a:rPr>
              <a:t>SARAL in OST-VC</a:t>
            </a:r>
            <a:endParaRPr/>
          </a:p>
          <a:p>
            <a:pPr indent="-228600" lvl="2" marL="360000" marR="0" rtl="0" algn="l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EC7305"/>
              </a:buClr>
              <a:buSzPts val="880"/>
              <a:buFont typeface="Noto Sans Symbols"/>
              <a:buChar char="⬤"/>
            </a:pPr>
            <a:r>
              <a:rPr b="0" i="0" lang="fr-FR" sz="1100" u="none" cap="none" strike="noStrike">
                <a:solidFill>
                  <a:srgbClr val="005191"/>
                </a:solidFill>
                <a:latin typeface="Montserrat"/>
                <a:ea typeface="Montserrat"/>
                <a:cs typeface="Montserrat"/>
                <a:sym typeface="Montserrat"/>
              </a:rPr>
              <a:t>Key contribution to altimetry-topo</a:t>
            </a:r>
            <a:endParaRPr/>
          </a:p>
          <a:p>
            <a:pPr indent="-228600" lvl="2" marL="360000" marR="0" rtl="0" algn="l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EC7305"/>
              </a:buClr>
              <a:buSzPts val="880"/>
              <a:buFont typeface="Noto Sans Symbols"/>
              <a:buChar char="⬤"/>
            </a:pPr>
            <a:r>
              <a:rPr b="0" i="0" lang="fr-FR" sz="1100" u="none" cap="none" strike="noStrike">
                <a:solidFill>
                  <a:srgbClr val="005191"/>
                </a:solidFill>
                <a:latin typeface="Montserrat"/>
                <a:ea typeface="Montserrat"/>
                <a:cs typeface="Montserrat"/>
                <a:sym typeface="Montserrat"/>
              </a:rPr>
              <a:t>High latitude coverage</a:t>
            </a:r>
            <a:endParaRPr/>
          </a:p>
          <a:p>
            <a:pPr indent="-228600" lvl="2" marL="360000" marR="0" rtl="0" algn="l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EC7305"/>
              </a:buClr>
              <a:buSzPts val="880"/>
              <a:buFont typeface="Noto Sans Symbols"/>
              <a:buChar char="⬤"/>
            </a:pPr>
            <a:r>
              <a:rPr b="0" i="0" lang="fr-FR" sz="1100" u="none" cap="none" strike="noStrike">
                <a:solidFill>
                  <a:srgbClr val="00B050"/>
                </a:solidFill>
                <a:latin typeface="Montserrat"/>
                <a:ea typeface="Montserrat"/>
                <a:cs typeface="Montserrat"/>
                <a:sym typeface="Montserrat"/>
              </a:rPr>
              <a:t>Filling the critical Gap between ENVISAT and Sentinel-3</a:t>
            </a:r>
            <a:endParaRPr/>
          </a:p>
          <a:p>
            <a:pPr indent="-228600" lvl="2" marL="360000" marR="0" rtl="0" algn="l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EC7305"/>
              </a:buClr>
              <a:buSzPts val="880"/>
              <a:buFont typeface="Noto Sans Symbols"/>
              <a:buChar char="⬤"/>
            </a:pPr>
            <a:r>
              <a:rPr b="0" i="0" lang="fr-FR" sz="1100" u="none" cap="none" strike="noStrike">
                <a:solidFill>
                  <a:srgbClr val="005191"/>
                </a:solidFill>
                <a:latin typeface="Montserrat"/>
                <a:ea typeface="Montserrat"/>
                <a:cs typeface="Montserrat"/>
                <a:sym typeface="Montserrat"/>
              </a:rPr>
              <a:t>New capacities of the Ka Band: coastal, inland, ice</a:t>
            </a:r>
            <a:endParaRPr/>
          </a:p>
          <a:p>
            <a:pPr indent="-228600" lvl="2" marL="360000" marR="0" rtl="0" algn="l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EC7305"/>
              </a:buClr>
              <a:buSzPts val="880"/>
              <a:buFont typeface="Noto Sans Symbols"/>
              <a:buChar char="⬤"/>
            </a:pPr>
            <a:r>
              <a:rPr b="0" i="0" lang="fr-FR" sz="1100" u="none" cap="none" strike="noStrike">
                <a:solidFill>
                  <a:srgbClr val="00B050"/>
                </a:solidFill>
                <a:latin typeface="Montserrat"/>
                <a:ea typeface="Montserrat"/>
                <a:cs typeface="Montserrat"/>
                <a:sym typeface="Montserrat"/>
              </a:rPr>
              <a:t>Asset for future missions : SWOT, CRISTAL, S3NG, SKIM/STREAM/ current mission, SMASH …</a:t>
            </a:r>
            <a:endParaRPr/>
          </a:p>
        </p:txBody>
      </p:sp>
      <p:sp>
        <p:nvSpPr>
          <p:cNvPr id="102" name="Google Shape;102;p5"/>
          <p:cNvSpPr txBox="1"/>
          <p:nvPr/>
        </p:nvSpPr>
        <p:spPr>
          <a:xfrm>
            <a:off x="330200" y="4307919"/>
            <a:ext cx="11252200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fr-FR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Extension in 2027 today under discussion between CNES and ISRO -&gt; decision expected by the end of the year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fr-FR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Importance of SARAL/Altika measurements, notably to monitor high latitudes and huge interest to have AltiKa flying with CRISTAL (launch window starts 1</a:t>
            </a:r>
            <a:r>
              <a:rPr b="0" baseline="30000" i="0" lang="fr-FR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</a:t>
            </a:r>
            <a:r>
              <a:rPr b="0" i="0" lang="fr-FR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 Oct 2027) for its Cal/Val Phase</a:t>
            </a:r>
            <a:endParaRPr/>
          </a:p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fr-FR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Final decision depending also on satellite's conditions. Need to minimize the risk of loosing the platform and making SARAL/AltiKa a space debris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6"/>
          <p:cNvSpPr txBox="1"/>
          <p:nvPr>
            <p:ph idx="1" type="body"/>
          </p:nvPr>
        </p:nvSpPr>
        <p:spPr>
          <a:xfrm>
            <a:off x="80010" y="1492151"/>
            <a:ext cx="11898630" cy="46628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Char char="❖"/>
            </a:pPr>
            <a:r>
              <a:rPr lang="fr-FR" sz="1800"/>
              <a:t>CRISTAL (ESA/EUMETSAT/NASA/EU): currently in phase C, launch expected between Q4 2027 and Q4 2028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1800"/>
          </a:p>
          <a:p>
            <a:pPr indent="-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Char char="❖"/>
            </a:pPr>
            <a:r>
              <a:rPr lang="fr-FR" sz="1800"/>
              <a:t>Sentinel-6 Next Generation: accelerated scenario to launch S6NG-A asap (2033), but risk of disruption in the climate times series because of inconsistency between the end of S6B nominal life time and S6NG-A launch. </a:t>
            </a:r>
            <a:endParaRPr sz="1800"/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t/>
            </a:r>
            <a:endParaRPr sz="1800"/>
          </a:p>
          <a:p>
            <a:pPr indent="-457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Char char="❖"/>
            </a:pPr>
            <a:r>
              <a:rPr lang="fr-FR" sz="1800"/>
              <a:t>Sentinel-3 Next Generation Topography: under development, implementation of two dedicated large-satellites carrying Wide-Swath and Nadir altimeters, together with radiometer and POD instruments.</a:t>
            </a:r>
            <a:endParaRPr/>
          </a:p>
          <a:p>
            <a:pPr indent="-2286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</a:pPr>
            <a:r>
              <a:t/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228600" lvl="1" marL="914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t/>
            </a:r>
            <a:endParaRPr sz="1800"/>
          </a:p>
          <a:p>
            <a:pPr indent="-228600" lvl="1" marL="9144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Arial"/>
              <a:buNone/>
            </a:pPr>
            <a:r>
              <a:t/>
            </a:r>
            <a:endParaRPr sz="1800"/>
          </a:p>
          <a:p>
            <a:pPr indent="0" lvl="0" marL="508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000"/>
          </a:p>
        </p:txBody>
      </p:sp>
      <p:sp>
        <p:nvSpPr>
          <p:cNvPr id="108" name="Google Shape;108;p6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rPr lang="fr-FR"/>
              <a:t>MISSION STATUS (4/4)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7"/>
          <p:cNvSpPr txBox="1"/>
          <p:nvPr>
            <p:ph idx="1" type="body"/>
          </p:nvPr>
        </p:nvSpPr>
        <p:spPr>
          <a:xfrm>
            <a:off x="344178" y="4460151"/>
            <a:ext cx="12192000" cy="12510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fr-FR" sz="1800"/>
              <a:t>Co-organized by EUMETSAT and CNES</a:t>
            </a:r>
            <a:endParaRPr/>
          </a:p>
        </p:txBody>
      </p:sp>
      <p:sp>
        <p:nvSpPr>
          <p:cNvPr id="114" name="Google Shape;114;p7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rPr lang="fr-FR"/>
              <a:t>OSTST 2026</a:t>
            </a:r>
            <a:endParaRPr/>
          </a:p>
        </p:txBody>
      </p:sp>
      <p:pic>
        <p:nvPicPr>
          <p:cNvPr id="115" name="Google Shape;11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034951"/>
            <a:ext cx="8274475" cy="2787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40178" y="2914650"/>
            <a:ext cx="5261026" cy="35139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8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t/>
            </a:r>
            <a:endParaRPr/>
          </a:p>
        </p:txBody>
      </p:sp>
      <p:sp>
        <p:nvSpPr>
          <p:cNvPr id="122" name="Google Shape;122;p8"/>
          <p:cNvSpPr txBox="1"/>
          <p:nvPr/>
        </p:nvSpPr>
        <p:spPr>
          <a:xfrm>
            <a:off x="4503420" y="3429000"/>
            <a:ext cx="287771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3600" u="none" cap="none" strike="noStrike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b="0" i="0" sz="3600" u="none" cap="none" strike="noStrike">
              <a:solidFill>
                <a:srgbClr val="92D05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eos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Estelle Obligis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f5e7aee-c544-420e-a8fb-050d6fa4fb0d_Enabled">
    <vt:lpwstr>true</vt:lpwstr>
  </property>
  <property fmtid="{D5CDD505-2E9C-101B-9397-08002B2CF9AE}" pid="3" name="MSIP_Label_5f5e7aee-c544-420e-a8fb-050d6fa4fb0d_SetDate">
    <vt:lpwstr>2026-09-02T15:15:51Z</vt:lpwstr>
  </property>
  <property fmtid="{D5CDD505-2E9C-101B-9397-08002B2CF9AE}" pid="4" name="MSIP_Label_5f5e7aee-c544-420e-a8fb-050d6fa4fb0d_Method">
    <vt:lpwstr>Privileged</vt:lpwstr>
  </property>
  <property fmtid="{D5CDD505-2E9C-101B-9397-08002B2CF9AE}" pid="5" name="MSIP_Label_5f5e7aee-c544-420e-a8fb-050d6fa4fb0d_Name">
    <vt:lpwstr>Public</vt:lpwstr>
  </property>
  <property fmtid="{D5CDD505-2E9C-101B-9397-08002B2CF9AE}" pid="6" name="MSIP_Label_5f5e7aee-c544-420e-a8fb-050d6fa4fb0d_SiteId">
    <vt:lpwstr>4e4f251a-447f-486f-be40-db2ede4b8f4e</vt:lpwstr>
  </property>
  <property fmtid="{D5CDD505-2E9C-101B-9397-08002B2CF9AE}" pid="7" name="MSIP_Label_5f5e7aee-c544-420e-a8fb-050d6fa4fb0d_ActionId">
    <vt:lpwstr>b411bc0b-34a9-4d94-8892-8eb1559e947d</vt:lpwstr>
  </property>
  <property fmtid="{D5CDD505-2E9C-101B-9397-08002B2CF9AE}" pid="8" name="MSIP_Label_5f5e7aee-c544-420e-a8fb-050d6fa4fb0d_ContentBits">
    <vt:lpwstr>1</vt:lpwstr>
  </property>
  <property fmtid="{D5CDD505-2E9C-101B-9397-08002B2CF9AE}" pid="9" name="MSIP_Label_5f5e7aee-c544-420e-a8fb-050d6fa4fb0d_Tag">
    <vt:lpwstr>10, 0, 1, 1</vt:lpwstr>
  </property>
  <property fmtid="{D5CDD505-2E9C-101B-9397-08002B2CF9AE}" pid="10" name="ClassificationContentMarkingHeaderLocations">
    <vt:lpwstr>ceos:3</vt:lpwstr>
  </property>
  <property fmtid="{D5CDD505-2E9C-101B-9397-08002B2CF9AE}" pid="11" name="ClassificationContentMarkingHeaderText">
    <vt:lpwstr>Public</vt:lpwstr>
  </property>
</Properties>
</file>