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4"/>
  </p:sldMasterIdLst>
  <p:notesMasterIdLst>
    <p:notesMasterId r:id="rId13"/>
  </p:notesMasterIdLst>
  <p:sldIdLst>
    <p:sldId id="256" r:id="rId5"/>
    <p:sldId id="257" r:id="rId6"/>
    <p:sldId id="266" r:id="rId7"/>
    <p:sldId id="261" r:id="rId8"/>
    <p:sldId id="262" r:id="rId9"/>
    <p:sldId id="263" r:id="rId10"/>
    <p:sldId id="264" r:id="rId11"/>
    <p:sldId id="259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FC3A81-E009-4043-8DC2-DF3DA2258FC6}" v="3" dt="2026-09-07T11:24:24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ie Linow" userId="5e7918ef-a8e1-4443-99ea-09ba9ac0bfde" providerId="ADAL" clId="{3ADE2319-37E6-4B8C-BEDA-86D15749F4F7}"/>
    <pc:docChg chg="undo custSel modSld">
      <pc:chgData name="Stefanie Linow" userId="5e7918ef-a8e1-4443-99ea-09ba9ac0bfde" providerId="ADAL" clId="{3ADE2319-37E6-4B8C-BEDA-86D15749F4F7}" dt="2026-09-08T09:04:36.557" v="24" actId="6549"/>
      <pc:docMkLst>
        <pc:docMk/>
      </pc:docMkLst>
      <pc:sldChg chg="addSp delSp modSp mod">
        <pc:chgData name="Stefanie Linow" userId="5e7918ef-a8e1-4443-99ea-09ba9ac0bfde" providerId="ADAL" clId="{3ADE2319-37E6-4B8C-BEDA-86D15749F4F7}" dt="2026-09-08T08:58:16.179" v="9" actId="478"/>
        <pc:sldMkLst>
          <pc:docMk/>
          <pc:sldMk cId="0" sldId="257"/>
        </pc:sldMkLst>
        <pc:spChg chg="add del mod">
          <ac:chgData name="Stefanie Linow" userId="5e7918ef-a8e1-4443-99ea-09ba9ac0bfde" providerId="ADAL" clId="{3ADE2319-37E6-4B8C-BEDA-86D15749F4F7}" dt="2026-09-08T08:58:16.179" v="9" actId="478"/>
          <ac:spMkLst>
            <pc:docMk/>
            <pc:sldMk cId="0" sldId="257"/>
            <ac:spMk id="73" creationId="{00000000-0000-0000-0000-000000000000}"/>
          </ac:spMkLst>
        </pc:spChg>
        <pc:picChg chg="add del mod">
          <ac:chgData name="Stefanie Linow" userId="5e7918ef-a8e1-4443-99ea-09ba9ac0bfde" providerId="ADAL" clId="{3ADE2319-37E6-4B8C-BEDA-86D15749F4F7}" dt="2026-09-08T08:57:56.681" v="3" actId="931"/>
          <ac:picMkLst>
            <pc:docMk/>
            <pc:sldMk cId="0" sldId="257"/>
            <ac:picMk id="3" creationId="{32D2811A-2FEE-9965-42B7-EFE8C08FE478}"/>
          </ac:picMkLst>
        </pc:picChg>
        <pc:picChg chg="add mod">
          <ac:chgData name="Stefanie Linow" userId="5e7918ef-a8e1-4443-99ea-09ba9ac0bfde" providerId="ADAL" clId="{3ADE2319-37E6-4B8C-BEDA-86D15749F4F7}" dt="2026-09-08T08:58:01.077" v="6"/>
          <ac:picMkLst>
            <pc:docMk/>
            <pc:sldMk cId="0" sldId="257"/>
            <ac:picMk id="5" creationId="{F184C46F-A8D0-659E-EACF-DBD6CBA7ED96}"/>
          </ac:picMkLst>
        </pc:picChg>
      </pc:sldChg>
      <pc:sldChg chg="modSp mod">
        <pc:chgData name="Stefanie Linow" userId="5e7918ef-a8e1-4443-99ea-09ba9ac0bfde" providerId="ADAL" clId="{3ADE2319-37E6-4B8C-BEDA-86D15749F4F7}" dt="2026-09-08T09:04:36.557" v="24" actId="6549"/>
        <pc:sldMkLst>
          <pc:docMk/>
          <pc:sldMk cId="0" sldId="259"/>
        </pc:sldMkLst>
        <pc:spChg chg="mod">
          <ac:chgData name="Stefanie Linow" userId="5e7918ef-a8e1-4443-99ea-09ba9ac0bfde" providerId="ADAL" clId="{3ADE2319-37E6-4B8C-BEDA-86D15749F4F7}" dt="2026-09-08T09:04:36.557" v="24" actId="6549"/>
          <ac:spMkLst>
            <pc:docMk/>
            <pc:sldMk cId="0" sldId="259"/>
            <ac:spMk id="8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269E7A31-2B23-FD7A-FE34-974288EE8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02e34eed6_0_1:notes">
            <a:extLst>
              <a:ext uri="{FF2B5EF4-FFF2-40B4-BE49-F238E27FC236}">
                <a16:creationId xmlns:a16="http://schemas.microsoft.com/office/drawing/2014/main" id="{DD3998B6-013A-B252-21C5-7F30F0EFDA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02e34eed6_0_1:notes">
            <a:extLst>
              <a:ext uri="{FF2B5EF4-FFF2-40B4-BE49-F238E27FC236}">
                <a16:creationId xmlns:a16="http://schemas.microsoft.com/office/drawing/2014/main" id="{953D8051-F600-F5FB-1545-A3AC5AC15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3468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551FD6D8-5D3E-913E-52DE-92AC41A7C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02e34eed6_0_1:notes">
            <a:extLst>
              <a:ext uri="{FF2B5EF4-FFF2-40B4-BE49-F238E27FC236}">
                <a16:creationId xmlns:a16="http://schemas.microsoft.com/office/drawing/2014/main" id="{9E673C1E-BCB3-AE9A-0C6B-6BD9A7D752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02e34eed6_0_1:notes">
            <a:extLst>
              <a:ext uri="{FF2B5EF4-FFF2-40B4-BE49-F238E27FC236}">
                <a16:creationId xmlns:a16="http://schemas.microsoft.com/office/drawing/2014/main" id="{9242041F-7AA7-5167-3E9B-752CC788C2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6259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C9A60AF9-A5E2-815A-FE44-B1DA48321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02e34eed6_0_1:notes">
            <a:extLst>
              <a:ext uri="{FF2B5EF4-FFF2-40B4-BE49-F238E27FC236}">
                <a16:creationId xmlns:a16="http://schemas.microsoft.com/office/drawing/2014/main" id="{298FFEA8-A43F-DB5E-B7E5-B3ACBE3292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02e34eed6_0_1:notes">
            <a:extLst>
              <a:ext uri="{FF2B5EF4-FFF2-40B4-BE49-F238E27FC236}">
                <a16:creationId xmlns:a16="http://schemas.microsoft.com/office/drawing/2014/main" id="{EBAB9C70-520B-7254-F941-85B8BB9CFD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3802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6C462046-6089-2FD0-DBE8-6BFEAD639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02e34eed6_0_1:notes">
            <a:extLst>
              <a:ext uri="{FF2B5EF4-FFF2-40B4-BE49-F238E27FC236}">
                <a16:creationId xmlns:a16="http://schemas.microsoft.com/office/drawing/2014/main" id="{19D1CBE4-62F1-4E07-0EA8-C6531D2227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02e34eed6_0_1:notes">
            <a:extLst>
              <a:ext uri="{FF2B5EF4-FFF2-40B4-BE49-F238E27FC236}">
                <a16:creationId xmlns:a16="http://schemas.microsoft.com/office/drawing/2014/main" id="{B9DB6AF3-0ED4-DBDD-35A3-372270588B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2608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76D7FFAC-E7B5-B76B-FAC4-25BE71436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02e34eed6_0_1:notes">
            <a:extLst>
              <a:ext uri="{FF2B5EF4-FFF2-40B4-BE49-F238E27FC236}">
                <a16:creationId xmlns:a16="http://schemas.microsoft.com/office/drawing/2014/main" id="{AE2E6B0E-68B1-C9E0-E948-7809EC58F1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02e34eed6_0_1:notes">
            <a:extLst>
              <a:ext uri="{FF2B5EF4-FFF2-40B4-BE49-F238E27FC236}">
                <a16:creationId xmlns:a16="http://schemas.microsoft.com/office/drawing/2014/main" id="{A0471223-3C92-A795-124D-EE09F4694A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6571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e08bd8a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e08bd8a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/>
          <a:stretch/>
        </p:blipFill>
        <p:spPr>
          <a:xfrm rot="10800000" flipH="1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descr="A picture containing na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avLst/>
            <a:gdLst/>
            <a:ahLst/>
            <a:cxnLst/>
            <a:rect l="l" t="t" r="r" b="b"/>
            <a:pathLst>
              <a:path w="6751471" h="4901119" extrusionOk="0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avLst/>
            <a:gdLst/>
            <a:ahLst/>
            <a:cxnLst/>
            <a:rect l="l" t="t" r="r" b="b"/>
            <a:pathLst>
              <a:path w="14761910" h="6836301" extrusionOk="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l="32582" t="2399" r="8554" b="-8774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l="54017" t="36082" r="11355" b="674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>
            <a:spLocks noGrp="1"/>
          </p:cNvSpPr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sz="80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2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>
            <a:spLocks noGrp="1"/>
          </p:cNvSpPr>
          <p:nvPr>
            <p:ph type="body" idx="1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sz="3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2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7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76050" y="175950"/>
            <a:ext cx="8178900" cy="3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 dirty="0"/>
              <a:t>OSVW-VC</a:t>
            </a:r>
            <a:endParaRPr sz="6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3000" i="1" dirty="0"/>
              <a:t>State of the Earth Observation System</a:t>
            </a:r>
            <a:endParaRPr sz="30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7272909" y="4412302"/>
            <a:ext cx="4833000" cy="2429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Dr Stefanie Linow, EUMETSAT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 </a:t>
            </a:r>
            <a:r>
              <a:rPr lang="en-GB" sz="20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1.2.7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sz="20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sz="20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sz="2000" b="1" i="0" u="none" strike="noStrike" cap="none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/>
        </p:nvSpPr>
        <p:spPr>
          <a:xfrm>
            <a:off x="94020" y="103248"/>
            <a:ext cx="86685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Summary of Current &amp; Planned Missions</a:t>
            </a:r>
            <a:endParaRPr sz="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84C46F-A8D0-659E-EACF-DBD6CBA7E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59963"/>
            <a:ext cx="12192000" cy="25380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2FDAAD08-798B-7CB4-A3F8-304CA6ECB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">
            <a:extLst>
              <a:ext uri="{FF2B5EF4-FFF2-40B4-BE49-F238E27FC236}">
                <a16:creationId xmlns:a16="http://schemas.microsoft.com/office/drawing/2014/main" id="{81F4CE68-22B9-0ADD-1FE1-D351C4DA0B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045029"/>
            <a:ext cx="12192000" cy="524380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1" indent="-342900">
              <a:spcBef>
                <a:spcPts val="600"/>
              </a:spcBef>
              <a:buSzPct val="100000"/>
              <a:buFont typeface="Wingdings" panose="05000000000000000000" pitchFamily="2" charset="2"/>
              <a:buChar char="v"/>
            </a:pPr>
            <a:r>
              <a:rPr lang="en-IE" sz="2000" b="1" dirty="0"/>
              <a:t>Contributions to the OSVW-VC from NSOAS, EUMETSAT, ISRO and CMA </a:t>
            </a:r>
          </a:p>
          <a:p>
            <a:pPr marL="857250" indent="-2857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IE" sz="1800" dirty="0"/>
              <a:t>High-quality wind vector field observations are provided several times a day </a:t>
            </a:r>
          </a:p>
          <a:p>
            <a:pPr marL="857250" indent="-2857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IE" sz="1800" dirty="0"/>
              <a:t>Global constellation allows intercalibration, optimization and standardisation of wind and ocean stress products</a:t>
            </a:r>
          </a:p>
          <a:p>
            <a:pPr marL="857250" indent="-2857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GB" sz="1800" dirty="0"/>
              <a:t>Coordination of the development of a coordinated multi-mission global wind product to improve temporal resolution, particularly for capturing high-frequency extreme weather events</a:t>
            </a:r>
            <a:endParaRPr lang="en-IE" sz="1800" dirty="0"/>
          </a:p>
          <a:p>
            <a:pPr marL="857250" indent="-285750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IE" sz="1800" dirty="0"/>
              <a:t>Global timeliness requirements currently the most difficult to meet for forecasting applications</a:t>
            </a:r>
          </a:p>
          <a:p>
            <a:pPr lvl="0">
              <a:spcBef>
                <a:spcPts val="1200"/>
              </a:spcBef>
              <a:buSzPct val="100000"/>
              <a:buFont typeface="Wingdings" panose="05000000000000000000" pitchFamily="2" charset="2"/>
              <a:buChar char="v"/>
            </a:pPr>
            <a:r>
              <a:rPr lang="en-GB" sz="2000" b="1" dirty="0"/>
              <a:t>Mission highlights</a:t>
            </a:r>
            <a:endParaRPr lang="en-IE" sz="2000" b="1" dirty="0"/>
          </a:p>
          <a:p>
            <a:pPr lvl="1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IE" sz="1800" dirty="0"/>
              <a:t>New winds products from ISRO: scatterometer, SAR and GNSS-R</a:t>
            </a:r>
          </a:p>
          <a:p>
            <a:pPr lvl="1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GB" sz="1800" dirty="0"/>
              <a:t>EUMETSAT: upcoming launch of EPS-SG scatterometer (SCA): improved high-winds capabilities</a:t>
            </a:r>
          </a:p>
          <a:p>
            <a:pPr lvl="1">
              <a:spcBef>
                <a:spcPts val="60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IE" sz="1800" dirty="0"/>
              <a:t>NSOAS: launch of HY-2E in July 2026, plans for HY-2F in 2027, with improved payloads such as upgraded altimeters and dual-frequency scatterometers</a:t>
            </a:r>
          </a:p>
        </p:txBody>
      </p:sp>
      <p:sp>
        <p:nvSpPr>
          <p:cNvPr id="79" name="Google Shape;79;p9">
            <a:extLst>
              <a:ext uri="{FF2B5EF4-FFF2-40B4-BE49-F238E27FC236}">
                <a16:creationId xmlns:a16="http://schemas.microsoft.com/office/drawing/2014/main" id="{E9E6385F-3B91-4DBD-8E07-67A29DEAFA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/>
              <a:t>Planning highlights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41319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9113306D-EA8D-C53E-DDE4-11858E651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>
            <a:extLst>
              <a:ext uri="{FF2B5EF4-FFF2-40B4-BE49-F238E27FC236}">
                <a16:creationId xmlns:a16="http://schemas.microsoft.com/office/drawing/2014/main" id="{2B5E9AFF-F28A-B09C-F755-4E8634F887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/>
              <a:t>Planning highlights</a:t>
            </a:r>
            <a:endParaRPr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66F44F-F8C0-8BC4-C514-6C8C83B9F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762" y="1021912"/>
            <a:ext cx="9806475" cy="542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95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ED8178BB-BDB0-2895-AB97-78AE6356D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>
            <a:extLst>
              <a:ext uri="{FF2B5EF4-FFF2-40B4-BE49-F238E27FC236}">
                <a16:creationId xmlns:a16="http://schemas.microsoft.com/office/drawing/2014/main" id="{A30A2D5C-CCD2-6E59-2F4C-01EC695C2D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/>
              <a:t>Planning highlights</a:t>
            </a:r>
            <a:endParaRPr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B3ABA2-3F03-CD57-936D-04CB685B9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29" y="1021223"/>
            <a:ext cx="9797142" cy="552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72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92152C8D-44AD-ADF8-8813-8A841A56F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>
            <a:extLst>
              <a:ext uri="{FF2B5EF4-FFF2-40B4-BE49-F238E27FC236}">
                <a16:creationId xmlns:a16="http://schemas.microsoft.com/office/drawing/2014/main" id="{A3DF1C8A-15CD-E487-EF33-6A219D2C0B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/>
              <a:t>Planning highlights</a:t>
            </a:r>
            <a:endParaRPr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7714BE-1292-6093-27BC-23674FBEC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14" y="1008957"/>
            <a:ext cx="10689771" cy="567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5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8D69097D-0640-639C-DD56-CE4690227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>
            <a:extLst>
              <a:ext uri="{FF2B5EF4-FFF2-40B4-BE49-F238E27FC236}">
                <a16:creationId xmlns:a16="http://schemas.microsoft.com/office/drawing/2014/main" id="{6847A855-4A74-4893-0BF8-6C2B6BDB14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/>
              <a:t>Planning highlights</a:t>
            </a:r>
            <a:endParaRPr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0364C0-C78A-9EA1-D4DA-314B67050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37" y="1020354"/>
            <a:ext cx="9878926" cy="548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29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body" idx="1"/>
          </p:nvPr>
        </p:nvSpPr>
        <p:spPr>
          <a:xfrm>
            <a:off x="348300" y="1394199"/>
            <a:ext cx="11495400" cy="5047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GB" sz="2000" dirty="0"/>
              <a:t>Free and open exchange of data on a </a:t>
            </a:r>
            <a:r>
              <a:rPr lang="en-GB" sz="2000"/>
              <a:t>global scale</a:t>
            </a:r>
            <a:endParaRPr lang="en-GB" sz="2000" dirty="0"/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GB" sz="2000" dirty="0"/>
              <a:t>Continuity of wind vector measurements, and the evolution of the next generation of instruments beyond 2035</a:t>
            </a:r>
          </a:p>
        </p:txBody>
      </p:sp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/>
              <a:t>Issues for attention of SIT</a:t>
            </a:r>
            <a:endParaRPr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8DC6AA0621304397548AD8BB76B221" ma:contentTypeVersion="16" ma:contentTypeDescription="Create a new document." ma:contentTypeScope="" ma:versionID="6c86c3bc7e74dac000a588e80eb87ba6">
  <xsd:schema xmlns:xsd="http://www.w3.org/2001/XMLSchema" xmlns:xs="http://www.w3.org/2001/XMLSchema" xmlns:p="http://schemas.microsoft.com/office/2006/metadata/properties" xmlns:ns3="5e05ff0e-7f30-4ad1-b8e4-78d73f096626" xmlns:ns4="7aa57165-15b5-4038-a84a-91d92833cfad" targetNamespace="http://schemas.microsoft.com/office/2006/metadata/properties" ma:root="true" ma:fieldsID="6a80d19b42d223617432dae949ad057d" ns3:_="" ns4:_="">
    <xsd:import namespace="5e05ff0e-7f30-4ad1-b8e4-78d73f096626"/>
    <xsd:import namespace="7aa57165-15b5-4038-a84a-91d92833cf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LengthInSecond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05ff0e-7f30-4ad1-b8e4-78d73f0966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57165-15b5-4038-a84a-91d92833cfa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05ff0e-7f30-4ad1-b8e4-78d73f096626" xsi:nil="true"/>
  </documentManagement>
</p:properties>
</file>

<file path=customXml/itemProps1.xml><?xml version="1.0" encoding="utf-8"?>
<ds:datastoreItem xmlns:ds="http://schemas.openxmlformats.org/officeDocument/2006/customXml" ds:itemID="{96A6F47D-49B2-4E90-855A-6E81722A3A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05ff0e-7f30-4ad1-b8e4-78d73f096626"/>
    <ds:schemaRef ds:uri="7aa57165-15b5-4038-a84a-91d92833cf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2A2CDA-491C-49E3-8F6C-7EFE6037B9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9ACF80-D6B3-482B-B245-293294899E3A}">
  <ds:schemaRefs>
    <ds:schemaRef ds:uri="http://purl.org/dc/terms/"/>
    <ds:schemaRef ds:uri="http://schemas.microsoft.com/office/infopath/2007/PartnerControls"/>
    <ds:schemaRef ds:uri="7aa57165-15b5-4038-a84a-91d92833cfad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  <ds:schemaRef ds:uri="5e05ff0e-7f30-4ad1-b8e4-78d73f096626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197</Words>
  <Application>Microsoft Office PowerPoint</Application>
  <PresentationFormat>Widescreen</PresentationFormat>
  <Paragraphs>26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Montserrat</vt:lpstr>
      <vt:lpstr>Wingdings</vt:lpstr>
      <vt:lpstr>ceos</vt:lpstr>
      <vt:lpstr>OSVW-VC State of the Earth Observation System</vt:lpstr>
      <vt:lpstr>PowerPoint Presentation</vt:lpstr>
      <vt:lpstr>Planning highlights</vt:lpstr>
      <vt:lpstr>Planning highlights</vt:lpstr>
      <vt:lpstr>Planning highlights</vt:lpstr>
      <vt:lpstr>Planning highlights</vt:lpstr>
      <vt:lpstr>Planning highlights</vt:lpstr>
      <vt:lpstr>Issues for attention of SIT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Stefanie Linow</cp:lastModifiedBy>
  <cp:revision>16</cp:revision>
  <dcterms:modified xsi:type="dcterms:W3CDTF">2026-09-08T09:04:39Z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0x010100168DC6AA0621304397548AD8BB76B221</vt:lpwstr>
  </property>
</Properties>
</file>