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Montserra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jwAcnT19j3JhZ0lMAvyXCIKg7C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regular.fntdata"/><Relationship Id="rId10" Type="http://schemas.openxmlformats.org/officeDocument/2006/relationships/slide" Target="slides/slide5.xml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4" name="Google Shape;64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0" name="Google Shape;7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6" name="Google Shape;7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8" name="Google Shape;8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5.jpg"/><Relationship Id="rId4" Type="http://schemas.openxmlformats.org/officeDocument/2006/relationships/image" Target="../media/image1.jp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7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14" name="Google Shape;1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7"/>
          <p:cNvSpPr/>
          <p:nvPr/>
        </p:nvSpPr>
        <p:spPr>
          <a:xfrm flipH="1">
            <a:off x="-4784" y="-14542"/>
            <a:ext cx="12199164" cy="6874921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8" name="Google Shape;18;p7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7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7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b="0"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8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5" name="Google Shape;25;p8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8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8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AU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8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8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0" name="Google Shape;30;p8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9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5" name="Google Shape;35;p9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9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idx="1" type="body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9"/>
          <p:cNvSpPr txBox="1"/>
          <p:nvPr>
            <p:ph idx="2" type="body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" name="Google Shape;39;p9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AU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40;p9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1" name="Google Shape;41;p9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10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6" name="Google Shape;46;p10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0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0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AU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10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0" name="Google Shape;50;p10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11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5" name="Google Shape;55;p11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1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1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b="0"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8" name="Google Shape;58;p11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b="0"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9" name="Google Shape;59;p11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AU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1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" name="Google Shape;61;p11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AU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6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" name="Google Shape;9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6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"/>
          <p:cNvSpPr txBox="1"/>
          <p:nvPr>
            <p:ph type="title"/>
          </p:nvPr>
        </p:nvSpPr>
        <p:spPr>
          <a:xfrm>
            <a:off x="176050" y="383458"/>
            <a:ext cx="8427176" cy="3765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AU" sz="6500"/>
              <a:t>Precipitation Virtual Constellation </a:t>
            </a:r>
            <a:br>
              <a:rPr lang="en-AU" sz="6500"/>
            </a:br>
            <a:r>
              <a:rPr lang="en-AU" sz="6500"/>
              <a:t>(P-VC)</a:t>
            </a:r>
            <a:endParaRPr i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7272909" y="4252807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AU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Will McCarty (NASA),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AU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Agenda Item 1.2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AU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AU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Washington DC, USA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AU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8-10 September, 2026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/>
          <p:nvPr>
            <p:ph type="title"/>
          </p:nvPr>
        </p:nvSpPr>
        <p:spPr>
          <a:xfrm>
            <a:off x="127575" y="249800"/>
            <a:ext cx="9901200" cy="6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en-AU" sz="3200"/>
              <a:t>Summary of Current &amp; Planned Missions</a:t>
            </a:r>
            <a:endParaRPr/>
          </a:p>
        </p:txBody>
      </p:sp>
      <p:pic>
        <p:nvPicPr>
          <p:cNvPr id="73" name="Google Shape;73;p2" title="Precipitation Virtual Constellation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8250"/>
            <a:ext cx="11887201" cy="4173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>
            <p:ph idx="1" type="body"/>
          </p:nvPr>
        </p:nvSpPr>
        <p:spPr>
          <a:xfrm>
            <a:off x="348300" y="1084200"/>
            <a:ext cx="11495400" cy="52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❖"/>
            </a:pPr>
            <a:r>
              <a:rPr lang="en-AU" sz="2000"/>
              <a:t>First kick-off meeting for new co-lead on 21 July 2026 (Will McCarty of NASA, succeeding Chris Kidd)</a:t>
            </a:r>
            <a:endParaRPr sz="2000"/>
          </a:p>
          <a:p>
            <a:pPr indent="-355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❖"/>
            </a:pPr>
            <a:r>
              <a:rPr lang="en-AU" sz="2000"/>
              <a:t>Precipitation observing system is expanding, with increasing Doppler, microwave, and commercial capabilities.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Char char="❖"/>
            </a:pPr>
            <a:r>
              <a:rPr b="1" lang="en-AU" sz="2000"/>
              <a:t>GPM DPR/GMI:</a:t>
            </a:r>
            <a:r>
              <a:rPr lang="en-AU" sz="2000"/>
              <a:t> </a:t>
            </a:r>
            <a:r>
              <a:rPr b="1" lang="en-AU" sz="2000"/>
              <a:t>Version 8 products released</a:t>
            </a:r>
            <a:r>
              <a:rPr lang="en-AU" sz="2000"/>
              <a:t> in March 2026. 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Char char="❖"/>
            </a:pPr>
            <a:r>
              <a:rPr b="1" lang="en-AU" sz="2000"/>
              <a:t>AMSR3:</a:t>
            </a:r>
            <a:r>
              <a:rPr lang="en-AU" sz="2000"/>
              <a:t> Data </a:t>
            </a:r>
            <a:r>
              <a:rPr b="1" lang="en-AU" sz="2000"/>
              <a:t>publicly available</a:t>
            </a:r>
            <a:r>
              <a:rPr lang="en-AU" sz="2000"/>
              <a:t> since June 2026. 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Char char="❖"/>
            </a:pPr>
            <a:r>
              <a:rPr b="1" lang="en-AU" sz="2000"/>
              <a:t>EarthCARE:</a:t>
            </a:r>
            <a:r>
              <a:rPr lang="en-AU" sz="2000"/>
              <a:t> Now being </a:t>
            </a:r>
            <a:r>
              <a:rPr b="1" lang="en-AU" sz="2000"/>
              <a:t>operationally integrated into ECMWF NWP systems</a:t>
            </a:r>
            <a:r>
              <a:rPr lang="en-AU" sz="2000"/>
              <a:t>, demonstrating the direct contribution of science missions to operational forecasting. 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Char char="❖"/>
            </a:pPr>
            <a:r>
              <a:rPr b="1" lang="en-AU" sz="2000"/>
              <a:t>GSMaP:</a:t>
            </a:r>
            <a:r>
              <a:rPr lang="en-AU" sz="2000"/>
              <a:t> </a:t>
            </a:r>
            <a:r>
              <a:rPr b="1" lang="en-AU" sz="2000"/>
              <a:t>Version 9 planned for October 2026</a:t>
            </a:r>
            <a:r>
              <a:rPr lang="en-AU" sz="2000"/>
              <a:t>, incorporating additional NWP information and AI/ML techniques to improve passive microwave precipitation retrievals. 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Arial"/>
              <a:buChar char="❖"/>
            </a:pPr>
            <a:r>
              <a:rPr b="1" lang="en-AU" sz="2000"/>
              <a:t>FALCON:</a:t>
            </a:r>
            <a:r>
              <a:rPr lang="en-AU" sz="2000"/>
              <a:t> Planned </a:t>
            </a:r>
            <a:r>
              <a:rPr b="1" lang="en-AU" sz="2000"/>
              <a:t>atmospheric constellation</a:t>
            </a:r>
            <a:r>
              <a:rPr lang="en-AU" sz="2000"/>
              <a:t> consisting of radars, lidar, and radiometers targeting global, continuously updated observations and multi-mission algorithms and AI applications.</a:t>
            </a:r>
            <a:endParaRPr sz="2000"/>
          </a:p>
          <a:p>
            <a: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</a:pPr>
            <a:r>
              <a:t/>
            </a:r>
            <a:endParaRPr sz="2000"/>
          </a:p>
        </p:txBody>
      </p:sp>
      <p:sp>
        <p:nvSpPr>
          <p:cNvPr id="79" name="Google Shape;79;p3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en-AU" sz="3600"/>
              <a:t>P-VC</a:t>
            </a:r>
            <a:r>
              <a:rPr lang="en-AU"/>
              <a:t> </a:t>
            </a:r>
            <a:r>
              <a:rPr lang="en-AU" sz="3600"/>
              <a:t>Updates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"/>
          <p:cNvSpPr txBox="1"/>
          <p:nvPr>
            <p:ph idx="1" type="body"/>
          </p:nvPr>
        </p:nvSpPr>
        <p:spPr>
          <a:xfrm>
            <a:off x="324225" y="1130699"/>
            <a:ext cx="11495400" cy="56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46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ontserrat"/>
              <a:buChar char="❖"/>
            </a:pPr>
            <a:r>
              <a:rPr lang="en-AU" sz="2300"/>
              <a:t>Various types of gaps – coverage and continuity of existing measurements; surface reference observations; and gaps created by challenging precipitation regimes.</a:t>
            </a:r>
            <a:endParaRPr sz="2300"/>
          </a:p>
          <a:p>
            <a:pPr indent="-36830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200"/>
              <a:buChar char="▪"/>
            </a:pPr>
            <a:r>
              <a:rPr b="1" lang="en-AU" sz="1800"/>
              <a:t>Spaceborne precipitation radar observations:</a:t>
            </a:r>
            <a:r>
              <a:rPr lang="en-AU" sz="1800"/>
              <a:t> Need to assess future continuity and coverage of spaceborne precipitation radar measurements. </a:t>
            </a:r>
            <a:endParaRPr sz="2200"/>
          </a:p>
          <a:p>
            <a:pPr indent="-36830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200"/>
              <a:buChar char="▪"/>
            </a:pPr>
            <a:r>
              <a:rPr b="1" lang="en-AU" sz="1800"/>
              <a:t>Surface/reference data:</a:t>
            </a:r>
            <a:r>
              <a:rPr lang="en-AU" sz="1800"/>
              <a:t> Sparse ground observations in the Himalayan and northeastern regions of India, limited reference observations for precipitation retrieval and validation. </a:t>
            </a:r>
            <a:endParaRPr sz="2200"/>
          </a:p>
          <a:p>
            <a:pPr indent="-36830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200"/>
              <a:buChar char="▪"/>
            </a:pPr>
            <a:r>
              <a:rPr b="1" lang="en-AU" sz="1800"/>
              <a:t>Snowfall:</a:t>
            </a:r>
            <a:r>
              <a:rPr lang="en-AU" sz="1800"/>
              <a:t> Need for improved, validated surface snowfall/precipitation </a:t>
            </a:r>
            <a:r>
              <a:rPr lang="en-AU" sz="1800"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products. </a:t>
            </a:r>
            <a:endParaRPr sz="2200"/>
          </a:p>
          <a:p>
            <a:pPr indent="-36830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200"/>
              <a:buChar char="▪"/>
            </a:pPr>
            <a:r>
              <a:rPr b="1" lang="en-AU" sz="1800"/>
              <a:t>Complex terrain:</a:t>
            </a:r>
            <a:r>
              <a:rPr lang="en-AU" sz="1800"/>
              <a:t> </a:t>
            </a:r>
            <a:r>
              <a:rPr lang="en-AU" sz="1800"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Retrieval challenges in </a:t>
            </a:r>
            <a:r>
              <a:rPr lang="en-AU" sz="1800"/>
              <a:t>accurately retrieving precipitation over mountainous regions; need further algorithm development and validation using high-quality surface observations.</a:t>
            </a:r>
            <a:endParaRPr sz="2200"/>
          </a:p>
          <a:p>
            <a:pPr indent="-38100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400"/>
              <a:buChar char="▪"/>
            </a:pPr>
            <a:r>
              <a:rPr b="1" lang="en-AU" sz="1800"/>
              <a:t>Latency:</a:t>
            </a:r>
            <a:r>
              <a:rPr lang="en-AU" sz="1800"/>
              <a:t> : Lower-</a:t>
            </a:r>
            <a:r>
              <a:rPr lang="en-AU" sz="1800"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latency </a:t>
            </a:r>
            <a:r>
              <a:rPr lang="en-AU" sz="1800"/>
              <a:t>observations are needed for rapid applications. Direct Broadcast and DBNet could improve timeliness, although coverage remains limited. </a:t>
            </a:r>
            <a:endParaRPr sz="1800"/>
          </a:p>
        </p:txBody>
      </p:sp>
      <p:sp>
        <p:nvSpPr>
          <p:cNvPr id="85" name="Google Shape;85;p4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en-AU" sz="3600"/>
              <a:t>Key Gaps &amp; Challenges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"/>
          <p:cNvSpPr txBox="1"/>
          <p:nvPr>
            <p:ph idx="1" type="body"/>
          </p:nvPr>
        </p:nvSpPr>
        <p:spPr>
          <a:xfrm>
            <a:off x="324233" y="1111045"/>
            <a:ext cx="11495400" cy="5110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00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Montserrat"/>
              <a:buChar char="❖"/>
            </a:pPr>
            <a:r>
              <a:rPr b="1" lang="en-AU" sz="2300"/>
              <a:t>New data sources</a:t>
            </a:r>
            <a:endParaRPr sz="2300"/>
          </a:p>
          <a:p>
            <a:pPr indent="-37465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300"/>
              <a:buFont typeface="Arial"/>
              <a:buChar char="▪"/>
            </a:pPr>
            <a:r>
              <a:rPr b="1" lang="en-AU" sz="1900"/>
              <a:t>NASA:</a:t>
            </a:r>
            <a:r>
              <a:rPr lang="en-AU" sz="1900"/>
              <a:t> Purchase of </a:t>
            </a:r>
            <a:r>
              <a:rPr b="1" lang="en-AU" sz="1900"/>
              <a:t>Tomorrow.io precipitation radar data</a:t>
            </a:r>
            <a:r>
              <a:rPr lang="en-AU" sz="1900"/>
              <a:t>. </a:t>
            </a:r>
            <a:endParaRPr sz="2300"/>
          </a:p>
          <a:p>
            <a:pPr indent="-37465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300"/>
              <a:buFont typeface="Arial"/>
              <a:buChar char="▪"/>
            </a:pPr>
            <a:r>
              <a:rPr b="1" lang="en-AU" sz="1900"/>
              <a:t>NOAA:</a:t>
            </a:r>
            <a:r>
              <a:rPr lang="en-AU" sz="1900"/>
              <a:t> </a:t>
            </a:r>
            <a:r>
              <a:rPr b="1" lang="en-AU" sz="1900"/>
              <a:t>Tomorrow.io + WeatherStream microwave sounder</a:t>
            </a:r>
            <a:r>
              <a:rPr lang="en-AU" sz="1900"/>
              <a:t> data. </a:t>
            </a:r>
            <a:endParaRPr sz="2300"/>
          </a:p>
          <a:p>
            <a:pPr indent="-37465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300"/>
              <a:buFont typeface="Arial"/>
              <a:buChar char="▪"/>
            </a:pPr>
            <a:r>
              <a:rPr b="1" lang="en-AU" sz="1900"/>
              <a:t>Role of Commercial Data:</a:t>
            </a:r>
            <a:r>
              <a:rPr lang="en-AU" sz="1900"/>
              <a:t> Provide </a:t>
            </a:r>
            <a:r>
              <a:rPr b="1" lang="en-AU" sz="1900"/>
              <a:t>additional and complementary observations</a:t>
            </a:r>
            <a:r>
              <a:rPr lang="en-AU" sz="1900"/>
              <a:t> to existing satellite capabilities.</a:t>
            </a:r>
            <a:endParaRPr sz="2300"/>
          </a:p>
          <a:p>
            <a:pPr indent="-4000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Montserrat"/>
              <a:buChar char="❖"/>
            </a:pPr>
            <a:r>
              <a:rPr b="1" lang="en-AU" sz="2300"/>
              <a:t>Key gap &amp; considerations</a:t>
            </a:r>
            <a:endParaRPr sz="2300"/>
          </a:p>
          <a:p>
            <a:pPr indent="-37465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300"/>
              <a:buChar char="▪"/>
            </a:pPr>
            <a:r>
              <a:rPr lang="en-AU" sz="1900"/>
              <a:t>Data quality are currently below core satellite sensors </a:t>
            </a:r>
            <a:endParaRPr sz="2300"/>
          </a:p>
          <a:p>
            <a:pPr indent="-37465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300"/>
              <a:buChar char="▪"/>
            </a:pPr>
            <a:r>
              <a:rPr lang="en-AU" sz="1900"/>
              <a:t>Need methodology for consistent assessment of </a:t>
            </a:r>
            <a:r>
              <a:rPr b="1" lang="en-AU" sz="1900"/>
              <a:t>quality, calibration, coverage and interoperability</a:t>
            </a:r>
            <a:r>
              <a:rPr lang="en-AU" sz="1900"/>
              <a:t> </a:t>
            </a:r>
            <a:endParaRPr sz="2300"/>
          </a:p>
          <a:p>
            <a:pPr indent="-37465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300"/>
              <a:buChar char="▪"/>
            </a:pPr>
            <a:r>
              <a:rPr lang="en-AU" sz="1900"/>
              <a:t>Increasingly heterogeneous observations require </a:t>
            </a:r>
            <a:r>
              <a:rPr b="1" lang="en-AU" sz="1900"/>
              <a:t>consistent quality metrics</a:t>
            </a:r>
            <a:endParaRPr sz="2300"/>
          </a:p>
          <a:p>
            <a:pPr indent="-37465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300"/>
              <a:buChar char="▪"/>
            </a:pPr>
            <a:r>
              <a:rPr lang="en-AU" sz="1900"/>
              <a:t>Commercial data can fill sampling gaps, but their value needs to be demonstrated against established reference observations</a:t>
            </a:r>
            <a:endParaRPr sz="2700"/>
          </a:p>
        </p:txBody>
      </p:sp>
      <p:sp>
        <p:nvSpPr>
          <p:cNvPr id="91" name="Google Shape;91;p5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en-AU" sz="2800"/>
              <a:t>Emerging &amp; Commercial Data Sources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