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Montserrat SemiBold"/>
      <p:regular r:id="rId13"/>
      <p:bold r:id="rId14"/>
      <p:italic r:id="rId15"/>
      <p:boldItalic r:id="rId16"/>
    </p:embeddedFont>
    <p:embeddedFont>
      <p:font typeface="Montserra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MontserratSemiBold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ontserratSemiBold-italic.fntdata"/><Relationship Id="rId14" Type="http://schemas.openxmlformats.org/officeDocument/2006/relationships/font" Target="fonts/MontserratSemiBold-bold.fntdata"/><Relationship Id="rId17" Type="http://schemas.openxmlformats.org/officeDocument/2006/relationships/font" Target="fonts/Montserrat-regular.fntdata"/><Relationship Id="rId16" Type="http://schemas.openxmlformats.org/officeDocument/2006/relationships/font" Target="fonts/MontserratSemiBold-boldItalic.fntdata"/><Relationship Id="rId5" Type="http://schemas.openxmlformats.org/officeDocument/2006/relationships/slide" Target="slides/slide1.xml"/><Relationship Id="rId19" Type="http://schemas.openxmlformats.org/officeDocument/2006/relationships/font" Target="fonts/Montserrat-italic.fntdata"/><Relationship Id="rId6" Type="http://schemas.openxmlformats.org/officeDocument/2006/relationships/slide" Target="slides/slide2.xml"/><Relationship Id="rId18" Type="http://schemas.openxmlformats.org/officeDocument/2006/relationships/font" Target="fonts/Montserra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702e34eed6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702e34eed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61deabea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a61deabe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a61deabea_2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a61deabea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a61deabea_2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a61deabea_2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a61deabea_2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a61deabea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e08bd8aa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6e08bd8a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6.jpg"/><Relationship Id="rId4" Type="http://schemas.openxmlformats.org/officeDocument/2006/relationships/image" Target="../media/image2.jpg"/><Relationship Id="rId5" Type="http://schemas.openxmlformats.org/officeDocument/2006/relationships/image" Target="../media/image1.png"/><Relationship Id="rId6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7" title="WQ-WS-slide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" y="0"/>
            <a:ext cx="6395868" cy="6858003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/>
          <p:nvPr>
            <p:ph type="title"/>
          </p:nvPr>
        </p:nvSpPr>
        <p:spPr>
          <a:xfrm>
            <a:off x="1366933" y="3944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7"/>
          <p:cNvSpPr txBox="1"/>
          <p:nvPr>
            <p:ph idx="1" type="body"/>
          </p:nvPr>
        </p:nvSpPr>
        <p:spPr>
          <a:xfrm>
            <a:off x="1366933" y="1337733"/>
            <a:ext cx="10280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12" type="sldNum"/>
          </p:nvPr>
        </p:nvSpPr>
        <p:spPr>
          <a:xfrm>
            <a:off x="11296610" y="623357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7" name="Google Shape;67;p7" title="CEOS_logo_white_no_tex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67" y="6247518"/>
            <a:ext cx="1322004" cy="52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"/>
          <p:cNvSpPr txBox="1"/>
          <p:nvPr/>
        </p:nvSpPr>
        <p:spPr>
          <a:xfrm>
            <a:off x="1621783" y="6286376"/>
            <a:ext cx="74184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Water Quality Workshop | September 11, 2026</a:t>
            </a:r>
            <a:endParaRPr sz="1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type="title"/>
          </p:nvPr>
        </p:nvSpPr>
        <p:spPr>
          <a:xfrm>
            <a:off x="176050" y="175950"/>
            <a:ext cx="81789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COAST-VC</a:t>
            </a:r>
            <a:endParaRPr sz="65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i="1" lang="en-GB" sz="3000"/>
              <a:t>State of the Earth Observation System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8"/>
          <p:cNvSpPr/>
          <p:nvPr/>
        </p:nvSpPr>
        <p:spPr>
          <a:xfrm>
            <a:off x="7551000" y="4128475"/>
            <a:ext cx="4641000" cy="27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Neeraj Agarwal (ISRO)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Aurelien </a:t>
            </a: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Carbonniere (CNES) 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Nima Pahlevan (NASA) </a:t>
            </a:r>
            <a:endParaRPr b="1" sz="19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Supported by Alex Christensen </a:t>
            </a:r>
            <a:r>
              <a:rPr b="1" i="0" lang="en-GB" sz="17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i="0" sz="17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7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</a:t>
            </a:r>
            <a:r>
              <a:rPr b="1" lang="en-GB" sz="1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1.2.9</a:t>
            </a:r>
            <a:endParaRPr sz="17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1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1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17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/>
          <p:nvPr/>
        </p:nvSpPr>
        <p:spPr>
          <a:xfrm>
            <a:off x="94020" y="103248"/>
            <a:ext cx="8668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9" title="COAST Virtual Constell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075" y="1172125"/>
            <a:ext cx="7311852" cy="5202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/>
          <p:nvPr>
            <p:ph idx="1" type="body"/>
          </p:nvPr>
        </p:nvSpPr>
        <p:spPr>
          <a:xfrm>
            <a:off x="348300" y="1524899"/>
            <a:ext cx="11495400" cy="5047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Recent presentations on COAST-VC</a:t>
            </a:r>
            <a:endParaRPr sz="2400"/>
          </a:p>
          <a:p>
            <a:pPr indent="-32385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COSPAR 1-9 August | Florence, IT (Jerome Benveniste)</a:t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CoastPredict General Assembly and GlobalCoast Network Assembly. 21-24 April | Mérida, Mexico (Aurelien)</a:t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Introduction to CEOS COAST – meeting with the Philippines Space Agency in 26 January (Aurelien)</a:t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GHRSST meeting (Neeraj)</a:t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Gap Analysis Strategy was presented in CEOS Water Quality Side Event on April 13th, 2026. </a:t>
            </a:r>
            <a:endParaRPr sz="1500"/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Gap Analysis </a:t>
            </a:r>
            <a:endParaRPr sz="2400"/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</a:pPr>
            <a:r>
              <a:rPr lang="en-GB" sz="1600"/>
              <a:t>COAST-VC (in conjunction with other CEOS entities) leads SMEs in a gaps and limitations analysis across coastal regions. This is a CEOS contribution to other international initiatives such as the Space4Ocean Alliance.  </a:t>
            </a:r>
            <a:endParaRPr sz="1600"/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</a:pPr>
            <a:r>
              <a:rPr lang="en-GB" sz="1600"/>
              <a:t>80+ SMEs are participating in four s</a:t>
            </a:r>
            <a:r>
              <a:rPr lang="en-GB" sz="1600"/>
              <a:t>ub-groups: </a:t>
            </a:r>
            <a:r>
              <a:rPr b="1" lang="en-GB" sz="1600"/>
              <a:t>In Situ Validation, Products and Algorithms, High Latitudes, </a:t>
            </a:r>
            <a:r>
              <a:rPr b="1" lang="en-GB" sz="1600"/>
              <a:t>Tools</a:t>
            </a:r>
            <a:r>
              <a:rPr lang="en-GB" sz="1600"/>
              <a:t> </a:t>
            </a:r>
            <a:endParaRPr sz="1600"/>
          </a:p>
          <a:p>
            <a:pPr indent="-3302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▪"/>
            </a:pPr>
            <a:r>
              <a:rPr lang="en-GB" sz="1600"/>
              <a:t>Report due to SIT Chair Q2 2027</a:t>
            </a:r>
            <a:endParaRPr sz="1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86" name="Google Shape;86;p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Planning highlights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idx="1" type="body"/>
          </p:nvPr>
        </p:nvSpPr>
        <p:spPr>
          <a:xfrm>
            <a:off x="348308" y="1327508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2425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50"/>
              <a:buChar char="❖"/>
            </a:pPr>
            <a:r>
              <a:rPr lang="en-GB" sz="1950">
                <a:solidFill>
                  <a:srgbClr val="000000"/>
                </a:solidFill>
              </a:rPr>
              <a:t>Goals and Objectives:</a:t>
            </a:r>
            <a:endParaRPr sz="1950">
              <a:solidFill>
                <a:srgbClr val="000000"/>
              </a:solidFill>
            </a:endParaRPr>
          </a:p>
          <a:p>
            <a:pPr indent="-324485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10"/>
              <a:buChar char="▪"/>
            </a:pPr>
            <a:r>
              <a:rPr lang="en-GB" sz="1510">
                <a:solidFill>
                  <a:srgbClr val="000000"/>
                </a:solidFill>
              </a:rPr>
              <a:t>Quantify the in-situ reference and validation gap that limits confidence in coastal products.</a:t>
            </a:r>
            <a:endParaRPr sz="1510">
              <a:solidFill>
                <a:srgbClr val="000000"/>
              </a:solidFill>
            </a:endParaRPr>
          </a:p>
          <a:p>
            <a:pPr indent="-324485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10"/>
              <a:buChar char="▪"/>
            </a:pPr>
            <a:r>
              <a:rPr lang="en-GB" sz="1510">
                <a:solidFill>
                  <a:srgbClr val="000000"/>
                </a:solidFill>
              </a:rPr>
              <a:t>Treat data access and processing latency as first-class operational concerns.</a:t>
            </a:r>
            <a:endParaRPr sz="1510">
              <a:solidFill>
                <a:srgbClr val="000000"/>
              </a:solidFill>
            </a:endParaRPr>
          </a:p>
          <a:p>
            <a:pPr indent="-352425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50"/>
              <a:buChar char="❖"/>
            </a:pPr>
            <a:r>
              <a:rPr lang="en-GB" sz="1950">
                <a:solidFill>
                  <a:srgbClr val="000000"/>
                </a:solidFill>
              </a:rPr>
              <a:t>Approach:</a:t>
            </a:r>
            <a:endParaRPr sz="1950">
              <a:solidFill>
                <a:srgbClr val="000000"/>
              </a:solidFill>
            </a:endParaRPr>
          </a:p>
          <a:p>
            <a:pPr indent="-32385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▪"/>
            </a:pPr>
            <a:r>
              <a:rPr lang="en-GB" sz="1500">
                <a:solidFill>
                  <a:srgbClr val="000000"/>
                </a:solidFill>
              </a:rPr>
              <a:t>Assess 25 coastal biophysical and biogeochemical variables against their principal observing technique.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▪"/>
            </a:pPr>
            <a:r>
              <a:rPr lang="en-GB" sz="1500">
                <a:solidFill>
                  <a:srgbClr val="000000"/>
                </a:solidFill>
              </a:rPr>
              <a:t>Classify each variable as operational, semi-operational, research, or not achievable inside the 100 km band.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▪"/>
            </a:pPr>
            <a:r>
              <a:rPr lang="en-GB" sz="1500">
                <a:solidFill>
                  <a:srgbClr val="000000"/>
                </a:solidFill>
              </a:rPr>
              <a:t>Assess every sensing family (</a:t>
            </a:r>
            <a:r>
              <a:rPr i="1" lang="en-GB" sz="1500">
                <a:solidFill>
                  <a:srgbClr val="000000"/>
                </a:solidFill>
              </a:rPr>
              <a:t>optical, thermal, radar altimetry, SAR, scatterometry, GNSS-R, L-band, lidar</a:t>
            </a:r>
            <a:r>
              <a:rPr lang="en-GB" sz="1500">
                <a:solidFill>
                  <a:srgbClr val="000000"/>
                </a:solidFill>
              </a:rPr>
              <a:t>), not colour and SST alone.</a:t>
            </a:r>
            <a:endParaRPr sz="1500">
              <a:solidFill>
                <a:srgbClr val="000000"/>
              </a:solidFill>
            </a:endParaRPr>
          </a:p>
          <a:p>
            <a:pPr indent="-32385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▪"/>
            </a:pPr>
            <a:r>
              <a:rPr lang="en-GB" sz="1500">
                <a:solidFill>
                  <a:srgbClr val="000000"/>
                </a:solidFill>
              </a:rPr>
              <a:t>Test coastal validation quantitatively from satellite-in situ match-ups, using an uncertainty-aware fidelity assessment.</a:t>
            </a:r>
            <a:endParaRPr sz="1500">
              <a:solidFill>
                <a:srgbClr val="000000"/>
              </a:solidFill>
            </a:endParaRPr>
          </a:p>
          <a:p>
            <a:pPr indent="-352425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950"/>
              <a:buChar char="❖"/>
            </a:pPr>
            <a:r>
              <a:rPr lang="en-GB" sz="1950">
                <a:solidFill>
                  <a:srgbClr val="000000"/>
                </a:solidFill>
              </a:rPr>
              <a:t>Leads:</a:t>
            </a:r>
            <a:endParaRPr sz="1950">
              <a:solidFill>
                <a:srgbClr val="000000"/>
              </a:solidFill>
            </a:endParaRPr>
          </a:p>
          <a:p>
            <a:pPr indent="-32385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Char char="▪"/>
            </a:pPr>
            <a:r>
              <a:rPr lang="en-GB" sz="1500">
                <a:solidFill>
                  <a:srgbClr val="000000"/>
                </a:solidFill>
              </a:rPr>
              <a:t>Suhyb Salama (University of Twente, ITC), Chandanlal Parida (IOW),  Arjun Adhikari (Goa University)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/>
              <a:t>Gap Analysis: In Situ Validation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>
            <p:ph idx="1" type="body"/>
          </p:nvPr>
        </p:nvSpPr>
        <p:spPr>
          <a:xfrm>
            <a:off x="324233" y="1414154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Goals and Objectives:</a:t>
            </a:r>
            <a:endParaRPr sz="1900"/>
          </a:p>
          <a:p>
            <a:pPr indent="-32766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560"/>
              <a:buChar char="▪"/>
            </a:pPr>
            <a:r>
              <a:rPr lang="en-GB" sz="1560"/>
              <a:t>Define gaps and limitations on coastal products</a:t>
            </a:r>
            <a:endParaRPr sz="1560"/>
          </a:p>
          <a:p>
            <a:pPr indent="-32766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560"/>
              <a:buChar char="▪"/>
            </a:pPr>
            <a:r>
              <a:rPr lang="en-GB" sz="1560"/>
              <a:t>Separate evaluation of near-shore vs coastal (shelf) areas</a:t>
            </a:r>
            <a:endParaRPr sz="1560"/>
          </a:p>
          <a:p>
            <a:pPr indent="-32766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560"/>
              <a:buChar char="▪"/>
            </a:pPr>
            <a:r>
              <a:rPr lang="en-GB" sz="1560"/>
              <a:t>Include recommendations</a:t>
            </a:r>
            <a:endParaRPr sz="1560"/>
          </a:p>
          <a:p>
            <a:pPr indent="-34925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Approach:</a:t>
            </a:r>
            <a:endParaRPr sz="1900"/>
          </a:p>
          <a:p>
            <a:pPr indent="-32766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560"/>
              <a:buChar char="▪"/>
            </a:pPr>
            <a:r>
              <a:rPr lang="en-GB" sz="1560"/>
              <a:t>Finding consensus among the group in terms of definitions/concepts</a:t>
            </a:r>
            <a:endParaRPr sz="1560"/>
          </a:p>
          <a:p>
            <a:pPr indent="-32766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560"/>
              <a:buChar char="▪"/>
            </a:pPr>
            <a:r>
              <a:rPr lang="en-GB" sz="1560"/>
              <a:t>Construction of a Table with main applications (i.e. climate, pollution, biodiversity, and water quality) to link products and algorithms to gaps and limitations</a:t>
            </a:r>
            <a:endParaRPr sz="1560"/>
          </a:p>
          <a:p>
            <a:pPr indent="-32766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560"/>
              <a:buChar char="▪"/>
            </a:pPr>
            <a:r>
              <a:rPr lang="en-GB" sz="1560"/>
              <a:t>Literature review and expert knowledge</a:t>
            </a:r>
            <a:endParaRPr sz="1560"/>
          </a:p>
          <a:p>
            <a:pPr indent="-349250" lvl="0" marL="4572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Leads: </a:t>
            </a:r>
            <a:endParaRPr sz="1900"/>
          </a:p>
          <a:p>
            <a:pPr indent="-327660" lvl="1" marL="914400" rtl="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560"/>
              <a:buChar char="▪"/>
            </a:pPr>
            <a:r>
              <a:rPr lang="en-GB" sz="1560"/>
              <a:t>Victor Martinez-Vicente, Michelle Gierach, Punya Ravichandran, Erich Hochberg</a:t>
            </a:r>
            <a:endParaRPr sz="156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/>
              <a:t>Gap Analysis: Products and Algorithms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/>
          <p:nvPr>
            <p:ph idx="1" type="body"/>
          </p:nvPr>
        </p:nvSpPr>
        <p:spPr>
          <a:xfrm>
            <a:off x="348308" y="1385283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Goals and Objectives:</a:t>
            </a:r>
            <a:endParaRPr sz="19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Summarise the observation challenges at high latitudes.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Review novel and emerging observational capabilities.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Identify critical observational gaps and data user needs.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Evaluate the availability and readiness of existing satellite derived products.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Establish a strategic framework for complementary advanced in-situ observations.</a:t>
            </a:r>
            <a:endParaRPr sz="15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Approach:</a:t>
            </a:r>
            <a:endParaRPr sz="19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Initially met as a sub-group of the chairs to gather ideas/content.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Now organising telecons with the larger group to gather feedback.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Bringing the gathered content together as the draft.</a:t>
            </a:r>
            <a:endParaRPr sz="15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Leads: </a:t>
            </a:r>
            <a:endParaRPr sz="19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Samantha Lavender, Daniel Carlson, Lian Feng, Sushil Kumar Singh, and Maria Tzortziou.</a:t>
            </a:r>
            <a:endParaRPr/>
          </a:p>
        </p:txBody>
      </p:sp>
      <p:sp>
        <p:nvSpPr>
          <p:cNvPr id="104" name="Google Shape;104;p1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700"/>
              <a:t>Gap Analysis: High Latitudes</a:t>
            </a:r>
            <a:endParaRPr sz="3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>
            <p:ph idx="1" type="body"/>
          </p:nvPr>
        </p:nvSpPr>
        <p:spPr>
          <a:xfrm>
            <a:off x="324233" y="1443030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Goals and Objectives:</a:t>
            </a:r>
            <a:endParaRPr sz="19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Consolidate</a:t>
            </a:r>
            <a:r>
              <a:rPr lang="en-GB" sz="1500"/>
              <a:t> inventory of coastal data portals and tools 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Identify geographies with utmost need for satellite-based capabilities 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Document adoption challenges and </a:t>
            </a:r>
            <a:r>
              <a:rPr lang="en-GB" sz="1500"/>
              <a:t>barriers</a:t>
            </a:r>
            <a:r>
              <a:rPr lang="en-GB" sz="1500"/>
              <a:t> to entry 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Strategize approaches for EO integration into coastal </a:t>
            </a:r>
            <a:r>
              <a:rPr lang="en-GB" sz="1500"/>
              <a:t>economies </a:t>
            </a:r>
            <a:endParaRPr sz="15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Approach:</a:t>
            </a:r>
            <a:endParaRPr sz="19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Engaged via virtual meetings </a:t>
            </a:r>
            <a:endParaRPr sz="15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▪"/>
            </a:pPr>
            <a:r>
              <a:rPr lang="en-GB" sz="1500"/>
              <a:t>Literature review based on existing inventories, adoption barriers, and underserved regions </a:t>
            </a:r>
            <a:endParaRPr sz="15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Char char="❖"/>
            </a:pPr>
            <a:r>
              <a:rPr lang="en-GB" sz="1900"/>
              <a:t>Leads: </a:t>
            </a:r>
            <a:endParaRPr sz="1900"/>
          </a:p>
          <a:p>
            <a:pPr indent="-304800" lvl="1" marL="91440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SzPts val="1200"/>
              <a:buChar char="▪"/>
            </a:pPr>
            <a:r>
              <a:rPr lang="en-GB" sz="1500"/>
              <a:t>Violeta Sanjuan Calzado, Dani Varghese, Nima Pahlevan, Salamimoses Adelakun</a:t>
            </a:r>
            <a:endParaRPr sz="1500"/>
          </a:p>
        </p:txBody>
      </p:sp>
      <p:sp>
        <p:nvSpPr>
          <p:cNvPr id="110" name="Google Shape;110;p14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/>
              <a:t>Gap Analysis: Tools</a:t>
            </a:r>
            <a:endParaRPr sz="3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idx="1" type="body"/>
          </p:nvPr>
        </p:nvSpPr>
        <p:spPr>
          <a:xfrm>
            <a:off x="348300" y="1394199"/>
            <a:ext cx="11495400" cy="5047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Any gaps, challenges, risks</a:t>
            </a:r>
            <a:endParaRPr sz="2000">
              <a:solidFill>
                <a:srgbClr val="FF0000"/>
              </a:solidFill>
            </a:endParaRPr>
          </a:p>
          <a:p>
            <a:pPr indent="-3556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Community participation 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Other items that would benefit from Principal attention  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High-Latitude —&gt;  Arctic Focus group in close collaboration with NOSA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Tools —&gt;  challenges identified in commercial use and adoption of EO </a:t>
            </a:r>
            <a:endParaRPr/>
          </a:p>
          <a:p>
            <a:pPr indent="-355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Engagement of the commercial sector in the VC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Optical: Bathymetry products appear mature</a:t>
            </a:r>
            <a:endParaRPr sz="2000"/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SzPts val="2000"/>
              <a:buChar char="▪"/>
            </a:pPr>
            <a:r>
              <a:rPr lang="en-GB" sz="2000"/>
              <a:t>SAR: Flood mapping method assessment through NASA CSDA 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Issues for attention of SIT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