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45.xml"/>
  <Override ContentType="application/vnd.openxmlformats-officedocument.presentationml.notesSlide+xml" PartName="/ppt/notesSlides/notesSlide3.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43.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44.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47.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0" r:id="rId3"/>
    <p:sldMasterId id="2147483681" r:id="rId4"/>
    <p:sldMasterId id="2147483682"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Lst>
  <p:sldSz cy="6858000" cx="12192000"/>
  <p:notesSz cx="6858000" cy="9144000"/>
  <p:embeddedFontLst>
    <p:embeddedFont>
      <p:font typeface="Play"/>
      <p:regular r:id="rId54"/>
      <p:bold r:id="rId55"/>
    </p:embeddedFont>
    <p:embeddedFont>
      <p:font typeface="Montserrat SemiBold"/>
      <p:regular r:id="rId56"/>
      <p:bold r:id="rId57"/>
      <p:italic r:id="rId58"/>
      <p:boldItalic r:id="rId59"/>
    </p:embeddedFont>
    <p:embeddedFont>
      <p:font typeface="Montserrat"/>
      <p:regular r:id="rId60"/>
      <p:bold r:id="rId61"/>
      <p:italic r:id="rId62"/>
      <p:boldItalic r:id="rId63"/>
    </p:embeddedFont>
    <p:embeddedFont>
      <p:font typeface="Montserrat Black"/>
      <p:bold r:id="rId64"/>
      <p:boldItalic r:id="rId6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slide" Target="slides/slide40.xml"/><Relationship Id="rId45" Type="http://schemas.openxmlformats.org/officeDocument/2006/relationships/slide" Target="slides/slide39.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3.xml"/><Relationship Id="rId48" Type="http://schemas.openxmlformats.org/officeDocument/2006/relationships/slide" Target="slides/slide42.xml"/><Relationship Id="rId47" Type="http://schemas.openxmlformats.org/officeDocument/2006/relationships/slide" Target="slides/slide41.xml"/><Relationship Id="rId49" Type="http://schemas.openxmlformats.org/officeDocument/2006/relationships/slide" Target="slides/slide43.xml"/><Relationship Id="rId5" Type="http://schemas.openxmlformats.org/officeDocument/2006/relationships/slideMaster" Target="slideMasters/slideMaster3.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62" Type="http://schemas.openxmlformats.org/officeDocument/2006/relationships/font" Target="fonts/Montserrat-italic.fntdata"/><Relationship Id="rId61" Type="http://schemas.openxmlformats.org/officeDocument/2006/relationships/font" Target="fonts/Montserrat-bold.fntdata"/><Relationship Id="rId20" Type="http://schemas.openxmlformats.org/officeDocument/2006/relationships/slide" Target="slides/slide14.xml"/><Relationship Id="rId64" Type="http://schemas.openxmlformats.org/officeDocument/2006/relationships/font" Target="fonts/MontserratBlack-bold.fntdata"/><Relationship Id="rId63" Type="http://schemas.openxmlformats.org/officeDocument/2006/relationships/font" Target="fonts/Montserrat-boldItalic.fntdata"/><Relationship Id="rId22" Type="http://schemas.openxmlformats.org/officeDocument/2006/relationships/slide" Target="slides/slide16.xml"/><Relationship Id="rId21" Type="http://schemas.openxmlformats.org/officeDocument/2006/relationships/slide" Target="slides/slide15.xml"/><Relationship Id="rId65" Type="http://schemas.openxmlformats.org/officeDocument/2006/relationships/font" Target="fonts/MontserratBlack-boldItalic.fntdata"/><Relationship Id="rId24" Type="http://schemas.openxmlformats.org/officeDocument/2006/relationships/slide" Target="slides/slide18.xml"/><Relationship Id="rId23" Type="http://schemas.openxmlformats.org/officeDocument/2006/relationships/slide" Target="slides/slide17.xml"/><Relationship Id="rId60" Type="http://schemas.openxmlformats.org/officeDocument/2006/relationships/font" Target="fonts/Montserrat-regular.fntdata"/><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1" Type="http://schemas.openxmlformats.org/officeDocument/2006/relationships/slide" Target="slides/slide45.xml"/><Relationship Id="rId50" Type="http://schemas.openxmlformats.org/officeDocument/2006/relationships/slide" Target="slides/slide44.xml"/><Relationship Id="rId53" Type="http://schemas.openxmlformats.org/officeDocument/2006/relationships/slide" Target="slides/slide47.xml"/><Relationship Id="rId52" Type="http://schemas.openxmlformats.org/officeDocument/2006/relationships/slide" Target="slides/slide46.xml"/><Relationship Id="rId11" Type="http://schemas.openxmlformats.org/officeDocument/2006/relationships/slide" Target="slides/slide5.xml"/><Relationship Id="rId55" Type="http://schemas.openxmlformats.org/officeDocument/2006/relationships/font" Target="fonts/Play-bold.fntdata"/><Relationship Id="rId10" Type="http://schemas.openxmlformats.org/officeDocument/2006/relationships/slide" Target="slides/slide4.xml"/><Relationship Id="rId54" Type="http://schemas.openxmlformats.org/officeDocument/2006/relationships/font" Target="fonts/Play-regular.fntdata"/><Relationship Id="rId13" Type="http://schemas.openxmlformats.org/officeDocument/2006/relationships/slide" Target="slides/slide7.xml"/><Relationship Id="rId57" Type="http://schemas.openxmlformats.org/officeDocument/2006/relationships/font" Target="fonts/MontserratSemiBold-bold.fntdata"/><Relationship Id="rId12" Type="http://schemas.openxmlformats.org/officeDocument/2006/relationships/slide" Target="slides/slide6.xml"/><Relationship Id="rId56" Type="http://schemas.openxmlformats.org/officeDocument/2006/relationships/font" Target="fonts/MontserratSemiBold-regular.fntdata"/><Relationship Id="rId15" Type="http://schemas.openxmlformats.org/officeDocument/2006/relationships/slide" Target="slides/slide9.xml"/><Relationship Id="rId59" Type="http://schemas.openxmlformats.org/officeDocument/2006/relationships/font" Target="fonts/MontserratSemiBold-boldItalic.fntdata"/><Relationship Id="rId14" Type="http://schemas.openxmlformats.org/officeDocument/2006/relationships/slide" Target="slides/slide8.xml"/><Relationship Id="rId58" Type="http://schemas.openxmlformats.org/officeDocument/2006/relationships/font" Target="fonts/MontserratSemiBold-italic.fntdata"/><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 name="Shape 202"/>
        <p:cNvGrpSpPr/>
        <p:nvPr/>
      </p:nvGrpSpPr>
      <p:grpSpPr>
        <a:xfrm>
          <a:off x="0" y="0"/>
          <a:ext cx="0" cy="0"/>
          <a:chOff x="0" y="0"/>
          <a:chExt cx="0" cy="0"/>
        </a:xfrm>
      </p:grpSpPr>
      <p:sp>
        <p:nvSpPr>
          <p:cNvPr id="203" name="Google Shape;203;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3fb2dc3bd03_0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3fb2dc3bd0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3d7a6a397b9_0_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9" name="Google Shape;219;g3d7a6a397b9_0_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3d7a6a397b9_0_86: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3d7a6a397b9_0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fb2dc3bd03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3fb2dc3bd03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 name="Shape 237"/>
        <p:cNvGrpSpPr/>
        <p:nvPr/>
      </p:nvGrpSpPr>
      <p:grpSpPr>
        <a:xfrm>
          <a:off x="0" y="0"/>
          <a:ext cx="0" cy="0"/>
          <a:chOff x="0" y="0"/>
          <a:chExt cx="0" cy="0"/>
        </a:xfrm>
      </p:grpSpPr>
      <p:sp>
        <p:nvSpPr>
          <p:cNvPr id="238" name="Google Shape;238;g3fa88be8c0e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9" name="Google Shape;239;g3fa88be8c0e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fb2dc3bd03_0_1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6" name="Google Shape;246;g3fb2dc3bd03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fb2dc3bd03_0_7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3" name="Google Shape;253;g3fb2dc3bd03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 name="Shape 257"/>
        <p:cNvGrpSpPr/>
        <p:nvPr/>
      </p:nvGrpSpPr>
      <p:grpSpPr>
        <a:xfrm>
          <a:off x="0" y="0"/>
          <a:ext cx="0" cy="0"/>
          <a:chOff x="0" y="0"/>
          <a:chExt cx="0" cy="0"/>
        </a:xfrm>
      </p:grpSpPr>
      <p:sp>
        <p:nvSpPr>
          <p:cNvPr id="258" name="Google Shape;258;g3fb2dc3bd03_0_7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59" name="Google Shape;259;g3fb2dc3bd03_0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d7a6a397b9_0_5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d7a6a397b9_0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86f84de715_7_2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386f84de715_7_2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t/>
            </a:r>
            <a:endParaRPr>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f89599f235_1_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12" name="Google Shape;312;g3f89599f235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t/>
            </a:r>
            <a:endParaRPr>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f86db926fe_2_10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3f86db926fe_2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0" name="Shape 330"/>
        <p:cNvGrpSpPr/>
        <p:nvPr/>
      </p:nvGrpSpPr>
      <p:grpSpPr>
        <a:xfrm>
          <a:off x="0" y="0"/>
          <a:ext cx="0" cy="0"/>
          <a:chOff x="0" y="0"/>
          <a:chExt cx="0" cy="0"/>
        </a:xfrm>
      </p:grpSpPr>
      <p:sp>
        <p:nvSpPr>
          <p:cNvPr id="331" name="Google Shape;331;g3fa1b5ffd2a_0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32" name="Google Shape;332;g3fa1b5ffd2a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3d59af462c5_0_1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3d59af462c5_0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5" name="Shape 355"/>
        <p:cNvGrpSpPr/>
        <p:nvPr/>
      </p:nvGrpSpPr>
      <p:grpSpPr>
        <a:xfrm>
          <a:off x="0" y="0"/>
          <a:ext cx="0" cy="0"/>
          <a:chOff x="0" y="0"/>
          <a:chExt cx="0" cy="0"/>
        </a:xfrm>
      </p:grpSpPr>
      <p:sp>
        <p:nvSpPr>
          <p:cNvPr id="356" name="Google Shape;356;g3f8587f3c02_1_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57" name="Google Shape;357;g3f8587f3c02_1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g3f4000c10a3_2_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66" name="Google Shape;366;g3f4000c10a3_2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409c5d388e3_0_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409c5d388e3_0_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1" name="Shape 391"/>
        <p:cNvGrpSpPr/>
        <p:nvPr/>
      </p:nvGrpSpPr>
      <p:grpSpPr>
        <a:xfrm>
          <a:off x="0" y="0"/>
          <a:ext cx="0" cy="0"/>
          <a:chOff x="0" y="0"/>
          <a:chExt cx="0" cy="0"/>
        </a:xfrm>
      </p:grpSpPr>
      <p:sp>
        <p:nvSpPr>
          <p:cNvPr id="392" name="Google Shape;392;g3f4000c10a3_2_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393" name="Google Shape;393;g3f4000c10a3_2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3f86db926fe_2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3f86db926fe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386f84de715_7_2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386f84de715_7_2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3fa8d5a98ec_4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34" name="Google Shape;434;g3fa8d5a98ec_4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1" name="Shape 451"/>
        <p:cNvGrpSpPr/>
        <p:nvPr/>
      </p:nvGrpSpPr>
      <p:grpSpPr>
        <a:xfrm>
          <a:off x="0" y="0"/>
          <a:ext cx="0" cy="0"/>
          <a:chOff x="0" y="0"/>
          <a:chExt cx="0" cy="0"/>
        </a:xfrm>
      </p:grpSpPr>
      <p:sp>
        <p:nvSpPr>
          <p:cNvPr id="452" name="Google Shape;452;g3fa846a52c6_0_2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53" name="Google Shape;453;g3fa846a52c6_0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8" name="Shape 468"/>
        <p:cNvGrpSpPr/>
        <p:nvPr/>
      </p:nvGrpSpPr>
      <p:grpSpPr>
        <a:xfrm>
          <a:off x="0" y="0"/>
          <a:ext cx="0" cy="0"/>
          <a:chOff x="0" y="0"/>
          <a:chExt cx="0" cy="0"/>
        </a:xfrm>
      </p:grpSpPr>
      <p:sp>
        <p:nvSpPr>
          <p:cNvPr id="469" name="Google Shape;469;g3fa846a52c6_0_4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70" name="Google Shape;470;g3fa846a52c6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386f84de715_7_3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386f84de715_7_3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386f84de715_7_37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g386f84de715_7_3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409c5d388e3_0_17: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496" name="Google Shape;496;g409c5d388e3_0_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g3dd64bfe863_1_3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07" name="Google Shape;507;g3dd64bfe863_1_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5" name="Shape 515"/>
        <p:cNvGrpSpPr/>
        <p:nvPr/>
      </p:nvGrpSpPr>
      <p:grpSpPr>
        <a:xfrm>
          <a:off x="0" y="0"/>
          <a:ext cx="0" cy="0"/>
          <a:chOff x="0" y="0"/>
          <a:chExt cx="0" cy="0"/>
        </a:xfrm>
      </p:grpSpPr>
      <p:sp>
        <p:nvSpPr>
          <p:cNvPr id="516" name="Google Shape;516;g3d7a6a397b9_0_16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17" name="Google Shape;517;g3d7a6a397b9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3d38caead94_2_7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33" name="Google Shape;533;g3d38caead94_2_7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t/>
            </a:r>
            <a:endParaRPr/>
          </a:p>
          <a:p>
            <a:pPr indent="0" lvl="0" marL="0" marR="0" rtl="0" algn="l">
              <a:lnSpc>
                <a:spcPct val="100000"/>
              </a:lnSpc>
              <a:spcBef>
                <a:spcPts val="0"/>
              </a:spcBef>
              <a:spcAft>
                <a:spcPts val="0"/>
              </a:spcAft>
              <a:buClr>
                <a:schemeClr val="dk1"/>
              </a:buClr>
              <a:buSzPts val="1200"/>
              <a:buFont typeface="Calibri"/>
              <a:buNone/>
            </a:pPr>
            <a:r>
              <a:t/>
            </a:r>
            <a:endParaRPr b="0" sz="1200"/>
          </a:p>
          <a:p>
            <a:pPr indent="0" lvl="0" marL="0" rtl="0" algn="l">
              <a:spcBef>
                <a:spcPts val="0"/>
              </a:spcBef>
              <a:spcAft>
                <a:spcPts val="0"/>
              </a:spcAft>
              <a:buNone/>
            </a:pPr>
            <a:r>
              <a:t/>
            </a:r>
            <a:endParaRPr/>
          </a:p>
        </p:txBody>
      </p:sp>
      <p:sp>
        <p:nvSpPr>
          <p:cNvPr id="534" name="Google Shape;534;g3d38caead94_2_7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g3d38caead94_2_9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9" name="Google Shape;549;g3d38caead94_2_9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GB"/>
              <a:t>Landscape scale GHG Fluxes</a:t>
            </a:r>
            <a:endParaRPr/>
          </a:p>
          <a:p>
            <a:pPr indent="-571500" lvl="0" marL="571500" rtl="0" algn="l">
              <a:spcBef>
                <a:spcPts val="0"/>
              </a:spcBef>
              <a:spcAft>
                <a:spcPts val="0"/>
              </a:spcAft>
              <a:buClr>
                <a:schemeClr val="dk1"/>
              </a:buClr>
              <a:buSzPts val="1200"/>
              <a:buFont typeface="Arial"/>
              <a:buChar char="•"/>
            </a:pPr>
            <a:r>
              <a:rPr b="0" lang="en-GB" sz="1200"/>
              <a:t>Airborne CO₂ mixing ratios assessed during ~ 3 - 4 hr flights show clear contrasts over different land-covers, centred on early-afternoon time when fluxes should change relatively slowly.</a:t>
            </a:r>
            <a:endParaRPr/>
          </a:p>
          <a:p>
            <a:pPr indent="-571500" lvl="0" marL="571500" rtl="0" algn="l">
              <a:spcBef>
                <a:spcPts val="0"/>
              </a:spcBef>
              <a:spcAft>
                <a:spcPts val="0"/>
              </a:spcAft>
              <a:buClr>
                <a:schemeClr val="dk1"/>
              </a:buClr>
              <a:buSzPts val="1200"/>
              <a:buFont typeface="Arial"/>
              <a:buChar char="•"/>
            </a:pPr>
            <a:r>
              <a:rPr b="0" lang="en-GB" sz="1200"/>
              <a:t>Decrease in CO₂ downwind of primary forest, consistent with net carbon uptake, while over disturbed and secondary forest CO₂ mixing ratios increase downwind, potentially consistent with net CO₂ emission (tbc).</a:t>
            </a:r>
            <a:endParaRPr/>
          </a:p>
          <a:p>
            <a:pPr indent="-571500" lvl="0" marL="571500" rtl="0" algn="l">
              <a:spcBef>
                <a:spcPts val="0"/>
              </a:spcBef>
              <a:spcAft>
                <a:spcPts val="0"/>
              </a:spcAft>
              <a:buClr>
                <a:schemeClr val="dk1"/>
              </a:buClr>
              <a:buSzPts val="1200"/>
              <a:buFont typeface="Arial"/>
              <a:buChar char="•"/>
            </a:pPr>
            <a:r>
              <a:rPr b="0" lang="en-GB" sz="1200"/>
              <a:t>Very early CO₂ flux estimates suggest positive net fluxes (2374 and 4070 mg m</a:t>
            </a:r>
            <a:r>
              <a:rPr b="0" baseline="30000" lang="en-GB" sz="1200"/>
              <a:t>-2</a:t>
            </a:r>
            <a:r>
              <a:rPr b="0" lang="en-GB" sz="1200"/>
              <a:t> h</a:t>
            </a:r>
            <a:r>
              <a:rPr b="0" baseline="30000" lang="en-GB" sz="1200"/>
              <a:t>-1</a:t>
            </a:r>
            <a:r>
              <a:rPr b="0" lang="en-GB" sz="1200"/>
              <a:t>) over the disturbed and secondary forest respectively, demonstrating the capability to resolve landscape-driven carbon dynamics.</a:t>
            </a:r>
            <a:endParaRPr b="0" baseline="30000" sz="1200"/>
          </a:p>
          <a:p>
            <a:pPr indent="0" lvl="0" marL="0" rtl="0" algn="l">
              <a:spcBef>
                <a:spcPts val="0"/>
              </a:spcBef>
              <a:spcAft>
                <a:spcPts val="0"/>
              </a:spcAft>
              <a:buClr>
                <a:schemeClr val="dk1"/>
              </a:buClr>
              <a:buSzPts val="1200"/>
              <a:buFont typeface="Arial"/>
              <a:buNone/>
            </a:pPr>
            <a:r>
              <a:rPr lang="en-GB"/>
              <a:t>SIF</a:t>
            </a:r>
            <a:br>
              <a:rPr lang="en-GB"/>
            </a:br>
            <a:r>
              <a:rPr b="0" lang="en-GB" sz="1200"/>
              <a:t>Solar induced fluorescence (SIF) O₂A and NDVI maps retrieved from AisaIBIS and AisaFENIX1K airborne EO over contrasting land-cover types </a:t>
            </a:r>
            <a:endParaRPr/>
          </a:p>
          <a:p>
            <a:pPr indent="-457200" lvl="0" marL="457200" rtl="0" algn="just">
              <a:lnSpc>
                <a:spcPct val="100000"/>
              </a:lnSpc>
              <a:spcBef>
                <a:spcPts val="0"/>
              </a:spcBef>
              <a:spcAft>
                <a:spcPts val="0"/>
              </a:spcAft>
              <a:buClr>
                <a:schemeClr val="dk1"/>
              </a:buClr>
              <a:buSzPts val="1200"/>
              <a:buFont typeface="Arial"/>
              <a:buChar char="•"/>
            </a:pPr>
            <a:r>
              <a:rPr b="0" lang="en-GB" sz="1200"/>
              <a:t>Preliminary comparison of continuous tower (FLoX) and airborne (IBIS) SIF retrievals show consistency.</a:t>
            </a:r>
            <a:endParaRPr b="0" sz="1100"/>
          </a:p>
          <a:p>
            <a:pPr indent="0" lvl="0" marL="0" rtl="0" algn="l">
              <a:spcBef>
                <a:spcPts val="0"/>
              </a:spcBef>
              <a:spcAft>
                <a:spcPts val="0"/>
              </a:spcAft>
              <a:buNone/>
            </a:pPr>
            <a:r>
              <a:t/>
            </a:r>
            <a:endParaRPr/>
          </a:p>
        </p:txBody>
      </p:sp>
      <p:sp>
        <p:nvSpPr>
          <p:cNvPr id="550" name="Google Shape;550;g3d38caead94_2_9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396a81c35d1_8_1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74" name="Google Shape;574;g396a81c35d1_8_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396a81c35d1_8_4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82" name="Google Shape;582;g396a81c35d1_8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g3dd64bfe863_1_14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90" name="Google Shape;590;g3dd64bfe863_1_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5" name="Shape 595"/>
        <p:cNvGrpSpPr/>
        <p:nvPr/>
      </p:nvGrpSpPr>
      <p:grpSpPr>
        <a:xfrm>
          <a:off x="0" y="0"/>
          <a:ext cx="0" cy="0"/>
          <a:chOff x="0" y="0"/>
          <a:chExt cx="0" cy="0"/>
        </a:xfrm>
      </p:grpSpPr>
      <p:sp>
        <p:nvSpPr>
          <p:cNvPr id="596" name="Google Shape;596;g396a81c35d1_8_104: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597" name="Google Shape;597;g396a81c35d1_8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2" name="Shape 602"/>
        <p:cNvGrpSpPr/>
        <p:nvPr/>
      </p:nvGrpSpPr>
      <p:grpSpPr>
        <a:xfrm>
          <a:off x="0" y="0"/>
          <a:ext cx="0" cy="0"/>
          <a:chOff x="0" y="0"/>
          <a:chExt cx="0" cy="0"/>
        </a:xfrm>
      </p:grpSpPr>
      <p:sp>
        <p:nvSpPr>
          <p:cNvPr id="603" name="Google Shape;603;g396a81c35d1_8_11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04" name="Google Shape;604;g396a81c35d1_8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8" name="Shape 608"/>
        <p:cNvGrpSpPr/>
        <p:nvPr/>
      </p:nvGrpSpPr>
      <p:grpSpPr>
        <a:xfrm>
          <a:off x="0" y="0"/>
          <a:ext cx="0" cy="0"/>
          <a:chOff x="0" y="0"/>
          <a:chExt cx="0" cy="0"/>
        </a:xfrm>
      </p:grpSpPr>
      <p:sp>
        <p:nvSpPr>
          <p:cNvPr id="609" name="Google Shape;609;g396a81c35d1_8_6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10" name="Google Shape;610;g396a81c35d1_8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4" name="Shape 614"/>
        <p:cNvGrpSpPr/>
        <p:nvPr/>
      </p:nvGrpSpPr>
      <p:grpSpPr>
        <a:xfrm>
          <a:off x="0" y="0"/>
          <a:ext cx="0" cy="0"/>
          <a:chOff x="0" y="0"/>
          <a:chExt cx="0" cy="0"/>
        </a:xfrm>
      </p:grpSpPr>
      <p:sp>
        <p:nvSpPr>
          <p:cNvPr id="615" name="Google Shape;615;g3d43d2da913_3_22: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16" name="Google Shape;616;g3d43d2da913_3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3d43d2da913_3_28: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22" name="Google Shape;622;g3d43d2da913_3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g3dd64bfe863_6_83: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28" name="Google Shape;628;g3dd64bfe863_6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3" name="Shape 633"/>
        <p:cNvGrpSpPr/>
        <p:nvPr/>
      </p:nvGrpSpPr>
      <p:grpSpPr>
        <a:xfrm>
          <a:off x="0" y="0"/>
          <a:ext cx="0" cy="0"/>
          <a:chOff x="0" y="0"/>
          <a:chExt cx="0" cy="0"/>
        </a:xfrm>
      </p:grpSpPr>
      <p:sp>
        <p:nvSpPr>
          <p:cNvPr id="634" name="Google Shape;634;g3d43d2da913_3_35: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35" name="Google Shape;635;g3d43d2da913_3_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3" name="Shape 643"/>
        <p:cNvGrpSpPr/>
        <p:nvPr/>
      </p:nvGrpSpPr>
      <p:grpSpPr>
        <a:xfrm>
          <a:off x="0" y="0"/>
          <a:ext cx="0" cy="0"/>
          <a:chOff x="0" y="0"/>
          <a:chExt cx="0" cy="0"/>
        </a:xfrm>
      </p:grpSpPr>
      <p:sp>
        <p:nvSpPr>
          <p:cNvPr id="644" name="Google Shape;644;g3d43d2da913_2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45" name="Google Shape;645;g3d43d2da913_2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3" name="Shape 653"/>
        <p:cNvGrpSpPr/>
        <p:nvPr/>
      </p:nvGrpSpPr>
      <p:grpSpPr>
        <a:xfrm>
          <a:off x="0" y="0"/>
          <a:ext cx="0" cy="0"/>
          <a:chOff x="0" y="0"/>
          <a:chExt cx="0" cy="0"/>
        </a:xfrm>
      </p:grpSpPr>
      <p:sp>
        <p:nvSpPr>
          <p:cNvPr id="654" name="Google Shape;654;g3deab56e2d1_0_2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55" name="Google Shape;655;g3deab56e2d1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0" name="Shape 670"/>
        <p:cNvGrpSpPr/>
        <p:nvPr/>
      </p:nvGrpSpPr>
      <p:grpSpPr>
        <a:xfrm>
          <a:off x="0" y="0"/>
          <a:ext cx="0" cy="0"/>
          <a:chOff x="0" y="0"/>
          <a:chExt cx="0" cy="0"/>
        </a:xfrm>
      </p:grpSpPr>
      <p:sp>
        <p:nvSpPr>
          <p:cNvPr id="671" name="Google Shape;671;g3dd64bfe863_6_109: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72" name="Google Shape;672;g3dd64bfe863_6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g386f84de715_8_0: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83" name="Google Shape;683;g386f84de715_8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7" name="Shape 697"/>
        <p:cNvGrpSpPr/>
        <p:nvPr/>
      </p:nvGrpSpPr>
      <p:grpSpPr>
        <a:xfrm>
          <a:off x="0" y="0"/>
          <a:ext cx="0" cy="0"/>
          <a:chOff x="0" y="0"/>
          <a:chExt cx="0" cy="0"/>
        </a:xfrm>
      </p:grpSpPr>
      <p:sp>
        <p:nvSpPr>
          <p:cNvPr id="698" name="Google Shape;698;g386f84de715_7_351:notes"/>
          <p:cNvSpPr/>
          <p:nvPr>
            <p:ph idx="2" type="sldImg"/>
          </p:nvPr>
        </p:nvSpPr>
        <p:spPr>
          <a:xfrm>
            <a:off x="1143225" y="685800"/>
            <a:ext cx="4572300" cy="3429000"/>
          </a:xfrm>
          <a:custGeom>
            <a:rect b="b" l="l" r="r" t="t"/>
            <a:pathLst>
              <a:path extrusionOk="0" h="120000" w="120000">
                <a:moveTo>
                  <a:pt x="0" y="0"/>
                </a:moveTo>
                <a:lnTo>
                  <a:pt x="120000" y="0"/>
                </a:lnTo>
                <a:lnTo>
                  <a:pt x="120000" y="120000"/>
                </a:lnTo>
                <a:lnTo>
                  <a:pt x="0" y="120000"/>
                </a:lnTo>
                <a:close/>
              </a:path>
            </a:pathLst>
          </a:custGeom>
        </p:spPr>
      </p:sp>
      <p:sp>
        <p:nvSpPr>
          <p:cNvPr id="699" name="Google Shape;699;g386f84de715_7_3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3fa8d5a98ec_2_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712" name="Google Shape;712;g3fa8d5a98ec_2_75: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6" name="Shape 6"/>
        <p:cNvGrpSpPr/>
        <p:nvPr/>
      </p:nvGrpSpPr>
      <p:grpSpPr>
        <a:xfrm>
          <a:off x="0" y="0"/>
          <a:ext cx="0" cy="0"/>
          <a:chOff x="0" y="0"/>
          <a:chExt cx="0" cy="0"/>
        </a:xfrm>
      </p:grpSpPr>
      <p:pic>
        <p:nvPicPr>
          <p:cNvPr id="7" name="Google Shape;7;p2"/>
          <p:cNvPicPr preferRelativeResize="0"/>
          <p:nvPr/>
        </p:nvPicPr>
        <p:blipFill rotWithShape="1">
          <a:blip r:embed="rId2">
            <a:alphaModFix amt="34000"/>
          </a:blip>
          <a:srcRect b="677" l="54017" r="11355" t="36080"/>
          <a:stretch/>
        </p:blipFill>
        <p:spPr>
          <a:xfrm rot="-5400000">
            <a:off x="5792644" y="4820060"/>
            <a:ext cx="1719600" cy="2366700"/>
          </a:xfrm>
          <a:prstGeom prst="rtTriangle">
            <a:avLst/>
          </a:prstGeom>
          <a:noFill/>
          <a:ln>
            <a:noFill/>
          </a:ln>
        </p:spPr>
      </p:pic>
      <p:sp>
        <p:nvSpPr>
          <p:cNvPr id="8" name="Google Shape;8;p2"/>
          <p:cNvSpPr txBox="1"/>
          <p:nvPr>
            <p:ph type="title"/>
          </p:nvPr>
        </p:nvSpPr>
        <p:spPr>
          <a:xfrm>
            <a:off x="176047" y="175938"/>
            <a:ext cx="6157200" cy="39726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lt1"/>
              </a:buClr>
              <a:buSzPts val="8000"/>
              <a:buFont typeface="Montserrat"/>
              <a:buNone/>
              <a:defRPr i="0" sz="8000" u="none" cap="none" strike="noStrike">
                <a:solidFill>
                  <a:schemeClr val="lt1"/>
                </a:solidFill>
                <a:latin typeface="Montserrat"/>
                <a:ea typeface="Montserrat"/>
                <a:cs typeface="Montserrat"/>
                <a:sym typeface="Montserra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9" name="Shape 9"/>
        <p:cNvGrpSpPr/>
        <p:nvPr/>
      </p:nvGrpSpPr>
      <p:grpSpPr>
        <a:xfrm>
          <a:off x="0" y="0"/>
          <a:ext cx="0" cy="0"/>
          <a:chOff x="0" y="0"/>
          <a:chExt cx="0" cy="0"/>
        </a:xfrm>
      </p:grpSpPr>
      <p:sp>
        <p:nvSpPr>
          <p:cNvPr id="10" name="Google Shape;10;p3"/>
          <p:cNvSpPr txBox="1"/>
          <p:nvPr>
            <p:ph idx="1" type="body"/>
          </p:nvPr>
        </p:nvSpPr>
        <p:spPr>
          <a:xfrm>
            <a:off x="324233" y="1558533"/>
            <a:ext cx="11495400" cy="4662900"/>
          </a:xfrm>
          <a:prstGeom prst="rect">
            <a:avLst/>
          </a:prstGeom>
          <a:noFill/>
          <a:ln>
            <a:noFill/>
          </a:ln>
        </p:spPr>
        <p:txBody>
          <a:bodyPr anchorCtr="0" anchor="t" bIns="45700" lIns="91425" spcFirstLastPara="1" rIns="91425" wrap="square" tIns="45700">
            <a:noAutofit/>
          </a:bodyPr>
          <a:lstStyle>
            <a:lvl1pPr indent="-406400" lvl="0" marL="457200" marR="0" algn="l">
              <a:lnSpc>
                <a:spcPct val="115000"/>
              </a:lnSpc>
              <a:spcBef>
                <a:spcPts val="1000"/>
              </a:spcBef>
              <a:spcAft>
                <a:spcPts val="0"/>
              </a:spcAft>
              <a:buClr>
                <a:schemeClr val="lt1"/>
              </a:buClr>
              <a:buSzPts val="2800"/>
              <a:buFont typeface="Montserrat"/>
              <a:buChar char="❖"/>
              <a:defRPr i="0" sz="2800" u="none" cap="none" strike="noStrike">
                <a:solidFill>
                  <a:schemeClr val="lt1"/>
                </a:solidFill>
                <a:latin typeface="Montserrat"/>
                <a:ea typeface="Montserrat"/>
                <a:cs typeface="Montserrat"/>
                <a:sym typeface="Montserrat"/>
              </a:defRPr>
            </a:lvl1pPr>
            <a:lvl2pPr indent="-381000" lvl="1" marL="914400" marR="0" algn="l">
              <a:lnSpc>
                <a:spcPct val="115000"/>
              </a:lnSpc>
              <a:spcBef>
                <a:spcPts val="500"/>
              </a:spcBef>
              <a:spcAft>
                <a:spcPts val="0"/>
              </a:spcAft>
              <a:buClr>
                <a:schemeClr val="lt1"/>
              </a:buClr>
              <a:buSzPts val="2400"/>
              <a:buFont typeface="Montserrat"/>
              <a:buChar char="▪"/>
              <a:defRPr i="0" sz="2400" u="none" cap="none" strike="noStrike">
                <a:solidFill>
                  <a:schemeClr val="lt1"/>
                </a:solidFill>
                <a:latin typeface="Montserrat"/>
                <a:ea typeface="Montserrat"/>
                <a:cs typeface="Montserrat"/>
                <a:sym typeface="Montserrat"/>
              </a:defRPr>
            </a:lvl2pPr>
            <a:lvl3pPr indent="-355600" lvl="2" marL="1371600" marR="0" algn="l">
              <a:lnSpc>
                <a:spcPct val="115000"/>
              </a:lnSpc>
              <a:spcBef>
                <a:spcPts val="500"/>
              </a:spcBef>
              <a:spcAft>
                <a:spcPts val="0"/>
              </a:spcAft>
              <a:buClr>
                <a:schemeClr val="lt1"/>
              </a:buClr>
              <a:buSzPts val="2000"/>
              <a:buFont typeface="Montserrat"/>
              <a:buChar char="o"/>
              <a:defRPr i="0" sz="2000" u="none" cap="none" strike="noStrike">
                <a:solidFill>
                  <a:schemeClr val="lt1"/>
                </a:solidFill>
                <a:latin typeface="Montserrat"/>
                <a:ea typeface="Montserrat"/>
                <a:cs typeface="Montserrat"/>
                <a:sym typeface="Montserrat"/>
              </a:defRPr>
            </a:lvl3pPr>
            <a:lvl4pPr indent="-342900" lvl="3" marL="1828800" marR="0" algn="l">
              <a:lnSpc>
                <a:spcPct val="115000"/>
              </a:lnSpc>
              <a:spcBef>
                <a:spcPts val="500"/>
              </a:spcBef>
              <a:spcAft>
                <a:spcPts val="0"/>
              </a:spcAft>
              <a:buClr>
                <a:schemeClr val="lt1"/>
              </a:buClr>
              <a:buSzPts val="1800"/>
              <a:buFont typeface="Montserrat"/>
              <a:buChar char="•"/>
              <a:defRPr i="0" sz="1800" u="none" cap="none" strike="noStrike">
                <a:solidFill>
                  <a:schemeClr val="lt1"/>
                </a:solidFill>
                <a:latin typeface="Montserrat"/>
                <a:ea typeface="Montserrat"/>
                <a:cs typeface="Montserrat"/>
                <a:sym typeface="Montserrat"/>
              </a:defRPr>
            </a:lvl4pPr>
            <a:lvl5pPr indent="-342900" lvl="4" marL="2286000" marR="0" algn="l">
              <a:lnSpc>
                <a:spcPct val="115000"/>
              </a:lnSpc>
              <a:spcBef>
                <a:spcPts val="500"/>
              </a:spcBef>
              <a:spcAft>
                <a:spcPts val="0"/>
              </a:spcAft>
              <a:buClr>
                <a:schemeClr val="lt1"/>
              </a:buClr>
              <a:buSzPts val="1800"/>
              <a:buFont typeface="Montserrat"/>
              <a:buChar char="•"/>
              <a:defRPr i="0" sz="1800" u="none" cap="none" strike="noStrike">
                <a:solidFill>
                  <a:schemeClr val="lt1"/>
                </a:solidFill>
                <a:latin typeface="Montserrat"/>
                <a:ea typeface="Montserrat"/>
                <a:cs typeface="Montserrat"/>
                <a:sym typeface="Montserrat"/>
              </a:defRPr>
            </a:lvl5pPr>
            <a:lvl6pPr indent="-355600" lvl="5" marL="2743200" marR="0" algn="l">
              <a:lnSpc>
                <a:spcPct val="115000"/>
              </a:lnSpc>
              <a:spcBef>
                <a:spcPts val="500"/>
              </a:spcBef>
              <a:spcAft>
                <a:spcPts val="0"/>
              </a:spcAft>
              <a:buClr>
                <a:schemeClr val="lt1"/>
              </a:buClr>
              <a:buSzPts val="2000"/>
              <a:buFont typeface="Montserrat"/>
              <a:buChar char="•"/>
              <a:defRPr i="0" sz="2000" u="none" cap="none" strike="noStrike">
                <a:solidFill>
                  <a:schemeClr val="lt1"/>
                </a:solidFill>
                <a:latin typeface="Montserrat"/>
                <a:ea typeface="Montserrat"/>
                <a:cs typeface="Montserrat"/>
                <a:sym typeface="Montserrat"/>
              </a:defRPr>
            </a:lvl6pPr>
            <a:lvl7pPr indent="-355600" lvl="6" marL="3200400" marR="0" algn="l">
              <a:lnSpc>
                <a:spcPct val="115000"/>
              </a:lnSpc>
              <a:spcBef>
                <a:spcPts val="500"/>
              </a:spcBef>
              <a:spcAft>
                <a:spcPts val="0"/>
              </a:spcAft>
              <a:buClr>
                <a:schemeClr val="lt1"/>
              </a:buClr>
              <a:buSzPts val="2000"/>
              <a:buFont typeface="Montserrat"/>
              <a:buChar char="•"/>
              <a:defRPr i="0" sz="2000" u="none" cap="none" strike="noStrike">
                <a:solidFill>
                  <a:schemeClr val="lt1"/>
                </a:solidFill>
                <a:latin typeface="Montserrat"/>
                <a:ea typeface="Montserrat"/>
                <a:cs typeface="Montserrat"/>
                <a:sym typeface="Montserrat"/>
              </a:defRPr>
            </a:lvl7pPr>
            <a:lvl8pPr indent="-355600" lvl="7" marL="3657600" marR="0" algn="l">
              <a:lnSpc>
                <a:spcPct val="115000"/>
              </a:lnSpc>
              <a:spcBef>
                <a:spcPts val="500"/>
              </a:spcBef>
              <a:spcAft>
                <a:spcPts val="0"/>
              </a:spcAft>
              <a:buClr>
                <a:schemeClr val="lt1"/>
              </a:buClr>
              <a:buSzPts val="2000"/>
              <a:buFont typeface="Montserrat"/>
              <a:buChar char="•"/>
              <a:defRPr i="0" sz="2000" u="none" cap="none" strike="noStrike">
                <a:solidFill>
                  <a:schemeClr val="lt1"/>
                </a:solidFill>
                <a:latin typeface="Montserrat"/>
                <a:ea typeface="Montserrat"/>
                <a:cs typeface="Montserrat"/>
                <a:sym typeface="Montserrat"/>
              </a:defRPr>
            </a:lvl8pPr>
            <a:lvl9pPr indent="-355600" lvl="8" marL="4114800" marR="0" algn="l">
              <a:lnSpc>
                <a:spcPct val="115000"/>
              </a:lnSpc>
              <a:spcBef>
                <a:spcPts val="500"/>
              </a:spcBef>
              <a:spcAft>
                <a:spcPts val="0"/>
              </a:spcAft>
              <a:buClr>
                <a:schemeClr val="lt1"/>
              </a:buClr>
              <a:buSzPts val="2000"/>
              <a:buFont typeface="Montserrat"/>
              <a:buChar char="•"/>
              <a:defRPr i="0" sz="2000" u="none" cap="none" strike="noStrike">
                <a:solidFill>
                  <a:schemeClr val="lt1"/>
                </a:solidFill>
                <a:latin typeface="Montserrat"/>
                <a:ea typeface="Montserrat"/>
                <a:cs typeface="Montserrat"/>
                <a:sym typeface="Montserrat"/>
              </a:defRPr>
            </a:lvl9pPr>
          </a:lstStyle>
          <a:p/>
        </p:txBody>
      </p:sp>
      <p:sp>
        <p:nvSpPr>
          <p:cNvPr id="11" name="Google Shape;11;p3"/>
          <p:cNvSpPr txBox="1"/>
          <p:nvPr>
            <p:ph type="title"/>
          </p:nvPr>
        </p:nvSpPr>
        <p:spPr>
          <a:xfrm>
            <a:off x="176048" y="175939"/>
            <a:ext cx="9387000" cy="7791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lt1"/>
              </a:buClr>
              <a:buSzPts val="4400"/>
              <a:buFont typeface="Montserrat"/>
              <a:buNone/>
              <a:defRPr i="0" sz="4400" u="none" cap="none" strike="noStrike">
                <a:solidFill>
                  <a:schemeClr val="lt1"/>
                </a:solidFill>
                <a:latin typeface="Montserrat"/>
                <a:ea typeface="Montserrat"/>
                <a:cs typeface="Montserrat"/>
                <a:sym typeface="Montserrat"/>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p:cSld name="Two Content">
    <p:spTree>
      <p:nvGrpSpPr>
        <p:cNvPr id="12" name="Shape 12"/>
        <p:cNvGrpSpPr/>
        <p:nvPr/>
      </p:nvGrpSpPr>
      <p:grpSpPr>
        <a:xfrm>
          <a:off x="0" y="0"/>
          <a:ext cx="0" cy="0"/>
          <a:chOff x="0" y="0"/>
          <a:chExt cx="0" cy="0"/>
        </a:xfrm>
      </p:grpSpPr>
      <p:sp>
        <p:nvSpPr>
          <p:cNvPr id="13" name="Google Shape;13;p4"/>
          <p:cNvSpPr txBox="1"/>
          <p:nvPr>
            <p:ph idx="1" type="body"/>
          </p:nvPr>
        </p:nvSpPr>
        <p:spPr>
          <a:xfrm>
            <a:off x="386632" y="1445923"/>
            <a:ext cx="5508900" cy="4775400"/>
          </a:xfrm>
          <a:prstGeom prst="rect">
            <a:avLst/>
          </a:prstGeom>
          <a:noFill/>
          <a:ln>
            <a:noFill/>
          </a:ln>
        </p:spPr>
        <p:txBody>
          <a:bodyPr anchorCtr="0" anchor="t" bIns="45700" lIns="91425" spcFirstLastPara="1" rIns="91425" wrap="square" tIns="45700">
            <a:noAutofit/>
          </a:bodyPr>
          <a:lstStyle>
            <a:lvl1pPr indent="-406400" lvl="0" marL="457200" marR="0" algn="l">
              <a:lnSpc>
                <a:spcPct val="115000"/>
              </a:lnSpc>
              <a:spcBef>
                <a:spcPts val="1000"/>
              </a:spcBef>
              <a:spcAft>
                <a:spcPts val="0"/>
              </a:spcAft>
              <a:buClr>
                <a:schemeClr val="lt1"/>
              </a:buClr>
              <a:buSzPts val="2800"/>
              <a:buFont typeface="Montserrat"/>
              <a:buChar char="❖"/>
              <a:defRPr i="0" sz="2800" u="none" cap="none" strike="noStrike">
                <a:solidFill>
                  <a:schemeClr val="lt1"/>
                </a:solidFill>
                <a:latin typeface="Montserrat"/>
                <a:ea typeface="Montserrat"/>
                <a:cs typeface="Montserrat"/>
                <a:sym typeface="Montserrat"/>
              </a:defRPr>
            </a:lvl1pPr>
            <a:lvl2pPr indent="-381000" lvl="1" marL="914400" marR="0" algn="l">
              <a:lnSpc>
                <a:spcPct val="115000"/>
              </a:lnSpc>
              <a:spcBef>
                <a:spcPts val="500"/>
              </a:spcBef>
              <a:spcAft>
                <a:spcPts val="0"/>
              </a:spcAft>
              <a:buClr>
                <a:schemeClr val="lt1"/>
              </a:buClr>
              <a:buSzPts val="2400"/>
              <a:buFont typeface="Montserrat"/>
              <a:buChar char="▪"/>
              <a:defRPr i="0" sz="2400" u="none" cap="none" strike="noStrike">
                <a:solidFill>
                  <a:schemeClr val="lt1"/>
                </a:solidFill>
                <a:latin typeface="Montserrat"/>
                <a:ea typeface="Montserrat"/>
                <a:cs typeface="Montserrat"/>
                <a:sym typeface="Montserrat"/>
              </a:defRPr>
            </a:lvl2pPr>
            <a:lvl3pPr indent="-355600" lvl="2" marL="1371600" marR="0" algn="l">
              <a:lnSpc>
                <a:spcPct val="115000"/>
              </a:lnSpc>
              <a:spcBef>
                <a:spcPts val="500"/>
              </a:spcBef>
              <a:spcAft>
                <a:spcPts val="0"/>
              </a:spcAft>
              <a:buClr>
                <a:schemeClr val="lt1"/>
              </a:buClr>
              <a:buSzPts val="2000"/>
              <a:buFont typeface="Montserrat"/>
              <a:buChar char="o"/>
              <a:defRPr i="0" sz="2000" u="none" cap="none" strike="noStrike">
                <a:solidFill>
                  <a:schemeClr val="lt1"/>
                </a:solidFill>
                <a:latin typeface="Montserrat"/>
                <a:ea typeface="Montserrat"/>
                <a:cs typeface="Montserrat"/>
                <a:sym typeface="Montserrat"/>
              </a:defRPr>
            </a:lvl3pPr>
            <a:lvl4pPr indent="-342900" lvl="3" marL="1828800" marR="0" algn="l">
              <a:lnSpc>
                <a:spcPct val="115000"/>
              </a:lnSpc>
              <a:spcBef>
                <a:spcPts val="500"/>
              </a:spcBef>
              <a:spcAft>
                <a:spcPts val="0"/>
              </a:spcAft>
              <a:buClr>
                <a:schemeClr val="lt1"/>
              </a:buClr>
              <a:buSzPts val="1800"/>
              <a:buFont typeface="Montserrat"/>
              <a:buChar char="•"/>
              <a:defRPr i="0" sz="1800" u="none" cap="none" strike="noStrike">
                <a:solidFill>
                  <a:schemeClr val="lt1"/>
                </a:solidFill>
                <a:latin typeface="Montserrat"/>
                <a:ea typeface="Montserrat"/>
                <a:cs typeface="Montserrat"/>
                <a:sym typeface="Montserrat"/>
              </a:defRPr>
            </a:lvl4pPr>
            <a:lvl5pPr indent="-342900" lvl="4" marL="2286000" marR="0" algn="l">
              <a:lnSpc>
                <a:spcPct val="115000"/>
              </a:lnSpc>
              <a:spcBef>
                <a:spcPts val="500"/>
              </a:spcBef>
              <a:spcAft>
                <a:spcPts val="0"/>
              </a:spcAft>
              <a:buClr>
                <a:schemeClr val="lt1"/>
              </a:buClr>
              <a:buSzPts val="1800"/>
              <a:buFont typeface="Montserrat"/>
              <a:buChar char="•"/>
              <a:defRPr i="0" sz="1800" u="none" cap="none" strike="noStrike">
                <a:solidFill>
                  <a:schemeClr val="lt1"/>
                </a:solidFill>
                <a:latin typeface="Montserrat"/>
                <a:ea typeface="Montserrat"/>
                <a:cs typeface="Montserrat"/>
                <a:sym typeface="Montserrat"/>
              </a:defRPr>
            </a:lvl5pPr>
            <a:lvl6pPr indent="-355600" lvl="5" marL="2743200" marR="0" algn="l">
              <a:lnSpc>
                <a:spcPct val="115000"/>
              </a:lnSpc>
              <a:spcBef>
                <a:spcPts val="500"/>
              </a:spcBef>
              <a:spcAft>
                <a:spcPts val="0"/>
              </a:spcAft>
              <a:buClr>
                <a:schemeClr val="lt1"/>
              </a:buClr>
              <a:buSzPts val="2000"/>
              <a:buFont typeface="Montserrat"/>
              <a:buChar char="•"/>
              <a:defRPr i="0" sz="2000" u="none" cap="none" strike="noStrike">
                <a:solidFill>
                  <a:schemeClr val="lt1"/>
                </a:solidFill>
                <a:latin typeface="Montserrat"/>
                <a:ea typeface="Montserrat"/>
                <a:cs typeface="Montserrat"/>
                <a:sym typeface="Montserrat"/>
              </a:defRPr>
            </a:lvl6pPr>
            <a:lvl7pPr indent="-355600" lvl="6" marL="3200400" marR="0" algn="l">
              <a:lnSpc>
                <a:spcPct val="115000"/>
              </a:lnSpc>
              <a:spcBef>
                <a:spcPts val="500"/>
              </a:spcBef>
              <a:spcAft>
                <a:spcPts val="0"/>
              </a:spcAft>
              <a:buClr>
                <a:schemeClr val="lt1"/>
              </a:buClr>
              <a:buSzPts val="2000"/>
              <a:buFont typeface="Montserrat"/>
              <a:buChar char="•"/>
              <a:defRPr i="0" sz="2000" u="none" cap="none" strike="noStrike">
                <a:solidFill>
                  <a:schemeClr val="lt1"/>
                </a:solidFill>
                <a:latin typeface="Montserrat"/>
                <a:ea typeface="Montserrat"/>
                <a:cs typeface="Montserrat"/>
                <a:sym typeface="Montserrat"/>
              </a:defRPr>
            </a:lvl7pPr>
            <a:lvl8pPr indent="-355600" lvl="7" marL="3657600" marR="0" algn="l">
              <a:lnSpc>
                <a:spcPct val="115000"/>
              </a:lnSpc>
              <a:spcBef>
                <a:spcPts val="500"/>
              </a:spcBef>
              <a:spcAft>
                <a:spcPts val="0"/>
              </a:spcAft>
              <a:buClr>
                <a:schemeClr val="lt1"/>
              </a:buClr>
              <a:buSzPts val="2000"/>
              <a:buFont typeface="Montserrat"/>
              <a:buChar char="•"/>
              <a:defRPr i="0" sz="2000" u="none" cap="none" strike="noStrike">
                <a:solidFill>
                  <a:schemeClr val="lt1"/>
                </a:solidFill>
                <a:latin typeface="Montserrat"/>
                <a:ea typeface="Montserrat"/>
                <a:cs typeface="Montserrat"/>
                <a:sym typeface="Montserrat"/>
              </a:defRPr>
            </a:lvl8pPr>
            <a:lvl9pPr indent="-355600" lvl="8" marL="4114800" marR="0" algn="l">
              <a:lnSpc>
                <a:spcPct val="115000"/>
              </a:lnSpc>
              <a:spcBef>
                <a:spcPts val="500"/>
              </a:spcBef>
              <a:spcAft>
                <a:spcPts val="0"/>
              </a:spcAft>
              <a:buClr>
                <a:schemeClr val="lt1"/>
              </a:buClr>
              <a:buSzPts val="2000"/>
              <a:buFont typeface="Montserrat"/>
              <a:buChar char="•"/>
              <a:defRPr i="0" sz="2000" u="none" cap="none" strike="noStrike">
                <a:solidFill>
                  <a:schemeClr val="lt1"/>
                </a:solidFill>
                <a:latin typeface="Montserrat"/>
                <a:ea typeface="Montserrat"/>
                <a:cs typeface="Montserrat"/>
                <a:sym typeface="Montserrat"/>
              </a:defRPr>
            </a:lvl9pPr>
          </a:lstStyle>
          <a:p/>
        </p:txBody>
      </p:sp>
      <p:sp>
        <p:nvSpPr>
          <p:cNvPr id="14" name="Google Shape;14;p4"/>
          <p:cNvSpPr txBox="1"/>
          <p:nvPr>
            <p:ph idx="2" type="body"/>
          </p:nvPr>
        </p:nvSpPr>
        <p:spPr>
          <a:xfrm>
            <a:off x="6296361" y="1445923"/>
            <a:ext cx="5508900" cy="4775400"/>
          </a:xfrm>
          <a:prstGeom prst="rect">
            <a:avLst/>
          </a:prstGeom>
          <a:noFill/>
          <a:ln>
            <a:noFill/>
          </a:ln>
        </p:spPr>
        <p:txBody>
          <a:bodyPr anchorCtr="0" anchor="t" bIns="45700" lIns="91425" spcFirstLastPara="1" rIns="91425" wrap="square" tIns="45700">
            <a:noAutofit/>
          </a:bodyPr>
          <a:lstStyle>
            <a:lvl1pPr indent="-406400" lvl="0" marL="457200" marR="0" algn="l">
              <a:lnSpc>
                <a:spcPct val="115000"/>
              </a:lnSpc>
              <a:spcBef>
                <a:spcPts val="1000"/>
              </a:spcBef>
              <a:spcAft>
                <a:spcPts val="0"/>
              </a:spcAft>
              <a:buClr>
                <a:schemeClr val="lt1"/>
              </a:buClr>
              <a:buSzPts val="2800"/>
              <a:buFont typeface="Montserrat"/>
              <a:buChar char="❖"/>
              <a:defRPr i="0" sz="2800" u="none" cap="none" strike="noStrike">
                <a:solidFill>
                  <a:schemeClr val="lt1"/>
                </a:solidFill>
                <a:latin typeface="Montserrat"/>
                <a:ea typeface="Montserrat"/>
                <a:cs typeface="Montserrat"/>
                <a:sym typeface="Montserrat"/>
              </a:defRPr>
            </a:lvl1pPr>
            <a:lvl2pPr indent="-381000" lvl="1" marL="914400" marR="0" algn="l">
              <a:lnSpc>
                <a:spcPct val="115000"/>
              </a:lnSpc>
              <a:spcBef>
                <a:spcPts val="500"/>
              </a:spcBef>
              <a:spcAft>
                <a:spcPts val="0"/>
              </a:spcAft>
              <a:buClr>
                <a:schemeClr val="lt1"/>
              </a:buClr>
              <a:buSzPts val="2400"/>
              <a:buFont typeface="Montserrat"/>
              <a:buChar char="▪"/>
              <a:defRPr i="0" sz="2400" u="none" cap="none" strike="noStrike">
                <a:solidFill>
                  <a:schemeClr val="lt1"/>
                </a:solidFill>
                <a:latin typeface="Montserrat"/>
                <a:ea typeface="Montserrat"/>
                <a:cs typeface="Montserrat"/>
                <a:sym typeface="Montserrat"/>
              </a:defRPr>
            </a:lvl2pPr>
            <a:lvl3pPr indent="-355600" lvl="2" marL="1371600" marR="0" algn="l">
              <a:lnSpc>
                <a:spcPct val="115000"/>
              </a:lnSpc>
              <a:spcBef>
                <a:spcPts val="500"/>
              </a:spcBef>
              <a:spcAft>
                <a:spcPts val="0"/>
              </a:spcAft>
              <a:buClr>
                <a:schemeClr val="lt1"/>
              </a:buClr>
              <a:buSzPts val="2000"/>
              <a:buFont typeface="Montserrat"/>
              <a:buChar char="o"/>
              <a:defRPr i="0" sz="2000" u="none" cap="none" strike="noStrike">
                <a:solidFill>
                  <a:schemeClr val="lt1"/>
                </a:solidFill>
                <a:latin typeface="Montserrat"/>
                <a:ea typeface="Montserrat"/>
                <a:cs typeface="Montserrat"/>
                <a:sym typeface="Montserrat"/>
              </a:defRPr>
            </a:lvl3pPr>
            <a:lvl4pPr indent="-342900" lvl="3" marL="1828800" marR="0" algn="l">
              <a:lnSpc>
                <a:spcPct val="115000"/>
              </a:lnSpc>
              <a:spcBef>
                <a:spcPts val="500"/>
              </a:spcBef>
              <a:spcAft>
                <a:spcPts val="0"/>
              </a:spcAft>
              <a:buClr>
                <a:schemeClr val="lt1"/>
              </a:buClr>
              <a:buSzPts val="1800"/>
              <a:buFont typeface="Montserrat"/>
              <a:buChar char="•"/>
              <a:defRPr i="0" sz="1800" u="none" cap="none" strike="noStrike">
                <a:solidFill>
                  <a:schemeClr val="lt1"/>
                </a:solidFill>
                <a:latin typeface="Montserrat"/>
                <a:ea typeface="Montserrat"/>
                <a:cs typeface="Montserrat"/>
                <a:sym typeface="Montserrat"/>
              </a:defRPr>
            </a:lvl4pPr>
            <a:lvl5pPr indent="-342900" lvl="4" marL="2286000" marR="0" algn="l">
              <a:lnSpc>
                <a:spcPct val="115000"/>
              </a:lnSpc>
              <a:spcBef>
                <a:spcPts val="500"/>
              </a:spcBef>
              <a:spcAft>
                <a:spcPts val="0"/>
              </a:spcAft>
              <a:buClr>
                <a:schemeClr val="lt1"/>
              </a:buClr>
              <a:buSzPts val="1800"/>
              <a:buFont typeface="Montserrat"/>
              <a:buChar char="•"/>
              <a:defRPr i="0" sz="1800" u="none" cap="none" strike="noStrike">
                <a:solidFill>
                  <a:schemeClr val="lt1"/>
                </a:solidFill>
                <a:latin typeface="Montserrat"/>
                <a:ea typeface="Montserrat"/>
                <a:cs typeface="Montserrat"/>
                <a:sym typeface="Montserrat"/>
              </a:defRPr>
            </a:lvl5pPr>
            <a:lvl6pPr indent="-355600" lvl="5" marL="2743200" marR="0" algn="l">
              <a:lnSpc>
                <a:spcPct val="115000"/>
              </a:lnSpc>
              <a:spcBef>
                <a:spcPts val="500"/>
              </a:spcBef>
              <a:spcAft>
                <a:spcPts val="0"/>
              </a:spcAft>
              <a:buClr>
                <a:schemeClr val="lt1"/>
              </a:buClr>
              <a:buSzPts val="2000"/>
              <a:buFont typeface="Montserrat"/>
              <a:buChar char="•"/>
              <a:defRPr i="0" sz="2000" u="none" cap="none" strike="noStrike">
                <a:solidFill>
                  <a:schemeClr val="lt1"/>
                </a:solidFill>
                <a:latin typeface="Montserrat"/>
                <a:ea typeface="Montserrat"/>
                <a:cs typeface="Montserrat"/>
                <a:sym typeface="Montserrat"/>
              </a:defRPr>
            </a:lvl6pPr>
            <a:lvl7pPr indent="-355600" lvl="6" marL="3200400" marR="0" algn="l">
              <a:lnSpc>
                <a:spcPct val="115000"/>
              </a:lnSpc>
              <a:spcBef>
                <a:spcPts val="500"/>
              </a:spcBef>
              <a:spcAft>
                <a:spcPts val="0"/>
              </a:spcAft>
              <a:buClr>
                <a:schemeClr val="lt1"/>
              </a:buClr>
              <a:buSzPts val="2000"/>
              <a:buFont typeface="Montserrat"/>
              <a:buChar char="•"/>
              <a:defRPr i="0" sz="2000" u="none" cap="none" strike="noStrike">
                <a:solidFill>
                  <a:schemeClr val="lt1"/>
                </a:solidFill>
                <a:latin typeface="Montserrat"/>
                <a:ea typeface="Montserrat"/>
                <a:cs typeface="Montserrat"/>
                <a:sym typeface="Montserrat"/>
              </a:defRPr>
            </a:lvl7pPr>
            <a:lvl8pPr indent="-355600" lvl="7" marL="3657600" marR="0" algn="l">
              <a:lnSpc>
                <a:spcPct val="115000"/>
              </a:lnSpc>
              <a:spcBef>
                <a:spcPts val="500"/>
              </a:spcBef>
              <a:spcAft>
                <a:spcPts val="0"/>
              </a:spcAft>
              <a:buClr>
                <a:schemeClr val="lt1"/>
              </a:buClr>
              <a:buSzPts val="2000"/>
              <a:buFont typeface="Montserrat"/>
              <a:buChar char="•"/>
              <a:defRPr i="0" sz="2000" u="none" cap="none" strike="noStrike">
                <a:solidFill>
                  <a:schemeClr val="lt1"/>
                </a:solidFill>
                <a:latin typeface="Montserrat"/>
                <a:ea typeface="Montserrat"/>
                <a:cs typeface="Montserrat"/>
                <a:sym typeface="Montserrat"/>
              </a:defRPr>
            </a:lvl8pPr>
            <a:lvl9pPr indent="-355600" lvl="8" marL="4114800" marR="0" algn="l">
              <a:lnSpc>
                <a:spcPct val="115000"/>
              </a:lnSpc>
              <a:spcBef>
                <a:spcPts val="500"/>
              </a:spcBef>
              <a:spcAft>
                <a:spcPts val="0"/>
              </a:spcAft>
              <a:buClr>
                <a:schemeClr val="lt1"/>
              </a:buClr>
              <a:buSzPts val="2000"/>
              <a:buFont typeface="Montserrat"/>
              <a:buChar char="•"/>
              <a:defRPr i="0" sz="2000" u="none" cap="none" strike="noStrike">
                <a:solidFill>
                  <a:schemeClr val="lt1"/>
                </a:solidFill>
                <a:latin typeface="Montserrat"/>
                <a:ea typeface="Montserrat"/>
                <a:cs typeface="Montserrat"/>
                <a:sym typeface="Montserrat"/>
              </a:defRPr>
            </a:lvl9pPr>
          </a:lstStyle>
          <a:p/>
        </p:txBody>
      </p:sp>
      <p:sp>
        <p:nvSpPr>
          <p:cNvPr id="15" name="Google Shape;15;p4"/>
          <p:cNvSpPr txBox="1"/>
          <p:nvPr>
            <p:ph type="title"/>
          </p:nvPr>
        </p:nvSpPr>
        <p:spPr>
          <a:xfrm>
            <a:off x="176048" y="175939"/>
            <a:ext cx="9387000" cy="7791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lt1"/>
              </a:buClr>
              <a:buSzPts val="4400"/>
              <a:buFont typeface="Montserrat"/>
              <a:buNone/>
              <a:defRPr i="0" sz="4400" u="none" cap="none" strike="noStrike">
                <a:solidFill>
                  <a:schemeClr val="lt1"/>
                </a:solidFill>
                <a:latin typeface="Montserrat"/>
                <a:ea typeface="Montserrat"/>
                <a:cs typeface="Montserrat"/>
                <a:sym typeface="Montserrat"/>
              </a:defRPr>
            </a:lvl1pPr>
            <a:lvl2pPr lvl="1">
              <a:spcBef>
                <a:spcPts val="0"/>
              </a:spcBef>
              <a:spcAft>
                <a:spcPts val="0"/>
              </a:spcAft>
              <a:buSzPts val="1400"/>
              <a:buFont typeface="Montserrat"/>
              <a:buNone/>
              <a:defRPr sz="1800">
                <a:latin typeface="Montserrat"/>
                <a:ea typeface="Montserrat"/>
                <a:cs typeface="Montserrat"/>
                <a:sym typeface="Montserrat"/>
              </a:defRPr>
            </a:lvl2pPr>
            <a:lvl3pPr lvl="2">
              <a:spcBef>
                <a:spcPts val="0"/>
              </a:spcBef>
              <a:spcAft>
                <a:spcPts val="0"/>
              </a:spcAft>
              <a:buSzPts val="1400"/>
              <a:buFont typeface="Montserrat"/>
              <a:buNone/>
              <a:defRPr sz="1800">
                <a:latin typeface="Montserrat"/>
                <a:ea typeface="Montserrat"/>
                <a:cs typeface="Montserrat"/>
                <a:sym typeface="Montserrat"/>
              </a:defRPr>
            </a:lvl3pPr>
            <a:lvl4pPr lvl="3">
              <a:spcBef>
                <a:spcPts val="0"/>
              </a:spcBef>
              <a:spcAft>
                <a:spcPts val="0"/>
              </a:spcAft>
              <a:buSzPts val="1400"/>
              <a:buFont typeface="Montserrat"/>
              <a:buNone/>
              <a:defRPr sz="1800">
                <a:latin typeface="Montserrat"/>
                <a:ea typeface="Montserrat"/>
                <a:cs typeface="Montserrat"/>
                <a:sym typeface="Montserrat"/>
              </a:defRPr>
            </a:lvl4pPr>
            <a:lvl5pPr lvl="4">
              <a:spcBef>
                <a:spcPts val="0"/>
              </a:spcBef>
              <a:spcAft>
                <a:spcPts val="0"/>
              </a:spcAft>
              <a:buSzPts val="1400"/>
              <a:buFont typeface="Montserrat"/>
              <a:buNone/>
              <a:defRPr sz="1800">
                <a:latin typeface="Montserrat"/>
                <a:ea typeface="Montserrat"/>
                <a:cs typeface="Montserrat"/>
                <a:sym typeface="Montserrat"/>
              </a:defRPr>
            </a:lvl5pPr>
            <a:lvl6pPr lvl="5">
              <a:spcBef>
                <a:spcPts val="0"/>
              </a:spcBef>
              <a:spcAft>
                <a:spcPts val="0"/>
              </a:spcAft>
              <a:buSzPts val="1400"/>
              <a:buFont typeface="Montserrat"/>
              <a:buNone/>
              <a:defRPr sz="1800">
                <a:latin typeface="Montserrat"/>
                <a:ea typeface="Montserrat"/>
                <a:cs typeface="Montserrat"/>
                <a:sym typeface="Montserrat"/>
              </a:defRPr>
            </a:lvl6pPr>
            <a:lvl7pPr lvl="6">
              <a:spcBef>
                <a:spcPts val="0"/>
              </a:spcBef>
              <a:spcAft>
                <a:spcPts val="0"/>
              </a:spcAft>
              <a:buSzPts val="1400"/>
              <a:buFont typeface="Montserrat"/>
              <a:buNone/>
              <a:defRPr sz="1800">
                <a:latin typeface="Montserrat"/>
                <a:ea typeface="Montserrat"/>
                <a:cs typeface="Montserrat"/>
                <a:sym typeface="Montserrat"/>
              </a:defRPr>
            </a:lvl7pPr>
            <a:lvl8pPr lvl="7">
              <a:spcBef>
                <a:spcPts val="0"/>
              </a:spcBef>
              <a:spcAft>
                <a:spcPts val="0"/>
              </a:spcAft>
              <a:buSzPts val="1400"/>
              <a:buFont typeface="Montserrat"/>
              <a:buNone/>
              <a:defRPr sz="1800">
                <a:latin typeface="Montserrat"/>
                <a:ea typeface="Montserrat"/>
                <a:cs typeface="Montserrat"/>
                <a:sym typeface="Montserrat"/>
              </a:defRPr>
            </a:lvl8pPr>
            <a:lvl9pPr lvl="8">
              <a:spcBef>
                <a:spcPts val="0"/>
              </a:spcBef>
              <a:spcAft>
                <a:spcPts val="0"/>
              </a:spcAft>
              <a:buSzPts val="1400"/>
              <a:buFont typeface="Montserrat"/>
              <a:buNone/>
              <a:defRPr sz="1800">
                <a:latin typeface="Montserrat"/>
                <a:ea typeface="Montserrat"/>
                <a:cs typeface="Montserrat"/>
                <a:sym typeface="Montserrat"/>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6" name="Shape 16"/>
        <p:cNvGrpSpPr/>
        <p:nvPr/>
      </p:nvGrpSpPr>
      <p:grpSpPr>
        <a:xfrm>
          <a:off x="0" y="0"/>
          <a:ext cx="0" cy="0"/>
          <a:chOff x="0" y="0"/>
          <a:chExt cx="0" cy="0"/>
        </a:xfrm>
      </p:grpSpPr>
      <p:sp>
        <p:nvSpPr>
          <p:cNvPr id="17" name="Google Shape;17;p5"/>
          <p:cNvSpPr txBox="1"/>
          <p:nvPr>
            <p:ph type="title"/>
          </p:nvPr>
        </p:nvSpPr>
        <p:spPr>
          <a:xfrm>
            <a:off x="176048" y="175939"/>
            <a:ext cx="9387000" cy="7791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lt1"/>
              </a:buClr>
              <a:buSzPts val="4400"/>
              <a:buFont typeface="Montserrat"/>
              <a:buNone/>
              <a:defRPr i="0" sz="4400" u="none" cap="none" strike="noStrike">
                <a:solidFill>
                  <a:schemeClr val="lt1"/>
                </a:solidFill>
                <a:latin typeface="Montserrat"/>
                <a:ea typeface="Montserrat"/>
                <a:cs typeface="Montserrat"/>
                <a:sym typeface="Montserrat"/>
              </a:defRPr>
            </a:lvl1pPr>
            <a:lvl2pPr lvl="1">
              <a:spcBef>
                <a:spcPts val="0"/>
              </a:spcBef>
              <a:spcAft>
                <a:spcPts val="0"/>
              </a:spcAft>
              <a:buSzPts val="1400"/>
              <a:buFont typeface="Montserrat"/>
              <a:buNone/>
              <a:defRPr sz="1800">
                <a:latin typeface="Montserrat"/>
                <a:ea typeface="Montserrat"/>
                <a:cs typeface="Montserrat"/>
                <a:sym typeface="Montserrat"/>
              </a:defRPr>
            </a:lvl2pPr>
            <a:lvl3pPr lvl="2">
              <a:spcBef>
                <a:spcPts val="0"/>
              </a:spcBef>
              <a:spcAft>
                <a:spcPts val="0"/>
              </a:spcAft>
              <a:buSzPts val="1400"/>
              <a:buFont typeface="Montserrat"/>
              <a:buNone/>
              <a:defRPr sz="1800">
                <a:latin typeface="Montserrat"/>
                <a:ea typeface="Montserrat"/>
                <a:cs typeface="Montserrat"/>
                <a:sym typeface="Montserrat"/>
              </a:defRPr>
            </a:lvl3pPr>
            <a:lvl4pPr lvl="3">
              <a:spcBef>
                <a:spcPts val="0"/>
              </a:spcBef>
              <a:spcAft>
                <a:spcPts val="0"/>
              </a:spcAft>
              <a:buSzPts val="1400"/>
              <a:buFont typeface="Montserrat"/>
              <a:buNone/>
              <a:defRPr sz="1800">
                <a:latin typeface="Montserrat"/>
                <a:ea typeface="Montserrat"/>
                <a:cs typeface="Montserrat"/>
                <a:sym typeface="Montserrat"/>
              </a:defRPr>
            </a:lvl4pPr>
            <a:lvl5pPr lvl="4">
              <a:spcBef>
                <a:spcPts val="0"/>
              </a:spcBef>
              <a:spcAft>
                <a:spcPts val="0"/>
              </a:spcAft>
              <a:buSzPts val="1400"/>
              <a:buFont typeface="Montserrat"/>
              <a:buNone/>
              <a:defRPr sz="1800">
                <a:latin typeface="Montserrat"/>
                <a:ea typeface="Montserrat"/>
                <a:cs typeface="Montserrat"/>
                <a:sym typeface="Montserrat"/>
              </a:defRPr>
            </a:lvl5pPr>
            <a:lvl6pPr lvl="5">
              <a:spcBef>
                <a:spcPts val="0"/>
              </a:spcBef>
              <a:spcAft>
                <a:spcPts val="0"/>
              </a:spcAft>
              <a:buSzPts val="1400"/>
              <a:buFont typeface="Montserrat"/>
              <a:buNone/>
              <a:defRPr sz="1800">
                <a:latin typeface="Montserrat"/>
                <a:ea typeface="Montserrat"/>
                <a:cs typeface="Montserrat"/>
                <a:sym typeface="Montserrat"/>
              </a:defRPr>
            </a:lvl6pPr>
            <a:lvl7pPr lvl="6">
              <a:spcBef>
                <a:spcPts val="0"/>
              </a:spcBef>
              <a:spcAft>
                <a:spcPts val="0"/>
              </a:spcAft>
              <a:buSzPts val="1400"/>
              <a:buFont typeface="Montserrat"/>
              <a:buNone/>
              <a:defRPr sz="1800">
                <a:latin typeface="Montserrat"/>
                <a:ea typeface="Montserrat"/>
                <a:cs typeface="Montserrat"/>
                <a:sym typeface="Montserrat"/>
              </a:defRPr>
            </a:lvl7pPr>
            <a:lvl8pPr lvl="7">
              <a:spcBef>
                <a:spcPts val="0"/>
              </a:spcBef>
              <a:spcAft>
                <a:spcPts val="0"/>
              </a:spcAft>
              <a:buSzPts val="1400"/>
              <a:buFont typeface="Montserrat"/>
              <a:buNone/>
              <a:defRPr sz="1800">
                <a:latin typeface="Montserrat"/>
                <a:ea typeface="Montserrat"/>
                <a:cs typeface="Montserrat"/>
                <a:sym typeface="Montserrat"/>
              </a:defRPr>
            </a:lvl8pPr>
            <a:lvl9pPr lvl="8">
              <a:spcBef>
                <a:spcPts val="0"/>
              </a:spcBef>
              <a:spcAft>
                <a:spcPts val="0"/>
              </a:spcAft>
              <a:buSzPts val="1400"/>
              <a:buFont typeface="Montserrat"/>
              <a:buNone/>
              <a:defRPr sz="1800">
                <a:latin typeface="Montserrat"/>
                <a:ea typeface="Montserrat"/>
                <a:cs typeface="Montserrat"/>
                <a:sym typeface="Montserrat"/>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p:cSld name="Content with Caption">
    <p:spTree>
      <p:nvGrpSpPr>
        <p:cNvPr id="18" name="Shape 18"/>
        <p:cNvGrpSpPr/>
        <p:nvPr/>
      </p:nvGrpSpPr>
      <p:grpSpPr>
        <a:xfrm>
          <a:off x="0" y="0"/>
          <a:ext cx="0" cy="0"/>
          <a:chOff x="0" y="0"/>
          <a:chExt cx="0" cy="0"/>
        </a:xfrm>
      </p:grpSpPr>
      <p:sp>
        <p:nvSpPr>
          <p:cNvPr id="19" name="Google Shape;19;p6"/>
          <p:cNvSpPr/>
          <p:nvPr/>
        </p:nvSpPr>
        <p:spPr>
          <a:xfrm>
            <a:off x="-1778" y="6574604"/>
            <a:ext cx="12193800" cy="2835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2"/>
              </a:solidFill>
              <a:latin typeface="Arial"/>
              <a:ea typeface="Arial"/>
              <a:cs typeface="Arial"/>
              <a:sym typeface="Arial"/>
            </a:endParaRPr>
          </a:p>
        </p:txBody>
      </p:sp>
      <p:sp>
        <p:nvSpPr>
          <p:cNvPr id="20" name="Google Shape;20;p6"/>
          <p:cNvSpPr/>
          <p:nvPr/>
        </p:nvSpPr>
        <p:spPr>
          <a:xfrm flipH="1" rot="10800000">
            <a:off x="-4504" y="6540563"/>
            <a:ext cx="12196500" cy="594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dk2"/>
              </a:solidFill>
              <a:latin typeface="Arial"/>
              <a:ea typeface="Arial"/>
              <a:cs typeface="Arial"/>
              <a:sym typeface="Arial"/>
            </a:endParaRPr>
          </a:p>
        </p:txBody>
      </p:sp>
      <p:sp>
        <p:nvSpPr>
          <p:cNvPr id="21" name="Google Shape;21;p6"/>
          <p:cNvSpPr txBox="1"/>
          <p:nvPr>
            <p:ph idx="1" type="body"/>
          </p:nvPr>
        </p:nvSpPr>
        <p:spPr>
          <a:xfrm>
            <a:off x="5180012" y="1373852"/>
            <a:ext cx="6172200" cy="4694400"/>
          </a:xfrm>
          <a:prstGeom prst="rect">
            <a:avLst/>
          </a:prstGeom>
          <a:noFill/>
          <a:ln>
            <a:noFill/>
          </a:ln>
        </p:spPr>
        <p:txBody>
          <a:bodyPr anchorCtr="0" anchor="t" bIns="45700" lIns="91425" spcFirstLastPara="1" rIns="91425" wrap="square" tIns="45700">
            <a:noAutofit/>
          </a:bodyPr>
          <a:lstStyle>
            <a:lvl1pPr indent="-431800" lvl="0" marL="457200" marR="0" algn="l">
              <a:lnSpc>
                <a:spcPct val="115000"/>
              </a:lnSpc>
              <a:spcBef>
                <a:spcPts val="1000"/>
              </a:spcBef>
              <a:spcAft>
                <a:spcPts val="0"/>
              </a:spcAft>
              <a:buClr>
                <a:schemeClr val="dk1"/>
              </a:buClr>
              <a:buSzPts val="3200"/>
              <a:buFont typeface="Montserrat"/>
              <a:buChar char="❖"/>
              <a:defRPr i="0" sz="3200" u="none" cap="none" strike="noStrike">
                <a:solidFill>
                  <a:schemeClr val="dk1"/>
                </a:solidFill>
                <a:latin typeface="Montserrat"/>
                <a:ea typeface="Montserrat"/>
                <a:cs typeface="Montserrat"/>
                <a:sym typeface="Montserrat"/>
              </a:defRPr>
            </a:lvl1pPr>
            <a:lvl2pPr indent="-406400" lvl="1" marL="914400" marR="0" algn="l">
              <a:lnSpc>
                <a:spcPct val="115000"/>
              </a:lnSpc>
              <a:spcBef>
                <a:spcPts val="500"/>
              </a:spcBef>
              <a:spcAft>
                <a:spcPts val="0"/>
              </a:spcAft>
              <a:buClr>
                <a:schemeClr val="dk1"/>
              </a:buClr>
              <a:buSzPts val="2800"/>
              <a:buFont typeface="Montserrat"/>
              <a:buChar char="▪"/>
              <a:defRPr i="0" sz="2800" u="none" cap="none" strike="noStrike">
                <a:solidFill>
                  <a:schemeClr val="dk1"/>
                </a:solidFill>
                <a:latin typeface="Montserrat"/>
                <a:ea typeface="Montserrat"/>
                <a:cs typeface="Montserrat"/>
                <a:sym typeface="Montserrat"/>
              </a:defRPr>
            </a:lvl2pPr>
            <a:lvl3pPr indent="-381000" lvl="2" marL="1371600" marR="0" algn="l">
              <a:lnSpc>
                <a:spcPct val="115000"/>
              </a:lnSpc>
              <a:spcBef>
                <a:spcPts val="500"/>
              </a:spcBef>
              <a:spcAft>
                <a:spcPts val="0"/>
              </a:spcAft>
              <a:buClr>
                <a:schemeClr val="dk1"/>
              </a:buClr>
              <a:buSzPts val="2400"/>
              <a:buFont typeface="Montserrat"/>
              <a:buChar char="o"/>
              <a:defRPr i="0" sz="2400" u="none" cap="none" strike="noStrike">
                <a:solidFill>
                  <a:schemeClr val="dk1"/>
                </a:solidFill>
                <a:latin typeface="Montserrat"/>
                <a:ea typeface="Montserrat"/>
                <a:cs typeface="Montserrat"/>
                <a:sym typeface="Montserrat"/>
              </a:defRPr>
            </a:lvl3pPr>
            <a:lvl4pPr indent="-355600" lvl="3" marL="1828800" marR="0" algn="l">
              <a:lnSpc>
                <a:spcPct val="115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4pPr>
            <a:lvl5pPr indent="-355600" lvl="4" marL="2286000" marR="0" algn="l">
              <a:lnSpc>
                <a:spcPct val="115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5pPr>
            <a:lvl6pPr indent="-355600" lvl="5" marL="2743200" marR="0" algn="l">
              <a:lnSpc>
                <a:spcPct val="115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6pPr>
            <a:lvl7pPr indent="-355600" lvl="6" marL="3200400" marR="0" algn="l">
              <a:lnSpc>
                <a:spcPct val="115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7pPr>
            <a:lvl8pPr indent="-355600" lvl="7" marL="3657600" marR="0" algn="l">
              <a:lnSpc>
                <a:spcPct val="115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8pPr>
            <a:lvl9pPr indent="-355600" lvl="8" marL="4114800" marR="0" algn="l">
              <a:lnSpc>
                <a:spcPct val="115000"/>
              </a:lnSpc>
              <a:spcBef>
                <a:spcPts val="500"/>
              </a:spcBef>
              <a:spcAft>
                <a:spcPts val="0"/>
              </a:spcAft>
              <a:buClr>
                <a:schemeClr val="dk1"/>
              </a:buClr>
              <a:buSzPts val="2000"/>
              <a:buFont typeface="Montserrat"/>
              <a:buChar char="•"/>
              <a:defRPr i="0" sz="2000" u="none" cap="none" strike="noStrike">
                <a:solidFill>
                  <a:schemeClr val="dk1"/>
                </a:solidFill>
                <a:latin typeface="Montserrat"/>
                <a:ea typeface="Montserrat"/>
                <a:cs typeface="Montserrat"/>
                <a:sym typeface="Montserrat"/>
              </a:defRPr>
            </a:lvl9pPr>
          </a:lstStyle>
          <a:p/>
        </p:txBody>
      </p:sp>
      <p:sp>
        <p:nvSpPr>
          <p:cNvPr id="22" name="Google Shape;22;p6"/>
          <p:cNvSpPr txBox="1"/>
          <p:nvPr>
            <p:ph idx="2" type="body"/>
          </p:nvPr>
        </p:nvSpPr>
        <p:spPr>
          <a:xfrm>
            <a:off x="839788" y="1373852"/>
            <a:ext cx="3932100" cy="4630500"/>
          </a:xfrm>
          <a:prstGeom prst="rect">
            <a:avLst/>
          </a:prstGeom>
          <a:noFill/>
          <a:ln>
            <a:noFill/>
          </a:ln>
        </p:spPr>
        <p:txBody>
          <a:bodyPr anchorCtr="0" anchor="t" bIns="45700" lIns="91425" spcFirstLastPara="1" rIns="91425" wrap="square" tIns="45700">
            <a:noAutofit/>
          </a:bodyPr>
          <a:lstStyle>
            <a:lvl1pPr indent="-228600" lvl="0" marL="457200" marR="0" algn="l">
              <a:lnSpc>
                <a:spcPct val="115000"/>
              </a:lnSpc>
              <a:spcBef>
                <a:spcPts val="1000"/>
              </a:spcBef>
              <a:spcAft>
                <a:spcPts val="0"/>
              </a:spcAft>
              <a:buClr>
                <a:schemeClr val="dk1"/>
              </a:buClr>
              <a:buSzPts val="1600"/>
              <a:buFont typeface="Montserrat"/>
              <a:buNone/>
              <a:defRPr i="0" sz="1600" u="none" cap="none" strike="noStrike">
                <a:solidFill>
                  <a:schemeClr val="dk1"/>
                </a:solidFill>
                <a:latin typeface="Montserrat"/>
                <a:ea typeface="Montserrat"/>
                <a:cs typeface="Montserrat"/>
                <a:sym typeface="Montserrat"/>
              </a:defRPr>
            </a:lvl1pPr>
            <a:lvl2pPr indent="-228600" lvl="1" marL="914400" marR="0" algn="l">
              <a:lnSpc>
                <a:spcPct val="115000"/>
              </a:lnSpc>
              <a:spcBef>
                <a:spcPts val="500"/>
              </a:spcBef>
              <a:spcAft>
                <a:spcPts val="0"/>
              </a:spcAft>
              <a:buClr>
                <a:schemeClr val="dk1"/>
              </a:buClr>
              <a:buSzPts val="1400"/>
              <a:buFont typeface="Montserrat"/>
              <a:buNone/>
              <a:defRPr i="0" sz="1400" u="none" cap="none" strike="noStrike">
                <a:solidFill>
                  <a:schemeClr val="dk1"/>
                </a:solidFill>
                <a:latin typeface="Montserrat"/>
                <a:ea typeface="Montserrat"/>
                <a:cs typeface="Montserrat"/>
                <a:sym typeface="Montserrat"/>
              </a:defRPr>
            </a:lvl2pPr>
            <a:lvl3pPr indent="-228600" lvl="2" marL="1371600" marR="0" algn="l">
              <a:lnSpc>
                <a:spcPct val="115000"/>
              </a:lnSpc>
              <a:spcBef>
                <a:spcPts val="500"/>
              </a:spcBef>
              <a:spcAft>
                <a:spcPts val="0"/>
              </a:spcAft>
              <a:buClr>
                <a:schemeClr val="dk1"/>
              </a:buClr>
              <a:buSzPts val="1200"/>
              <a:buFont typeface="Montserrat"/>
              <a:buNone/>
              <a:defRPr i="0" sz="1200" u="none" cap="none" strike="noStrike">
                <a:solidFill>
                  <a:schemeClr val="dk1"/>
                </a:solidFill>
                <a:latin typeface="Montserrat"/>
                <a:ea typeface="Montserrat"/>
                <a:cs typeface="Montserrat"/>
                <a:sym typeface="Montserrat"/>
              </a:defRPr>
            </a:lvl3pPr>
            <a:lvl4pPr indent="-228600" lvl="3" marL="1828800" marR="0" algn="l">
              <a:lnSpc>
                <a:spcPct val="115000"/>
              </a:lnSpc>
              <a:spcBef>
                <a:spcPts val="500"/>
              </a:spcBef>
              <a:spcAft>
                <a:spcPts val="0"/>
              </a:spcAft>
              <a:buClr>
                <a:schemeClr val="dk1"/>
              </a:buClr>
              <a:buSzPts val="1000"/>
              <a:buFont typeface="Montserrat"/>
              <a:buNone/>
              <a:defRPr i="0" sz="1000" u="none" cap="none" strike="noStrike">
                <a:solidFill>
                  <a:schemeClr val="dk1"/>
                </a:solidFill>
                <a:latin typeface="Montserrat"/>
                <a:ea typeface="Montserrat"/>
                <a:cs typeface="Montserrat"/>
                <a:sym typeface="Montserrat"/>
              </a:defRPr>
            </a:lvl4pPr>
            <a:lvl5pPr indent="-228600" lvl="4" marL="2286000" marR="0" algn="l">
              <a:lnSpc>
                <a:spcPct val="115000"/>
              </a:lnSpc>
              <a:spcBef>
                <a:spcPts val="500"/>
              </a:spcBef>
              <a:spcAft>
                <a:spcPts val="0"/>
              </a:spcAft>
              <a:buClr>
                <a:schemeClr val="dk1"/>
              </a:buClr>
              <a:buSzPts val="1000"/>
              <a:buFont typeface="Montserrat"/>
              <a:buNone/>
              <a:defRPr i="0" sz="1000" u="none" cap="none" strike="noStrike">
                <a:solidFill>
                  <a:schemeClr val="dk1"/>
                </a:solidFill>
                <a:latin typeface="Montserrat"/>
                <a:ea typeface="Montserrat"/>
                <a:cs typeface="Montserrat"/>
                <a:sym typeface="Montserrat"/>
              </a:defRPr>
            </a:lvl5pPr>
            <a:lvl6pPr indent="-228600" lvl="5" marL="2743200" marR="0" algn="l">
              <a:lnSpc>
                <a:spcPct val="115000"/>
              </a:lnSpc>
              <a:spcBef>
                <a:spcPts val="500"/>
              </a:spcBef>
              <a:spcAft>
                <a:spcPts val="0"/>
              </a:spcAft>
              <a:buClr>
                <a:schemeClr val="dk1"/>
              </a:buClr>
              <a:buSzPts val="1000"/>
              <a:buFont typeface="Montserrat"/>
              <a:buNone/>
              <a:defRPr i="0" sz="1000" u="none" cap="none" strike="noStrike">
                <a:solidFill>
                  <a:schemeClr val="dk1"/>
                </a:solidFill>
                <a:latin typeface="Montserrat"/>
                <a:ea typeface="Montserrat"/>
                <a:cs typeface="Montserrat"/>
                <a:sym typeface="Montserrat"/>
              </a:defRPr>
            </a:lvl6pPr>
            <a:lvl7pPr indent="-228600" lvl="6" marL="3200400" marR="0" algn="l">
              <a:lnSpc>
                <a:spcPct val="115000"/>
              </a:lnSpc>
              <a:spcBef>
                <a:spcPts val="500"/>
              </a:spcBef>
              <a:spcAft>
                <a:spcPts val="0"/>
              </a:spcAft>
              <a:buClr>
                <a:schemeClr val="dk1"/>
              </a:buClr>
              <a:buSzPts val="1000"/>
              <a:buFont typeface="Montserrat"/>
              <a:buNone/>
              <a:defRPr i="0" sz="1000" u="none" cap="none" strike="noStrike">
                <a:solidFill>
                  <a:schemeClr val="dk1"/>
                </a:solidFill>
                <a:latin typeface="Montserrat"/>
                <a:ea typeface="Montserrat"/>
                <a:cs typeface="Montserrat"/>
                <a:sym typeface="Montserrat"/>
              </a:defRPr>
            </a:lvl7pPr>
            <a:lvl8pPr indent="-228600" lvl="7" marL="3657600" marR="0" algn="l">
              <a:lnSpc>
                <a:spcPct val="115000"/>
              </a:lnSpc>
              <a:spcBef>
                <a:spcPts val="500"/>
              </a:spcBef>
              <a:spcAft>
                <a:spcPts val="0"/>
              </a:spcAft>
              <a:buClr>
                <a:schemeClr val="dk1"/>
              </a:buClr>
              <a:buSzPts val="1000"/>
              <a:buFont typeface="Montserrat"/>
              <a:buNone/>
              <a:defRPr i="0" sz="1000" u="none" cap="none" strike="noStrike">
                <a:solidFill>
                  <a:schemeClr val="dk1"/>
                </a:solidFill>
                <a:latin typeface="Montserrat"/>
                <a:ea typeface="Montserrat"/>
                <a:cs typeface="Montserrat"/>
                <a:sym typeface="Montserrat"/>
              </a:defRPr>
            </a:lvl8pPr>
            <a:lvl9pPr indent="-228600" lvl="8" marL="4114800" marR="0" algn="l">
              <a:lnSpc>
                <a:spcPct val="115000"/>
              </a:lnSpc>
              <a:spcBef>
                <a:spcPts val="500"/>
              </a:spcBef>
              <a:spcAft>
                <a:spcPts val="0"/>
              </a:spcAft>
              <a:buClr>
                <a:schemeClr val="dk1"/>
              </a:buClr>
              <a:buSzPts val="1000"/>
              <a:buFont typeface="Montserrat"/>
              <a:buNone/>
              <a:defRPr i="0" sz="1000" u="none" cap="none" strike="noStrike">
                <a:solidFill>
                  <a:schemeClr val="dk1"/>
                </a:solidFill>
                <a:latin typeface="Montserrat"/>
                <a:ea typeface="Montserrat"/>
                <a:cs typeface="Montserrat"/>
                <a:sym typeface="Montserrat"/>
              </a:defRPr>
            </a:lvl9pPr>
          </a:lstStyle>
          <a:p/>
        </p:txBody>
      </p:sp>
      <p:sp>
        <p:nvSpPr>
          <p:cNvPr id="23" name="Google Shape;23;p6"/>
          <p:cNvSpPr txBox="1"/>
          <p:nvPr/>
        </p:nvSpPr>
        <p:spPr>
          <a:xfrm>
            <a:off x="10265664" y="6574604"/>
            <a:ext cx="1925400" cy="307800"/>
          </a:xfrm>
          <a:prstGeom prst="rect">
            <a:avLst/>
          </a:prstGeom>
          <a:noFill/>
          <a:ln>
            <a:noFill/>
          </a:ln>
        </p:spPr>
        <p:txBody>
          <a:bodyPr anchorCtr="0" anchor="t" bIns="45700" lIns="91425" spcFirstLastPara="1" rIns="91425" wrap="square" tIns="45700">
            <a:spAutoFit/>
          </a:bodyPr>
          <a:lstStyle/>
          <a:p>
            <a:pPr indent="0" lvl="0" marL="0" marR="0" rtl="0" algn="r">
              <a:spcBef>
                <a:spcPts val="0"/>
              </a:spcBef>
              <a:spcAft>
                <a:spcPts val="0"/>
              </a:spcAft>
              <a:buNone/>
            </a:pPr>
            <a:r>
              <a:rPr b="1" lang="en-GB" sz="1400">
                <a:solidFill>
                  <a:schemeClr val="accent1"/>
                </a:solidFill>
                <a:latin typeface="Montserrat"/>
                <a:ea typeface="Montserrat"/>
                <a:cs typeface="Montserrat"/>
                <a:sym typeface="Montserrat"/>
              </a:rPr>
              <a:t>Slide </a:t>
            </a:r>
            <a:fld id="{00000000-1234-1234-1234-123412341234}" type="slidenum">
              <a:rPr b="1" lang="en-GB" sz="1400">
                <a:solidFill>
                  <a:schemeClr val="accent1"/>
                </a:solidFill>
                <a:latin typeface="Montserrat"/>
                <a:ea typeface="Montserrat"/>
                <a:cs typeface="Montserrat"/>
                <a:sym typeface="Montserrat"/>
              </a:rPr>
              <a:t>‹#›</a:t>
            </a:fld>
            <a:endParaRPr b="1" sz="1400">
              <a:solidFill>
                <a:schemeClr val="accent1"/>
              </a:solidFill>
              <a:latin typeface="Montserrat"/>
              <a:ea typeface="Montserrat"/>
              <a:cs typeface="Montserrat"/>
              <a:sym typeface="Montserrat"/>
            </a:endParaRPr>
          </a:p>
        </p:txBody>
      </p:sp>
      <p:sp>
        <p:nvSpPr>
          <p:cNvPr id="24" name="Google Shape;24;p6"/>
          <p:cNvSpPr txBox="1"/>
          <p:nvPr>
            <p:ph type="title"/>
          </p:nvPr>
        </p:nvSpPr>
        <p:spPr>
          <a:xfrm>
            <a:off x="176048" y="175939"/>
            <a:ext cx="9387000" cy="779100"/>
          </a:xfrm>
          <a:prstGeom prst="rect">
            <a:avLst/>
          </a:prstGeom>
          <a:noFill/>
          <a:ln>
            <a:noFill/>
          </a:ln>
        </p:spPr>
        <p:txBody>
          <a:bodyPr anchorCtr="0" anchor="t" bIns="45700" lIns="91425" spcFirstLastPara="1" rIns="91425" wrap="square" tIns="45700">
            <a:noAutofit/>
          </a:bodyPr>
          <a:lstStyle>
            <a:lvl1pPr lvl="0" marR="0" algn="l">
              <a:lnSpc>
                <a:spcPct val="90000"/>
              </a:lnSpc>
              <a:spcBef>
                <a:spcPts val="0"/>
              </a:spcBef>
              <a:spcAft>
                <a:spcPts val="0"/>
              </a:spcAft>
              <a:buClr>
                <a:schemeClr val="lt1"/>
              </a:buClr>
              <a:buSzPts val="4400"/>
              <a:buFont typeface="Montserrat"/>
              <a:buNone/>
              <a:defRPr i="0" sz="4400" u="none" cap="none" strike="noStrike">
                <a:solidFill>
                  <a:schemeClr val="lt1"/>
                </a:solidFill>
                <a:latin typeface="Montserrat"/>
                <a:ea typeface="Montserrat"/>
                <a:cs typeface="Montserrat"/>
                <a:sym typeface="Montserrat"/>
              </a:defRPr>
            </a:lvl1pPr>
            <a:lvl2pPr lvl="1">
              <a:spcBef>
                <a:spcPts val="0"/>
              </a:spcBef>
              <a:spcAft>
                <a:spcPts val="0"/>
              </a:spcAft>
              <a:buSzPts val="1400"/>
              <a:buFont typeface="Montserrat"/>
              <a:buNone/>
              <a:defRPr sz="1800">
                <a:latin typeface="Montserrat"/>
                <a:ea typeface="Montserrat"/>
                <a:cs typeface="Montserrat"/>
                <a:sym typeface="Montserrat"/>
              </a:defRPr>
            </a:lvl2pPr>
            <a:lvl3pPr lvl="2">
              <a:spcBef>
                <a:spcPts val="0"/>
              </a:spcBef>
              <a:spcAft>
                <a:spcPts val="0"/>
              </a:spcAft>
              <a:buSzPts val="1400"/>
              <a:buFont typeface="Montserrat"/>
              <a:buNone/>
              <a:defRPr sz="1800">
                <a:latin typeface="Montserrat"/>
                <a:ea typeface="Montserrat"/>
                <a:cs typeface="Montserrat"/>
                <a:sym typeface="Montserrat"/>
              </a:defRPr>
            </a:lvl3pPr>
            <a:lvl4pPr lvl="3">
              <a:spcBef>
                <a:spcPts val="0"/>
              </a:spcBef>
              <a:spcAft>
                <a:spcPts val="0"/>
              </a:spcAft>
              <a:buSzPts val="1400"/>
              <a:buFont typeface="Montserrat"/>
              <a:buNone/>
              <a:defRPr sz="1800">
                <a:latin typeface="Montserrat"/>
                <a:ea typeface="Montserrat"/>
                <a:cs typeface="Montserrat"/>
                <a:sym typeface="Montserrat"/>
              </a:defRPr>
            </a:lvl4pPr>
            <a:lvl5pPr lvl="4">
              <a:spcBef>
                <a:spcPts val="0"/>
              </a:spcBef>
              <a:spcAft>
                <a:spcPts val="0"/>
              </a:spcAft>
              <a:buSzPts val="1400"/>
              <a:buFont typeface="Montserrat"/>
              <a:buNone/>
              <a:defRPr sz="1800">
                <a:latin typeface="Montserrat"/>
                <a:ea typeface="Montserrat"/>
                <a:cs typeface="Montserrat"/>
                <a:sym typeface="Montserrat"/>
              </a:defRPr>
            </a:lvl5pPr>
            <a:lvl6pPr lvl="5">
              <a:spcBef>
                <a:spcPts val="0"/>
              </a:spcBef>
              <a:spcAft>
                <a:spcPts val="0"/>
              </a:spcAft>
              <a:buSzPts val="1400"/>
              <a:buFont typeface="Montserrat"/>
              <a:buNone/>
              <a:defRPr sz="1800">
                <a:latin typeface="Montserrat"/>
                <a:ea typeface="Montserrat"/>
                <a:cs typeface="Montserrat"/>
                <a:sym typeface="Montserrat"/>
              </a:defRPr>
            </a:lvl6pPr>
            <a:lvl7pPr lvl="6">
              <a:spcBef>
                <a:spcPts val="0"/>
              </a:spcBef>
              <a:spcAft>
                <a:spcPts val="0"/>
              </a:spcAft>
              <a:buSzPts val="1400"/>
              <a:buFont typeface="Montserrat"/>
              <a:buNone/>
              <a:defRPr sz="1800">
                <a:latin typeface="Montserrat"/>
                <a:ea typeface="Montserrat"/>
                <a:cs typeface="Montserrat"/>
                <a:sym typeface="Montserrat"/>
              </a:defRPr>
            </a:lvl7pPr>
            <a:lvl8pPr lvl="7">
              <a:spcBef>
                <a:spcPts val="0"/>
              </a:spcBef>
              <a:spcAft>
                <a:spcPts val="0"/>
              </a:spcAft>
              <a:buSzPts val="1400"/>
              <a:buFont typeface="Montserrat"/>
              <a:buNone/>
              <a:defRPr sz="1800">
                <a:latin typeface="Montserrat"/>
                <a:ea typeface="Montserrat"/>
                <a:cs typeface="Montserrat"/>
                <a:sym typeface="Montserrat"/>
              </a:defRPr>
            </a:lvl8pPr>
            <a:lvl9pPr lvl="8">
              <a:spcBef>
                <a:spcPts val="0"/>
              </a:spcBef>
              <a:spcAft>
                <a:spcPts val="0"/>
              </a:spcAft>
              <a:buSzPts val="1400"/>
              <a:buFont typeface="Montserrat"/>
              <a:buNone/>
              <a:defRPr sz="1800">
                <a:latin typeface="Montserrat"/>
                <a:ea typeface="Montserrat"/>
                <a:cs typeface="Montserrat"/>
                <a:sym typeface="Montserrat"/>
              </a:defRPr>
            </a:lvl9pPr>
          </a:lstStyle>
          <a:p/>
        </p:txBody>
      </p:sp>
      <p:sp>
        <p:nvSpPr>
          <p:cNvPr id="25" name="Google Shape;25;p6"/>
          <p:cNvSpPr txBox="1"/>
          <p:nvPr/>
        </p:nvSpPr>
        <p:spPr>
          <a:xfrm>
            <a:off x="-24375" y="6562800"/>
            <a:ext cx="5875200" cy="307800"/>
          </a:xfrm>
          <a:prstGeom prst="rect">
            <a:avLst/>
          </a:prstGeom>
          <a:noFill/>
          <a:ln>
            <a:noFill/>
          </a:ln>
        </p:spPr>
        <p:txBody>
          <a:bodyPr anchorCtr="0" anchor="t" bIns="45700" lIns="91425" spcFirstLastPara="1" rIns="91425" wrap="square" tIns="45700">
            <a:spAutoFit/>
          </a:bodyPr>
          <a:lstStyle/>
          <a:p>
            <a:pPr indent="0" lvl="0" marL="0" rtl="0" algn="l">
              <a:spcBef>
                <a:spcPts val="0"/>
              </a:spcBef>
              <a:spcAft>
                <a:spcPts val="0"/>
              </a:spcAft>
              <a:buSzPts val="1100"/>
              <a:buNone/>
            </a:pPr>
            <a:r>
              <a:rPr b="1" lang="en-GB">
                <a:solidFill>
                  <a:schemeClr val="accent1"/>
                </a:solidFill>
                <a:latin typeface="Montserrat"/>
                <a:ea typeface="Montserrat"/>
                <a:cs typeface="Montserrat"/>
                <a:sym typeface="Montserrat"/>
              </a:rPr>
              <a:t>SIT-41, 14-16 April 2026</a:t>
            </a:r>
            <a:endParaRPr b="1">
              <a:solidFill>
                <a:schemeClr val="accent1"/>
              </a:solidFill>
              <a:latin typeface="Montserrat"/>
              <a:ea typeface="Montserrat"/>
              <a:cs typeface="Montserrat"/>
              <a:sym typeface="Montserrat"/>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6" name="Shape 26"/>
        <p:cNvGrpSpPr/>
        <p:nvPr/>
      </p:nvGrpSpPr>
      <p:grpSpPr>
        <a:xfrm>
          <a:off x="0" y="0"/>
          <a:ext cx="0" cy="0"/>
          <a:chOff x="0" y="0"/>
          <a:chExt cx="0" cy="0"/>
        </a:xfrm>
      </p:grpSpPr>
      <p:sp>
        <p:nvSpPr>
          <p:cNvPr id="27" name="Google Shape;27;p7"/>
          <p:cNvSpPr txBox="1"/>
          <p:nvPr>
            <p:ph type="title"/>
          </p:nvPr>
        </p:nvSpPr>
        <p:spPr>
          <a:xfrm>
            <a:off x="1125776" y="1196752"/>
            <a:ext cx="10038300" cy="787500"/>
          </a:xfrm>
          <a:prstGeom prst="rect">
            <a:avLst/>
          </a:prstGeom>
          <a:noFill/>
          <a:ln>
            <a:noFill/>
          </a:ln>
        </p:spPr>
        <p:txBody>
          <a:bodyPr anchorCtr="0" anchor="ctr" bIns="50800" lIns="50800" spcFirstLastPara="1" rIns="91425" wrap="square" tIns="5080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28" name="Google Shape;28;p7"/>
          <p:cNvSpPr txBox="1"/>
          <p:nvPr>
            <p:ph idx="1" type="body"/>
          </p:nvPr>
        </p:nvSpPr>
        <p:spPr>
          <a:xfrm>
            <a:off x="1123823" y="2504852"/>
            <a:ext cx="9854400" cy="4051200"/>
          </a:xfrm>
          <a:prstGeom prst="rect">
            <a:avLst/>
          </a:prstGeom>
          <a:noFill/>
          <a:ln>
            <a:noFill/>
          </a:ln>
        </p:spPr>
        <p:txBody>
          <a:bodyPr anchorCtr="0" anchor="t" bIns="50800" lIns="50800" spcFirstLastPara="1" rIns="91425" wrap="square" tIns="50800">
            <a:noAutofit/>
          </a:bodyPr>
          <a:lstStyle>
            <a:lvl1pPr indent="-342900" lvl="0" marL="457200" algn="l">
              <a:lnSpc>
                <a:spcPct val="90000"/>
              </a:lnSpc>
              <a:spcBef>
                <a:spcPts val="862"/>
              </a:spcBef>
              <a:spcAft>
                <a:spcPts val="0"/>
              </a:spcAft>
              <a:buSzPts val="1800"/>
              <a:buChar char="●"/>
              <a:defRPr/>
            </a:lvl1pPr>
            <a:lvl2pPr indent="-342900" lvl="1" marL="914400" algn="l">
              <a:lnSpc>
                <a:spcPct val="90000"/>
              </a:lnSpc>
              <a:spcBef>
                <a:spcPts val="739"/>
              </a:spcBef>
              <a:spcAft>
                <a:spcPts val="0"/>
              </a:spcAft>
              <a:buSzPts val="1800"/>
              <a:buChar char="○"/>
              <a:defRPr/>
            </a:lvl2pPr>
            <a:lvl3pPr indent="-342900" lvl="2" marL="1371600" algn="l">
              <a:lnSpc>
                <a:spcPct val="90000"/>
              </a:lnSpc>
              <a:spcBef>
                <a:spcPts val="616"/>
              </a:spcBef>
              <a:spcAft>
                <a:spcPts val="0"/>
              </a:spcAft>
              <a:buSzPts val="1800"/>
              <a:buChar char="■"/>
              <a:defRPr/>
            </a:lvl3pPr>
            <a:lvl4pPr indent="-342900" lvl="3" marL="1828800" algn="l">
              <a:lnSpc>
                <a:spcPct val="90000"/>
              </a:lnSpc>
              <a:spcBef>
                <a:spcPts val="616"/>
              </a:spcBef>
              <a:spcAft>
                <a:spcPts val="0"/>
              </a:spcAft>
              <a:buSzPts val="1800"/>
              <a:buChar char="●"/>
              <a:defRPr/>
            </a:lvl4pPr>
            <a:lvl5pPr indent="-342900" lvl="4" marL="2286000" algn="l">
              <a:lnSpc>
                <a:spcPct val="90000"/>
              </a:lnSpc>
              <a:spcBef>
                <a:spcPts val="616"/>
              </a:spcBef>
              <a:spcAft>
                <a:spcPts val="0"/>
              </a:spcAft>
              <a:buSzPts val="1800"/>
              <a:buChar char="○"/>
              <a:defRPr/>
            </a:lvl5pPr>
            <a:lvl6pPr indent="-342900" lvl="5" marL="2743200" algn="l">
              <a:lnSpc>
                <a:spcPct val="90000"/>
              </a:lnSpc>
              <a:spcBef>
                <a:spcPts val="616"/>
              </a:spcBef>
              <a:spcAft>
                <a:spcPts val="0"/>
              </a:spcAft>
              <a:buSzPts val="1800"/>
              <a:buChar char="■"/>
              <a:defRPr/>
            </a:lvl6pPr>
            <a:lvl7pPr indent="-342900" lvl="6" marL="3200400" algn="l">
              <a:lnSpc>
                <a:spcPct val="90000"/>
              </a:lnSpc>
              <a:spcBef>
                <a:spcPts val="616"/>
              </a:spcBef>
              <a:spcAft>
                <a:spcPts val="0"/>
              </a:spcAft>
              <a:buSzPts val="1800"/>
              <a:buChar char="●"/>
              <a:defRPr/>
            </a:lvl7pPr>
            <a:lvl8pPr indent="-342900" lvl="7" marL="3657600" algn="l">
              <a:lnSpc>
                <a:spcPct val="90000"/>
              </a:lnSpc>
              <a:spcBef>
                <a:spcPts val="616"/>
              </a:spcBef>
              <a:spcAft>
                <a:spcPts val="0"/>
              </a:spcAft>
              <a:buSzPts val="1800"/>
              <a:buChar char="○"/>
              <a:defRPr/>
            </a:lvl8pPr>
            <a:lvl9pPr indent="-342900" lvl="8" marL="4114800" algn="l">
              <a:lnSpc>
                <a:spcPct val="90000"/>
              </a:lnSpc>
              <a:spcBef>
                <a:spcPts val="616"/>
              </a:spcBef>
              <a:spcAft>
                <a:spcPts val="0"/>
              </a:spcAft>
              <a:buSzPts val="1800"/>
              <a:buChar char="■"/>
              <a:defRPr/>
            </a:lvl9pPr>
          </a:lstStyle>
          <a:p/>
        </p:txBody>
      </p:sp>
      <p:pic>
        <p:nvPicPr>
          <p:cNvPr id="29" name="Google Shape;29;p7"/>
          <p:cNvPicPr preferRelativeResize="0"/>
          <p:nvPr/>
        </p:nvPicPr>
        <p:blipFill rotWithShape="1">
          <a:blip r:embed="rId2">
            <a:alphaModFix/>
          </a:blip>
          <a:srcRect b="0" l="0" r="0" t="0"/>
          <a:stretch/>
        </p:blipFill>
        <p:spPr>
          <a:xfrm>
            <a:off x="191344" y="150812"/>
            <a:ext cx="11843999" cy="889552"/>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only">
  <p:cSld name="1_Title only">
    <p:spTree>
      <p:nvGrpSpPr>
        <p:cNvPr id="30" name="Shape 30"/>
        <p:cNvGrpSpPr/>
        <p:nvPr/>
      </p:nvGrpSpPr>
      <p:grpSpPr>
        <a:xfrm>
          <a:off x="0" y="0"/>
          <a:ext cx="0" cy="0"/>
          <a:chOff x="0" y="0"/>
          <a:chExt cx="0" cy="0"/>
        </a:xfrm>
      </p:grpSpPr>
      <p:pic>
        <p:nvPicPr>
          <p:cNvPr descr="A black background with a black tree&#10;&#10;Description automatically generated" id="31" name="Google Shape;31;p8"/>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2" name="Google Shape;32;p8"/>
          <p:cNvSpPr txBox="1"/>
          <p:nvPr>
            <p:ph type="title"/>
          </p:nvPr>
        </p:nvSpPr>
        <p:spPr>
          <a:xfrm>
            <a:off x="1125776" y="1041400"/>
            <a:ext cx="10038300" cy="787500"/>
          </a:xfrm>
          <a:prstGeom prst="rect">
            <a:avLst/>
          </a:prstGeom>
          <a:noFill/>
          <a:ln>
            <a:noFill/>
          </a:ln>
        </p:spPr>
        <p:txBody>
          <a:bodyPr anchorCtr="0" anchor="ctr" bIns="50800" lIns="50800" spcFirstLastPara="1" rIns="91425" wrap="square" tIns="50800">
            <a:normAutofit/>
          </a:bodyPr>
          <a:lstStyle>
            <a:lvl1pPr lvl="0" algn="ctr">
              <a:spcBef>
                <a:spcPts val="0"/>
              </a:spcBef>
              <a:spcAft>
                <a:spcPts val="0"/>
              </a:spcAft>
              <a:buSzPts val="1400"/>
              <a:buNone/>
              <a:defRPr sz="4000">
                <a:latin typeface="Montserrat Black"/>
                <a:ea typeface="Montserrat Black"/>
                <a:cs typeface="Montserrat Black"/>
                <a:sym typeface="Montserrat Black"/>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3" name="Google Shape;33;p8"/>
          <p:cNvSpPr txBox="1"/>
          <p:nvPr>
            <p:ph idx="1" type="body"/>
          </p:nvPr>
        </p:nvSpPr>
        <p:spPr>
          <a:xfrm>
            <a:off x="1435232" y="6302619"/>
            <a:ext cx="2039400" cy="365100"/>
          </a:xfrm>
          <a:prstGeom prst="rect">
            <a:avLst/>
          </a:prstGeom>
          <a:noFill/>
          <a:ln>
            <a:noFill/>
          </a:ln>
        </p:spPr>
        <p:txBody>
          <a:bodyPr anchorCtr="0" anchor="b" bIns="50800" lIns="50800" spcFirstLastPara="1" rIns="91425" wrap="square" tIns="50800">
            <a:noAutofit/>
          </a:bodyPr>
          <a:lstStyle>
            <a:lvl1pPr indent="-228600" lvl="0" marL="457200" algn="l">
              <a:lnSpc>
                <a:spcPct val="100000"/>
              </a:lnSpc>
              <a:spcBef>
                <a:spcPts val="0"/>
              </a:spcBef>
              <a:spcAft>
                <a:spcPts val="0"/>
              </a:spcAft>
              <a:buSzPts val="800"/>
              <a:buNone/>
              <a:defRPr sz="800">
                <a:solidFill>
                  <a:srgbClr val="3B723C"/>
                </a:solidFill>
              </a:defRPr>
            </a:lvl1pPr>
            <a:lvl2pPr indent="-342900" lvl="1" marL="914400" algn="l">
              <a:lnSpc>
                <a:spcPct val="90000"/>
              </a:lnSpc>
              <a:spcBef>
                <a:spcPts val="739"/>
              </a:spcBef>
              <a:spcAft>
                <a:spcPts val="0"/>
              </a:spcAft>
              <a:buSzPts val="1800"/>
              <a:buChar char="○"/>
              <a:defRPr/>
            </a:lvl2pPr>
            <a:lvl3pPr indent="-342900" lvl="2" marL="1371600" algn="l">
              <a:lnSpc>
                <a:spcPct val="90000"/>
              </a:lnSpc>
              <a:spcBef>
                <a:spcPts val="616"/>
              </a:spcBef>
              <a:spcAft>
                <a:spcPts val="0"/>
              </a:spcAft>
              <a:buSzPts val="1800"/>
              <a:buChar char="■"/>
              <a:defRPr/>
            </a:lvl3pPr>
            <a:lvl4pPr indent="-342900" lvl="3" marL="1828800" algn="l">
              <a:lnSpc>
                <a:spcPct val="90000"/>
              </a:lnSpc>
              <a:spcBef>
                <a:spcPts val="616"/>
              </a:spcBef>
              <a:spcAft>
                <a:spcPts val="0"/>
              </a:spcAft>
              <a:buSzPts val="1800"/>
              <a:buChar char="●"/>
              <a:defRPr/>
            </a:lvl4pPr>
            <a:lvl5pPr indent="-342900" lvl="4" marL="2286000" algn="l">
              <a:lnSpc>
                <a:spcPct val="90000"/>
              </a:lnSpc>
              <a:spcBef>
                <a:spcPts val="616"/>
              </a:spcBef>
              <a:spcAft>
                <a:spcPts val="0"/>
              </a:spcAft>
              <a:buSzPts val="1800"/>
              <a:buChar char="○"/>
              <a:defRPr/>
            </a:lvl5pPr>
            <a:lvl6pPr indent="-342900" lvl="5" marL="2743200" algn="l">
              <a:lnSpc>
                <a:spcPct val="90000"/>
              </a:lnSpc>
              <a:spcBef>
                <a:spcPts val="616"/>
              </a:spcBef>
              <a:spcAft>
                <a:spcPts val="0"/>
              </a:spcAft>
              <a:buSzPts val="1800"/>
              <a:buChar char="■"/>
              <a:defRPr/>
            </a:lvl6pPr>
            <a:lvl7pPr indent="-342900" lvl="6" marL="3200400" algn="l">
              <a:lnSpc>
                <a:spcPct val="90000"/>
              </a:lnSpc>
              <a:spcBef>
                <a:spcPts val="616"/>
              </a:spcBef>
              <a:spcAft>
                <a:spcPts val="0"/>
              </a:spcAft>
              <a:buSzPts val="1800"/>
              <a:buChar char="●"/>
              <a:defRPr/>
            </a:lvl7pPr>
            <a:lvl8pPr indent="-342900" lvl="7" marL="3657600" algn="l">
              <a:lnSpc>
                <a:spcPct val="90000"/>
              </a:lnSpc>
              <a:spcBef>
                <a:spcPts val="616"/>
              </a:spcBef>
              <a:spcAft>
                <a:spcPts val="0"/>
              </a:spcAft>
              <a:buSzPts val="1800"/>
              <a:buChar char="○"/>
              <a:defRPr/>
            </a:lvl8pPr>
            <a:lvl9pPr indent="-342900" lvl="8" marL="4114800" algn="l">
              <a:lnSpc>
                <a:spcPct val="90000"/>
              </a:lnSpc>
              <a:spcBef>
                <a:spcPts val="616"/>
              </a:spcBef>
              <a:spcAft>
                <a:spcPts val="0"/>
              </a:spcAft>
              <a:buSzPts val="1800"/>
              <a:buChar char="■"/>
              <a:defRPr/>
            </a:lvl9pPr>
          </a:lstStyle>
          <a:p/>
        </p:txBody>
      </p:sp>
      <p:sp>
        <p:nvSpPr>
          <p:cNvPr id="34" name="Google Shape;34;p8"/>
          <p:cNvSpPr txBox="1"/>
          <p:nvPr>
            <p:ph idx="11" type="ftr"/>
          </p:nvPr>
        </p:nvSpPr>
        <p:spPr>
          <a:xfrm>
            <a:off x="4042965" y="6303325"/>
            <a:ext cx="41148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1pPr>
            <a:lvl2pPr lvl="1" marR="0" algn="l">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2pPr>
            <a:lvl3pPr lvl="2" marR="0" algn="l">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3pPr>
            <a:lvl4pPr lvl="3" marR="0" algn="l">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4pPr>
            <a:lvl5pPr lvl="4" marR="0" algn="l">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5pPr>
            <a:lvl6pPr lvl="5" marR="0" algn="l">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6pPr>
            <a:lvl7pPr lvl="6" marR="0" algn="l">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7pPr>
            <a:lvl8pPr lvl="7" marR="0" algn="l">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8pPr>
            <a:lvl9pPr lvl="8" marR="0" algn="l">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9pPr>
          </a:lstStyle>
          <a:p/>
        </p:txBody>
      </p:sp>
      <p:sp>
        <p:nvSpPr>
          <p:cNvPr id="35" name="Google Shape;35;p8"/>
          <p:cNvSpPr txBox="1"/>
          <p:nvPr>
            <p:ph idx="12" type="sldNum"/>
          </p:nvPr>
        </p:nvSpPr>
        <p:spPr>
          <a:xfrm>
            <a:off x="8604250" y="6302619"/>
            <a:ext cx="2481300" cy="365100"/>
          </a:xfrm>
          <a:prstGeom prst="rect">
            <a:avLst/>
          </a:prstGeom>
          <a:noFill/>
          <a:ln>
            <a:noFill/>
          </a:ln>
        </p:spPr>
        <p:txBody>
          <a:bodyPr anchorCtr="0" anchor="t" bIns="45700" lIns="91425" spcFirstLastPara="1" rIns="91425" wrap="square" tIns="45700">
            <a:noAutofit/>
          </a:bodyPr>
          <a:lstStyle>
            <a:lvl1pPr indent="0" lvl="0" marL="0" marR="0" algn="l">
              <a:spcBef>
                <a:spcPts val="0"/>
              </a:spcBef>
              <a:spcAft>
                <a:spcPts val="0"/>
              </a:spcAft>
              <a:buNone/>
              <a:defRPr b="0" i="0" sz="2400" u="none" cap="none" strike="noStrike">
                <a:solidFill>
                  <a:srgbClr val="000000"/>
                </a:solidFill>
                <a:latin typeface="Times New Roman"/>
                <a:ea typeface="Times New Roman"/>
                <a:cs typeface="Times New Roman"/>
                <a:sym typeface="Times New Roman"/>
              </a:defRPr>
            </a:lvl1pPr>
            <a:lvl2pPr indent="0" lvl="1" marL="0" marR="0" algn="l">
              <a:spcBef>
                <a:spcPts val="0"/>
              </a:spcBef>
              <a:spcAft>
                <a:spcPts val="0"/>
              </a:spcAft>
              <a:buNone/>
              <a:defRPr b="0" i="0" sz="2400" u="none" cap="none" strike="noStrike">
                <a:solidFill>
                  <a:srgbClr val="000000"/>
                </a:solidFill>
                <a:latin typeface="Times New Roman"/>
                <a:ea typeface="Times New Roman"/>
                <a:cs typeface="Times New Roman"/>
                <a:sym typeface="Times New Roman"/>
              </a:defRPr>
            </a:lvl2pPr>
            <a:lvl3pPr indent="0" lvl="2" marL="0" marR="0" algn="l">
              <a:spcBef>
                <a:spcPts val="0"/>
              </a:spcBef>
              <a:spcAft>
                <a:spcPts val="0"/>
              </a:spcAft>
              <a:buNone/>
              <a:defRPr b="0" i="0" sz="2400" u="none" cap="none" strike="noStrike">
                <a:solidFill>
                  <a:srgbClr val="000000"/>
                </a:solidFill>
                <a:latin typeface="Times New Roman"/>
                <a:ea typeface="Times New Roman"/>
                <a:cs typeface="Times New Roman"/>
                <a:sym typeface="Times New Roman"/>
              </a:defRPr>
            </a:lvl3pPr>
            <a:lvl4pPr indent="0" lvl="3" marL="0" marR="0" algn="l">
              <a:spcBef>
                <a:spcPts val="0"/>
              </a:spcBef>
              <a:spcAft>
                <a:spcPts val="0"/>
              </a:spcAft>
              <a:buNone/>
              <a:defRPr b="0" i="0" sz="2400" u="none" cap="none" strike="noStrike">
                <a:solidFill>
                  <a:srgbClr val="000000"/>
                </a:solidFill>
                <a:latin typeface="Times New Roman"/>
                <a:ea typeface="Times New Roman"/>
                <a:cs typeface="Times New Roman"/>
                <a:sym typeface="Times New Roman"/>
              </a:defRPr>
            </a:lvl4pPr>
            <a:lvl5pPr indent="0" lvl="4" marL="0" marR="0" algn="l">
              <a:spcBef>
                <a:spcPts val="0"/>
              </a:spcBef>
              <a:spcAft>
                <a:spcPts val="0"/>
              </a:spcAft>
              <a:buNone/>
              <a:defRPr b="0" i="0" sz="2400" u="none" cap="none" strike="noStrike">
                <a:solidFill>
                  <a:srgbClr val="000000"/>
                </a:solidFill>
                <a:latin typeface="Times New Roman"/>
                <a:ea typeface="Times New Roman"/>
                <a:cs typeface="Times New Roman"/>
                <a:sym typeface="Times New Roman"/>
              </a:defRPr>
            </a:lvl5pPr>
            <a:lvl6pPr indent="0" lvl="5" marL="0" marR="0" algn="l">
              <a:spcBef>
                <a:spcPts val="0"/>
              </a:spcBef>
              <a:spcAft>
                <a:spcPts val="0"/>
              </a:spcAft>
              <a:buNone/>
              <a:defRPr b="0" i="0" sz="2400" u="none" cap="none" strike="noStrike">
                <a:solidFill>
                  <a:srgbClr val="000000"/>
                </a:solidFill>
                <a:latin typeface="Times New Roman"/>
                <a:ea typeface="Times New Roman"/>
                <a:cs typeface="Times New Roman"/>
                <a:sym typeface="Times New Roman"/>
              </a:defRPr>
            </a:lvl6pPr>
            <a:lvl7pPr indent="0" lvl="6" marL="0" marR="0" algn="l">
              <a:spcBef>
                <a:spcPts val="0"/>
              </a:spcBef>
              <a:spcAft>
                <a:spcPts val="0"/>
              </a:spcAft>
              <a:buNone/>
              <a:defRPr b="0" i="0" sz="2400" u="none" cap="none" strike="noStrike">
                <a:solidFill>
                  <a:srgbClr val="000000"/>
                </a:solidFill>
                <a:latin typeface="Times New Roman"/>
                <a:ea typeface="Times New Roman"/>
                <a:cs typeface="Times New Roman"/>
                <a:sym typeface="Times New Roman"/>
              </a:defRPr>
            </a:lvl7pPr>
            <a:lvl8pPr indent="0" lvl="7" marL="0" marR="0" algn="l">
              <a:spcBef>
                <a:spcPts val="0"/>
              </a:spcBef>
              <a:spcAft>
                <a:spcPts val="0"/>
              </a:spcAft>
              <a:buNone/>
              <a:defRPr b="0" i="0" sz="2400" u="none" cap="none" strike="noStrike">
                <a:solidFill>
                  <a:srgbClr val="000000"/>
                </a:solidFill>
                <a:latin typeface="Times New Roman"/>
                <a:ea typeface="Times New Roman"/>
                <a:cs typeface="Times New Roman"/>
                <a:sym typeface="Times New Roman"/>
              </a:defRPr>
            </a:lvl8pPr>
            <a:lvl9pPr indent="0" lvl="8" marL="0" marR="0" algn="l">
              <a:spcBef>
                <a:spcPts val="0"/>
              </a:spcBef>
              <a:spcAft>
                <a:spcPts val="0"/>
              </a:spcAft>
              <a:buNone/>
              <a:defRPr b="0" i="0" sz="2400" u="none" cap="none" strike="noStrike">
                <a:solidFill>
                  <a:srgbClr val="000000"/>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Title only">
  <p:cSld name="2_Title only">
    <p:spTree>
      <p:nvGrpSpPr>
        <p:cNvPr id="36" name="Shape 36"/>
        <p:cNvGrpSpPr/>
        <p:nvPr/>
      </p:nvGrpSpPr>
      <p:grpSpPr>
        <a:xfrm>
          <a:off x="0" y="0"/>
          <a:ext cx="0" cy="0"/>
          <a:chOff x="0" y="0"/>
          <a:chExt cx="0" cy="0"/>
        </a:xfrm>
      </p:grpSpPr>
      <p:pic>
        <p:nvPicPr>
          <p:cNvPr descr="A black background with a black tree&#10;&#10;Description automatically generated" id="37" name="Google Shape;37;p9"/>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38" name="Google Shape;38;p9"/>
          <p:cNvSpPr txBox="1"/>
          <p:nvPr>
            <p:ph type="title"/>
          </p:nvPr>
        </p:nvSpPr>
        <p:spPr>
          <a:xfrm>
            <a:off x="1125776" y="1041400"/>
            <a:ext cx="10038300" cy="787500"/>
          </a:xfrm>
          <a:prstGeom prst="rect">
            <a:avLst/>
          </a:prstGeom>
          <a:noFill/>
          <a:ln>
            <a:noFill/>
          </a:ln>
        </p:spPr>
        <p:txBody>
          <a:bodyPr anchorCtr="0" anchor="ctr" bIns="50800" lIns="50800" spcFirstLastPara="1" rIns="91425" wrap="square" tIns="50800">
            <a:normAutofit/>
          </a:bodyPr>
          <a:lstStyle>
            <a:lvl1pPr lvl="0" algn="ctr">
              <a:spcBef>
                <a:spcPts val="0"/>
              </a:spcBef>
              <a:spcAft>
                <a:spcPts val="0"/>
              </a:spcAft>
              <a:buSzPts val="1400"/>
              <a:buNone/>
              <a:defRPr sz="4000">
                <a:latin typeface="Montserrat Black"/>
                <a:ea typeface="Montserrat Black"/>
                <a:cs typeface="Montserrat Black"/>
                <a:sym typeface="Montserrat Black"/>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39" name="Google Shape;39;p9"/>
          <p:cNvSpPr txBox="1"/>
          <p:nvPr>
            <p:ph idx="1" type="body"/>
          </p:nvPr>
        </p:nvSpPr>
        <p:spPr>
          <a:xfrm>
            <a:off x="1435232" y="6302619"/>
            <a:ext cx="2039400" cy="365100"/>
          </a:xfrm>
          <a:prstGeom prst="rect">
            <a:avLst/>
          </a:prstGeom>
          <a:noFill/>
          <a:ln>
            <a:noFill/>
          </a:ln>
        </p:spPr>
        <p:txBody>
          <a:bodyPr anchorCtr="0" anchor="b" bIns="50800" lIns="50800" spcFirstLastPara="1" rIns="91425" wrap="square" tIns="50800">
            <a:noAutofit/>
          </a:bodyPr>
          <a:lstStyle>
            <a:lvl1pPr indent="-228600" lvl="0" marL="457200" algn="l">
              <a:lnSpc>
                <a:spcPct val="100000"/>
              </a:lnSpc>
              <a:spcBef>
                <a:spcPts val="0"/>
              </a:spcBef>
              <a:spcAft>
                <a:spcPts val="0"/>
              </a:spcAft>
              <a:buSzPts val="800"/>
              <a:buNone/>
              <a:defRPr sz="800">
                <a:solidFill>
                  <a:srgbClr val="3B723C"/>
                </a:solidFill>
              </a:defRPr>
            </a:lvl1pPr>
            <a:lvl2pPr indent="-342900" lvl="1" marL="914400" algn="l">
              <a:lnSpc>
                <a:spcPct val="90000"/>
              </a:lnSpc>
              <a:spcBef>
                <a:spcPts val="739"/>
              </a:spcBef>
              <a:spcAft>
                <a:spcPts val="0"/>
              </a:spcAft>
              <a:buSzPts val="1800"/>
              <a:buChar char="○"/>
              <a:defRPr/>
            </a:lvl2pPr>
            <a:lvl3pPr indent="-342900" lvl="2" marL="1371600" algn="l">
              <a:lnSpc>
                <a:spcPct val="90000"/>
              </a:lnSpc>
              <a:spcBef>
                <a:spcPts val="616"/>
              </a:spcBef>
              <a:spcAft>
                <a:spcPts val="0"/>
              </a:spcAft>
              <a:buSzPts val="1800"/>
              <a:buChar char="■"/>
              <a:defRPr/>
            </a:lvl3pPr>
            <a:lvl4pPr indent="-342900" lvl="3" marL="1828800" algn="l">
              <a:lnSpc>
                <a:spcPct val="90000"/>
              </a:lnSpc>
              <a:spcBef>
                <a:spcPts val="616"/>
              </a:spcBef>
              <a:spcAft>
                <a:spcPts val="0"/>
              </a:spcAft>
              <a:buSzPts val="1800"/>
              <a:buChar char="●"/>
              <a:defRPr/>
            </a:lvl4pPr>
            <a:lvl5pPr indent="-342900" lvl="4" marL="2286000" algn="l">
              <a:lnSpc>
                <a:spcPct val="90000"/>
              </a:lnSpc>
              <a:spcBef>
                <a:spcPts val="616"/>
              </a:spcBef>
              <a:spcAft>
                <a:spcPts val="0"/>
              </a:spcAft>
              <a:buSzPts val="1800"/>
              <a:buChar char="○"/>
              <a:defRPr/>
            </a:lvl5pPr>
            <a:lvl6pPr indent="-342900" lvl="5" marL="2743200" algn="l">
              <a:lnSpc>
                <a:spcPct val="90000"/>
              </a:lnSpc>
              <a:spcBef>
                <a:spcPts val="616"/>
              </a:spcBef>
              <a:spcAft>
                <a:spcPts val="0"/>
              </a:spcAft>
              <a:buSzPts val="1800"/>
              <a:buChar char="■"/>
              <a:defRPr/>
            </a:lvl6pPr>
            <a:lvl7pPr indent="-342900" lvl="6" marL="3200400" algn="l">
              <a:lnSpc>
                <a:spcPct val="90000"/>
              </a:lnSpc>
              <a:spcBef>
                <a:spcPts val="616"/>
              </a:spcBef>
              <a:spcAft>
                <a:spcPts val="0"/>
              </a:spcAft>
              <a:buSzPts val="1800"/>
              <a:buChar char="●"/>
              <a:defRPr/>
            </a:lvl7pPr>
            <a:lvl8pPr indent="-342900" lvl="7" marL="3657600" algn="l">
              <a:lnSpc>
                <a:spcPct val="90000"/>
              </a:lnSpc>
              <a:spcBef>
                <a:spcPts val="616"/>
              </a:spcBef>
              <a:spcAft>
                <a:spcPts val="0"/>
              </a:spcAft>
              <a:buSzPts val="1800"/>
              <a:buChar char="○"/>
              <a:defRPr/>
            </a:lvl8pPr>
            <a:lvl9pPr indent="-342900" lvl="8" marL="4114800" algn="l">
              <a:lnSpc>
                <a:spcPct val="90000"/>
              </a:lnSpc>
              <a:spcBef>
                <a:spcPts val="616"/>
              </a:spcBef>
              <a:spcAft>
                <a:spcPts val="0"/>
              </a:spcAft>
              <a:buSzPts val="1800"/>
              <a:buChar char="■"/>
              <a:defRPr/>
            </a:lvl9pPr>
          </a:lstStyle>
          <a:p/>
        </p:txBody>
      </p:sp>
      <p:sp>
        <p:nvSpPr>
          <p:cNvPr id="40" name="Google Shape;40;p9"/>
          <p:cNvSpPr txBox="1"/>
          <p:nvPr>
            <p:ph idx="11" type="ftr"/>
          </p:nvPr>
        </p:nvSpPr>
        <p:spPr>
          <a:xfrm>
            <a:off x="4042965" y="6303325"/>
            <a:ext cx="41148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2400">
                <a:solidFill>
                  <a:srgbClr val="000000"/>
                </a:solidFill>
                <a:latin typeface="Times New Roman"/>
                <a:ea typeface="Times New Roman"/>
                <a:cs typeface="Times New Roman"/>
                <a:sym typeface="Times New Roman"/>
              </a:defRPr>
            </a:lvl1pPr>
            <a:lvl2pPr lvl="1" marR="0" algn="l">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2pPr>
            <a:lvl3pPr lvl="2" marR="0" algn="l">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3pPr>
            <a:lvl4pPr lvl="3" marR="0" algn="l">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4pPr>
            <a:lvl5pPr lvl="4" marR="0" algn="l">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5pPr>
            <a:lvl6pPr lvl="5" marR="0" algn="l">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6pPr>
            <a:lvl7pPr lvl="6" marR="0" algn="l">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7pPr>
            <a:lvl8pPr lvl="7" marR="0" algn="l">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8pPr>
            <a:lvl9pPr lvl="8" marR="0" algn="l">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9pPr>
          </a:lstStyle>
          <a:p/>
        </p:txBody>
      </p:sp>
      <p:sp>
        <p:nvSpPr>
          <p:cNvPr id="41" name="Google Shape;41;p9"/>
          <p:cNvSpPr txBox="1"/>
          <p:nvPr>
            <p:ph idx="12" type="sldNum"/>
          </p:nvPr>
        </p:nvSpPr>
        <p:spPr>
          <a:xfrm>
            <a:off x="8604250" y="6302619"/>
            <a:ext cx="2481300" cy="365100"/>
          </a:xfrm>
          <a:prstGeom prst="rect">
            <a:avLst/>
          </a:prstGeom>
          <a:noFill/>
          <a:ln>
            <a:noFill/>
          </a:ln>
        </p:spPr>
        <p:txBody>
          <a:bodyPr anchorCtr="0" anchor="t" bIns="45700" lIns="91425" spcFirstLastPara="1" rIns="91425" wrap="square" tIns="45700">
            <a:noAutofit/>
          </a:bodyPr>
          <a:lstStyle>
            <a:lvl1pPr indent="0" lvl="0" marL="0" marR="0" algn="l">
              <a:spcBef>
                <a:spcPts val="0"/>
              </a:spcBef>
              <a:spcAft>
                <a:spcPts val="0"/>
              </a:spcAft>
              <a:buNone/>
              <a:defRPr sz="2400">
                <a:solidFill>
                  <a:srgbClr val="000000"/>
                </a:solidFill>
                <a:latin typeface="Times New Roman"/>
                <a:ea typeface="Times New Roman"/>
                <a:cs typeface="Times New Roman"/>
                <a:sym typeface="Times New Roman"/>
              </a:defRPr>
            </a:lvl1pPr>
            <a:lvl2pPr indent="0" lvl="1" marL="0" marR="0" algn="l">
              <a:spcBef>
                <a:spcPts val="0"/>
              </a:spcBef>
              <a:spcAft>
                <a:spcPts val="0"/>
              </a:spcAft>
              <a:buNone/>
              <a:defRPr sz="2400">
                <a:solidFill>
                  <a:srgbClr val="000000"/>
                </a:solidFill>
                <a:latin typeface="Times New Roman"/>
                <a:ea typeface="Times New Roman"/>
                <a:cs typeface="Times New Roman"/>
                <a:sym typeface="Times New Roman"/>
              </a:defRPr>
            </a:lvl2pPr>
            <a:lvl3pPr indent="0" lvl="2" marL="0" marR="0" algn="l">
              <a:spcBef>
                <a:spcPts val="0"/>
              </a:spcBef>
              <a:spcAft>
                <a:spcPts val="0"/>
              </a:spcAft>
              <a:buNone/>
              <a:defRPr sz="2400">
                <a:solidFill>
                  <a:srgbClr val="000000"/>
                </a:solidFill>
                <a:latin typeface="Times New Roman"/>
                <a:ea typeface="Times New Roman"/>
                <a:cs typeface="Times New Roman"/>
                <a:sym typeface="Times New Roman"/>
              </a:defRPr>
            </a:lvl3pPr>
            <a:lvl4pPr indent="0" lvl="3" marL="0" marR="0" algn="l">
              <a:spcBef>
                <a:spcPts val="0"/>
              </a:spcBef>
              <a:spcAft>
                <a:spcPts val="0"/>
              </a:spcAft>
              <a:buNone/>
              <a:defRPr sz="2400">
                <a:solidFill>
                  <a:srgbClr val="000000"/>
                </a:solidFill>
                <a:latin typeface="Times New Roman"/>
                <a:ea typeface="Times New Roman"/>
                <a:cs typeface="Times New Roman"/>
                <a:sym typeface="Times New Roman"/>
              </a:defRPr>
            </a:lvl4pPr>
            <a:lvl5pPr indent="0" lvl="4" marL="0" marR="0" algn="l">
              <a:spcBef>
                <a:spcPts val="0"/>
              </a:spcBef>
              <a:spcAft>
                <a:spcPts val="0"/>
              </a:spcAft>
              <a:buNone/>
              <a:defRPr sz="2400">
                <a:solidFill>
                  <a:srgbClr val="000000"/>
                </a:solidFill>
                <a:latin typeface="Times New Roman"/>
                <a:ea typeface="Times New Roman"/>
                <a:cs typeface="Times New Roman"/>
                <a:sym typeface="Times New Roman"/>
              </a:defRPr>
            </a:lvl5pPr>
            <a:lvl6pPr indent="0" lvl="5" marL="0" marR="0" algn="l">
              <a:spcBef>
                <a:spcPts val="0"/>
              </a:spcBef>
              <a:spcAft>
                <a:spcPts val="0"/>
              </a:spcAft>
              <a:buNone/>
              <a:defRPr sz="2400">
                <a:solidFill>
                  <a:srgbClr val="000000"/>
                </a:solidFill>
                <a:latin typeface="Times New Roman"/>
                <a:ea typeface="Times New Roman"/>
                <a:cs typeface="Times New Roman"/>
                <a:sym typeface="Times New Roman"/>
              </a:defRPr>
            </a:lvl6pPr>
            <a:lvl7pPr indent="0" lvl="6" marL="0" marR="0" algn="l">
              <a:spcBef>
                <a:spcPts val="0"/>
              </a:spcBef>
              <a:spcAft>
                <a:spcPts val="0"/>
              </a:spcAft>
              <a:buNone/>
              <a:defRPr sz="2400">
                <a:solidFill>
                  <a:srgbClr val="000000"/>
                </a:solidFill>
                <a:latin typeface="Times New Roman"/>
                <a:ea typeface="Times New Roman"/>
                <a:cs typeface="Times New Roman"/>
                <a:sym typeface="Times New Roman"/>
              </a:defRPr>
            </a:lvl7pPr>
            <a:lvl8pPr indent="0" lvl="7" marL="0" marR="0" algn="l">
              <a:spcBef>
                <a:spcPts val="0"/>
              </a:spcBef>
              <a:spcAft>
                <a:spcPts val="0"/>
              </a:spcAft>
              <a:buNone/>
              <a:defRPr sz="2400">
                <a:solidFill>
                  <a:srgbClr val="000000"/>
                </a:solidFill>
                <a:latin typeface="Times New Roman"/>
                <a:ea typeface="Times New Roman"/>
                <a:cs typeface="Times New Roman"/>
                <a:sym typeface="Times New Roman"/>
              </a:defRPr>
            </a:lvl8pPr>
            <a:lvl9pPr indent="0" lvl="8" marL="0" marR="0" algn="l">
              <a:spcBef>
                <a:spcPts val="0"/>
              </a:spcBef>
              <a:spcAft>
                <a:spcPts val="0"/>
              </a:spcAft>
              <a:buNone/>
              <a:defRPr sz="2400">
                <a:solidFill>
                  <a:srgbClr val="000000"/>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Title only">
  <p:cSld name="3_Title only">
    <p:spTree>
      <p:nvGrpSpPr>
        <p:cNvPr id="42" name="Shape 42"/>
        <p:cNvGrpSpPr/>
        <p:nvPr/>
      </p:nvGrpSpPr>
      <p:grpSpPr>
        <a:xfrm>
          <a:off x="0" y="0"/>
          <a:ext cx="0" cy="0"/>
          <a:chOff x="0" y="0"/>
          <a:chExt cx="0" cy="0"/>
        </a:xfrm>
      </p:grpSpPr>
      <p:pic>
        <p:nvPicPr>
          <p:cNvPr descr="A black background with a black tree&#10;&#10;Description automatically generated" id="43" name="Google Shape;43;p10"/>
          <p:cNvPicPr preferRelativeResize="0"/>
          <p:nvPr/>
        </p:nvPicPr>
        <p:blipFill rotWithShape="1">
          <a:blip r:embed="rId2">
            <a:alphaModFix/>
          </a:blip>
          <a:srcRect b="0" l="0" r="0" t="0"/>
          <a:stretch/>
        </p:blipFill>
        <p:spPr>
          <a:xfrm>
            <a:off x="0" y="0"/>
            <a:ext cx="12192000" cy="6858000"/>
          </a:xfrm>
          <a:prstGeom prst="rect">
            <a:avLst/>
          </a:prstGeom>
          <a:noFill/>
          <a:ln>
            <a:noFill/>
          </a:ln>
        </p:spPr>
      </p:pic>
      <p:sp>
        <p:nvSpPr>
          <p:cNvPr id="44" name="Google Shape;44;p10"/>
          <p:cNvSpPr txBox="1"/>
          <p:nvPr>
            <p:ph type="title"/>
          </p:nvPr>
        </p:nvSpPr>
        <p:spPr>
          <a:xfrm>
            <a:off x="1125776" y="1041400"/>
            <a:ext cx="10038300" cy="787500"/>
          </a:xfrm>
          <a:prstGeom prst="rect">
            <a:avLst/>
          </a:prstGeom>
          <a:noFill/>
          <a:ln>
            <a:noFill/>
          </a:ln>
        </p:spPr>
        <p:txBody>
          <a:bodyPr anchorCtr="0" anchor="ctr" bIns="50800" lIns="50800" spcFirstLastPara="1" rIns="91425" wrap="square" tIns="50800">
            <a:normAutofit/>
          </a:bodyPr>
          <a:lstStyle>
            <a:lvl1pPr lvl="0" algn="ctr">
              <a:spcBef>
                <a:spcPts val="0"/>
              </a:spcBef>
              <a:spcAft>
                <a:spcPts val="0"/>
              </a:spcAft>
              <a:buSzPts val="1400"/>
              <a:buNone/>
              <a:defRPr sz="4000">
                <a:latin typeface="Montserrat Black"/>
                <a:ea typeface="Montserrat Black"/>
                <a:cs typeface="Montserrat Black"/>
                <a:sym typeface="Montserrat Black"/>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p:txBody>
      </p:sp>
      <p:sp>
        <p:nvSpPr>
          <p:cNvPr id="45" name="Google Shape;45;p10"/>
          <p:cNvSpPr txBox="1"/>
          <p:nvPr>
            <p:ph idx="1" type="body"/>
          </p:nvPr>
        </p:nvSpPr>
        <p:spPr>
          <a:xfrm>
            <a:off x="1435232" y="6302619"/>
            <a:ext cx="2039400" cy="365100"/>
          </a:xfrm>
          <a:prstGeom prst="rect">
            <a:avLst/>
          </a:prstGeom>
          <a:noFill/>
          <a:ln>
            <a:noFill/>
          </a:ln>
        </p:spPr>
        <p:txBody>
          <a:bodyPr anchorCtr="0" anchor="b" bIns="50800" lIns="50800" spcFirstLastPara="1" rIns="91425" wrap="square" tIns="50800">
            <a:noAutofit/>
          </a:bodyPr>
          <a:lstStyle>
            <a:lvl1pPr indent="-228600" lvl="0" marL="457200" algn="l">
              <a:lnSpc>
                <a:spcPct val="100000"/>
              </a:lnSpc>
              <a:spcBef>
                <a:spcPts val="0"/>
              </a:spcBef>
              <a:spcAft>
                <a:spcPts val="0"/>
              </a:spcAft>
              <a:buSzPts val="800"/>
              <a:buNone/>
              <a:defRPr sz="800">
                <a:solidFill>
                  <a:srgbClr val="3B723C"/>
                </a:solidFill>
              </a:defRPr>
            </a:lvl1pPr>
            <a:lvl2pPr indent="-342900" lvl="1" marL="914400" algn="l">
              <a:lnSpc>
                <a:spcPct val="90000"/>
              </a:lnSpc>
              <a:spcBef>
                <a:spcPts val="739"/>
              </a:spcBef>
              <a:spcAft>
                <a:spcPts val="0"/>
              </a:spcAft>
              <a:buSzPts val="1800"/>
              <a:buChar char="○"/>
              <a:defRPr/>
            </a:lvl2pPr>
            <a:lvl3pPr indent="-342900" lvl="2" marL="1371600" algn="l">
              <a:lnSpc>
                <a:spcPct val="90000"/>
              </a:lnSpc>
              <a:spcBef>
                <a:spcPts val="616"/>
              </a:spcBef>
              <a:spcAft>
                <a:spcPts val="0"/>
              </a:spcAft>
              <a:buSzPts val="1800"/>
              <a:buChar char="■"/>
              <a:defRPr/>
            </a:lvl3pPr>
            <a:lvl4pPr indent="-342900" lvl="3" marL="1828800" algn="l">
              <a:lnSpc>
                <a:spcPct val="90000"/>
              </a:lnSpc>
              <a:spcBef>
                <a:spcPts val="616"/>
              </a:spcBef>
              <a:spcAft>
                <a:spcPts val="0"/>
              </a:spcAft>
              <a:buSzPts val="1800"/>
              <a:buChar char="●"/>
              <a:defRPr/>
            </a:lvl4pPr>
            <a:lvl5pPr indent="-342900" lvl="4" marL="2286000" algn="l">
              <a:lnSpc>
                <a:spcPct val="90000"/>
              </a:lnSpc>
              <a:spcBef>
                <a:spcPts val="616"/>
              </a:spcBef>
              <a:spcAft>
                <a:spcPts val="0"/>
              </a:spcAft>
              <a:buSzPts val="1800"/>
              <a:buChar char="○"/>
              <a:defRPr/>
            </a:lvl5pPr>
            <a:lvl6pPr indent="-342900" lvl="5" marL="2743200" algn="l">
              <a:lnSpc>
                <a:spcPct val="90000"/>
              </a:lnSpc>
              <a:spcBef>
                <a:spcPts val="616"/>
              </a:spcBef>
              <a:spcAft>
                <a:spcPts val="0"/>
              </a:spcAft>
              <a:buSzPts val="1800"/>
              <a:buChar char="■"/>
              <a:defRPr/>
            </a:lvl6pPr>
            <a:lvl7pPr indent="-342900" lvl="6" marL="3200400" algn="l">
              <a:lnSpc>
                <a:spcPct val="90000"/>
              </a:lnSpc>
              <a:spcBef>
                <a:spcPts val="616"/>
              </a:spcBef>
              <a:spcAft>
                <a:spcPts val="0"/>
              </a:spcAft>
              <a:buSzPts val="1800"/>
              <a:buChar char="●"/>
              <a:defRPr/>
            </a:lvl7pPr>
            <a:lvl8pPr indent="-342900" lvl="7" marL="3657600" algn="l">
              <a:lnSpc>
                <a:spcPct val="90000"/>
              </a:lnSpc>
              <a:spcBef>
                <a:spcPts val="616"/>
              </a:spcBef>
              <a:spcAft>
                <a:spcPts val="0"/>
              </a:spcAft>
              <a:buSzPts val="1800"/>
              <a:buChar char="○"/>
              <a:defRPr/>
            </a:lvl8pPr>
            <a:lvl9pPr indent="-342900" lvl="8" marL="4114800" algn="l">
              <a:lnSpc>
                <a:spcPct val="90000"/>
              </a:lnSpc>
              <a:spcBef>
                <a:spcPts val="616"/>
              </a:spcBef>
              <a:spcAft>
                <a:spcPts val="0"/>
              </a:spcAft>
              <a:buSzPts val="1800"/>
              <a:buChar char="■"/>
              <a:defRPr/>
            </a:lvl9pPr>
          </a:lstStyle>
          <a:p/>
        </p:txBody>
      </p:sp>
      <p:sp>
        <p:nvSpPr>
          <p:cNvPr id="46" name="Google Shape;46;p10"/>
          <p:cNvSpPr txBox="1"/>
          <p:nvPr>
            <p:ph idx="11" type="ftr"/>
          </p:nvPr>
        </p:nvSpPr>
        <p:spPr>
          <a:xfrm>
            <a:off x="4042965" y="6303325"/>
            <a:ext cx="4114800" cy="365100"/>
          </a:xfrm>
          <a:prstGeom prst="rect">
            <a:avLst/>
          </a:prstGeom>
          <a:noFill/>
          <a:ln>
            <a:noFill/>
          </a:ln>
        </p:spPr>
        <p:txBody>
          <a:bodyPr anchorCtr="0" anchor="t" bIns="45700" lIns="91425" spcFirstLastPara="1" rIns="91425" wrap="square" tIns="45700">
            <a:noAutofit/>
          </a:bodyPr>
          <a:lstStyle>
            <a:lvl1pPr lvl="0" marR="0" algn="l">
              <a:spcBef>
                <a:spcPts val="0"/>
              </a:spcBef>
              <a:spcAft>
                <a:spcPts val="0"/>
              </a:spcAft>
              <a:buSzPts val="1400"/>
              <a:buNone/>
              <a:defRPr sz="2400">
                <a:solidFill>
                  <a:srgbClr val="000000"/>
                </a:solidFill>
                <a:latin typeface="Times New Roman"/>
                <a:ea typeface="Times New Roman"/>
                <a:cs typeface="Times New Roman"/>
                <a:sym typeface="Times New Roman"/>
              </a:defRPr>
            </a:lvl1pPr>
            <a:lvl2pPr lvl="1" marR="0" algn="l">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2pPr>
            <a:lvl3pPr lvl="2" marR="0" algn="l">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3pPr>
            <a:lvl4pPr lvl="3" marR="0" algn="l">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4pPr>
            <a:lvl5pPr lvl="4" marR="0" algn="l">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5pPr>
            <a:lvl6pPr lvl="5" marR="0" algn="l">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6pPr>
            <a:lvl7pPr lvl="6" marR="0" algn="l">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7pPr>
            <a:lvl8pPr lvl="7" marR="0" algn="l">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8pPr>
            <a:lvl9pPr lvl="8" marR="0" algn="l">
              <a:spcBef>
                <a:spcPts val="0"/>
              </a:spcBef>
              <a:spcAft>
                <a:spcPts val="0"/>
              </a:spcAft>
              <a:buSzPts val="1400"/>
              <a:buNone/>
              <a:defRPr b="0" i="0" sz="2400" u="none" cap="none" strike="noStrike">
                <a:solidFill>
                  <a:srgbClr val="000000"/>
                </a:solidFill>
                <a:latin typeface="Times New Roman"/>
                <a:ea typeface="Times New Roman"/>
                <a:cs typeface="Times New Roman"/>
                <a:sym typeface="Times New Roman"/>
              </a:defRPr>
            </a:lvl9pPr>
          </a:lstStyle>
          <a:p/>
        </p:txBody>
      </p:sp>
      <p:sp>
        <p:nvSpPr>
          <p:cNvPr id="47" name="Google Shape;47;p10"/>
          <p:cNvSpPr txBox="1"/>
          <p:nvPr>
            <p:ph idx="12" type="sldNum"/>
          </p:nvPr>
        </p:nvSpPr>
        <p:spPr>
          <a:xfrm>
            <a:off x="8604250" y="6302619"/>
            <a:ext cx="2481300" cy="365100"/>
          </a:xfrm>
          <a:prstGeom prst="rect">
            <a:avLst/>
          </a:prstGeom>
          <a:noFill/>
          <a:ln>
            <a:noFill/>
          </a:ln>
        </p:spPr>
        <p:txBody>
          <a:bodyPr anchorCtr="0" anchor="t" bIns="45700" lIns="91425" spcFirstLastPara="1" rIns="91425" wrap="square" tIns="45700">
            <a:noAutofit/>
          </a:bodyPr>
          <a:lstStyle>
            <a:lvl1pPr indent="0" lvl="0" marL="0" marR="0" algn="l">
              <a:spcBef>
                <a:spcPts val="0"/>
              </a:spcBef>
              <a:spcAft>
                <a:spcPts val="0"/>
              </a:spcAft>
              <a:buNone/>
              <a:defRPr sz="2400">
                <a:solidFill>
                  <a:srgbClr val="000000"/>
                </a:solidFill>
                <a:latin typeface="Times New Roman"/>
                <a:ea typeface="Times New Roman"/>
                <a:cs typeface="Times New Roman"/>
                <a:sym typeface="Times New Roman"/>
              </a:defRPr>
            </a:lvl1pPr>
            <a:lvl2pPr indent="0" lvl="1" marL="0" marR="0" algn="l">
              <a:spcBef>
                <a:spcPts val="0"/>
              </a:spcBef>
              <a:spcAft>
                <a:spcPts val="0"/>
              </a:spcAft>
              <a:buNone/>
              <a:defRPr sz="2400">
                <a:solidFill>
                  <a:srgbClr val="000000"/>
                </a:solidFill>
                <a:latin typeface="Times New Roman"/>
                <a:ea typeface="Times New Roman"/>
                <a:cs typeface="Times New Roman"/>
                <a:sym typeface="Times New Roman"/>
              </a:defRPr>
            </a:lvl2pPr>
            <a:lvl3pPr indent="0" lvl="2" marL="0" marR="0" algn="l">
              <a:spcBef>
                <a:spcPts val="0"/>
              </a:spcBef>
              <a:spcAft>
                <a:spcPts val="0"/>
              </a:spcAft>
              <a:buNone/>
              <a:defRPr sz="2400">
                <a:solidFill>
                  <a:srgbClr val="000000"/>
                </a:solidFill>
                <a:latin typeface="Times New Roman"/>
                <a:ea typeface="Times New Roman"/>
                <a:cs typeface="Times New Roman"/>
                <a:sym typeface="Times New Roman"/>
              </a:defRPr>
            </a:lvl3pPr>
            <a:lvl4pPr indent="0" lvl="3" marL="0" marR="0" algn="l">
              <a:spcBef>
                <a:spcPts val="0"/>
              </a:spcBef>
              <a:spcAft>
                <a:spcPts val="0"/>
              </a:spcAft>
              <a:buNone/>
              <a:defRPr sz="2400">
                <a:solidFill>
                  <a:srgbClr val="000000"/>
                </a:solidFill>
                <a:latin typeface="Times New Roman"/>
                <a:ea typeface="Times New Roman"/>
                <a:cs typeface="Times New Roman"/>
                <a:sym typeface="Times New Roman"/>
              </a:defRPr>
            </a:lvl4pPr>
            <a:lvl5pPr indent="0" lvl="4" marL="0" marR="0" algn="l">
              <a:spcBef>
                <a:spcPts val="0"/>
              </a:spcBef>
              <a:spcAft>
                <a:spcPts val="0"/>
              </a:spcAft>
              <a:buNone/>
              <a:defRPr sz="2400">
                <a:solidFill>
                  <a:srgbClr val="000000"/>
                </a:solidFill>
                <a:latin typeface="Times New Roman"/>
                <a:ea typeface="Times New Roman"/>
                <a:cs typeface="Times New Roman"/>
                <a:sym typeface="Times New Roman"/>
              </a:defRPr>
            </a:lvl5pPr>
            <a:lvl6pPr indent="0" lvl="5" marL="0" marR="0" algn="l">
              <a:spcBef>
                <a:spcPts val="0"/>
              </a:spcBef>
              <a:spcAft>
                <a:spcPts val="0"/>
              </a:spcAft>
              <a:buNone/>
              <a:defRPr sz="2400">
                <a:solidFill>
                  <a:srgbClr val="000000"/>
                </a:solidFill>
                <a:latin typeface="Times New Roman"/>
                <a:ea typeface="Times New Roman"/>
                <a:cs typeface="Times New Roman"/>
                <a:sym typeface="Times New Roman"/>
              </a:defRPr>
            </a:lvl6pPr>
            <a:lvl7pPr indent="0" lvl="6" marL="0" marR="0" algn="l">
              <a:spcBef>
                <a:spcPts val="0"/>
              </a:spcBef>
              <a:spcAft>
                <a:spcPts val="0"/>
              </a:spcAft>
              <a:buNone/>
              <a:defRPr sz="2400">
                <a:solidFill>
                  <a:srgbClr val="000000"/>
                </a:solidFill>
                <a:latin typeface="Times New Roman"/>
                <a:ea typeface="Times New Roman"/>
                <a:cs typeface="Times New Roman"/>
                <a:sym typeface="Times New Roman"/>
              </a:defRPr>
            </a:lvl7pPr>
            <a:lvl8pPr indent="0" lvl="7" marL="0" marR="0" algn="l">
              <a:spcBef>
                <a:spcPts val="0"/>
              </a:spcBef>
              <a:spcAft>
                <a:spcPts val="0"/>
              </a:spcAft>
              <a:buNone/>
              <a:defRPr sz="2400">
                <a:solidFill>
                  <a:srgbClr val="000000"/>
                </a:solidFill>
                <a:latin typeface="Times New Roman"/>
                <a:ea typeface="Times New Roman"/>
                <a:cs typeface="Times New Roman"/>
                <a:sym typeface="Times New Roman"/>
              </a:defRPr>
            </a:lvl8pPr>
            <a:lvl9pPr indent="0" lvl="8" marL="0" marR="0" algn="l">
              <a:spcBef>
                <a:spcPts val="0"/>
              </a:spcBef>
              <a:spcAft>
                <a:spcPts val="0"/>
              </a:spcAft>
              <a:buNone/>
              <a:defRPr sz="2400">
                <a:solidFill>
                  <a:srgbClr val="000000"/>
                </a:solidFill>
                <a:latin typeface="Times New Roman"/>
                <a:ea typeface="Times New Roman"/>
                <a:cs typeface="Times New Roman"/>
                <a:sym typeface="Times New Roman"/>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48" name="Shape 48"/>
        <p:cNvGrpSpPr/>
        <p:nvPr/>
      </p:nvGrpSpPr>
      <p:grpSpPr>
        <a:xfrm>
          <a:off x="0" y="0"/>
          <a:ext cx="0" cy="0"/>
          <a:chOff x="0" y="0"/>
          <a:chExt cx="0" cy="0"/>
        </a:xfrm>
      </p:grpSpPr>
      <p:sp>
        <p:nvSpPr>
          <p:cNvPr id="49" name="Google Shape;49;p11"/>
          <p:cNvSpPr txBox="1"/>
          <p:nvPr>
            <p:ph type="title"/>
          </p:nvPr>
        </p:nvSpPr>
        <p:spPr>
          <a:xfrm>
            <a:off x="415600" y="593367"/>
            <a:ext cx="11360700" cy="763500"/>
          </a:xfrm>
          <a:prstGeom prst="rect">
            <a:avLst/>
          </a:prstGeom>
          <a:noFill/>
          <a:ln>
            <a:noFill/>
          </a:ln>
        </p:spPr>
        <p:txBody>
          <a:bodyPr anchorCtr="0" anchor="ctr" bIns="121900" lIns="121900" spcFirstLastPara="1" rIns="121900" wrap="square" tIns="121900">
            <a:noAutofit/>
          </a:bodyPr>
          <a:lstStyle>
            <a:lvl1pPr lvl="0">
              <a:spcBef>
                <a:spcPts val="0"/>
              </a:spcBef>
              <a:spcAft>
                <a:spcPts val="0"/>
              </a:spcAft>
              <a:buSzPts val="1900"/>
              <a:buChar char="●"/>
              <a:defRPr sz="1900"/>
            </a:lvl1pPr>
            <a:lvl2pPr lvl="1">
              <a:spcBef>
                <a:spcPts val="0"/>
              </a:spcBef>
              <a:spcAft>
                <a:spcPts val="0"/>
              </a:spcAft>
              <a:buSzPts val="1900"/>
              <a:buChar char="○"/>
              <a:defRPr sz="1900"/>
            </a:lvl2pPr>
            <a:lvl3pPr lvl="2">
              <a:spcBef>
                <a:spcPts val="0"/>
              </a:spcBef>
              <a:spcAft>
                <a:spcPts val="0"/>
              </a:spcAft>
              <a:buSzPts val="1900"/>
              <a:buChar char="■"/>
              <a:defRPr sz="1900"/>
            </a:lvl3pPr>
            <a:lvl4pPr lvl="3">
              <a:spcBef>
                <a:spcPts val="0"/>
              </a:spcBef>
              <a:spcAft>
                <a:spcPts val="0"/>
              </a:spcAft>
              <a:buSzPts val="1900"/>
              <a:buChar char="●"/>
              <a:defRPr sz="1900"/>
            </a:lvl4pPr>
            <a:lvl5pPr lvl="4">
              <a:spcBef>
                <a:spcPts val="0"/>
              </a:spcBef>
              <a:spcAft>
                <a:spcPts val="0"/>
              </a:spcAft>
              <a:buSzPts val="1900"/>
              <a:buChar char="○"/>
              <a:defRPr sz="1900"/>
            </a:lvl5pPr>
            <a:lvl6pPr lvl="5">
              <a:spcBef>
                <a:spcPts val="0"/>
              </a:spcBef>
              <a:spcAft>
                <a:spcPts val="0"/>
              </a:spcAft>
              <a:buSzPts val="1900"/>
              <a:buChar char="■"/>
              <a:defRPr sz="1900"/>
            </a:lvl6pPr>
            <a:lvl7pPr lvl="6">
              <a:spcBef>
                <a:spcPts val="0"/>
              </a:spcBef>
              <a:spcAft>
                <a:spcPts val="0"/>
              </a:spcAft>
              <a:buSzPts val="1900"/>
              <a:buChar char="●"/>
              <a:defRPr sz="1900"/>
            </a:lvl7pPr>
            <a:lvl8pPr lvl="7">
              <a:spcBef>
                <a:spcPts val="0"/>
              </a:spcBef>
              <a:spcAft>
                <a:spcPts val="0"/>
              </a:spcAft>
              <a:buSzPts val="1900"/>
              <a:buChar char="○"/>
              <a:defRPr sz="1900"/>
            </a:lvl8pPr>
            <a:lvl9pPr lvl="8">
              <a:spcBef>
                <a:spcPts val="0"/>
              </a:spcBef>
              <a:spcAft>
                <a:spcPts val="0"/>
              </a:spcAft>
              <a:buSzPts val="1900"/>
              <a:buChar char="■"/>
              <a:defRPr sz="1900"/>
            </a:lvl9pPr>
          </a:lstStyle>
          <a:p/>
        </p:txBody>
      </p:sp>
      <p:sp>
        <p:nvSpPr>
          <p:cNvPr id="50" name="Google Shape;50;p11"/>
          <p:cNvSpPr txBox="1"/>
          <p:nvPr>
            <p:ph idx="1" type="body"/>
          </p:nvPr>
        </p:nvSpPr>
        <p:spPr>
          <a:xfrm>
            <a:off x="415600" y="1536633"/>
            <a:ext cx="11360700" cy="4555200"/>
          </a:xfrm>
          <a:prstGeom prst="rect">
            <a:avLst/>
          </a:prstGeom>
          <a:noFill/>
          <a:ln>
            <a:noFill/>
          </a:ln>
        </p:spPr>
        <p:txBody>
          <a:bodyPr anchorCtr="0" anchor="ctr" bIns="121900" lIns="121900" spcFirstLastPara="1" rIns="121900" wrap="square" tIns="121900">
            <a:noAutofit/>
          </a:bodyPr>
          <a:lstStyle>
            <a:lvl1pPr indent="-349250" lvl="0" marL="457200">
              <a:spcBef>
                <a:spcPts val="0"/>
              </a:spcBef>
              <a:spcAft>
                <a:spcPts val="0"/>
              </a:spcAft>
              <a:buSzPts val="1900"/>
              <a:buChar char="●"/>
              <a:defRPr sz="1900"/>
            </a:lvl1pPr>
            <a:lvl2pPr indent="-349250" lvl="1" marL="914400">
              <a:spcBef>
                <a:spcPts val="0"/>
              </a:spcBef>
              <a:spcAft>
                <a:spcPts val="0"/>
              </a:spcAft>
              <a:buSzPts val="1900"/>
              <a:buChar char="○"/>
              <a:defRPr sz="1900"/>
            </a:lvl2pPr>
            <a:lvl3pPr indent="-349250" lvl="2" marL="1371600">
              <a:spcBef>
                <a:spcPts val="0"/>
              </a:spcBef>
              <a:spcAft>
                <a:spcPts val="0"/>
              </a:spcAft>
              <a:buSzPts val="1900"/>
              <a:buChar char="■"/>
              <a:defRPr sz="1900"/>
            </a:lvl3pPr>
            <a:lvl4pPr indent="-349250" lvl="3" marL="1828800">
              <a:spcBef>
                <a:spcPts val="0"/>
              </a:spcBef>
              <a:spcAft>
                <a:spcPts val="0"/>
              </a:spcAft>
              <a:buSzPts val="1900"/>
              <a:buChar char="●"/>
              <a:defRPr sz="1900"/>
            </a:lvl4pPr>
            <a:lvl5pPr indent="-349250" lvl="4" marL="2286000">
              <a:spcBef>
                <a:spcPts val="0"/>
              </a:spcBef>
              <a:spcAft>
                <a:spcPts val="0"/>
              </a:spcAft>
              <a:buSzPts val="1900"/>
              <a:buChar char="○"/>
              <a:defRPr sz="1900"/>
            </a:lvl5pPr>
            <a:lvl6pPr indent="-349250" lvl="5" marL="2743200">
              <a:spcBef>
                <a:spcPts val="0"/>
              </a:spcBef>
              <a:spcAft>
                <a:spcPts val="0"/>
              </a:spcAft>
              <a:buSzPts val="1900"/>
              <a:buChar char="■"/>
              <a:defRPr sz="1900"/>
            </a:lvl6pPr>
            <a:lvl7pPr indent="-349250" lvl="6" marL="3200400">
              <a:spcBef>
                <a:spcPts val="0"/>
              </a:spcBef>
              <a:spcAft>
                <a:spcPts val="0"/>
              </a:spcAft>
              <a:buSzPts val="1900"/>
              <a:buChar char="●"/>
              <a:defRPr sz="1900"/>
            </a:lvl7pPr>
            <a:lvl8pPr indent="-349250" lvl="7" marL="3657600">
              <a:spcBef>
                <a:spcPts val="0"/>
              </a:spcBef>
              <a:spcAft>
                <a:spcPts val="0"/>
              </a:spcAft>
              <a:buSzPts val="1900"/>
              <a:buChar char="○"/>
              <a:defRPr sz="1900"/>
            </a:lvl8pPr>
            <a:lvl9pPr indent="-349250" lvl="8" marL="4114800">
              <a:spcBef>
                <a:spcPts val="0"/>
              </a:spcBef>
              <a:spcAft>
                <a:spcPts val="0"/>
              </a:spcAft>
              <a:buSzPts val="1900"/>
              <a:buChar char="■"/>
              <a:defRPr sz="1900"/>
            </a:lvl9pPr>
          </a:lstStyle>
          <a:p/>
        </p:txBody>
      </p:sp>
      <p:sp>
        <p:nvSpPr>
          <p:cNvPr id="51" name="Google Shape;51;p11"/>
          <p:cNvSpPr txBox="1"/>
          <p:nvPr>
            <p:ph idx="12" type="sldNum"/>
          </p:nvPr>
        </p:nvSpPr>
        <p:spPr>
          <a:xfrm>
            <a:off x="11210950" y="6427434"/>
            <a:ext cx="731700" cy="524700"/>
          </a:xfrm>
          <a:prstGeom prst="rect">
            <a:avLst/>
          </a:prstGeom>
          <a:noFill/>
          <a:ln>
            <a:noFill/>
          </a:ln>
        </p:spPr>
        <p:txBody>
          <a:bodyPr anchorCtr="0" anchor="ctr" bIns="121900" lIns="121900" spcFirstLastPara="1" rIns="121900" wrap="square" tIns="121900">
            <a:noAutofit/>
          </a:bodyPr>
          <a:lstStyle>
            <a:lvl1pPr lvl="0">
              <a:buNone/>
              <a:defRPr sz="1100">
                <a:solidFill>
                  <a:schemeClr val="dk1"/>
                </a:solidFill>
              </a:defRPr>
            </a:lvl1pPr>
            <a:lvl2pPr lvl="1">
              <a:buNone/>
              <a:defRPr sz="1100">
                <a:solidFill>
                  <a:schemeClr val="dk1"/>
                </a:solidFill>
              </a:defRPr>
            </a:lvl2pPr>
            <a:lvl3pPr lvl="2">
              <a:buNone/>
              <a:defRPr sz="1100">
                <a:solidFill>
                  <a:schemeClr val="dk1"/>
                </a:solidFill>
              </a:defRPr>
            </a:lvl3pPr>
            <a:lvl4pPr lvl="3">
              <a:buNone/>
              <a:defRPr sz="1100">
                <a:solidFill>
                  <a:schemeClr val="dk1"/>
                </a:solidFill>
              </a:defRPr>
            </a:lvl4pPr>
            <a:lvl5pPr lvl="4">
              <a:buNone/>
              <a:defRPr sz="1100">
                <a:solidFill>
                  <a:schemeClr val="dk1"/>
                </a:solidFill>
              </a:defRPr>
            </a:lvl5pPr>
            <a:lvl6pPr lvl="5">
              <a:buNone/>
              <a:defRPr sz="1100">
                <a:solidFill>
                  <a:schemeClr val="dk1"/>
                </a:solidFill>
              </a:defRPr>
            </a:lvl6pPr>
            <a:lvl7pPr lvl="6">
              <a:buNone/>
              <a:defRPr sz="1100">
                <a:solidFill>
                  <a:schemeClr val="dk1"/>
                </a:solidFill>
              </a:defRPr>
            </a:lvl7pPr>
            <a:lvl8pPr lvl="7">
              <a:buNone/>
              <a:defRPr sz="1100">
                <a:solidFill>
                  <a:schemeClr val="dk1"/>
                </a:solidFill>
              </a:defRPr>
            </a:lvl8pPr>
            <a:lvl9pPr lvl="8">
              <a:buNone/>
              <a:defRPr sz="1100">
                <a:solidFill>
                  <a:schemeClr val="dk1"/>
                </a:solidFill>
              </a:defRPr>
            </a:lvl9pPr>
          </a:lstStyle>
          <a:p>
            <a:pPr indent="0" lvl="0" marL="0" rtl="0" algn="l">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8" name="Shape 58"/>
        <p:cNvGrpSpPr/>
        <p:nvPr/>
      </p:nvGrpSpPr>
      <p:grpSpPr>
        <a:xfrm>
          <a:off x="0" y="0"/>
          <a:ext cx="0" cy="0"/>
          <a:chOff x="0" y="0"/>
          <a:chExt cx="0" cy="0"/>
        </a:xfrm>
      </p:grpSpPr>
      <p:sp>
        <p:nvSpPr>
          <p:cNvPr id="59" name="Google Shape;59;p13"/>
          <p:cNvSpPr txBox="1"/>
          <p:nvPr>
            <p:ph type="ctrTitle"/>
          </p:nvPr>
        </p:nvSpPr>
        <p:spPr>
          <a:xfrm>
            <a:off x="1524000" y="1122363"/>
            <a:ext cx="9144000" cy="2387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13"/>
          <p:cNvSpPr txBox="1"/>
          <p:nvPr>
            <p:ph idx="1" type="subTitle"/>
          </p:nvPr>
        </p:nvSpPr>
        <p:spPr>
          <a:xfrm>
            <a:off x="1524000" y="3602038"/>
            <a:ext cx="9144000" cy="1655700"/>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61" name="Google Shape;61;p1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2" name="Google Shape;62;p1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4" name="Shape 64"/>
        <p:cNvGrpSpPr/>
        <p:nvPr/>
      </p:nvGrpSpPr>
      <p:grpSpPr>
        <a:xfrm>
          <a:off x="0" y="0"/>
          <a:ext cx="0" cy="0"/>
          <a:chOff x="0" y="0"/>
          <a:chExt cx="0" cy="0"/>
        </a:xfrm>
      </p:grpSpPr>
      <p:sp>
        <p:nvSpPr>
          <p:cNvPr id="65" name="Google Shape;65;p14"/>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4"/>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4"/>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4"/>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4"/>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70" name="Shape 70"/>
        <p:cNvGrpSpPr/>
        <p:nvPr/>
      </p:nvGrpSpPr>
      <p:grpSpPr>
        <a:xfrm>
          <a:off x="0" y="0"/>
          <a:ext cx="0" cy="0"/>
          <a:chOff x="0" y="0"/>
          <a:chExt cx="0" cy="0"/>
        </a:xfrm>
      </p:grpSpPr>
      <p:sp>
        <p:nvSpPr>
          <p:cNvPr id="71" name="Google Shape;71;p15"/>
          <p:cNvSpPr txBox="1"/>
          <p:nvPr>
            <p:ph type="title"/>
          </p:nvPr>
        </p:nvSpPr>
        <p:spPr>
          <a:xfrm>
            <a:off x="831850" y="1709738"/>
            <a:ext cx="10515600" cy="28527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5"/>
          <p:cNvSpPr txBox="1"/>
          <p:nvPr>
            <p:ph idx="1" type="body"/>
          </p:nvPr>
        </p:nvSpPr>
        <p:spPr>
          <a:xfrm>
            <a:off x="831850" y="4589463"/>
            <a:ext cx="10515600" cy="15003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888888"/>
              </a:buClr>
              <a:buSzPts val="2400"/>
              <a:buNone/>
              <a:defRPr sz="2400">
                <a:solidFill>
                  <a:srgbClr val="888888"/>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5"/>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5"/>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76" name="Shape 76"/>
        <p:cNvGrpSpPr/>
        <p:nvPr/>
      </p:nvGrpSpPr>
      <p:grpSpPr>
        <a:xfrm>
          <a:off x="0" y="0"/>
          <a:ext cx="0" cy="0"/>
          <a:chOff x="0" y="0"/>
          <a:chExt cx="0" cy="0"/>
        </a:xfrm>
      </p:grpSpPr>
      <p:sp>
        <p:nvSpPr>
          <p:cNvPr id="77" name="Google Shape;77;p16"/>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6"/>
          <p:cNvSpPr txBox="1"/>
          <p:nvPr>
            <p:ph idx="1" type="body"/>
          </p:nvPr>
        </p:nvSpPr>
        <p:spPr>
          <a:xfrm>
            <a:off x="838200" y="1825625"/>
            <a:ext cx="5181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6"/>
          <p:cNvSpPr txBox="1"/>
          <p:nvPr>
            <p:ph idx="2" type="body"/>
          </p:nvPr>
        </p:nvSpPr>
        <p:spPr>
          <a:xfrm>
            <a:off x="6172200" y="1825625"/>
            <a:ext cx="5181600" cy="43512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6"/>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6"/>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6"/>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83" name="Shape 83"/>
        <p:cNvGrpSpPr/>
        <p:nvPr/>
      </p:nvGrpSpPr>
      <p:grpSpPr>
        <a:xfrm>
          <a:off x="0" y="0"/>
          <a:ext cx="0" cy="0"/>
          <a:chOff x="0" y="0"/>
          <a:chExt cx="0" cy="0"/>
        </a:xfrm>
      </p:grpSpPr>
      <p:sp>
        <p:nvSpPr>
          <p:cNvPr id="84" name="Google Shape;84;p17"/>
          <p:cNvSpPr txBox="1"/>
          <p:nvPr>
            <p:ph type="title"/>
          </p:nvPr>
        </p:nvSpPr>
        <p:spPr>
          <a:xfrm>
            <a:off x="839788"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7"/>
          <p:cNvSpPr txBox="1"/>
          <p:nvPr>
            <p:ph idx="1" type="body"/>
          </p:nvPr>
        </p:nvSpPr>
        <p:spPr>
          <a:xfrm>
            <a:off x="839788" y="1681163"/>
            <a:ext cx="51579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7"/>
          <p:cNvSpPr txBox="1"/>
          <p:nvPr>
            <p:ph idx="2" type="body"/>
          </p:nvPr>
        </p:nvSpPr>
        <p:spPr>
          <a:xfrm>
            <a:off x="839788" y="2505075"/>
            <a:ext cx="5157900" cy="3684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7"/>
          <p:cNvSpPr txBox="1"/>
          <p:nvPr>
            <p:ph idx="3" type="body"/>
          </p:nvPr>
        </p:nvSpPr>
        <p:spPr>
          <a:xfrm>
            <a:off x="6172200" y="1681163"/>
            <a:ext cx="5183100" cy="823800"/>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7"/>
          <p:cNvSpPr txBox="1"/>
          <p:nvPr>
            <p:ph idx="4" type="body"/>
          </p:nvPr>
        </p:nvSpPr>
        <p:spPr>
          <a:xfrm>
            <a:off x="6172200" y="2505075"/>
            <a:ext cx="5183100" cy="3684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7"/>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7"/>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7"/>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2" name="Shape 92"/>
        <p:cNvGrpSpPr/>
        <p:nvPr/>
      </p:nvGrpSpPr>
      <p:grpSpPr>
        <a:xfrm>
          <a:off x="0" y="0"/>
          <a:ext cx="0" cy="0"/>
          <a:chOff x="0" y="0"/>
          <a:chExt cx="0" cy="0"/>
        </a:xfrm>
      </p:grpSpPr>
      <p:sp>
        <p:nvSpPr>
          <p:cNvPr id="93" name="Google Shape;93;p18"/>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8"/>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8"/>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8"/>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7" name="Shape 97"/>
        <p:cNvGrpSpPr/>
        <p:nvPr/>
      </p:nvGrpSpPr>
      <p:grpSpPr>
        <a:xfrm>
          <a:off x="0" y="0"/>
          <a:ext cx="0" cy="0"/>
          <a:chOff x="0" y="0"/>
          <a:chExt cx="0" cy="0"/>
        </a:xfrm>
      </p:grpSpPr>
      <p:sp>
        <p:nvSpPr>
          <p:cNvPr id="98" name="Google Shape;98;p19"/>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19"/>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1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01" name="Shape 101"/>
        <p:cNvGrpSpPr/>
        <p:nvPr/>
      </p:nvGrpSpPr>
      <p:grpSpPr>
        <a:xfrm>
          <a:off x="0" y="0"/>
          <a:ext cx="0" cy="0"/>
          <a:chOff x="0" y="0"/>
          <a:chExt cx="0" cy="0"/>
        </a:xfrm>
      </p:grpSpPr>
      <p:sp>
        <p:nvSpPr>
          <p:cNvPr id="102" name="Google Shape;102;p20"/>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0"/>
          <p:cNvSpPr txBox="1"/>
          <p:nvPr>
            <p:ph idx="1" type="body"/>
          </p:nvPr>
        </p:nvSpPr>
        <p:spPr>
          <a:xfrm>
            <a:off x="5183188" y="987425"/>
            <a:ext cx="6172200" cy="4873500"/>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0"/>
          <p:cNvSpPr txBox="1"/>
          <p:nvPr>
            <p:ph idx="2" type="body"/>
          </p:nvPr>
        </p:nvSpPr>
        <p:spPr>
          <a:xfrm>
            <a:off x="839788" y="2057400"/>
            <a:ext cx="3932100" cy="38115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0"/>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0"/>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0"/>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08" name="Shape 108"/>
        <p:cNvGrpSpPr/>
        <p:nvPr/>
      </p:nvGrpSpPr>
      <p:grpSpPr>
        <a:xfrm>
          <a:off x="0" y="0"/>
          <a:ext cx="0" cy="0"/>
          <a:chOff x="0" y="0"/>
          <a:chExt cx="0" cy="0"/>
        </a:xfrm>
      </p:grpSpPr>
      <p:sp>
        <p:nvSpPr>
          <p:cNvPr id="109" name="Google Shape;109;p21"/>
          <p:cNvSpPr txBox="1"/>
          <p:nvPr>
            <p:ph type="title"/>
          </p:nvPr>
        </p:nvSpPr>
        <p:spPr>
          <a:xfrm>
            <a:off x="839788" y="457200"/>
            <a:ext cx="3932100"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1"/>
          <p:cNvSpPr/>
          <p:nvPr>
            <p:ph idx="2" type="pic"/>
          </p:nvPr>
        </p:nvSpPr>
        <p:spPr>
          <a:xfrm>
            <a:off x="5183188" y="987425"/>
            <a:ext cx="6172200" cy="4873500"/>
          </a:xfrm>
          <a:prstGeom prst="rect">
            <a:avLst/>
          </a:prstGeom>
          <a:noFill/>
          <a:ln>
            <a:noFill/>
          </a:ln>
        </p:spPr>
      </p:sp>
      <p:sp>
        <p:nvSpPr>
          <p:cNvPr id="111" name="Google Shape;111;p21"/>
          <p:cNvSpPr txBox="1"/>
          <p:nvPr>
            <p:ph idx="1" type="body"/>
          </p:nvPr>
        </p:nvSpPr>
        <p:spPr>
          <a:xfrm>
            <a:off x="839788" y="2057400"/>
            <a:ext cx="3932100" cy="381150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1"/>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1"/>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1"/>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15" name="Shape 115"/>
        <p:cNvGrpSpPr/>
        <p:nvPr/>
      </p:nvGrpSpPr>
      <p:grpSpPr>
        <a:xfrm>
          <a:off x="0" y="0"/>
          <a:ext cx="0" cy="0"/>
          <a:chOff x="0" y="0"/>
          <a:chExt cx="0" cy="0"/>
        </a:xfrm>
      </p:grpSpPr>
      <p:sp>
        <p:nvSpPr>
          <p:cNvPr id="116" name="Google Shape;116;p2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2"/>
          <p:cNvSpPr txBox="1"/>
          <p:nvPr>
            <p:ph idx="1" type="body"/>
          </p:nvPr>
        </p:nvSpPr>
        <p:spPr>
          <a:xfrm rot="5400000">
            <a:off x="3920400" y="-1256575"/>
            <a:ext cx="4351200"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2"/>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2"/>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2"/>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21" name="Shape 121"/>
        <p:cNvGrpSpPr/>
        <p:nvPr/>
      </p:nvGrpSpPr>
      <p:grpSpPr>
        <a:xfrm>
          <a:off x="0" y="0"/>
          <a:ext cx="0" cy="0"/>
          <a:chOff x="0" y="0"/>
          <a:chExt cx="0" cy="0"/>
        </a:xfrm>
      </p:grpSpPr>
      <p:sp>
        <p:nvSpPr>
          <p:cNvPr id="122" name="Google Shape;122;p23"/>
          <p:cNvSpPr txBox="1"/>
          <p:nvPr>
            <p:ph type="title"/>
          </p:nvPr>
        </p:nvSpPr>
        <p:spPr>
          <a:xfrm rot="5400000">
            <a:off x="7133400" y="1956625"/>
            <a:ext cx="5811900"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3"/>
          <p:cNvSpPr txBox="1"/>
          <p:nvPr>
            <p:ph idx="1" type="body"/>
          </p:nvPr>
        </p:nvSpPr>
        <p:spPr>
          <a:xfrm rot="5400000">
            <a:off x="1799400" y="-596075"/>
            <a:ext cx="5811900"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3"/>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3"/>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3"/>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33" name="Shape 133"/>
        <p:cNvGrpSpPr/>
        <p:nvPr/>
      </p:nvGrpSpPr>
      <p:grpSpPr>
        <a:xfrm>
          <a:off x="0" y="0"/>
          <a:ext cx="0" cy="0"/>
          <a:chOff x="0" y="0"/>
          <a:chExt cx="0" cy="0"/>
        </a:xfrm>
      </p:grpSpPr>
      <p:sp>
        <p:nvSpPr>
          <p:cNvPr id="134" name="Google Shape;134;p25"/>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 name="Google Shape;135;p25"/>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36" name="Google Shape;136;p2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2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2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39" name="Shape 139"/>
        <p:cNvGrpSpPr/>
        <p:nvPr/>
      </p:nvGrpSpPr>
      <p:grpSpPr>
        <a:xfrm>
          <a:off x="0" y="0"/>
          <a:ext cx="0" cy="0"/>
          <a:chOff x="0" y="0"/>
          <a:chExt cx="0" cy="0"/>
        </a:xfrm>
      </p:grpSpPr>
      <p:sp>
        <p:nvSpPr>
          <p:cNvPr id="140" name="Google Shape;140;p2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1" name="Google Shape;141;p26"/>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2" name="Google Shape;142;p2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 name="Google Shape;143;p2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 name="Google Shape;144;p2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45" name="Shape 145"/>
        <p:cNvGrpSpPr/>
        <p:nvPr/>
      </p:nvGrpSpPr>
      <p:grpSpPr>
        <a:xfrm>
          <a:off x="0" y="0"/>
          <a:ext cx="0" cy="0"/>
          <a:chOff x="0" y="0"/>
          <a:chExt cx="0" cy="0"/>
        </a:xfrm>
      </p:grpSpPr>
      <p:sp>
        <p:nvSpPr>
          <p:cNvPr id="146" name="Google Shape;146;p27"/>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7" name="Google Shape;147;p27"/>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148" name="Google Shape;148;p2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p2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p2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51" name="Shape 151"/>
        <p:cNvGrpSpPr/>
        <p:nvPr/>
      </p:nvGrpSpPr>
      <p:grpSpPr>
        <a:xfrm>
          <a:off x="0" y="0"/>
          <a:ext cx="0" cy="0"/>
          <a:chOff x="0" y="0"/>
          <a:chExt cx="0" cy="0"/>
        </a:xfrm>
      </p:grpSpPr>
      <p:sp>
        <p:nvSpPr>
          <p:cNvPr id="152" name="Google Shape;152;p2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3" name="Google Shape;153;p28"/>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4" name="Google Shape;154;p28"/>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55" name="Google Shape;155;p2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6" name="Google Shape;156;p2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7" name="Google Shape;157;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58" name="Shape 158"/>
        <p:cNvGrpSpPr/>
        <p:nvPr/>
      </p:nvGrpSpPr>
      <p:grpSpPr>
        <a:xfrm>
          <a:off x="0" y="0"/>
          <a:ext cx="0" cy="0"/>
          <a:chOff x="0" y="0"/>
          <a:chExt cx="0" cy="0"/>
        </a:xfrm>
      </p:grpSpPr>
      <p:sp>
        <p:nvSpPr>
          <p:cNvPr id="159" name="Google Shape;159;p29"/>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0" name="Google Shape;160;p29"/>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1" name="Google Shape;161;p29"/>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2" name="Google Shape;162;p29"/>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63" name="Google Shape;163;p29"/>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4" name="Google Shape;164;p2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5" name="Google Shape;165;p2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6" name="Google Shape;166;p2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67" name="Shape 167"/>
        <p:cNvGrpSpPr/>
        <p:nvPr/>
      </p:nvGrpSpPr>
      <p:grpSpPr>
        <a:xfrm>
          <a:off x="0" y="0"/>
          <a:ext cx="0" cy="0"/>
          <a:chOff x="0" y="0"/>
          <a:chExt cx="0" cy="0"/>
        </a:xfrm>
      </p:grpSpPr>
      <p:sp>
        <p:nvSpPr>
          <p:cNvPr id="168" name="Google Shape;168;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9" name="Google Shape;169;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0" name="Google Shape;170;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1" name="Google Shape;171;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2" name="Shape 172"/>
        <p:cNvGrpSpPr/>
        <p:nvPr/>
      </p:nvGrpSpPr>
      <p:grpSpPr>
        <a:xfrm>
          <a:off x="0" y="0"/>
          <a:ext cx="0" cy="0"/>
          <a:chOff x="0" y="0"/>
          <a:chExt cx="0" cy="0"/>
        </a:xfrm>
      </p:grpSpPr>
      <p:sp>
        <p:nvSpPr>
          <p:cNvPr id="173" name="Google Shape;173;p3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4" name="Google Shape;174;p3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5" name="Google Shape;175;p3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76" name="Shape 176"/>
        <p:cNvGrpSpPr/>
        <p:nvPr/>
      </p:nvGrpSpPr>
      <p:grpSpPr>
        <a:xfrm>
          <a:off x="0" y="0"/>
          <a:ext cx="0" cy="0"/>
          <a:chOff x="0" y="0"/>
          <a:chExt cx="0" cy="0"/>
        </a:xfrm>
      </p:grpSpPr>
      <p:sp>
        <p:nvSpPr>
          <p:cNvPr id="177" name="Google Shape;177;p32"/>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8" name="Google Shape;178;p32"/>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79" name="Google Shape;179;p32"/>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80" name="Google Shape;180;p3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1" name="Google Shape;181;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2" name="Google Shape;182;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83" name="Shape 183"/>
        <p:cNvGrpSpPr/>
        <p:nvPr/>
      </p:nvGrpSpPr>
      <p:grpSpPr>
        <a:xfrm>
          <a:off x="0" y="0"/>
          <a:ext cx="0" cy="0"/>
          <a:chOff x="0" y="0"/>
          <a:chExt cx="0" cy="0"/>
        </a:xfrm>
      </p:grpSpPr>
      <p:sp>
        <p:nvSpPr>
          <p:cNvPr id="184" name="Google Shape;184;p33"/>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5" name="Google Shape;185;p33"/>
          <p:cNvSpPr/>
          <p:nvPr>
            <p:ph idx="2" type="pic"/>
          </p:nvPr>
        </p:nvSpPr>
        <p:spPr>
          <a:xfrm>
            <a:off x="5183188" y="987425"/>
            <a:ext cx="6172200" cy="4873625"/>
          </a:xfrm>
          <a:prstGeom prst="rect">
            <a:avLst/>
          </a:prstGeom>
          <a:noFill/>
          <a:ln>
            <a:noFill/>
          </a:ln>
        </p:spPr>
      </p:sp>
      <p:sp>
        <p:nvSpPr>
          <p:cNvPr id="186" name="Google Shape;186;p33"/>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87" name="Google Shape;187;p3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8" name="Google Shape;188;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9" name="Google Shape;189;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90" name="Shape 190"/>
        <p:cNvGrpSpPr/>
        <p:nvPr/>
      </p:nvGrpSpPr>
      <p:grpSpPr>
        <a:xfrm>
          <a:off x="0" y="0"/>
          <a:ext cx="0" cy="0"/>
          <a:chOff x="0" y="0"/>
          <a:chExt cx="0" cy="0"/>
        </a:xfrm>
      </p:grpSpPr>
      <p:sp>
        <p:nvSpPr>
          <p:cNvPr id="191" name="Google Shape;191;p3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2" name="Google Shape;192;p34"/>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3" name="Google Shape;193;p3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4" name="Google Shape;194;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5" name="Google Shape;195;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96" name="Shape 196"/>
        <p:cNvGrpSpPr/>
        <p:nvPr/>
      </p:nvGrpSpPr>
      <p:grpSpPr>
        <a:xfrm>
          <a:off x="0" y="0"/>
          <a:ext cx="0" cy="0"/>
          <a:chOff x="0" y="0"/>
          <a:chExt cx="0" cy="0"/>
        </a:xfrm>
      </p:grpSpPr>
      <p:sp>
        <p:nvSpPr>
          <p:cNvPr id="197" name="Google Shape;197;p35"/>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8" name="Google Shape;198;p35"/>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9" name="Google Shape;199;p3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0" name="Google Shape;200;p3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1" name="Google Shape;201;p3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theme" Target="../theme/theme2.xml"/><Relationship Id="rId10" Type="http://schemas.openxmlformats.org/officeDocument/2006/relationships/slideLayout" Target="../slideLayouts/slideLayout10.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11" Type="http://schemas.openxmlformats.org/officeDocument/2006/relationships/slideLayout" Target="../slideLayouts/slideLayout21.xml"/><Relationship Id="rId10" Type="http://schemas.openxmlformats.org/officeDocument/2006/relationships/slideLayout" Target="../slideLayouts/slideLayout20.xml"/><Relationship Id="rId12" Type="http://schemas.openxmlformats.org/officeDocument/2006/relationships/theme" Target="../theme/theme3.xml"/><Relationship Id="rId9" Type="http://schemas.openxmlformats.org/officeDocument/2006/relationships/slideLayout" Target="../slideLayouts/slideLayout19.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slideLayout" Target="../slideLayouts/slideLayout23.xml"/><Relationship Id="rId3" Type="http://schemas.openxmlformats.org/officeDocument/2006/relationships/slideLayout" Target="../slideLayouts/slideLayout24.xml"/><Relationship Id="rId4" Type="http://schemas.openxmlformats.org/officeDocument/2006/relationships/slideLayout" Target="../slideLayouts/slideLayout25.xml"/><Relationship Id="rId11" Type="http://schemas.openxmlformats.org/officeDocument/2006/relationships/slideLayout" Target="../slideLayouts/slideLayout32.xml"/><Relationship Id="rId10" Type="http://schemas.openxmlformats.org/officeDocument/2006/relationships/slideLayout" Target="../slideLayouts/slideLayout31.xml"/><Relationship Id="rId12" Type="http://schemas.openxmlformats.org/officeDocument/2006/relationships/theme" Target="../theme/theme4.xml"/><Relationship Id="rId9" Type="http://schemas.openxmlformats.org/officeDocument/2006/relationships/slideLayout" Target="../slideLayouts/slideLayout30.xml"/><Relationship Id="rId5" Type="http://schemas.openxmlformats.org/officeDocument/2006/relationships/slideLayout" Target="../slideLayouts/slideLayout26.xml"/><Relationship Id="rId6" Type="http://schemas.openxmlformats.org/officeDocument/2006/relationships/slideLayout" Target="../slideLayouts/slideLayout27.xml"/><Relationship Id="rId7" Type="http://schemas.openxmlformats.org/officeDocument/2006/relationships/slideLayout" Target="../slideLayouts/slideLayout28.xml"/><Relationship Id="rId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3B723C"/>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2" name="Shape 52"/>
        <p:cNvGrpSpPr/>
        <p:nvPr/>
      </p:nvGrpSpPr>
      <p:grpSpPr>
        <a:xfrm>
          <a:off x="0" y="0"/>
          <a:ext cx="0" cy="0"/>
          <a:chOff x="0" y="0"/>
          <a:chExt cx="0" cy="0"/>
        </a:xfrm>
      </p:grpSpPr>
      <p:sp>
        <p:nvSpPr>
          <p:cNvPr id="53" name="Google Shape;53;p12"/>
          <p:cNvSpPr txBox="1"/>
          <p:nvPr>
            <p:ph type="title"/>
          </p:nvPr>
        </p:nvSpPr>
        <p:spPr>
          <a:xfrm>
            <a:off x="838200" y="365125"/>
            <a:ext cx="10515600" cy="1325700"/>
          </a:xfrm>
          <a:prstGeom prst="rect">
            <a:avLst/>
          </a:prstGeom>
          <a:noFill/>
          <a:ln>
            <a:noFill/>
          </a:ln>
        </p:spPr>
        <p:txBody>
          <a:bodyPr anchorCtr="0" anchor="ctr" bIns="45700" lIns="91425" spcFirstLastPara="1" rIns="91425" wrap="square" tIns="45700">
            <a:normAutofit/>
          </a:bodyPr>
          <a:lstStyle>
            <a:lvl1pPr lvl="0" marR="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4" name="Google Shape;54;p12"/>
          <p:cNvSpPr txBox="1"/>
          <p:nvPr>
            <p:ph idx="1" type="body"/>
          </p:nvPr>
        </p:nvSpPr>
        <p:spPr>
          <a:xfrm>
            <a:off x="838200" y="1825625"/>
            <a:ext cx="10515600" cy="4351200"/>
          </a:xfrm>
          <a:prstGeom prst="rect">
            <a:avLst/>
          </a:prstGeom>
          <a:noFill/>
          <a:ln>
            <a:noFill/>
          </a:ln>
        </p:spPr>
        <p:txBody>
          <a:bodyPr anchorCtr="0" anchor="t" bIns="45700" lIns="91425" spcFirstLastPara="1" rIns="91425" wrap="square" tIns="45700">
            <a:normAutofit/>
          </a:bodyPr>
          <a:lstStyle>
            <a:lvl1pPr indent="-406400" lvl="0" marL="457200" marR="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5" name="Google Shape;55;p12"/>
          <p:cNvSpPr txBox="1"/>
          <p:nvPr>
            <p:ph idx="10" type="dt"/>
          </p:nvPr>
        </p:nvSpPr>
        <p:spPr>
          <a:xfrm>
            <a:off x="838200" y="6356350"/>
            <a:ext cx="2743200" cy="365100"/>
          </a:xfrm>
          <a:prstGeom prst="rect">
            <a:avLst/>
          </a:prstGeom>
          <a:noFill/>
          <a:ln>
            <a:noFill/>
          </a:ln>
        </p:spPr>
        <p:txBody>
          <a:bodyPr anchorCtr="0" anchor="ctr" bIns="45700" lIns="91425" spcFirstLastPara="1" rIns="91425" wrap="square" tIns="45700">
            <a:noAutofit/>
          </a:bodyPr>
          <a:lstStyle>
            <a:lvl1pPr lvl="0" marR="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6" name="Google Shape;56;p12"/>
          <p:cNvSpPr txBox="1"/>
          <p:nvPr>
            <p:ph idx="11" type="ftr"/>
          </p:nvPr>
        </p:nvSpPr>
        <p:spPr>
          <a:xfrm>
            <a:off x="4038600" y="6356350"/>
            <a:ext cx="4114800" cy="365100"/>
          </a:xfrm>
          <a:prstGeom prst="rect">
            <a:avLst/>
          </a:prstGeom>
          <a:noFill/>
          <a:ln>
            <a:noFill/>
          </a:ln>
        </p:spPr>
        <p:txBody>
          <a:bodyPr anchorCtr="0" anchor="ctr" bIns="45700" lIns="91425" spcFirstLastPara="1" rIns="91425" wrap="square" tIns="45700">
            <a:noAutofit/>
          </a:bodyPr>
          <a:lstStyle>
            <a:lvl1pPr lvl="0" marR="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7" name="Google Shape;57;p12"/>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200" u="none" cap="none" strike="noStrike">
                <a:solidFill>
                  <a:srgbClr val="888888"/>
                </a:solidFill>
                <a:latin typeface="Calibri"/>
                <a:ea typeface="Calibri"/>
                <a:cs typeface="Calibri"/>
                <a:sym typeface="Calibri"/>
              </a:defRPr>
            </a:lvl1pPr>
            <a:lvl2pPr indent="0" lvl="1" marL="0" marR="0" algn="r">
              <a:spcBef>
                <a:spcPts val="0"/>
              </a:spcBef>
              <a:buNone/>
              <a:defRPr b="0" i="0" sz="1200" u="none" cap="none" strike="noStrike">
                <a:solidFill>
                  <a:srgbClr val="888888"/>
                </a:solidFill>
                <a:latin typeface="Calibri"/>
                <a:ea typeface="Calibri"/>
                <a:cs typeface="Calibri"/>
                <a:sym typeface="Calibri"/>
              </a:defRPr>
            </a:lvl2pPr>
            <a:lvl3pPr indent="0" lvl="2" marL="0" marR="0" algn="r">
              <a:spcBef>
                <a:spcPts val="0"/>
              </a:spcBef>
              <a:buNone/>
              <a:defRPr b="0" i="0" sz="1200" u="none" cap="none" strike="noStrike">
                <a:solidFill>
                  <a:srgbClr val="888888"/>
                </a:solidFill>
                <a:latin typeface="Calibri"/>
                <a:ea typeface="Calibri"/>
                <a:cs typeface="Calibri"/>
                <a:sym typeface="Calibri"/>
              </a:defRPr>
            </a:lvl3pPr>
            <a:lvl4pPr indent="0" lvl="3" marL="0" marR="0" algn="r">
              <a:spcBef>
                <a:spcPts val="0"/>
              </a:spcBef>
              <a:buNone/>
              <a:defRPr b="0" i="0" sz="1200" u="none" cap="none" strike="noStrike">
                <a:solidFill>
                  <a:srgbClr val="888888"/>
                </a:solidFill>
                <a:latin typeface="Calibri"/>
                <a:ea typeface="Calibri"/>
                <a:cs typeface="Calibri"/>
                <a:sym typeface="Calibri"/>
              </a:defRPr>
            </a:lvl4pPr>
            <a:lvl5pPr indent="0" lvl="4" marL="0" marR="0" algn="r">
              <a:spcBef>
                <a:spcPts val="0"/>
              </a:spcBef>
              <a:buNone/>
              <a:defRPr b="0" i="0" sz="1200" u="none" cap="none" strike="noStrike">
                <a:solidFill>
                  <a:srgbClr val="888888"/>
                </a:solidFill>
                <a:latin typeface="Calibri"/>
                <a:ea typeface="Calibri"/>
                <a:cs typeface="Calibri"/>
                <a:sym typeface="Calibri"/>
              </a:defRPr>
            </a:lvl5pPr>
            <a:lvl6pPr indent="0" lvl="5" marL="0" marR="0" algn="r">
              <a:spcBef>
                <a:spcPts val="0"/>
              </a:spcBef>
              <a:buNone/>
              <a:defRPr b="0" i="0" sz="1200" u="none" cap="none" strike="noStrike">
                <a:solidFill>
                  <a:srgbClr val="888888"/>
                </a:solidFill>
                <a:latin typeface="Calibri"/>
                <a:ea typeface="Calibri"/>
                <a:cs typeface="Calibri"/>
                <a:sym typeface="Calibri"/>
              </a:defRPr>
            </a:lvl6pPr>
            <a:lvl7pPr indent="0" lvl="6" marL="0" marR="0" algn="r">
              <a:spcBef>
                <a:spcPts val="0"/>
              </a:spcBef>
              <a:buNone/>
              <a:defRPr b="0" i="0" sz="1200" u="none" cap="none" strike="noStrike">
                <a:solidFill>
                  <a:srgbClr val="888888"/>
                </a:solidFill>
                <a:latin typeface="Calibri"/>
                <a:ea typeface="Calibri"/>
                <a:cs typeface="Calibri"/>
                <a:sym typeface="Calibri"/>
              </a:defRPr>
            </a:lvl7pPr>
            <a:lvl8pPr indent="0" lvl="7" marL="0" marR="0" algn="r">
              <a:spcBef>
                <a:spcPts val="0"/>
              </a:spcBef>
              <a:buNone/>
              <a:defRPr b="0" i="0" sz="1200" u="none" cap="none" strike="noStrike">
                <a:solidFill>
                  <a:srgbClr val="888888"/>
                </a:solidFill>
                <a:latin typeface="Calibri"/>
                <a:ea typeface="Calibri"/>
                <a:cs typeface="Calibri"/>
                <a:sym typeface="Calibri"/>
              </a:defRPr>
            </a:lvl8pPr>
            <a:lvl9pPr indent="0" lvl="8" marL="0" marR="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27" name="Shape 127"/>
        <p:cNvGrpSpPr/>
        <p:nvPr/>
      </p:nvGrpSpPr>
      <p:grpSpPr>
        <a:xfrm>
          <a:off x="0" y="0"/>
          <a:ext cx="0" cy="0"/>
          <a:chOff x="0" y="0"/>
          <a:chExt cx="0" cy="0"/>
        </a:xfrm>
      </p:grpSpPr>
      <p:sp>
        <p:nvSpPr>
          <p:cNvPr id="128" name="Google Shape;128;p2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9" name="Google Shape;129;p24"/>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30" name="Google Shape;130;p2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1" name="Google Shape;131;p2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2" name="Google Shape;132;p2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757575"/>
                </a:solidFill>
                <a:latin typeface="Arial"/>
                <a:ea typeface="Arial"/>
                <a:cs typeface="Arial"/>
                <a:sym typeface="Arial"/>
              </a:defRPr>
            </a:lvl1pPr>
            <a:lvl2pPr indent="0" lvl="1" marL="0" marR="0" rtl="0" algn="r">
              <a:spcBef>
                <a:spcPts val="0"/>
              </a:spcBef>
              <a:buNone/>
              <a:defRPr b="0" i="0" sz="1200" u="none" cap="none" strike="noStrike">
                <a:solidFill>
                  <a:srgbClr val="757575"/>
                </a:solidFill>
                <a:latin typeface="Arial"/>
                <a:ea typeface="Arial"/>
                <a:cs typeface="Arial"/>
                <a:sym typeface="Arial"/>
              </a:defRPr>
            </a:lvl2pPr>
            <a:lvl3pPr indent="0" lvl="2" marL="0" marR="0" rtl="0" algn="r">
              <a:spcBef>
                <a:spcPts val="0"/>
              </a:spcBef>
              <a:buNone/>
              <a:defRPr b="0" i="0" sz="1200" u="none" cap="none" strike="noStrike">
                <a:solidFill>
                  <a:srgbClr val="757575"/>
                </a:solidFill>
                <a:latin typeface="Arial"/>
                <a:ea typeface="Arial"/>
                <a:cs typeface="Arial"/>
                <a:sym typeface="Arial"/>
              </a:defRPr>
            </a:lvl3pPr>
            <a:lvl4pPr indent="0" lvl="3" marL="0" marR="0" rtl="0" algn="r">
              <a:spcBef>
                <a:spcPts val="0"/>
              </a:spcBef>
              <a:buNone/>
              <a:defRPr b="0" i="0" sz="1200" u="none" cap="none" strike="noStrike">
                <a:solidFill>
                  <a:srgbClr val="757575"/>
                </a:solidFill>
                <a:latin typeface="Arial"/>
                <a:ea typeface="Arial"/>
                <a:cs typeface="Arial"/>
                <a:sym typeface="Arial"/>
              </a:defRPr>
            </a:lvl4pPr>
            <a:lvl5pPr indent="0" lvl="4" marL="0" marR="0" rtl="0" algn="r">
              <a:spcBef>
                <a:spcPts val="0"/>
              </a:spcBef>
              <a:buNone/>
              <a:defRPr b="0" i="0" sz="1200" u="none" cap="none" strike="noStrike">
                <a:solidFill>
                  <a:srgbClr val="757575"/>
                </a:solidFill>
                <a:latin typeface="Arial"/>
                <a:ea typeface="Arial"/>
                <a:cs typeface="Arial"/>
                <a:sym typeface="Arial"/>
              </a:defRPr>
            </a:lvl5pPr>
            <a:lvl6pPr indent="0" lvl="5" marL="0" marR="0" rtl="0" algn="r">
              <a:spcBef>
                <a:spcPts val="0"/>
              </a:spcBef>
              <a:buNone/>
              <a:defRPr b="0" i="0" sz="1200" u="none" cap="none" strike="noStrike">
                <a:solidFill>
                  <a:srgbClr val="757575"/>
                </a:solidFill>
                <a:latin typeface="Arial"/>
                <a:ea typeface="Arial"/>
                <a:cs typeface="Arial"/>
                <a:sym typeface="Arial"/>
              </a:defRPr>
            </a:lvl6pPr>
            <a:lvl7pPr indent="0" lvl="6" marL="0" marR="0" rtl="0" algn="r">
              <a:spcBef>
                <a:spcPts val="0"/>
              </a:spcBef>
              <a:buNone/>
              <a:defRPr b="0" i="0" sz="1200" u="none" cap="none" strike="noStrike">
                <a:solidFill>
                  <a:srgbClr val="757575"/>
                </a:solidFill>
                <a:latin typeface="Arial"/>
                <a:ea typeface="Arial"/>
                <a:cs typeface="Arial"/>
                <a:sym typeface="Arial"/>
              </a:defRPr>
            </a:lvl7pPr>
            <a:lvl8pPr indent="0" lvl="7" marL="0" marR="0" rtl="0" algn="r">
              <a:spcBef>
                <a:spcPts val="0"/>
              </a:spcBef>
              <a:buNone/>
              <a:defRPr b="0" i="0" sz="1200" u="none" cap="none" strike="noStrike">
                <a:solidFill>
                  <a:srgbClr val="757575"/>
                </a:solidFill>
                <a:latin typeface="Arial"/>
                <a:ea typeface="Arial"/>
                <a:cs typeface="Arial"/>
                <a:sym typeface="Arial"/>
              </a:defRPr>
            </a:lvl8pPr>
            <a:lvl9pPr indent="0" lvl="8" marL="0" marR="0" rtl="0" algn="r">
              <a:spcBef>
                <a:spcPts val="0"/>
              </a:spcBef>
              <a:buNone/>
              <a:defRPr b="0" i="0" sz="1200" u="none" cap="none" strike="noStrike">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 Id="rId3" Type="http://schemas.openxmlformats.org/officeDocument/2006/relationships/image" Target="../media/image13.png"/><Relationship Id="rId4" Type="http://schemas.openxmlformats.org/officeDocument/2006/relationships/image" Target="../media/image10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 Id="rId3" Type="http://schemas.openxmlformats.org/officeDocument/2006/relationships/image" Target="../media/image5.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 Id="rId3" Type="http://schemas.openxmlformats.org/officeDocument/2006/relationships/image" Target="../media/image2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3.png"/><Relationship Id="rId4" Type="http://schemas.openxmlformats.org/officeDocument/2006/relationships/image" Target="../media/image12.png"/><Relationship Id="rId5" Type="http://schemas.openxmlformats.org/officeDocument/2006/relationships/image" Target="../media/image8.png"/><Relationship Id="rId6" Type="http://schemas.openxmlformats.org/officeDocument/2006/relationships/image" Target="../media/image11.png"/><Relationship Id="rId7" Type="http://schemas.openxmlformats.org/officeDocument/2006/relationships/image" Target="../media/image4.png"/><Relationship Id="rId8"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 Id="rId3" Type="http://schemas.openxmlformats.org/officeDocument/2006/relationships/image" Target="../media/image3.png"/><Relationship Id="rId4" Type="http://schemas.openxmlformats.org/officeDocument/2006/relationships/image" Target="../media/image12.png"/><Relationship Id="rId5" Type="http://schemas.openxmlformats.org/officeDocument/2006/relationships/image" Target="../media/image14.png"/><Relationship Id="rId6" Type="http://schemas.openxmlformats.org/officeDocument/2006/relationships/image" Target="../media/image15.png"/><Relationship Id="rId7" Type="http://schemas.openxmlformats.org/officeDocument/2006/relationships/image" Target="../media/image19.png"/><Relationship Id="rId8"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xml"/><Relationship Id="rId3" Type="http://schemas.openxmlformats.org/officeDocument/2006/relationships/image" Target="../media/image1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4.xml"/><Relationship Id="rId3" Type="http://schemas.openxmlformats.org/officeDocument/2006/relationships/image" Target="../media/image20.png"/><Relationship Id="rId4" Type="http://schemas.openxmlformats.org/officeDocument/2006/relationships/image" Target="../media/image24.png"/><Relationship Id="rId5"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3.png"/><Relationship Id="rId4" Type="http://schemas.openxmlformats.org/officeDocument/2006/relationships/hyperlink" Target="http://drive.google.com/file/d/1ZK9xl0ejX0JTKwGkGcGpSWl5LCDcWx-0/view" TargetMode="External"/><Relationship Id="rId5" Type="http://schemas.openxmlformats.org/officeDocument/2006/relationships/image" Target="../media/image2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5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3.png"/><Relationship Id="rId4" Type="http://schemas.openxmlformats.org/officeDocument/2006/relationships/image" Target="../media/image40.png"/><Relationship Id="rId5" Type="http://schemas.openxmlformats.org/officeDocument/2006/relationships/image" Target="../media/image25.png"/><Relationship Id="rId6" Type="http://schemas.openxmlformats.org/officeDocument/2006/relationships/image" Target="../media/image2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 Id="rId3" Type="http://schemas.openxmlformats.org/officeDocument/2006/relationships/image" Target="../media/image3.png"/><Relationship Id="rId4" Type="http://schemas.openxmlformats.org/officeDocument/2006/relationships/image" Target="../media/image40.png"/><Relationship Id="rId5" Type="http://schemas.openxmlformats.org/officeDocument/2006/relationships/image" Target="../media/image28.png"/><Relationship Id="rId6" Type="http://schemas.openxmlformats.org/officeDocument/2006/relationships/image" Target="../media/image39.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3.png"/><Relationship Id="rId4" Type="http://schemas.openxmlformats.org/officeDocument/2006/relationships/image" Target="../media/image40.png"/><Relationship Id="rId5" Type="http://schemas.openxmlformats.org/officeDocument/2006/relationships/image" Target="../media/image29.png"/><Relationship Id="rId6" Type="http://schemas.openxmlformats.org/officeDocument/2006/relationships/image" Target="../media/image31.png"/><Relationship Id="rId7" Type="http://schemas.openxmlformats.org/officeDocument/2006/relationships/hyperlink" Target="https://www.esa.int/Applications/Observing_the_Earth/FutureEO/Space_for_our_climate/Europe_s_forests_losing_more_biomass_since_2018"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0.xml"/><Relationship Id="rId3" Type="http://schemas.openxmlformats.org/officeDocument/2006/relationships/image" Target="../media/image3.png"/><Relationship Id="rId4" Type="http://schemas.openxmlformats.org/officeDocument/2006/relationships/image" Target="../media/image37.png"/><Relationship Id="rId5" Type="http://schemas.openxmlformats.org/officeDocument/2006/relationships/image" Target="../media/image32.png"/><Relationship Id="rId6" Type="http://schemas.openxmlformats.org/officeDocument/2006/relationships/hyperlink" Target="https://www.esa.int/Applications/Observing_the_Earth/FutureEO/Space_for_our_climate/Improved_reporting_needed_on_forest_carbon_emissions" TargetMode="External"/><Relationship Id="rId7" Type="http://schemas.openxmlformats.org/officeDocument/2006/relationships/image" Target="../media/image4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 Id="rId3" Type="http://schemas.openxmlformats.org/officeDocument/2006/relationships/image" Target="../media/image57.png"/><Relationship Id="rId4" Type="http://schemas.openxmlformats.org/officeDocument/2006/relationships/image" Target="../media/image34.png"/><Relationship Id="rId5" Type="http://schemas.openxmlformats.org/officeDocument/2006/relationships/image" Target="../media/image42.png"/><Relationship Id="rId6" Type="http://schemas.openxmlformats.org/officeDocument/2006/relationships/image" Target="../media/image3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2.xml"/><Relationship Id="rId3" Type="http://schemas.openxmlformats.org/officeDocument/2006/relationships/image" Target="../media/image11.png"/><Relationship Id="rId4" Type="http://schemas.openxmlformats.org/officeDocument/2006/relationships/image" Target="../media/image30.gif"/><Relationship Id="rId5" Type="http://schemas.openxmlformats.org/officeDocument/2006/relationships/image" Target="../media/image33.gif"/><Relationship Id="rId6" Type="http://schemas.openxmlformats.org/officeDocument/2006/relationships/image" Target="../media/image35.png"/><Relationship Id="rId7" Type="http://schemas.openxmlformats.org/officeDocument/2006/relationships/image" Target="../media/image43.gif"/><Relationship Id="rId8" Type="http://schemas.openxmlformats.org/officeDocument/2006/relationships/image" Target="../media/image4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3.xml"/><Relationship Id="rId3" Type="http://schemas.openxmlformats.org/officeDocument/2006/relationships/image" Target="../media/image11.png"/><Relationship Id="rId4" Type="http://schemas.openxmlformats.org/officeDocument/2006/relationships/image" Target="../media/image41.png"/><Relationship Id="rId5" Type="http://schemas.openxmlformats.org/officeDocument/2006/relationships/image" Target="../media/image84.png"/><Relationship Id="rId6" Type="http://schemas.openxmlformats.org/officeDocument/2006/relationships/image" Target="../media/image98.png"/><Relationship Id="rId7" Type="http://schemas.openxmlformats.org/officeDocument/2006/relationships/image" Target="../media/image4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50.png"/><Relationship Id="rId4" Type="http://schemas.openxmlformats.org/officeDocument/2006/relationships/image" Target="../media/image47.png"/><Relationship Id="rId5" Type="http://schemas.openxmlformats.org/officeDocument/2006/relationships/image" Target="../media/image46.png"/><Relationship Id="rId6" Type="http://schemas.openxmlformats.org/officeDocument/2006/relationships/image" Target="../media/image11.png"/><Relationship Id="rId7" Type="http://schemas.openxmlformats.org/officeDocument/2006/relationships/image" Target="../media/image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 Id="rId3" Type="http://schemas.openxmlformats.org/officeDocument/2006/relationships/image" Target="../media/image3.png"/><Relationship Id="rId4" Type="http://schemas.openxmlformats.org/officeDocument/2006/relationships/image" Target="../media/image40.png"/><Relationship Id="rId5" Type="http://schemas.openxmlformats.org/officeDocument/2006/relationships/image" Target="../media/image2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6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50.png"/><Relationship Id="rId4" Type="http://schemas.openxmlformats.org/officeDocument/2006/relationships/image" Target="../media/image49.png"/><Relationship Id="rId5" Type="http://schemas.openxmlformats.org/officeDocument/2006/relationships/image" Target="../media/image46.png"/><Relationship Id="rId6" Type="http://schemas.openxmlformats.org/officeDocument/2006/relationships/image" Target="../media/image52.png"/><Relationship Id="rId7" Type="http://schemas.openxmlformats.org/officeDocument/2006/relationships/image" Target="../media/image4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0.xml"/><Relationship Id="rId3" Type="http://schemas.openxmlformats.org/officeDocument/2006/relationships/image" Target="../media/image54.png"/><Relationship Id="rId4" Type="http://schemas.openxmlformats.org/officeDocument/2006/relationships/image" Target="../media/image67.png"/><Relationship Id="rId5" Type="http://schemas.openxmlformats.org/officeDocument/2006/relationships/image" Target="../media/image69.png"/><Relationship Id="rId6" Type="http://schemas.openxmlformats.org/officeDocument/2006/relationships/image" Target="../media/image65.png"/><Relationship Id="rId7" Type="http://schemas.openxmlformats.org/officeDocument/2006/relationships/image" Target="../media/image5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53.png"/><Relationship Id="rId4" Type="http://schemas.openxmlformats.org/officeDocument/2006/relationships/image" Target="../media/image59.png"/><Relationship Id="rId5" Type="http://schemas.openxmlformats.org/officeDocument/2006/relationships/image" Target="../media/image62.png"/><Relationship Id="rId6" Type="http://schemas.openxmlformats.org/officeDocument/2006/relationships/image" Target="../media/image58.png"/><Relationship Id="rId7" Type="http://schemas.openxmlformats.org/officeDocument/2006/relationships/image" Target="../media/image54.png"/><Relationship Id="rId8" Type="http://schemas.openxmlformats.org/officeDocument/2006/relationships/image" Target="../media/image85.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6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6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6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6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78.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8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7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75.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0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107.png"/><Relationship Id="rId4" Type="http://schemas.openxmlformats.org/officeDocument/2006/relationships/image" Target="../media/image82.png"/><Relationship Id="rId5" Type="http://schemas.openxmlformats.org/officeDocument/2006/relationships/image" Target="../media/image64.png"/><Relationship Id="rId6" Type="http://schemas.openxmlformats.org/officeDocument/2006/relationships/image" Target="../media/image94.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74.png"/><Relationship Id="rId4" Type="http://schemas.openxmlformats.org/officeDocument/2006/relationships/image" Target="../media/image72.png"/><Relationship Id="rId5" Type="http://schemas.openxmlformats.org/officeDocument/2006/relationships/image" Target="../media/image73.png"/><Relationship Id="rId6" Type="http://schemas.openxmlformats.org/officeDocument/2006/relationships/image" Target="../media/image80.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3.xml"/><Relationship Id="rId3" Type="http://schemas.openxmlformats.org/officeDocument/2006/relationships/image" Target="../media/image71.png"/><Relationship Id="rId4" Type="http://schemas.openxmlformats.org/officeDocument/2006/relationships/image" Target="../media/image70.png"/><Relationship Id="rId5" Type="http://schemas.openxmlformats.org/officeDocument/2006/relationships/image" Target="../media/image77.png"/><Relationship Id="rId6" Type="http://schemas.openxmlformats.org/officeDocument/2006/relationships/image" Target="../media/image79.png"/><Relationship Id="rId7" Type="http://schemas.openxmlformats.org/officeDocument/2006/relationships/image" Target="../media/image83.png"/><Relationship Id="rId8" Type="http://schemas.openxmlformats.org/officeDocument/2006/relationships/image" Target="../media/image8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103.png"/><Relationship Id="rId4" Type="http://schemas.openxmlformats.org/officeDocument/2006/relationships/image" Target="../media/image91.png"/><Relationship Id="rId5" Type="http://schemas.openxmlformats.org/officeDocument/2006/relationships/image" Target="../media/image9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 Id="rId3" Type="http://schemas.openxmlformats.org/officeDocument/2006/relationships/image" Target="../media/image99.png"/><Relationship Id="rId4" Type="http://schemas.openxmlformats.org/officeDocument/2006/relationships/image" Target="../media/image101.png"/><Relationship Id="rId5" Type="http://schemas.openxmlformats.org/officeDocument/2006/relationships/image" Target="../media/image86.png"/><Relationship Id="rId6" Type="http://schemas.openxmlformats.org/officeDocument/2006/relationships/image" Target="../media/image8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6.xml"/><Relationship Id="rId3" Type="http://schemas.openxmlformats.org/officeDocument/2006/relationships/image" Target="../media/image108.png"/><Relationship Id="rId4" Type="http://schemas.openxmlformats.org/officeDocument/2006/relationships/image" Target="../media/image92.png"/><Relationship Id="rId5" Type="http://schemas.openxmlformats.org/officeDocument/2006/relationships/image" Target="../media/image96.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47.xml"/><Relationship Id="rId3" Type="http://schemas.openxmlformats.org/officeDocument/2006/relationships/image" Target="../media/image88.png"/><Relationship Id="rId4" Type="http://schemas.openxmlformats.org/officeDocument/2006/relationships/image" Target="../media/image89.png"/><Relationship Id="rId10" Type="http://schemas.openxmlformats.org/officeDocument/2006/relationships/image" Target="../media/image105.png"/><Relationship Id="rId9" Type="http://schemas.openxmlformats.org/officeDocument/2006/relationships/image" Target="../media/image97.jpg"/><Relationship Id="rId5" Type="http://schemas.openxmlformats.org/officeDocument/2006/relationships/image" Target="../media/image100.png"/><Relationship Id="rId6" Type="http://schemas.openxmlformats.org/officeDocument/2006/relationships/image" Target="../media/image93.png"/><Relationship Id="rId7" Type="http://schemas.openxmlformats.org/officeDocument/2006/relationships/image" Target="../media/image90.png"/><Relationship Id="rId8" Type="http://schemas.openxmlformats.org/officeDocument/2006/relationships/image" Target="../media/image10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36"/>
          <p:cNvSpPr txBox="1"/>
          <p:nvPr>
            <p:ph type="title"/>
          </p:nvPr>
        </p:nvSpPr>
        <p:spPr>
          <a:xfrm>
            <a:off x="176050" y="175950"/>
            <a:ext cx="7086000" cy="39726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lt1"/>
              </a:buClr>
              <a:buSzPts val="8000"/>
              <a:buFont typeface="Arial"/>
              <a:buNone/>
            </a:pPr>
            <a:r>
              <a:rPr lang="en-GB" sz="6300"/>
              <a:t>AFOLU Roadmap</a:t>
            </a:r>
            <a:endParaRPr sz="6300"/>
          </a:p>
          <a:p>
            <a:pPr indent="0" lvl="0" marL="0" rtl="0" algn="l">
              <a:lnSpc>
                <a:spcPct val="115000"/>
              </a:lnSpc>
              <a:spcBef>
                <a:spcPts val="0"/>
              </a:spcBef>
              <a:spcAft>
                <a:spcPts val="0"/>
              </a:spcAft>
              <a:buClr>
                <a:schemeClr val="lt1"/>
              </a:buClr>
              <a:buSzPts val="8000"/>
              <a:buFont typeface="Arial"/>
              <a:buNone/>
            </a:pPr>
            <a:r>
              <a:rPr lang="en-GB" sz="6300"/>
              <a:t>Update</a:t>
            </a:r>
            <a:endParaRPr sz="6300"/>
          </a:p>
          <a:p>
            <a:pPr indent="0" lvl="0" marL="0" rtl="0" algn="l">
              <a:lnSpc>
                <a:spcPct val="115000"/>
              </a:lnSpc>
              <a:spcBef>
                <a:spcPts val="0"/>
              </a:spcBef>
              <a:spcAft>
                <a:spcPts val="0"/>
              </a:spcAft>
              <a:buClr>
                <a:schemeClr val="lt1"/>
              </a:buClr>
              <a:buSzPts val="8000"/>
              <a:buFont typeface="Arial"/>
              <a:buNone/>
            </a:pPr>
            <a:r>
              <a:rPr lang="en-GB" sz="2700"/>
              <a:t>LSI-VC Forests and Biomass Subgroup</a:t>
            </a:r>
            <a:endParaRPr sz="6300"/>
          </a:p>
        </p:txBody>
      </p:sp>
      <p:sp>
        <p:nvSpPr>
          <p:cNvPr id="207" name="Google Shape;207;p36"/>
          <p:cNvSpPr/>
          <p:nvPr/>
        </p:nvSpPr>
        <p:spPr>
          <a:xfrm>
            <a:off x="280825" y="4433804"/>
            <a:ext cx="5129100" cy="21858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Font typeface="Arial"/>
              <a:buNone/>
            </a:pPr>
            <a:r>
              <a:rPr lang="en-GB" sz="1700">
                <a:solidFill>
                  <a:schemeClr val="lt1"/>
                </a:solidFill>
                <a:latin typeface="Montserrat"/>
                <a:ea typeface="Montserrat"/>
                <a:cs typeface="Montserrat"/>
                <a:sym typeface="Montserrat"/>
              </a:rPr>
              <a:t>Clement Albergel, ESA</a:t>
            </a:r>
            <a:endParaRPr sz="1700">
              <a:solidFill>
                <a:schemeClr val="lt1"/>
              </a:solidFill>
              <a:latin typeface="Montserrat"/>
              <a:ea typeface="Montserrat"/>
              <a:cs typeface="Montserrat"/>
              <a:sym typeface="Montserrat"/>
            </a:endParaRPr>
          </a:p>
          <a:p>
            <a:pPr indent="0" lvl="0" marL="0" rtl="0" algn="l">
              <a:lnSpc>
                <a:spcPct val="100000"/>
              </a:lnSpc>
              <a:spcBef>
                <a:spcPts val="0"/>
              </a:spcBef>
              <a:spcAft>
                <a:spcPts val="0"/>
              </a:spcAft>
              <a:buClr>
                <a:schemeClr val="dk1"/>
              </a:buClr>
              <a:buFont typeface="Arial"/>
              <a:buNone/>
            </a:pPr>
            <a:r>
              <a:rPr lang="en-GB" sz="1700">
                <a:solidFill>
                  <a:schemeClr val="lt1"/>
                </a:solidFill>
                <a:latin typeface="Montserrat"/>
                <a:ea typeface="Montserrat"/>
                <a:cs typeface="Montserrat"/>
                <a:sym typeface="Montserrat"/>
              </a:rPr>
              <a:t>Matt Steventon, JAXA</a:t>
            </a:r>
            <a:endParaRPr sz="1700">
              <a:solidFill>
                <a:schemeClr val="lt1"/>
              </a:solidFill>
              <a:latin typeface="Montserrat"/>
              <a:ea typeface="Montserrat"/>
              <a:cs typeface="Montserrat"/>
              <a:sym typeface="Montserrat"/>
            </a:endParaRPr>
          </a:p>
          <a:p>
            <a:pPr indent="0" lvl="0" marL="0" rtl="0" algn="l">
              <a:lnSpc>
                <a:spcPct val="100000"/>
              </a:lnSpc>
              <a:spcBef>
                <a:spcPts val="0"/>
              </a:spcBef>
              <a:spcAft>
                <a:spcPts val="0"/>
              </a:spcAft>
              <a:buClr>
                <a:schemeClr val="dk1"/>
              </a:buClr>
              <a:buFont typeface="Arial"/>
              <a:buNone/>
            </a:pPr>
            <a:r>
              <a:t/>
            </a:r>
            <a:endParaRPr sz="1700">
              <a:solidFill>
                <a:schemeClr val="lt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lang="en-GB" sz="1700">
                <a:solidFill>
                  <a:schemeClr val="lt1"/>
                </a:solidFill>
                <a:latin typeface="Montserrat"/>
                <a:ea typeface="Montserrat"/>
                <a:cs typeface="Montserrat"/>
                <a:sym typeface="Montserrat"/>
              </a:rPr>
              <a:t>Agenda Item #1.3</a:t>
            </a:r>
            <a:endParaRPr sz="1700">
              <a:solidFill>
                <a:schemeClr val="lt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lang="en-GB" sz="1700">
                <a:solidFill>
                  <a:schemeClr val="lt1"/>
                </a:solidFill>
                <a:latin typeface="Montserrat"/>
                <a:ea typeface="Montserrat"/>
                <a:cs typeface="Montserrat"/>
                <a:sym typeface="Montserrat"/>
              </a:rPr>
              <a:t>CEOS SIT TW 2026</a:t>
            </a:r>
            <a:endParaRPr sz="1700">
              <a:solidFill>
                <a:schemeClr val="lt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lang="en-GB" sz="1700">
                <a:solidFill>
                  <a:schemeClr val="lt1"/>
                </a:solidFill>
                <a:latin typeface="Montserrat"/>
                <a:ea typeface="Montserrat"/>
                <a:cs typeface="Montserrat"/>
                <a:sym typeface="Montserrat"/>
              </a:rPr>
              <a:t>Washington D.C., USA</a:t>
            </a:r>
            <a:endParaRPr sz="1700">
              <a:solidFill>
                <a:schemeClr val="lt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rPr lang="en-GB" sz="1700">
                <a:solidFill>
                  <a:schemeClr val="lt1"/>
                </a:solidFill>
                <a:latin typeface="Montserrat"/>
                <a:ea typeface="Montserrat"/>
                <a:cs typeface="Montserrat"/>
                <a:sym typeface="Montserrat"/>
              </a:rPr>
              <a:t>10 September 2026</a:t>
            </a:r>
            <a:endParaRPr sz="1700">
              <a:solidFill>
                <a:schemeClr val="lt1"/>
              </a:solidFill>
              <a:latin typeface="Montserrat"/>
              <a:ea typeface="Montserrat"/>
              <a:cs typeface="Montserrat"/>
              <a:sym typeface="Montserrat"/>
            </a:endParaRPr>
          </a:p>
          <a:p>
            <a:pPr indent="0" lvl="0" marL="0" rtl="0" algn="l">
              <a:spcBef>
                <a:spcPts val="0"/>
              </a:spcBef>
              <a:spcAft>
                <a:spcPts val="0"/>
              </a:spcAft>
              <a:buClr>
                <a:schemeClr val="dk1"/>
              </a:buClr>
              <a:buSzPts val="1100"/>
              <a:buFont typeface="Arial"/>
              <a:buNone/>
            </a:pPr>
            <a:r>
              <a:t/>
            </a:r>
            <a:endParaRPr sz="1700">
              <a:solidFill>
                <a:schemeClr val="lt1"/>
              </a:solidFill>
              <a:latin typeface="Montserrat"/>
              <a:ea typeface="Montserrat"/>
              <a:cs typeface="Montserrat"/>
              <a:sym typeface="Montserrat"/>
            </a:endParaRPr>
          </a:p>
          <a:p>
            <a:pPr indent="0" lvl="0" marL="0" rtl="0" algn="l">
              <a:lnSpc>
                <a:spcPct val="100000"/>
              </a:lnSpc>
              <a:spcBef>
                <a:spcPts val="0"/>
              </a:spcBef>
              <a:spcAft>
                <a:spcPts val="0"/>
              </a:spcAft>
              <a:buClr>
                <a:schemeClr val="dk1"/>
              </a:buClr>
              <a:buFont typeface="Arial"/>
              <a:buNone/>
            </a:pPr>
            <a:r>
              <a:t/>
            </a:r>
            <a:endParaRPr sz="1700">
              <a:solidFill>
                <a:schemeClr val="lt1"/>
              </a:solidFill>
              <a:latin typeface="Montserrat"/>
              <a:ea typeface="Montserrat"/>
              <a:cs typeface="Montserrat"/>
              <a:sym typeface="Montserrat"/>
            </a:endParaRPr>
          </a:p>
        </p:txBody>
      </p:sp>
      <p:sp>
        <p:nvSpPr>
          <p:cNvPr id="208" name="Google Shape;208;p36"/>
          <p:cNvSpPr/>
          <p:nvPr/>
        </p:nvSpPr>
        <p:spPr>
          <a:xfrm>
            <a:off x="7215025" y="5536200"/>
            <a:ext cx="5129100" cy="21858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Font typeface="Arial"/>
              <a:buNone/>
            </a:pPr>
            <a:r>
              <a:t/>
            </a:r>
            <a:endParaRPr b="1" sz="1700">
              <a:solidFill>
                <a:schemeClr val="lt1"/>
              </a:solidFill>
              <a:latin typeface="Montserrat"/>
              <a:ea typeface="Montserrat"/>
              <a:cs typeface="Montserrat"/>
              <a:sym typeface="Montserrat"/>
            </a:endParaRPr>
          </a:p>
        </p:txBody>
      </p:sp>
      <p:pic>
        <p:nvPicPr>
          <p:cNvPr id="209" name="Google Shape;209;p36" title="AdobeStock_166133976.jpeg"/>
          <p:cNvPicPr preferRelativeResize="0"/>
          <p:nvPr/>
        </p:nvPicPr>
        <p:blipFill rotWithShape="1">
          <a:blip r:embed="rId3">
            <a:alphaModFix/>
          </a:blip>
          <a:srcRect b="0" l="19561" r="34098" t="0"/>
          <a:stretch/>
        </p:blipFill>
        <p:spPr>
          <a:xfrm>
            <a:off x="7392100" y="0"/>
            <a:ext cx="4799898" cy="6858001"/>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7"/>
          <p:cNvSpPr/>
          <p:nvPr/>
        </p:nvSpPr>
        <p:spPr>
          <a:xfrm>
            <a:off x="319425" y="3247407"/>
            <a:ext cx="10811400" cy="1420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15" name="Google Shape;215;p37"/>
          <p:cNvSpPr txBox="1"/>
          <p:nvPr>
            <p:ph idx="1" type="body"/>
          </p:nvPr>
        </p:nvSpPr>
        <p:spPr>
          <a:xfrm>
            <a:off x="470025" y="1339450"/>
            <a:ext cx="10905300" cy="46629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lang="en-GB" sz="2100"/>
              <a:t>Thank you to INPE and CSA for nominating representatives to the subgroup since SIT-41</a:t>
            </a:r>
            <a:endParaRPr sz="2100"/>
          </a:p>
          <a:p>
            <a:pPr indent="-361950" lvl="0" marL="720000" rtl="0" algn="l">
              <a:spcBef>
                <a:spcPts val="1000"/>
              </a:spcBef>
              <a:spcAft>
                <a:spcPts val="0"/>
              </a:spcAft>
              <a:buSzPts val="2100"/>
              <a:buChar char="❖"/>
            </a:pPr>
            <a:r>
              <a:rPr lang="en-GB" sz="2100"/>
              <a:t>CSA: Laurent Giugni</a:t>
            </a:r>
            <a:endParaRPr sz="2100"/>
          </a:p>
          <a:p>
            <a:pPr indent="-361950" lvl="0" marL="720000" rtl="0" algn="l">
              <a:spcBef>
                <a:spcPts val="0"/>
              </a:spcBef>
              <a:spcAft>
                <a:spcPts val="0"/>
              </a:spcAft>
              <a:buSzPts val="2100"/>
              <a:buChar char="❖"/>
            </a:pPr>
            <a:r>
              <a:rPr lang="en-GB" sz="2100"/>
              <a:t>INPE: Mariane Reis</a:t>
            </a:r>
            <a:endParaRPr sz="2100"/>
          </a:p>
          <a:p>
            <a:pPr indent="0" lvl="0" marL="0" rtl="0" algn="l">
              <a:spcBef>
                <a:spcPts val="1000"/>
              </a:spcBef>
              <a:spcAft>
                <a:spcPts val="0"/>
              </a:spcAft>
              <a:buNone/>
            </a:pPr>
            <a:r>
              <a:t/>
            </a:r>
            <a:endParaRPr sz="2100">
              <a:solidFill>
                <a:srgbClr val="3B723C"/>
              </a:solidFill>
            </a:endParaRPr>
          </a:p>
          <a:p>
            <a:pPr indent="0" lvl="0" marL="0" rtl="0" algn="l">
              <a:spcBef>
                <a:spcPts val="1000"/>
              </a:spcBef>
              <a:spcAft>
                <a:spcPts val="0"/>
              </a:spcAft>
              <a:buNone/>
            </a:pPr>
            <a:r>
              <a:rPr lang="en-GB" sz="2100">
                <a:solidFill>
                  <a:srgbClr val="3B723C"/>
                </a:solidFill>
              </a:rPr>
              <a:t>Thrilled to see and support the 2027 NOSA CEOS Chair priority </a:t>
            </a:r>
            <a:r>
              <a:rPr b="1" lang="en-GB" sz="2100">
                <a:solidFill>
                  <a:srgbClr val="3B723C"/>
                </a:solidFill>
              </a:rPr>
              <a:t>True Green</a:t>
            </a:r>
            <a:r>
              <a:rPr lang="en-GB" sz="2100">
                <a:solidFill>
                  <a:srgbClr val="3B723C"/>
                </a:solidFill>
              </a:rPr>
              <a:t>, leveraging long Global Forests Observations Initiative (GFOI) heritage</a:t>
            </a:r>
            <a:endParaRPr sz="2100">
              <a:solidFill>
                <a:srgbClr val="3B723C"/>
              </a:solidFill>
            </a:endParaRPr>
          </a:p>
          <a:p>
            <a:pPr indent="0" lvl="0" marL="0" rtl="0" algn="l">
              <a:spcBef>
                <a:spcPts val="1000"/>
              </a:spcBef>
              <a:spcAft>
                <a:spcPts val="0"/>
              </a:spcAft>
              <a:buClr>
                <a:schemeClr val="dk1"/>
              </a:buClr>
              <a:buSzPts val="1100"/>
              <a:buFont typeface="Arial"/>
              <a:buNone/>
            </a:pPr>
            <a:r>
              <a:t/>
            </a:r>
            <a:endParaRPr sz="2100" u="sng"/>
          </a:p>
          <a:p>
            <a:pPr indent="0" lvl="0" marL="0" rtl="0" algn="l">
              <a:spcBef>
                <a:spcPts val="1000"/>
              </a:spcBef>
              <a:spcAft>
                <a:spcPts val="0"/>
              </a:spcAft>
              <a:buClr>
                <a:schemeClr val="dk1"/>
              </a:buClr>
              <a:buSzPts val="1100"/>
              <a:buFont typeface="Arial"/>
              <a:buNone/>
            </a:pPr>
            <a:r>
              <a:rPr lang="en-GB" sz="2100" u="sng"/>
              <a:t>Current implementation of the CEOS AFOLU Roadmap:</a:t>
            </a:r>
            <a:endParaRPr sz="2100" u="sng"/>
          </a:p>
          <a:p>
            <a:pPr indent="-361950" lvl="0" marL="720000" rtl="0" algn="l">
              <a:spcBef>
                <a:spcPts val="1000"/>
              </a:spcBef>
              <a:spcAft>
                <a:spcPts val="0"/>
              </a:spcAft>
              <a:buSzPts val="2100"/>
              <a:buAutoNum type="arabicPeriod"/>
            </a:pPr>
            <a:r>
              <a:rPr lang="en-GB" sz="2100"/>
              <a:t>Ongoing CEOS agency AFOLU activities</a:t>
            </a:r>
            <a:endParaRPr sz="2100"/>
          </a:p>
          <a:p>
            <a:pPr indent="-361950" lvl="0" marL="720000" rtl="0" algn="l">
              <a:spcBef>
                <a:spcPts val="0"/>
              </a:spcBef>
              <a:spcAft>
                <a:spcPts val="0"/>
              </a:spcAft>
              <a:buSzPts val="2100"/>
              <a:buAutoNum type="arabicPeriod"/>
            </a:pPr>
            <a:r>
              <a:rPr lang="en-GB" sz="2100"/>
              <a:t>Bolstering participation in the subgroup</a:t>
            </a:r>
            <a:endParaRPr sz="2100"/>
          </a:p>
          <a:p>
            <a:pPr indent="-361950" lvl="0" marL="720000" rtl="0" algn="l">
              <a:spcBef>
                <a:spcPts val="0"/>
              </a:spcBef>
              <a:spcAft>
                <a:spcPts val="0"/>
              </a:spcAft>
              <a:buSzPts val="2100"/>
              <a:buAutoNum type="arabicPeriod"/>
            </a:pPr>
            <a:r>
              <a:rPr lang="en-GB" sz="2100"/>
              <a:t>Stocktaking agency outputs that contribute to realisation of the Roadmap</a:t>
            </a:r>
            <a:endParaRPr sz="2100"/>
          </a:p>
          <a:p>
            <a:pPr indent="0" lvl="0" marL="0" rtl="0" algn="l">
              <a:spcBef>
                <a:spcPts val="1000"/>
              </a:spcBef>
              <a:spcAft>
                <a:spcPts val="0"/>
              </a:spcAft>
              <a:buNone/>
            </a:pPr>
            <a:r>
              <a:rPr lang="en-GB" sz="2100"/>
              <a:t> </a:t>
            </a:r>
            <a:endParaRPr sz="2100"/>
          </a:p>
        </p:txBody>
      </p:sp>
      <p:sp>
        <p:nvSpPr>
          <p:cNvPr id="216" name="Google Shape;216;p37"/>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3500"/>
              <a:t>LSI-VC Forests and Biomass Subgroup Update</a:t>
            </a:r>
            <a:endParaRPr sz="3500"/>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8"/>
          <p:cNvSpPr txBox="1"/>
          <p:nvPr>
            <p:ph type="title"/>
          </p:nvPr>
        </p:nvSpPr>
        <p:spPr>
          <a:xfrm>
            <a:off x="176048" y="175939"/>
            <a:ext cx="9387000" cy="779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4400"/>
              <a:buNone/>
            </a:pPr>
            <a:r>
              <a:rPr lang="en-GB"/>
              <a:t>CEOS AFOLU Roadmap</a:t>
            </a:r>
            <a:endParaRPr/>
          </a:p>
        </p:txBody>
      </p:sp>
      <p:pic>
        <p:nvPicPr>
          <p:cNvPr id="222" name="Google Shape;222;p38"/>
          <p:cNvPicPr preferRelativeResize="0"/>
          <p:nvPr/>
        </p:nvPicPr>
        <p:blipFill>
          <a:blip r:embed="rId3">
            <a:alphaModFix/>
          </a:blip>
          <a:stretch>
            <a:fillRect/>
          </a:stretch>
        </p:blipFill>
        <p:spPr>
          <a:xfrm>
            <a:off x="8366675" y="1091325"/>
            <a:ext cx="3567725" cy="5049125"/>
          </a:xfrm>
          <a:prstGeom prst="rect">
            <a:avLst/>
          </a:prstGeom>
          <a:noFill/>
          <a:ln>
            <a:noFill/>
          </a:ln>
        </p:spPr>
      </p:pic>
      <p:sp>
        <p:nvSpPr>
          <p:cNvPr id="223" name="Google Shape;223;p38"/>
          <p:cNvSpPr txBox="1"/>
          <p:nvPr/>
        </p:nvSpPr>
        <p:spPr>
          <a:xfrm>
            <a:off x="248050" y="1269025"/>
            <a:ext cx="8003400" cy="526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300">
                <a:solidFill>
                  <a:schemeClr val="lt1"/>
                </a:solidFill>
                <a:latin typeface="Montserrat"/>
                <a:ea typeface="Montserrat"/>
                <a:cs typeface="Montserrat"/>
                <a:sym typeface="Montserrat"/>
              </a:rPr>
              <a:t>F</a:t>
            </a:r>
            <a:r>
              <a:rPr lang="en-GB" sz="3300">
                <a:solidFill>
                  <a:schemeClr val="lt1"/>
                </a:solidFill>
                <a:latin typeface="Montserrat"/>
                <a:ea typeface="Montserrat"/>
                <a:cs typeface="Montserrat"/>
                <a:sym typeface="Montserrat"/>
              </a:rPr>
              <a:t>ramework for long-term (+15 years) coordination of CEOS agency observing programmes in support of the needs of society for Agriculture, Forestry and Other Land Use (AFOLU)-related information</a:t>
            </a:r>
            <a:endParaRPr sz="2000">
              <a:solidFill>
                <a:schemeClr val="lt1"/>
              </a:solidFill>
              <a:latin typeface="Montserrat"/>
              <a:ea typeface="Montserrat"/>
              <a:cs typeface="Montserrat"/>
              <a:sym typeface="Montserrat"/>
            </a:endParaRPr>
          </a:p>
          <a:p>
            <a:pPr indent="0" lvl="0" marL="0" rtl="0" algn="l">
              <a:spcBef>
                <a:spcPts val="1200"/>
              </a:spcBef>
              <a:spcAft>
                <a:spcPts val="0"/>
              </a:spcAft>
              <a:buNone/>
            </a:pPr>
            <a:r>
              <a:t/>
            </a:r>
            <a:endParaRPr sz="2000">
              <a:solidFill>
                <a:schemeClr val="lt1"/>
              </a:solidFill>
              <a:latin typeface="Montserrat"/>
              <a:ea typeface="Montserrat"/>
              <a:cs typeface="Montserrat"/>
              <a:sym typeface="Montserrat"/>
            </a:endParaRPr>
          </a:p>
          <a:p>
            <a:pPr indent="0" lvl="0" marL="0" rtl="0" algn="l">
              <a:spcBef>
                <a:spcPts val="1200"/>
              </a:spcBef>
              <a:spcAft>
                <a:spcPts val="0"/>
              </a:spcAft>
              <a:buNone/>
            </a:pPr>
            <a:r>
              <a:rPr lang="en-GB" sz="2000">
                <a:solidFill>
                  <a:schemeClr val="lt1"/>
                </a:solidFill>
                <a:latin typeface="Montserrat"/>
                <a:ea typeface="Montserrat"/>
                <a:cs typeface="Montserrat"/>
                <a:sym typeface="Montserrat"/>
              </a:rPr>
              <a:t>O</a:t>
            </a:r>
            <a:r>
              <a:rPr lang="en-GB" sz="2000">
                <a:solidFill>
                  <a:schemeClr val="lt1"/>
                </a:solidFill>
                <a:latin typeface="Montserrat"/>
                <a:ea typeface="Montserrat"/>
                <a:cs typeface="Montserrat"/>
                <a:sym typeface="Montserrat"/>
              </a:rPr>
              <a:t>verseen by the LSI-VC Forests and Biomass Subgroup</a:t>
            </a:r>
            <a:endParaRPr sz="2000">
              <a:solidFill>
                <a:schemeClr val="lt1"/>
              </a:solidFill>
              <a:latin typeface="Montserrat"/>
              <a:ea typeface="Montserrat"/>
              <a:cs typeface="Montserrat"/>
              <a:sym typeface="Montserrat"/>
            </a:endParaRPr>
          </a:p>
          <a:p>
            <a:pPr indent="0" lvl="0" marL="0" rtl="0" algn="l">
              <a:spcBef>
                <a:spcPts val="1200"/>
              </a:spcBef>
              <a:spcAft>
                <a:spcPts val="1200"/>
              </a:spcAft>
              <a:buNone/>
            </a:pPr>
            <a:r>
              <a:rPr lang="en-GB" sz="2000" u="sng">
                <a:solidFill>
                  <a:schemeClr val="lt1"/>
                </a:solidFill>
                <a:latin typeface="Montserrat"/>
                <a:ea typeface="Montserrat"/>
                <a:cs typeface="Montserrat"/>
                <a:sym typeface="Montserrat"/>
              </a:rPr>
              <a:t>Co-Leads:</a:t>
            </a:r>
            <a:r>
              <a:rPr lang="en-GB" sz="2000">
                <a:solidFill>
                  <a:schemeClr val="lt1"/>
                </a:solidFill>
                <a:latin typeface="Montserrat"/>
                <a:ea typeface="Montserrat"/>
                <a:cs typeface="Montserrat"/>
                <a:sym typeface="Montserrat"/>
              </a:rPr>
              <a:t> Takeo</a:t>
            </a:r>
            <a:r>
              <a:rPr lang="en-GB" sz="2000">
                <a:solidFill>
                  <a:schemeClr val="lt1"/>
                </a:solidFill>
                <a:latin typeface="Montserrat"/>
                <a:ea typeface="Montserrat"/>
                <a:cs typeface="Montserrat"/>
                <a:sym typeface="Montserrat"/>
              </a:rPr>
              <a:t> Tadono (JAXA), Neha Hunka (ESA), Clement Albergel (ESA)</a:t>
            </a:r>
            <a:endParaRPr sz="2000">
              <a:solidFill>
                <a:schemeClr val="lt1"/>
              </a:solidFill>
              <a:latin typeface="Montserrat"/>
              <a:ea typeface="Montserrat"/>
              <a:cs typeface="Montserrat"/>
              <a:sym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9"/>
          <p:cNvSpPr txBox="1"/>
          <p:nvPr>
            <p:ph idx="1" type="body"/>
          </p:nvPr>
        </p:nvSpPr>
        <p:spPr>
          <a:xfrm>
            <a:off x="324224" y="1339450"/>
            <a:ext cx="10998600" cy="46629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b="1" lang="en-GB" sz="2700" u="sng"/>
              <a:t>Objective:</a:t>
            </a:r>
            <a:r>
              <a:rPr b="1" lang="en-GB" sz="2700"/>
              <a:t> Provide a public-facing means to stocktake and present CEOS Agency contributions to the AFOLU Roadmap</a:t>
            </a:r>
            <a:endParaRPr b="1" sz="2700"/>
          </a:p>
          <a:p>
            <a:pPr indent="0" lvl="0" marL="457200" rtl="0" algn="l">
              <a:spcBef>
                <a:spcPts val="1000"/>
              </a:spcBef>
              <a:spcAft>
                <a:spcPts val="0"/>
              </a:spcAft>
              <a:buNone/>
            </a:pPr>
            <a:r>
              <a:rPr lang="en-GB" sz="2300"/>
              <a:t>Breadth of CEOS Agency contributions to AFOLU Roadmap not well documented to date</a:t>
            </a:r>
            <a:endParaRPr sz="2300"/>
          </a:p>
          <a:p>
            <a:pPr indent="0" lvl="0" marL="0" rtl="0" algn="l">
              <a:spcBef>
                <a:spcPts val="1000"/>
              </a:spcBef>
              <a:spcAft>
                <a:spcPts val="0"/>
              </a:spcAft>
              <a:buNone/>
            </a:pPr>
            <a:r>
              <a:rPr b="1" lang="en-GB" sz="2700" u="sng"/>
              <a:t>To f</a:t>
            </a:r>
            <a:r>
              <a:rPr b="1" lang="en-GB" sz="2700" u="sng"/>
              <a:t>acilitate identification of collaboration opportunities, gaps, progress</a:t>
            </a:r>
            <a:endParaRPr b="1" sz="2700" u="sng"/>
          </a:p>
          <a:p>
            <a:pPr indent="0" lvl="0" marL="0" rtl="0" algn="l">
              <a:spcBef>
                <a:spcPts val="1000"/>
              </a:spcBef>
              <a:spcAft>
                <a:spcPts val="0"/>
              </a:spcAft>
              <a:buNone/>
            </a:pPr>
            <a:r>
              <a:rPr lang="en-GB" sz="2700"/>
              <a:t>Communicate CEOS Agency work and achievements for AFOLU</a:t>
            </a:r>
            <a:endParaRPr sz="2700"/>
          </a:p>
          <a:p>
            <a:pPr indent="0" lvl="0" marL="0" rtl="0" algn="l">
              <a:spcBef>
                <a:spcPts val="1000"/>
              </a:spcBef>
              <a:spcAft>
                <a:spcPts val="0"/>
              </a:spcAft>
              <a:buNone/>
            </a:pPr>
            <a:r>
              <a:rPr lang="en-GB" sz="2700"/>
              <a:t>Show progress on implementation of the AFOLU Roadmap</a:t>
            </a:r>
            <a:endParaRPr b="1" sz="2700"/>
          </a:p>
        </p:txBody>
      </p:sp>
      <p:sp>
        <p:nvSpPr>
          <p:cNvPr id="229" name="Google Shape;229;p39"/>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2026 Goal: CEOS AFOLU Portal</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 name="Shape 233"/>
        <p:cNvGrpSpPr/>
        <p:nvPr/>
      </p:nvGrpSpPr>
      <p:grpSpPr>
        <a:xfrm>
          <a:off x="0" y="0"/>
          <a:ext cx="0" cy="0"/>
          <a:chOff x="0" y="0"/>
          <a:chExt cx="0" cy="0"/>
        </a:xfrm>
      </p:grpSpPr>
      <p:sp>
        <p:nvSpPr>
          <p:cNvPr id="234" name="Google Shape;234;p40"/>
          <p:cNvSpPr txBox="1"/>
          <p:nvPr>
            <p:ph idx="12" type="sldNum"/>
          </p:nvPr>
        </p:nvSpPr>
        <p:spPr>
          <a:xfrm>
            <a:off x="11210950" y="6427434"/>
            <a:ext cx="731700" cy="5247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fld id="{00000000-1234-1234-1234-123412341234}" type="slidenum">
              <a:rPr lang="en-GB"/>
              <a:t>‹#›</a:t>
            </a:fld>
            <a:endParaRPr/>
          </a:p>
        </p:txBody>
      </p:sp>
      <p:pic>
        <p:nvPicPr>
          <p:cNvPr id="235" name="Google Shape;235;p40" title="Screenshot 2026-08-10 at 7.57.25 pm.png"/>
          <p:cNvPicPr preferRelativeResize="0"/>
          <p:nvPr/>
        </p:nvPicPr>
        <p:blipFill>
          <a:blip r:embed="rId3">
            <a:alphaModFix/>
          </a:blip>
          <a:stretch>
            <a:fillRect/>
          </a:stretch>
        </p:blipFill>
        <p:spPr>
          <a:xfrm>
            <a:off x="16412" y="28696"/>
            <a:ext cx="8047570" cy="5721334"/>
          </a:xfrm>
          <a:prstGeom prst="rect">
            <a:avLst/>
          </a:prstGeom>
          <a:noFill/>
          <a:ln>
            <a:noFill/>
          </a:ln>
        </p:spPr>
      </p:pic>
      <p:pic>
        <p:nvPicPr>
          <p:cNvPr id="236" name="Google Shape;236;p40" title="Screenshot 2026-08-10 at 7.57.32 pm.png"/>
          <p:cNvPicPr preferRelativeResize="0"/>
          <p:nvPr/>
        </p:nvPicPr>
        <p:blipFill>
          <a:blip r:embed="rId4">
            <a:alphaModFix/>
          </a:blip>
          <a:stretch>
            <a:fillRect/>
          </a:stretch>
        </p:blipFill>
        <p:spPr>
          <a:xfrm>
            <a:off x="4999386" y="1706368"/>
            <a:ext cx="7182674" cy="51064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41"/>
          <p:cNvSpPr txBox="1"/>
          <p:nvPr>
            <p:ph idx="12" type="sldNum"/>
          </p:nvPr>
        </p:nvSpPr>
        <p:spPr>
          <a:xfrm>
            <a:off x="11210950" y="6427434"/>
            <a:ext cx="731700" cy="5247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fld id="{00000000-1234-1234-1234-123412341234}" type="slidenum">
              <a:rPr lang="en-GB"/>
              <a:t>‹#›</a:t>
            </a:fld>
            <a:endParaRPr/>
          </a:p>
        </p:txBody>
      </p:sp>
      <p:pic>
        <p:nvPicPr>
          <p:cNvPr id="242" name="Google Shape;242;p41" title="Screenshot 2026-09-10 at 4.51.17 am.png"/>
          <p:cNvPicPr preferRelativeResize="0"/>
          <p:nvPr/>
        </p:nvPicPr>
        <p:blipFill>
          <a:blip r:embed="rId3">
            <a:alphaModFix/>
          </a:blip>
          <a:stretch>
            <a:fillRect/>
          </a:stretch>
        </p:blipFill>
        <p:spPr>
          <a:xfrm>
            <a:off x="1911625" y="530075"/>
            <a:ext cx="10121380" cy="6553198"/>
          </a:xfrm>
          <a:prstGeom prst="rect">
            <a:avLst/>
          </a:prstGeom>
          <a:noFill/>
          <a:ln>
            <a:noFill/>
          </a:ln>
        </p:spPr>
      </p:pic>
      <p:pic>
        <p:nvPicPr>
          <p:cNvPr id="243" name="Google Shape;243;p41" title="Screenshot 2026-09-10 at 4.51.05 am.png"/>
          <p:cNvPicPr preferRelativeResize="0"/>
          <p:nvPr/>
        </p:nvPicPr>
        <p:blipFill>
          <a:blip r:embed="rId4">
            <a:alphaModFix/>
          </a:blip>
          <a:stretch>
            <a:fillRect/>
          </a:stretch>
        </p:blipFill>
        <p:spPr>
          <a:xfrm>
            <a:off x="0" y="-69575"/>
            <a:ext cx="9312973" cy="602977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42"/>
          <p:cNvSpPr txBox="1"/>
          <p:nvPr>
            <p:ph idx="12" type="sldNum"/>
          </p:nvPr>
        </p:nvSpPr>
        <p:spPr>
          <a:xfrm>
            <a:off x="11210950" y="6427434"/>
            <a:ext cx="731700" cy="524700"/>
          </a:xfrm>
          <a:prstGeom prst="rect">
            <a:avLst/>
          </a:prstGeom>
        </p:spPr>
        <p:txBody>
          <a:bodyPr anchorCtr="0" anchor="ctr" bIns="121900" lIns="121900" spcFirstLastPara="1" rIns="121900" wrap="square" tIns="121900">
            <a:noAutofit/>
          </a:bodyPr>
          <a:lstStyle/>
          <a:p>
            <a:pPr indent="0" lvl="0" marL="0" rtl="0" algn="l">
              <a:spcBef>
                <a:spcPts val="0"/>
              </a:spcBef>
              <a:spcAft>
                <a:spcPts val="0"/>
              </a:spcAft>
              <a:buNone/>
            </a:pPr>
            <a:fld id="{00000000-1234-1234-1234-123412341234}" type="slidenum">
              <a:rPr lang="en-GB"/>
              <a:t>‹#›</a:t>
            </a:fld>
            <a:endParaRPr/>
          </a:p>
        </p:txBody>
      </p:sp>
      <p:pic>
        <p:nvPicPr>
          <p:cNvPr id="249" name="Google Shape;249;p42" title="Screenshot 2026-09-10 at 4.54.24 am.png"/>
          <p:cNvPicPr preferRelativeResize="0"/>
          <p:nvPr/>
        </p:nvPicPr>
        <p:blipFill>
          <a:blip r:embed="rId3">
            <a:alphaModFix/>
          </a:blip>
          <a:stretch>
            <a:fillRect/>
          </a:stretch>
        </p:blipFill>
        <p:spPr>
          <a:xfrm>
            <a:off x="152400" y="152400"/>
            <a:ext cx="10485120" cy="6553200"/>
          </a:xfrm>
          <a:prstGeom prst="rect">
            <a:avLst/>
          </a:prstGeom>
          <a:noFill/>
          <a:ln>
            <a:noFill/>
          </a:ln>
        </p:spPr>
      </p:pic>
      <p:pic>
        <p:nvPicPr>
          <p:cNvPr id="250" name="Google Shape;250;p42" title="Screenshot 2026-09-10 at 4.55.52 am.png"/>
          <p:cNvPicPr preferRelativeResize="0"/>
          <p:nvPr/>
        </p:nvPicPr>
        <p:blipFill>
          <a:blip r:embed="rId4">
            <a:alphaModFix/>
          </a:blip>
          <a:stretch>
            <a:fillRect/>
          </a:stretch>
        </p:blipFill>
        <p:spPr>
          <a:xfrm>
            <a:off x="6510746" y="94125"/>
            <a:ext cx="5491757" cy="68579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sp>
        <p:nvSpPr>
          <p:cNvPr id="255" name="Google Shape;255;p43"/>
          <p:cNvSpPr txBox="1"/>
          <p:nvPr>
            <p:ph idx="1" type="body"/>
          </p:nvPr>
        </p:nvSpPr>
        <p:spPr>
          <a:xfrm>
            <a:off x="324225" y="1144850"/>
            <a:ext cx="11423400" cy="57132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lang="en-GB" sz="2300"/>
              <a:t>Still working to catalogue what already exists</a:t>
            </a:r>
            <a:endParaRPr sz="2300"/>
          </a:p>
          <a:p>
            <a:pPr indent="-374650" lvl="0" marL="899999" rtl="0" algn="l">
              <a:spcBef>
                <a:spcPts val="1000"/>
              </a:spcBef>
              <a:spcAft>
                <a:spcPts val="0"/>
              </a:spcAft>
              <a:buSzPts val="2300"/>
              <a:buChar char="❖"/>
            </a:pPr>
            <a:r>
              <a:rPr lang="en-GB" sz="2300"/>
              <a:t>And determining the correct level of asset</a:t>
            </a:r>
            <a:endParaRPr sz="2300"/>
          </a:p>
          <a:p>
            <a:pPr indent="0" lvl="0" marL="0" rtl="0" algn="l">
              <a:spcBef>
                <a:spcPts val="1000"/>
              </a:spcBef>
              <a:spcAft>
                <a:spcPts val="0"/>
              </a:spcAft>
              <a:buNone/>
            </a:pPr>
            <a:r>
              <a:rPr lang="en-GB" sz="2300"/>
              <a:t>Need CEOS Agency attention to provide assets for the catalogue to ensure it is a complete picture</a:t>
            </a:r>
            <a:endParaRPr sz="2300"/>
          </a:p>
          <a:p>
            <a:pPr indent="-374650" lvl="0" marL="899999" rtl="0" algn="l">
              <a:spcBef>
                <a:spcPts val="1000"/>
              </a:spcBef>
              <a:spcAft>
                <a:spcPts val="0"/>
              </a:spcAft>
              <a:buSzPts val="2300"/>
              <a:buChar char="❖"/>
            </a:pPr>
            <a:r>
              <a:rPr lang="en-GB" sz="2300"/>
              <a:t>Agency representatives needed for the LSI and subgroups</a:t>
            </a:r>
            <a:endParaRPr sz="2300"/>
          </a:p>
          <a:p>
            <a:pPr indent="0" lvl="0" marL="0" rtl="0" algn="l">
              <a:spcBef>
                <a:spcPts val="1000"/>
              </a:spcBef>
              <a:spcAft>
                <a:spcPts val="0"/>
              </a:spcAft>
              <a:buNone/>
            </a:pPr>
            <a:r>
              <a:rPr lang="en-GB" sz="2300"/>
              <a:t>Build out a comprehensive catalogue</a:t>
            </a:r>
            <a:endParaRPr sz="2300"/>
          </a:p>
          <a:p>
            <a:pPr indent="0" lvl="0" marL="0" rtl="0" algn="l">
              <a:spcBef>
                <a:spcPts val="1000"/>
              </a:spcBef>
              <a:spcAft>
                <a:spcPts val="0"/>
              </a:spcAft>
              <a:buNone/>
            </a:pPr>
            <a:r>
              <a:rPr lang="en-GB" sz="2300"/>
              <a:t>Add database references to Roadmap actions annex</a:t>
            </a:r>
            <a:endParaRPr sz="2300"/>
          </a:p>
          <a:p>
            <a:pPr indent="0" lvl="0" marL="0" rtl="0" algn="l">
              <a:spcBef>
                <a:spcPts val="1000"/>
              </a:spcBef>
              <a:spcAft>
                <a:spcPts val="0"/>
              </a:spcAft>
              <a:buNone/>
            </a:pPr>
            <a:r>
              <a:rPr lang="en-GB" sz="2300"/>
              <a:t>Then we can look at gaps and opportunities for collaboration across the activities</a:t>
            </a:r>
            <a:endParaRPr sz="2300"/>
          </a:p>
          <a:p>
            <a:pPr indent="0" lvl="0" marL="0" rtl="0" algn="l">
              <a:spcBef>
                <a:spcPts val="1000"/>
              </a:spcBef>
              <a:spcAft>
                <a:spcPts val="0"/>
              </a:spcAft>
              <a:buNone/>
            </a:pPr>
            <a:r>
              <a:rPr b="1" lang="en-GB" sz="2300"/>
              <a:t>Aim:</a:t>
            </a:r>
            <a:r>
              <a:rPr lang="en-GB" sz="2300"/>
              <a:t> Using catalogue to assess progress on implementing the Roadmap recommendations; use Portal to communicate status holistically</a:t>
            </a:r>
            <a:endParaRPr b="1" sz="2300"/>
          </a:p>
        </p:txBody>
      </p:sp>
      <p:sp>
        <p:nvSpPr>
          <p:cNvPr id="256" name="Google Shape;256;p43"/>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Work in progress</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 name="Shape 260"/>
        <p:cNvGrpSpPr/>
        <p:nvPr/>
      </p:nvGrpSpPr>
      <p:grpSpPr>
        <a:xfrm>
          <a:off x="0" y="0"/>
          <a:ext cx="0" cy="0"/>
          <a:chOff x="0" y="0"/>
          <a:chExt cx="0" cy="0"/>
        </a:xfrm>
      </p:grpSpPr>
      <p:sp>
        <p:nvSpPr>
          <p:cNvPr id="261" name="Google Shape;261;p44"/>
          <p:cNvSpPr txBox="1"/>
          <p:nvPr>
            <p:ph type="title"/>
          </p:nvPr>
        </p:nvSpPr>
        <p:spPr>
          <a:xfrm>
            <a:off x="1042822" y="1966638"/>
            <a:ext cx="6157200" cy="3972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Project Updates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 name="Shape 265"/>
        <p:cNvGrpSpPr/>
        <p:nvPr/>
      </p:nvGrpSpPr>
      <p:grpSpPr>
        <a:xfrm>
          <a:off x="0" y="0"/>
          <a:ext cx="0" cy="0"/>
          <a:chOff x="0" y="0"/>
          <a:chExt cx="0" cy="0"/>
        </a:xfrm>
      </p:grpSpPr>
      <p:sp>
        <p:nvSpPr>
          <p:cNvPr id="266" name="Google Shape;266;p45"/>
          <p:cNvSpPr/>
          <p:nvPr/>
        </p:nvSpPr>
        <p:spPr>
          <a:xfrm>
            <a:off x="0" y="0"/>
            <a:ext cx="12192000" cy="6858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67" name="Google Shape;267;p45"/>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marR="0" rtl="0" algn="l">
              <a:lnSpc>
                <a:spcPct val="90000"/>
              </a:lnSpc>
              <a:spcBef>
                <a:spcPts val="0"/>
              </a:spcBef>
              <a:spcAft>
                <a:spcPts val="0"/>
              </a:spcAft>
              <a:buNone/>
            </a:pPr>
            <a:r>
              <a:rPr lang="en-GB" sz="3500">
                <a:solidFill>
                  <a:schemeClr val="dk1"/>
                </a:solidFill>
                <a:latin typeface="Arial"/>
                <a:ea typeface="Arial"/>
                <a:cs typeface="Arial"/>
                <a:sym typeface="Arial"/>
              </a:rPr>
              <a:t>Global</a:t>
            </a:r>
            <a:r>
              <a:rPr lang="en-GB" sz="3300">
                <a:solidFill>
                  <a:schemeClr val="dk1"/>
                </a:solidFill>
              </a:rPr>
              <a:t> </a:t>
            </a:r>
            <a:r>
              <a:rPr lang="en-GB" sz="3500">
                <a:solidFill>
                  <a:schemeClr val="dk1"/>
                </a:solidFill>
                <a:latin typeface="Arial"/>
                <a:ea typeface="Arial"/>
                <a:cs typeface="Arial"/>
                <a:sym typeface="Arial"/>
              </a:rPr>
              <a:t>Forest Observation Initiative (GFOI)</a:t>
            </a:r>
            <a:endParaRPr sz="3300">
              <a:solidFill>
                <a:schemeClr val="dk1"/>
              </a:solidFill>
            </a:endParaRPr>
          </a:p>
        </p:txBody>
      </p:sp>
      <p:sp>
        <p:nvSpPr>
          <p:cNvPr id="268" name="Google Shape;268;p45"/>
          <p:cNvSpPr/>
          <p:nvPr/>
        </p:nvSpPr>
        <p:spPr>
          <a:xfrm>
            <a:off x="-12" y="6138000"/>
            <a:ext cx="12192000" cy="720000"/>
          </a:xfrm>
          <a:prstGeom prst="rect">
            <a:avLst/>
          </a:prstGeom>
          <a:solidFill>
            <a:srgbClr val="287273">
              <a:alpha val="42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1.1: Track CEOS agency data continuity provision for the key AFOLU measurement groups and report outlook to SIT meetings for gaps, overlaps and interoperability actions. Provide guidance as needed to new missions (and related Mission Advisory Groups/Science teams). </a:t>
            </a:r>
            <a:endParaRPr>
              <a:solidFill>
                <a:schemeClr val="lt1"/>
              </a:solidFill>
              <a:latin typeface="Montserrat SemiBold"/>
              <a:ea typeface="Montserrat SemiBold"/>
              <a:cs typeface="Montserrat SemiBold"/>
              <a:sym typeface="Montserrat SemiBold"/>
            </a:endParaRPr>
          </a:p>
        </p:txBody>
      </p:sp>
      <p:sp>
        <p:nvSpPr>
          <p:cNvPr id="269" name="Google Shape;269;p45"/>
          <p:cNvSpPr/>
          <p:nvPr/>
        </p:nvSpPr>
        <p:spPr>
          <a:xfrm>
            <a:off x="-12" y="5778012"/>
            <a:ext cx="12192000" cy="360000"/>
          </a:xfrm>
          <a:prstGeom prst="rect">
            <a:avLst/>
          </a:prstGeom>
          <a:solidFill>
            <a:srgbClr val="2872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1: Ensure continuity and long-term backward compatibility of CEOS missions providing activity data and emission factors</a:t>
            </a:r>
            <a:endParaRPr>
              <a:solidFill>
                <a:schemeClr val="lt1"/>
              </a:solidFill>
              <a:latin typeface="Montserrat SemiBold"/>
              <a:ea typeface="Montserrat SemiBold"/>
              <a:cs typeface="Montserrat SemiBold"/>
              <a:sym typeface="Montserrat SemiBold"/>
            </a:endParaRPr>
          </a:p>
        </p:txBody>
      </p:sp>
      <p:sp>
        <p:nvSpPr>
          <p:cNvPr id="270" name="Google Shape;270;p45"/>
          <p:cNvSpPr txBox="1"/>
          <p:nvPr/>
        </p:nvSpPr>
        <p:spPr>
          <a:xfrm>
            <a:off x="77750" y="1823640"/>
            <a:ext cx="7010400" cy="3966000"/>
          </a:xfrm>
          <a:prstGeom prst="rect">
            <a:avLst/>
          </a:prstGeom>
          <a:noFill/>
          <a:ln>
            <a:noFill/>
          </a:ln>
        </p:spPr>
        <p:txBody>
          <a:bodyPr anchorCtr="0" anchor="t" bIns="91425" lIns="91425" spcFirstLastPara="1" rIns="91425" wrap="square" tIns="91425">
            <a:spAutoFit/>
          </a:bodyPr>
          <a:lstStyle/>
          <a:p>
            <a:pPr indent="-336550" lvl="0" marL="457200" rtl="0" algn="l">
              <a:spcBef>
                <a:spcPts val="0"/>
              </a:spcBef>
              <a:spcAft>
                <a:spcPts val="0"/>
              </a:spcAft>
              <a:buClr>
                <a:schemeClr val="dk1"/>
              </a:buClr>
              <a:buSzPts val="1700"/>
              <a:buChar char="●"/>
            </a:pPr>
            <a:r>
              <a:rPr b="1" lang="en-GB" sz="1700">
                <a:solidFill>
                  <a:schemeClr val="dk1"/>
                </a:solidFill>
              </a:rPr>
              <a:t>Chronosequence guidance:</a:t>
            </a:r>
            <a:r>
              <a:rPr lang="en-GB" sz="1700">
                <a:solidFill>
                  <a:schemeClr val="dk1"/>
                </a:solidFill>
              </a:rPr>
              <a:t> Develop GFOI-endorsed operational guidance for removal factors. </a:t>
            </a:r>
            <a:r>
              <a:rPr i="1" lang="en-GB" sz="1700">
                <a:solidFill>
                  <a:schemeClr val="dk1"/>
                </a:solidFill>
              </a:rPr>
              <a:t>(Medium–long term)</a:t>
            </a:r>
            <a:endParaRPr i="1" sz="1700">
              <a:solidFill>
                <a:schemeClr val="dk1"/>
              </a:solidFill>
            </a:endParaRPr>
          </a:p>
          <a:p>
            <a:pPr indent="-336550" lvl="0" marL="457200" rtl="0" algn="l">
              <a:spcBef>
                <a:spcPts val="1000"/>
              </a:spcBef>
              <a:spcAft>
                <a:spcPts val="0"/>
              </a:spcAft>
              <a:buClr>
                <a:schemeClr val="dk1"/>
              </a:buClr>
              <a:buSzPts val="1700"/>
              <a:buChar char="●"/>
            </a:pPr>
            <a:r>
              <a:rPr b="1" lang="en-GB" sz="1700">
                <a:solidFill>
                  <a:schemeClr val="dk1"/>
                </a:solidFill>
              </a:rPr>
              <a:t>Country case studies:</a:t>
            </a:r>
            <a:r>
              <a:rPr lang="en-GB" sz="1700">
                <a:solidFill>
                  <a:schemeClr val="dk1"/>
                </a:solidFill>
              </a:rPr>
              <a:t> Document practical approaches to removals accounting and reporting. </a:t>
            </a:r>
            <a:r>
              <a:rPr i="1" lang="en-GB" sz="1700">
                <a:solidFill>
                  <a:schemeClr val="dk1"/>
                </a:solidFill>
              </a:rPr>
              <a:t>(Short term)</a:t>
            </a:r>
            <a:endParaRPr i="1" sz="1700">
              <a:solidFill>
                <a:schemeClr val="dk1"/>
              </a:solidFill>
            </a:endParaRPr>
          </a:p>
          <a:p>
            <a:pPr indent="-336550" lvl="0" marL="457200" rtl="0" algn="l">
              <a:spcBef>
                <a:spcPts val="1000"/>
              </a:spcBef>
              <a:spcAft>
                <a:spcPts val="0"/>
              </a:spcAft>
              <a:buClr>
                <a:schemeClr val="dk1"/>
              </a:buClr>
              <a:buSzPts val="1700"/>
              <a:buChar char="●"/>
            </a:pPr>
            <a:r>
              <a:rPr b="1" lang="en-GB" sz="1700">
                <a:solidFill>
                  <a:schemeClr val="dk1"/>
                </a:solidFill>
              </a:rPr>
              <a:t>Common field standards:</a:t>
            </a:r>
            <a:r>
              <a:rPr lang="en-GB" sz="1700">
                <a:solidFill>
                  <a:schemeClr val="dk1"/>
                </a:solidFill>
              </a:rPr>
              <a:t> Define minimum data standards across IPCC Tier 2, ART-TREES and FCPF. </a:t>
            </a:r>
            <a:r>
              <a:rPr i="1" lang="en-GB" sz="1700">
                <a:solidFill>
                  <a:schemeClr val="dk1"/>
                </a:solidFill>
              </a:rPr>
              <a:t>(Medium term)</a:t>
            </a:r>
            <a:endParaRPr i="1" sz="1700">
              <a:solidFill>
                <a:schemeClr val="dk1"/>
              </a:solidFill>
            </a:endParaRPr>
          </a:p>
          <a:p>
            <a:pPr indent="-336550" lvl="0" marL="457200" rtl="0" algn="l">
              <a:spcBef>
                <a:spcPts val="1000"/>
              </a:spcBef>
              <a:spcAft>
                <a:spcPts val="0"/>
              </a:spcAft>
              <a:buClr>
                <a:schemeClr val="dk1"/>
              </a:buClr>
              <a:buSzPts val="1700"/>
              <a:buChar char="●"/>
            </a:pPr>
            <a:r>
              <a:rPr b="1" lang="en-GB" sz="1700">
                <a:solidFill>
                  <a:schemeClr val="dk1"/>
                </a:solidFill>
              </a:rPr>
              <a:t>Priority ecosystem research:</a:t>
            </a:r>
            <a:r>
              <a:rPr lang="en-GB" sz="1700">
                <a:solidFill>
                  <a:schemeClr val="dk1"/>
                </a:solidFill>
              </a:rPr>
              <a:t> Advance methods for agroforestry and dry-forest recovery. </a:t>
            </a:r>
            <a:r>
              <a:rPr i="1" lang="en-GB" sz="1700">
                <a:solidFill>
                  <a:schemeClr val="dk1"/>
                </a:solidFill>
              </a:rPr>
              <a:t>(Medium term)</a:t>
            </a:r>
            <a:endParaRPr i="1" sz="1700">
              <a:solidFill>
                <a:schemeClr val="dk1"/>
              </a:solidFill>
            </a:endParaRPr>
          </a:p>
          <a:p>
            <a:pPr indent="-336550" lvl="0" marL="457200" rtl="0" algn="l">
              <a:spcBef>
                <a:spcPts val="1000"/>
              </a:spcBef>
              <a:spcAft>
                <a:spcPts val="0"/>
              </a:spcAft>
              <a:buClr>
                <a:schemeClr val="dk1"/>
              </a:buClr>
              <a:buSzPts val="1700"/>
              <a:buChar char="●"/>
            </a:pPr>
            <a:r>
              <a:rPr b="1" lang="en-GB" sz="1700">
                <a:solidFill>
                  <a:schemeClr val="dk1"/>
                </a:solidFill>
              </a:rPr>
              <a:t>Peatland CH₄ monitoring:</a:t>
            </a:r>
            <a:r>
              <a:rPr lang="en-GB" sz="1700">
                <a:solidFill>
                  <a:schemeClr val="dk1"/>
                </a:solidFill>
              </a:rPr>
              <a:t> Link SAR wetland mapping with methane estimates in key tropical regions. </a:t>
            </a:r>
            <a:r>
              <a:rPr i="1" lang="en-GB" sz="1700">
                <a:solidFill>
                  <a:schemeClr val="dk1"/>
                </a:solidFill>
              </a:rPr>
              <a:t>(Medium–long term)</a:t>
            </a:r>
            <a:endParaRPr i="1" sz="1700">
              <a:solidFill>
                <a:schemeClr val="dk1"/>
              </a:solidFill>
            </a:endParaRPr>
          </a:p>
          <a:p>
            <a:pPr indent="-336550" lvl="0" marL="457200" rtl="0" algn="l">
              <a:spcBef>
                <a:spcPts val="1000"/>
              </a:spcBef>
              <a:spcAft>
                <a:spcPts val="1000"/>
              </a:spcAft>
              <a:buClr>
                <a:schemeClr val="dk1"/>
              </a:buClr>
              <a:buSzPts val="1700"/>
              <a:buChar char="●"/>
            </a:pPr>
            <a:r>
              <a:rPr b="1" lang="en-GB" sz="1700">
                <a:solidFill>
                  <a:schemeClr val="dk1"/>
                </a:solidFill>
              </a:rPr>
              <a:t>Uncertainty guidance:</a:t>
            </a:r>
            <a:r>
              <a:rPr lang="en-GB" sz="1700">
                <a:solidFill>
                  <a:schemeClr val="dk1"/>
                </a:solidFill>
              </a:rPr>
              <a:t> Promote practical, transparent approaches to communicating uncertainty. </a:t>
            </a:r>
            <a:r>
              <a:rPr i="1" lang="en-GB" sz="1700">
                <a:solidFill>
                  <a:schemeClr val="dk1"/>
                </a:solidFill>
              </a:rPr>
              <a:t>(Short–medium term)</a:t>
            </a:r>
            <a:endParaRPr i="1" sz="1700">
              <a:solidFill>
                <a:schemeClr val="dk1"/>
              </a:solidFill>
            </a:endParaRPr>
          </a:p>
        </p:txBody>
      </p:sp>
      <p:pic>
        <p:nvPicPr>
          <p:cNvPr id="271" name="Google Shape;271;p45"/>
          <p:cNvPicPr preferRelativeResize="0"/>
          <p:nvPr/>
        </p:nvPicPr>
        <p:blipFill>
          <a:blip r:embed="rId3">
            <a:alphaModFix/>
          </a:blip>
          <a:stretch>
            <a:fillRect/>
          </a:stretch>
        </p:blipFill>
        <p:spPr>
          <a:xfrm>
            <a:off x="6969125" y="1447175"/>
            <a:ext cx="5162100" cy="3629699"/>
          </a:xfrm>
          <a:prstGeom prst="rect">
            <a:avLst/>
          </a:prstGeom>
          <a:noFill/>
          <a:ln>
            <a:noFill/>
          </a:ln>
        </p:spPr>
      </p:pic>
      <p:sp>
        <p:nvSpPr>
          <p:cNvPr id="272" name="Google Shape;272;p45"/>
          <p:cNvSpPr txBox="1"/>
          <p:nvPr/>
        </p:nvSpPr>
        <p:spPr>
          <a:xfrm>
            <a:off x="223140" y="675935"/>
            <a:ext cx="11671500" cy="780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i="1" lang="en-GB" sz="1800">
                <a:solidFill>
                  <a:srgbClr val="3B723C"/>
                </a:solidFill>
              </a:rPr>
              <a:t>ESA’s Support to the R&amp;D Coordination for the GFOI Initiative </a:t>
            </a:r>
            <a:r>
              <a:rPr b="1" i="1" lang="en-GB" sz="1800">
                <a:solidFill>
                  <a:srgbClr val="3B723C"/>
                </a:solidFill>
              </a:rPr>
              <a:t>: strengthening country engagement to enhance the use of Earth-Observation data in national decision-making related to the AFOLU sector. </a:t>
            </a:r>
            <a:endParaRPr b="1" i="1" sz="1800">
              <a:solidFill>
                <a:srgbClr val="3B723C"/>
              </a:solidFill>
            </a:endParaRPr>
          </a:p>
        </p:txBody>
      </p:sp>
      <p:sp>
        <p:nvSpPr>
          <p:cNvPr id="273" name="Google Shape;273;p45"/>
          <p:cNvSpPr txBox="1"/>
          <p:nvPr/>
        </p:nvSpPr>
        <p:spPr>
          <a:xfrm>
            <a:off x="212729" y="1383390"/>
            <a:ext cx="47973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sz="1800">
                <a:solidFill>
                  <a:srgbClr val="3B723C"/>
                </a:solidFill>
              </a:rPr>
              <a:t>Country-identified R&amp;D Needs</a:t>
            </a:r>
            <a:endParaRPr sz="1600"/>
          </a:p>
        </p:txBody>
      </p:sp>
      <p:sp>
        <p:nvSpPr>
          <p:cNvPr id="274" name="Google Shape;274;p45"/>
          <p:cNvSpPr txBox="1"/>
          <p:nvPr/>
        </p:nvSpPr>
        <p:spPr>
          <a:xfrm>
            <a:off x="7088150" y="5076875"/>
            <a:ext cx="50430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GB" sz="1200">
                <a:solidFill>
                  <a:srgbClr val="1155CC"/>
                </a:solidFill>
              </a:rPr>
              <a:t>https://gfoi-rd.gfz.de/fileadmin/gfoird/documents/2026_06_RDExchange_CountryRDNeeds/2026_GFOIRD_CountryEngagementReport.pdf</a:t>
            </a:r>
            <a:endParaRPr i="1" sz="1200">
              <a:solidFill>
                <a:srgbClr val="1155CC"/>
              </a:solidFil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8" name="Shape 278"/>
        <p:cNvGrpSpPr/>
        <p:nvPr/>
      </p:nvGrpSpPr>
      <p:grpSpPr>
        <a:xfrm>
          <a:off x="0" y="0"/>
          <a:ext cx="0" cy="0"/>
          <a:chOff x="0" y="0"/>
          <a:chExt cx="0" cy="0"/>
        </a:xfrm>
      </p:grpSpPr>
      <p:sp>
        <p:nvSpPr>
          <p:cNvPr id="279" name="Google Shape;279;p46"/>
          <p:cNvSpPr txBox="1"/>
          <p:nvPr>
            <p:ph idx="1" type="body"/>
          </p:nvPr>
        </p:nvSpPr>
        <p:spPr>
          <a:xfrm>
            <a:off x="115675" y="803625"/>
            <a:ext cx="12008700" cy="956700"/>
          </a:xfrm>
          <a:prstGeom prst="rect">
            <a:avLst/>
          </a:prstGeom>
          <a:noFill/>
          <a:ln>
            <a:noFill/>
          </a:ln>
        </p:spPr>
        <p:txBody>
          <a:bodyPr anchorCtr="0" anchor="ctr" bIns="91425" lIns="91425" spcFirstLastPara="1" rIns="91425" wrap="square" tIns="91425">
            <a:noAutofit/>
          </a:bodyPr>
          <a:lstStyle/>
          <a:p>
            <a:pPr indent="0" lvl="0" marL="0" rtl="0" algn="just">
              <a:spcBef>
                <a:spcPts val="1200"/>
              </a:spcBef>
              <a:spcAft>
                <a:spcPts val="0"/>
              </a:spcAft>
              <a:buClr>
                <a:schemeClr val="dk1"/>
              </a:buClr>
              <a:buSzPts val="1100"/>
              <a:buFont typeface="Arial"/>
              <a:buNone/>
            </a:pPr>
            <a:r>
              <a:rPr lang="en-GB" sz="1300">
                <a:latin typeface="Montserrat"/>
                <a:ea typeface="Montserrat"/>
                <a:cs typeface="Montserrat"/>
                <a:sym typeface="Montserrat"/>
              </a:rPr>
              <a:t>The current release of the CCI BIOMASS data products (v7) consists of global maps of AGB for each of the years 2005-2012 and 2015-2024, together with per-pixel standard deviation with a pixel size of 1 ha, i.e., for a 100 m x 100 m large area.</a:t>
            </a:r>
            <a:endParaRPr sz="1300">
              <a:latin typeface="Montserrat"/>
              <a:ea typeface="Montserrat"/>
              <a:cs typeface="Montserrat"/>
              <a:sym typeface="Montserrat"/>
            </a:endParaRPr>
          </a:p>
          <a:p>
            <a:pPr indent="0" lvl="0" marL="0" rtl="0" algn="just">
              <a:spcBef>
                <a:spcPts val="1200"/>
              </a:spcBef>
              <a:spcAft>
                <a:spcPts val="1200"/>
              </a:spcAft>
              <a:buNone/>
            </a:pPr>
            <a:r>
              <a:rPr lang="en-GB" sz="1300">
                <a:latin typeface="Montserrat"/>
                <a:ea typeface="Montserrat"/>
                <a:cs typeface="Montserrat"/>
                <a:sym typeface="Montserrat"/>
              </a:rPr>
              <a:t>Software tool to compute the AGB change product (including SD and quality flag) based on comparisons of estimates between any 2 years</a:t>
            </a:r>
            <a:endParaRPr sz="1300">
              <a:latin typeface="Montserrat"/>
              <a:ea typeface="Montserrat"/>
              <a:cs typeface="Montserrat"/>
              <a:sym typeface="Montserrat"/>
            </a:endParaRPr>
          </a:p>
        </p:txBody>
      </p:sp>
      <p:pic>
        <p:nvPicPr>
          <p:cNvPr id="280" name="Google Shape;280;p46"/>
          <p:cNvPicPr preferRelativeResize="0"/>
          <p:nvPr/>
        </p:nvPicPr>
        <p:blipFill rotWithShape="1">
          <a:blip r:embed="rId3">
            <a:alphaModFix/>
          </a:blip>
          <a:srcRect b="27022" l="16361" r="16502" t="25211"/>
          <a:stretch/>
        </p:blipFill>
        <p:spPr>
          <a:xfrm>
            <a:off x="10020808" y="4503712"/>
            <a:ext cx="2008376" cy="897274"/>
          </a:xfrm>
          <a:prstGeom prst="rect">
            <a:avLst/>
          </a:prstGeom>
          <a:noFill/>
          <a:ln>
            <a:noFill/>
          </a:ln>
        </p:spPr>
      </p:pic>
      <p:pic>
        <p:nvPicPr>
          <p:cNvPr id="281" name="Google Shape;281;p46" title="cci_biomass.png"/>
          <p:cNvPicPr preferRelativeResize="0"/>
          <p:nvPr/>
        </p:nvPicPr>
        <p:blipFill>
          <a:blip r:embed="rId4">
            <a:alphaModFix/>
          </a:blip>
          <a:stretch>
            <a:fillRect/>
          </a:stretch>
        </p:blipFill>
        <p:spPr>
          <a:xfrm>
            <a:off x="8272311" y="4627012"/>
            <a:ext cx="1768950" cy="779100"/>
          </a:xfrm>
          <a:prstGeom prst="rect">
            <a:avLst/>
          </a:prstGeom>
          <a:noFill/>
          <a:ln>
            <a:noFill/>
          </a:ln>
        </p:spPr>
      </p:pic>
      <p:pic>
        <p:nvPicPr>
          <p:cNvPr id="282" name="Google Shape;282;p46"/>
          <p:cNvPicPr preferRelativeResize="0"/>
          <p:nvPr/>
        </p:nvPicPr>
        <p:blipFill>
          <a:blip r:embed="rId5">
            <a:alphaModFix/>
          </a:blip>
          <a:stretch>
            <a:fillRect/>
          </a:stretch>
        </p:blipFill>
        <p:spPr>
          <a:xfrm>
            <a:off x="536758" y="1836575"/>
            <a:ext cx="6770820" cy="2469737"/>
          </a:xfrm>
          <a:prstGeom prst="rect">
            <a:avLst/>
          </a:prstGeom>
          <a:noFill/>
          <a:ln>
            <a:noFill/>
          </a:ln>
        </p:spPr>
      </p:pic>
      <p:sp>
        <p:nvSpPr>
          <p:cNvPr id="283" name="Google Shape;283;p46"/>
          <p:cNvSpPr txBox="1"/>
          <p:nvPr/>
        </p:nvSpPr>
        <p:spPr>
          <a:xfrm>
            <a:off x="162800" y="4564725"/>
            <a:ext cx="7809600" cy="1647000"/>
          </a:xfrm>
          <a:prstGeom prst="rect">
            <a:avLst/>
          </a:prstGeom>
          <a:noFill/>
          <a:ln>
            <a:noFill/>
          </a:ln>
        </p:spPr>
        <p:txBody>
          <a:bodyPr anchorCtr="0" anchor="t" bIns="91425" lIns="91425" spcFirstLastPara="1" rIns="91425" wrap="square" tIns="91425">
            <a:spAutoFit/>
          </a:bodyPr>
          <a:lstStyle/>
          <a:p>
            <a:pPr indent="0" lvl="0" marL="0" rtl="0" algn="just">
              <a:lnSpc>
                <a:spcPct val="100000"/>
              </a:lnSpc>
              <a:spcBef>
                <a:spcPts val="1200"/>
              </a:spcBef>
              <a:spcAft>
                <a:spcPts val="0"/>
              </a:spcAft>
              <a:buNone/>
            </a:pPr>
            <a:r>
              <a:rPr lang="en-GB" sz="1300">
                <a:solidFill>
                  <a:schemeClr val="dk1"/>
                </a:solidFill>
                <a:latin typeface="Montserrat"/>
                <a:ea typeface="Montserrat"/>
                <a:cs typeface="Montserrat"/>
                <a:sym typeface="Montserrat"/>
              </a:rPr>
              <a:t>Nine</a:t>
            </a:r>
            <a:r>
              <a:rPr lang="en-GB" sz="1300">
                <a:solidFill>
                  <a:schemeClr val="dk1"/>
                </a:solidFill>
                <a:latin typeface="Montserrat"/>
                <a:ea typeface="Montserrat"/>
                <a:cs typeface="Montserrat"/>
                <a:sym typeface="Montserrat"/>
              </a:rPr>
              <a:t> additional years released in </a:t>
            </a:r>
            <a:r>
              <a:rPr b="1" lang="en-GB" sz="1300">
                <a:solidFill>
                  <a:schemeClr val="dk1"/>
                </a:solidFill>
                <a:latin typeface="Montserrat"/>
                <a:ea typeface="Montserrat"/>
                <a:cs typeface="Montserrat"/>
                <a:sym typeface="Montserrat"/>
              </a:rPr>
              <a:t>v7!</a:t>
            </a:r>
            <a:r>
              <a:rPr lang="en-GB" sz="1300">
                <a:solidFill>
                  <a:schemeClr val="dk1"/>
                </a:solidFill>
                <a:latin typeface="Montserrat"/>
                <a:ea typeface="Montserrat"/>
                <a:cs typeface="Montserrat"/>
                <a:sym typeface="Montserrat"/>
              </a:rPr>
              <a:t> Before 2015, ALOS PALSAR and Envisat ASAR are used, then ALOS-2 PALSAR-2 &amp; Sentinel-1. Close collaboration and special processing by </a:t>
            </a:r>
            <a:endParaRPr sz="1300">
              <a:solidFill>
                <a:schemeClr val="dk1"/>
              </a:solidFill>
              <a:latin typeface="Montserrat"/>
              <a:ea typeface="Montserrat"/>
              <a:cs typeface="Montserrat"/>
              <a:sym typeface="Montserrat"/>
            </a:endParaRPr>
          </a:p>
          <a:p>
            <a:pPr indent="0" lvl="0" marL="0" rtl="0" algn="just">
              <a:lnSpc>
                <a:spcPct val="100000"/>
              </a:lnSpc>
              <a:spcBef>
                <a:spcPts val="1200"/>
              </a:spcBef>
              <a:spcAft>
                <a:spcPts val="0"/>
              </a:spcAft>
              <a:buNone/>
            </a:pPr>
            <a:r>
              <a:rPr b="1" lang="en-GB" sz="1300">
                <a:solidFill>
                  <a:schemeClr val="dk1"/>
                </a:solidFill>
                <a:latin typeface="Montserrat"/>
                <a:ea typeface="Montserrat"/>
                <a:cs typeface="Montserrat"/>
                <a:sym typeface="Montserrat"/>
              </a:rPr>
              <a:t>V8</a:t>
            </a:r>
            <a:r>
              <a:rPr lang="en-GB" sz="1300">
                <a:solidFill>
                  <a:schemeClr val="dk1"/>
                </a:solidFill>
                <a:latin typeface="Montserrat"/>
                <a:ea typeface="Montserrat"/>
                <a:cs typeface="Montserrat"/>
                <a:sym typeface="Montserrat"/>
              </a:rPr>
              <a:t> tested ERS-</a:t>
            </a:r>
            <a:r>
              <a:rPr lang="en-GB" sz="1300">
                <a:solidFill>
                  <a:schemeClr val="dk1"/>
                </a:solidFill>
                <a:latin typeface="Montserrat"/>
                <a:ea typeface="Montserrat"/>
                <a:cs typeface="Montserrat"/>
                <a:sym typeface="Montserrat"/>
              </a:rPr>
              <a:t>1/2</a:t>
            </a:r>
            <a:r>
              <a:rPr lang="en-GB" sz="1300">
                <a:solidFill>
                  <a:schemeClr val="dk1"/>
                </a:solidFill>
                <a:latin typeface="Montserrat"/>
                <a:ea typeface="Montserrat"/>
                <a:cs typeface="Montserrat"/>
                <a:sym typeface="Montserrat"/>
              </a:rPr>
              <a:t>, JERS-1 (backward compatibility) and new sensors BIOMASS, NISAR</a:t>
            </a:r>
            <a:endParaRPr sz="1300">
              <a:solidFill>
                <a:schemeClr val="dk1"/>
              </a:solidFill>
              <a:latin typeface="Montserrat"/>
              <a:ea typeface="Montserrat"/>
              <a:cs typeface="Montserrat"/>
              <a:sym typeface="Montserrat"/>
            </a:endParaRPr>
          </a:p>
          <a:p>
            <a:pPr indent="0" lvl="0" marL="0" rtl="0" algn="just">
              <a:lnSpc>
                <a:spcPct val="100000"/>
              </a:lnSpc>
              <a:spcBef>
                <a:spcPts val="1200"/>
              </a:spcBef>
              <a:spcAft>
                <a:spcPts val="0"/>
              </a:spcAft>
              <a:buNone/>
            </a:pPr>
            <a:r>
              <a:rPr lang="en-GB" sz="1300">
                <a:solidFill>
                  <a:schemeClr val="dk1"/>
                </a:solidFill>
                <a:latin typeface="Montserrat"/>
                <a:ea typeface="Montserrat"/>
                <a:cs typeface="Montserrat"/>
                <a:sym typeface="Montserrat"/>
              </a:rPr>
              <a:t>             Will </a:t>
            </a:r>
            <a:r>
              <a:rPr lang="en-GB" sz="1300">
                <a:solidFill>
                  <a:schemeClr val="dk1"/>
                </a:solidFill>
                <a:latin typeface="Montserrat"/>
                <a:ea typeface="Montserrat"/>
                <a:cs typeface="Montserrat"/>
                <a:sym typeface="Montserrat"/>
              </a:rPr>
              <a:t>provide</a:t>
            </a:r>
            <a:r>
              <a:rPr lang="en-GB" sz="1300">
                <a:solidFill>
                  <a:schemeClr val="dk1"/>
                </a:solidFill>
                <a:latin typeface="Montserrat"/>
                <a:ea typeface="Montserrat"/>
                <a:cs typeface="Montserrat"/>
                <a:sym typeface="Montserrat"/>
              </a:rPr>
              <a:t> the global PALSAR data for 2025</a:t>
            </a:r>
            <a:endParaRPr sz="1300">
              <a:solidFill>
                <a:schemeClr val="dk1"/>
              </a:solidFill>
              <a:latin typeface="Montserrat"/>
              <a:ea typeface="Montserrat"/>
              <a:cs typeface="Montserrat"/>
              <a:sym typeface="Montserrat"/>
            </a:endParaRPr>
          </a:p>
          <a:p>
            <a:pPr indent="0" lvl="0" marL="0" rtl="0" algn="just">
              <a:lnSpc>
                <a:spcPct val="100000"/>
              </a:lnSpc>
              <a:spcBef>
                <a:spcPts val="1200"/>
              </a:spcBef>
              <a:spcAft>
                <a:spcPts val="1200"/>
              </a:spcAft>
              <a:buNone/>
            </a:pPr>
            <a:r>
              <a:t/>
            </a:r>
            <a:endParaRPr sz="1300">
              <a:solidFill>
                <a:schemeClr val="dk1"/>
              </a:solidFill>
              <a:latin typeface="Montserrat"/>
              <a:ea typeface="Montserrat"/>
              <a:cs typeface="Montserrat"/>
              <a:sym typeface="Montserrat"/>
            </a:endParaRPr>
          </a:p>
        </p:txBody>
      </p:sp>
      <p:pic>
        <p:nvPicPr>
          <p:cNvPr id="284" name="Google Shape;284;p46"/>
          <p:cNvPicPr preferRelativeResize="0"/>
          <p:nvPr/>
        </p:nvPicPr>
        <p:blipFill>
          <a:blip r:embed="rId6">
            <a:alphaModFix/>
          </a:blip>
          <a:stretch>
            <a:fillRect/>
          </a:stretch>
        </p:blipFill>
        <p:spPr>
          <a:xfrm>
            <a:off x="7064656" y="4871477"/>
            <a:ext cx="480800" cy="288480"/>
          </a:xfrm>
          <a:prstGeom prst="rect">
            <a:avLst/>
          </a:prstGeom>
          <a:noFill/>
          <a:ln>
            <a:noFill/>
          </a:ln>
        </p:spPr>
      </p:pic>
      <p:sp>
        <p:nvSpPr>
          <p:cNvPr id="285" name="Google Shape;285;p46"/>
          <p:cNvSpPr/>
          <p:nvPr/>
        </p:nvSpPr>
        <p:spPr>
          <a:xfrm>
            <a:off x="-12" y="5966562"/>
            <a:ext cx="12192000" cy="360000"/>
          </a:xfrm>
          <a:prstGeom prst="rect">
            <a:avLst/>
          </a:prstGeom>
          <a:solidFill>
            <a:srgbClr val="2872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1: Ensure continuity and long-term backward compatibility of CEOS missions providing activity data and emission factors</a:t>
            </a:r>
            <a:endParaRPr>
              <a:solidFill>
                <a:schemeClr val="lt1"/>
              </a:solidFill>
              <a:latin typeface="Montserrat SemiBold"/>
              <a:ea typeface="Montserrat SemiBold"/>
              <a:cs typeface="Montserrat SemiBold"/>
              <a:sym typeface="Montserrat SemiBold"/>
            </a:endParaRPr>
          </a:p>
        </p:txBody>
      </p:sp>
      <p:sp>
        <p:nvSpPr>
          <p:cNvPr id="286" name="Google Shape;286;p46"/>
          <p:cNvSpPr/>
          <p:nvPr/>
        </p:nvSpPr>
        <p:spPr>
          <a:xfrm>
            <a:off x="-12" y="6326550"/>
            <a:ext cx="12192000" cy="540000"/>
          </a:xfrm>
          <a:prstGeom prst="rect">
            <a:avLst/>
          </a:prstGeom>
          <a:solidFill>
            <a:srgbClr val="287273">
              <a:alpha val="42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1.2: Explore harmonization and integration activities that generate temporal continuity and provide complete and consistent spatial coverage of Activity Data and biomass estimates.</a:t>
            </a:r>
            <a:endParaRPr>
              <a:solidFill>
                <a:schemeClr val="lt1"/>
              </a:solidFill>
              <a:latin typeface="Montserrat SemiBold"/>
              <a:ea typeface="Montserrat SemiBold"/>
              <a:cs typeface="Montserrat SemiBold"/>
              <a:sym typeface="Montserrat SemiBold"/>
            </a:endParaRPr>
          </a:p>
        </p:txBody>
      </p:sp>
      <p:sp>
        <p:nvSpPr>
          <p:cNvPr id="287" name="Google Shape;287;p46"/>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3300">
                <a:solidFill>
                  <a:schemeClr val="dk1"/>
                </a:solidFill>
              </a:rPr>
              <a:t>CCI Biomass</a:t>
            </a:r>
            <a:endParaRPr sz="3300">
              <a:solidFill>
                <a:schemeClr val="dk1"/>
              </a:solidFill>
            </a:endParaRPr>
          </a:p>
        </p:txBody>
      </p:sp>
      <p:sp>
        <p:nvSpPr>
          <p:cNvPr id="288" name="Google Shape;288;p46"/>
          <p:cNvSpPr/>
          <p:nvPr/>
        </p:nvSpPr>
        <p:spPr>
          <a:xfrm>
            <a:off x="103932" y="3904957"/>
            <a:ext cx="462300" cy="384900"/>
          </a:xfrm>
          <a:prstGeom prst="curvedRightArrow">
            <a:avLst>
              <a:gd fmla="val 25000" name="adj1"/>
              <a:gd fmla="val 50000" name="adj2"/>
              <a:gd fmla="val 25000" name="adj3"/>
            </a:avLst>
          </a:prstGeom>
          <a:solidFill>
            <a:schemeClr val="lt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89" name="Google Shape;289;p46"/>
          <p:cNvPicPr preferRelativeResize="0"/>
          <p:nvPr/>
        </p:nvPicPr>
        <p:blipFill>
          <a:blip r:embed="rId7">
            <a:alphaModFix/>
          </a:blip>
          <a:stretch>
            <a:fillRect/>
          </a:stretch>
        </p:blipFill>
        <p:spPr>
          <a:xfrm>
            <a:off x="8140250" y="1746508"/>
            <a:ext cx="3361075" cy="2910025"/>
          </a:xfrm>
          <a:prstGeom prst="rect">
            <a:avLst/>
          </a:prstGeom>
          <a:noFill/>
          <a:ln>
            <a:noFill/>
          </a:ln>
        </p:spPr>
      </p:pic>
      <p:sp>
        <p:nvSpPr>
          <p:cNvPr id="290" name="Google Shape;290;p46"/>
          <p:cNvSpPr txBox="1"/>
          <p:nvPr/>
        </p:nvSpPr>
        <p:spPr>
          <a:xfrm>
            <a:off x="8995938" y="2721338"/>
            <a:ext cx="1769100" cy="985200"/>
          </a:xfrm>
          <a:prstGeom prst="rect">
            <a:avLst/>
          </a:prstGeom>
          <a:noFill/>
          <a:ln>
            <a:noFill/>
          </a:ln>
        </p:spPr>
        <p:txBody>
          <a:bodyPr anchorCtr="0" anchor="t" bIns="91425" lIns="91425" spcFirstLastPara="1" rIns="91425" wrap="square" tIns="91425">
            <a:normAutofit/>
          </a:bodyPr>
          <a:lstStyle/>
          <a:p>
            <a:pPr indent="0" lvl="0" marL="0" rtl="0" algn="ctr">
              <a:spcBef>
                <a:spcPts val="1200"/>
              </a:spcBef>
              <a:spcAft>
                <a:spcPts val="1200"/>
              </a:spcAft>
              <a:buNone/>
            </a:pPr>
            <a:r>
              <a:rPr b="1" lang="en-GB" sz="1300">
                <a:solidFill>
                  <a:schemeClr val="dk1"/>
                </a:solidFill>
                <a:latin typeface="Montserrat"/>
                <a:ea typeface="Montserrat"/>
                <a:cs typeface="Montserrat"/>
                <a:sym typeface="Montserrat"/>
              </a:rPr>
              <a:t>Over 400 download by &gt;75 countries since </a:t>
            </a:r>
            <a:r>
              <a:rPr b="1" lang="en-GB" sz="1300">
                <a:solidFill>
                  <a:schemeClr val="dk1"/>
                </a:solidFill>
                <a:latin typeface="Montserrat"/>
                <a:ea typeface="Montserrat"/>
                <a:cs typeface="Montserrat"/>
                <a:sym typeface="Montserrat"/>
              </a:rPr>
              <a:t>spring</a:t>
            </a:r>
            <a:r>
              <a:rPr b="1" lang="en-GB" sz="1300">
                <a:solidFill>
                  <a:schemeClr val="dk1"/>
                </a:solidFill>
                <a:latin typeface="Montserrat"/>
                <a:ea typeface="Montserrat"/>
                <a:cs typeface="Montserrat"/>
                <a:sym typeface="Montserrat"/>
              </a:rPr>
              <a:t> already</a:t>
            </a:r>
            <a:endParaRPr b="1" sz="1300">
              <a:solidFill>
                <a:schemeClr val="dk1"/>
              </a:solidFill>
              <a:latin typeface="Montserrat"/>
              <a:ea typeface="Montserrat"/>
              <a:cs typeface="Montserrat"/>
              <a:sym typeface="Montserrat"/>
            </a:endParaRPr>
          </a:p>
        </p:txBody>
      </p:sp>
      <p:pic>
        <p:nvPicPr>
          <p:cNvPr id="291" name="Google Shape;291;p46"/>
          <p:cNvPicPr preferRelativeResize="0"/>
          <p:nvPr/>
        </p:nvPicPr>
        <p:blipFill>
          <a:blip r:embed="rId6">
            <a:alphaModFix/>
          </a:blip>
          <a:stretch>
            <a:fillRect/>
          </a:stretch>
        </p:blipFill>
        <p:spPr>
          <a:xfrm>
            <a:off x="258931" y="5527436"/>
            <a:ext cx="480800" cy="288480"/>
          </a:xfrm>
          <a:prstGeom prst="rect">
            <a:avLst/>
          </a:prstGeom>
          <a:noFill/>
          <a:ln>
            <a:noFill/>
          </a:ln>
        </p:spPr>
      </p:pic>
      <p:pic>
        <p:nvPicPr>
          <p:cNvPr id="292" name="Google Shape;292;p46"/>
          <p:cNvPicPr preferRelativeResize="0"/>
          <p:nvPr/>
        </p:nvPicPr>
        <p:blipFill>
          <a:blip r:embed="rId8">
            <a:alphaModFix/>
          </a:blip>
          <a:stretch>
            <a:fillRect/>
          </a:stretch>
        </p:blipFill>
        <p:spPr>
          <a:xfrm>
            <a:off x="1446350" y="3838175"/>
            <a:ext cx="272200" cy="205800"/>
          </a:xfrm>
          <a:prstGeom prst="rect">
            <a:avLst/>
          </a:prstGeom>
          <a:noFill/>
          <a:ln>
            <a:noFill/>
          </a:ln>
        </p:spPr>
      </p:pic>
      <p:pic>
        <p:nvPicPr>
          <p:cNvPr id="293" name="Google Shape;293;p46"/>
          <p:cNvPicPr preferRelativeResize="0"/>
          <p:nvPr/>
        </p:nvPicPr>
        <p:blipFill>
          <a:blip r:embed="rId8">
            <a:alphaModFix/>
          </a:blip>
          <a:stretch>
            <a:fillRect/>
          </a:stretch>
        </p:blipFill>
        <p:spPr>
          <a:xfrm>
            <a:off x="1724462" y="3840062"/>
            <a:ext cx="272200" cy="205800"/>
          </a:xfrm>
          <a:prstGeom prst="rect">
            <a:avLst/>
          </a:prstGeom>
          <a:noFill/>
          <a:ln>
            <a:noFill/>
          </a:ln>
        </p:spPr>
      </p:pic>
      <p:pic>
        <p:nvPicPr>
          <p:cNvPr id="294" name="Google Shape;294;p46"/>
          <p:cNvPicPr preferRelativeResize="0"/>
          <p:nvPr/>
        </p:nvPicPr>
        <p:blipFill>
          <a:blip r:embed="rId8">
            <a:alphaModFix/>
          </a:blip>
          <a:stretch>
            <a:fillRect/>
          </a:stretch>
        </p:blipFill>
        <p:spPr>
          <a:xfrm>
            <a:off x="2000650" y="3840050"/>
            <a:ext cx="272200" cy="205800"/>
          </a:xfrm>
          <a:prstGeom prst="rect">
            <a:avLst/>
          </a:prstGeom>
          <a:noFill/>
          <a:ln>
            <a:noFill/>
          </a:ln>
        </p:spPr>
      </p:pic>
      <p:pic>
        <p:nvPicPr>
          <p:cNvPr id="295" name="Google Shape;295;p46"/>
          <p:cNvPicPr preferRelativeResize="0"/>
          <p:nvPr/>
        </p:nvPicPr>
        <p:blipFill>
          <a:blip r:embed="rId8">
            <a:alphaModFix/>
          </a:blip>
          <a:stretch>
            <a:fillRect/>
          </a:stretch>
        </p:blipFill>
        <p:spPr>
          <a:xfrm>
            <a:off x="2276850" y="3840050"/>
            <a:ext cx="272200" cy="205800"/>
          </a:xfrm>
          <a:prstGeom prst="rect">
            <a:avLst/>
          </a:prstGeom>
          <a:noFill/>
          <a:ln>
            <a:noFill/>
          </a:ln>
        </p:spPr>
      </p:pic>
      <p:pic>
        <p:nvPicPr>
          <p:cNvPr id="296" name="Google Shape;296;p46"/>
          <p:cNvPicPr preferRelativeResize="0"/>
          <p:nvPr/>
        </p:nvPicPr>
        <p:blipFill>
          <a:blip r:embed="rId8">
            <a:alphaModFix/>
          </a:blip>
          <a:stretch>
            <a:fillRect/>
          </a:stretch>
        </p:blipFill>
        <p:spPr>
          <a:xfrm>
            <a:off x="2553050" y="3838175"/>
            <a:ext cx="272200" cy="205800"/>
          </a:xfrm>
          <a:prstGeom prst="rect">
            <a:avLst/>
          </a:prstGeom>
          <a:noFill/>
          <a:ln>
            <a:noFill/>
          </a:ln>
        </p:spPr>
      </p:pic>
      <p:pic>
        <p:nvPicPr>
          <p:cNvPr id="297" name="Google Shape;297;p46"/>
          <p:cNvPicPr preferRelativeResize="0"/>
          <p:nvPr/>
        </p:nvPicPr>
        <p:blipFill>
          <a:blip r:embed="rId8">
            <a:alphaModFix/>
          </a:blip>
          <a:stretch>
            <a:fillRect/>
          </a:stretch>
        </p:blipFill>
        <p:spPr>
          <a:xfrm>
            <a:off x="2829250" y="3840050"/>
            <a:ext cx="272200" cy="205800"/>
          </a:xfrm>
          <a:prstGeom prst="rect">
            <a:avLst/>
          </a:prstGeom>
          <a:noFill/>
          <a:ln>
            <a:noFill/>
          </a:ln>
        </p:spPr>
      </p:pic>
      <p:pic>
        <p:nvPicPr>
          <p:cNvPr id="298" name="Google Shape;298;p46"/>
          <p:cNvPicPr preferRelativeResize="0"/>
          <p:nvPr/>
        </p:nvPicPr>
        <p:blipFill>
          <a:blip r:embed="rId8">
            <a:alphaModFix/>
          </a:blip>
          <a:stretch>
            <a:fillRect/>
          </a:stretch>
        </p:blipFill>
        <p:spPr>
          <a:xfrm>
            <a:off x="3105450" y="3838175"/>
            <a:ext cx="272200" cy="205800"/>
          </a:xfrm>
          <a:prstGeom prst="rect">
            <a:avLst/>
          </a:prstGeom>
          <a:noFill/>
          <a:ln>
            <a:noFill/>
          </a:ln>
        </p:spPr>
      </p:pic>
      <p:pic>
        <p:nvPicPr>
          <p:cNvPr id="299" name="Google Shape;299;p46"/>
          <p:cNvPicPr preferRelativeResize="0"/>
          <p:nvPr/>
        </p:nvPicPr>
        <p:blipFill>
          <a:blip r:embed="rId8">
            <a:alphaModFix/>
          </a:blip>
          <a:stretch>
            <a:fillRect/>
          </a:stretch>
        </p:blipFill>
        <p:spPr>
          <a:xfrm>
            <a:off x="3381650" y="3840050"/>
            <a:ext cx="272200" cy="205800"/>
          </a:xfrm>
          <a:prstGeom prst="rect">
            <a:avLst/>
          </a:prstGeom>
          <a:noFill/>
          <a:ln>
            <a:noFill/>
          </a:ln>
        </p:spPr>
      </p:pic>
      <p:pic>
        <p:nvPicPr>
          <p:cNvPr id="300" name="Google Shape;300;p46"/>
          <p:cNvPicPr preferRelativeResize="0"/>
          <p:nvPr/>
        </p:nvPicPr>
        <p:blipFill>
          <a:blip r:embed="rId8">
            <a:alphaModFix/>
          </a:blip>
          <a:stretch>
            <a:fillRect/>
          </a:stretch>
        </p:blipFill>
        <p:spPr>
          <a:xfrm>
            <a:off x="4210256" y="3840050"/>
            <a:ext cx="272200" cy="205800"/>
          </a:xfrm>
          <a:prstGeom prst="rect">
            <a:avLst/>
          </a:prstGeom>
          <a:noFill/>
          <a:ln>
            <a:noFill/>
          </a:ln>
        </p:spPr>
      </p:pic>
      <p:pic>
        <p:nvPicPr>
          <p:cNvPr id="301" name="Google Shape;301;p46"/>
          <p:cNvPicPr preferRelativeResize="0"/>
          <p:nvPr/>
        </p:nvPicPr>
        <p:blipFill>
          <a:blip r:embed="rId8">
            <a:alphaModFix/>
          </a:blip>
          <a:stretch>
            <a:fillRect/>
          </a:stretch>
        </p:blipFill>
        <p:spPr>
          <a:xfrm>
            <a:off x="4488031" y="3840050"/>
            <a:ext cx="272200" cy="205800"/>
          </a:xfrm>
          <a:prstGeom prst="rect">
            <a:avLst/>
          </a:prstGeom>
          <a:noFill/>
          <a:ln>
            <a:noFill/>
          </a:ln>
        </p:spPr>
      </p:pic>
      <p:pic>
        <p:nvPicPr>
          <p:cNvPr id="302" name="Google Shape;302;p46"/>
          <p:cNvPicPr preferRelativeResize="0"/>
          <p:nvPr/>
        </p:nvPicPr>
        <p:blipFill>
          <a:blip r:embed="rId8">
            <a:alphaModFix/>
          </a:blip>
          <a:stretch>
            <a:fillRect/>
          </a:stretch>
        </p:blipFill>
        <p:spPr>
          <a:xfrm>
            <a:off x="4761075" y="3840050"/>
            <a:ext cx="272200" cy="205800"/>
          </a:xfrm>
          <a:prstGeom prst="rect">
            <a:avLst/>
          </a:prstGeom>
          <a:noFill/>
          <a:ln>
            <a:noFill/>
          </a:ln>
        </p:spPr>
      </p:pic>
      <p:pic>
        <p:nvPicPr>
          <p:cNvPr id="303" name="Google Shape;303;p46"/>
          <p:cNvPicPr preferRelativeResize="0"/>
          <p:nvPr/>
        </p:nvPicPr>
        <p:blipFill>
          <a:blip r:embed="rId8">
            <a:alphaModFix/>
          </a:blip>
          <a:stretch>
            <a:fillRect/>
          </a:stretch>
        </p:blipFill>
        <p:spPr>
          <a:xfrm>
            <a:off x="5038873" y="3840050"/>
            <a:ext cx="272200" cy="205800"/>
          </a:xfrm>
          <a:prstGeom prst="rect">
            <a:avLst/>
          </a:prstGeom>
          <a:noFill/>
          <a:ln>
            <a:noFill/>
          </a:ln>
        </p:spPr>
      </p:pic>
      <p:pic>
        <p:nvPicPr>
          <p:cNvPr id="304" name="Google Shape;304;p46"/>
          <p:cNvPicPr preferRelativeResize="0"/>
          <p:nvPr/>
        </p:nvPicPr>
        <p:blipFill>
          <a:blip r:embed="rId8">
            <a:alphaModFix/>
          </a:blip>
          <a:stretch>
            <a:fillRect/>
          </a:stretch>
        </p:blipFill>
        <p:spPr>
          <a:xfrm>
            <a:off x="5311906" y="3840050"/>
            <a:ext cx="272200" cy="205800"/>
          </a:xfrm>
          <a:prstGeom prst="rect">
            <a:avLst/>
          </a:prstGeom>
          <a:noFill/>
          <a:ln>
            <a:noFill/>
          </a:ln>
        </p:spPr>
      </p:pic>
      <p:pic>
        <p:nvPicPr>
          <p:cNvPr id="305" name="Google Shape;305;p46"/>
          <p:cNvPicPr preferRelativeResize="0"/>
          <p:nvPr/>
        </p:nvPicPr>
        <p:blipFill>
          <a:blip r:embed="rId8">
            <a:alphaModFix/>
          </a:blip>
          <a:stretch>
            <a:fillRect/>
          </a:stretch>
        </p:blipFill>
        <p:spPr>
          <a:xfrm>
            <a:off x="5591267" y="3840050"/>
            <a:ext cx="272200" cy="205800"/>
          </a:xfrm>
          <a:prstGeom prst="rect">
            <a:avLst/>
          </a:prstGeom>
          <a:noFill/>
          <a:ln>
            <a:noFill/>
          </a:ln>
        </p:spPr>
      </p:pic>
      <p:pic>
        <p:nvPicPr>
          <p:cNvPr id="306" name="Google Shape;306;p46"/>
          <p:cNvPicPr preferRelativeResize="0"/>
          <p:nvPr/>
        </p:nvPicPr>
        <p:blipFill>
          <a:blip r:embed="rId8">
            <a:alphaModFix/>
          </a:blip>
          <a:stretch>
            <a:fillRect/>
          </a:stretch>
        </p:blipFill>
        <p:spPr>
          <a:xfrm>
            <a:off x="5864300" y="3840050"/>
            <a:ext cx="272200" cy="205800"/>
          </a:xfrm>
          <a:prstGeom prst="rect">
            <a:avLst/>
          </a:prstGeom>
          <a:noFill/>
          <a:ln>
            <a:noFill/>
          </a:ln>
        </p:spPr>
      </p:pic>
      <p:pic>
        <p:nvPicPr>
          <p:cNvPr id="307" name="Google Shape;307;p46"/>
          <p:cNvPicPr preferRelativeResize="0"/>
          <p:nvPr/>
        </p:nvPicPr>
        <p:blipFill>
          <a:blip r:embed="rId8">
            <a:alphaModFix/>
          </a:blip>
          <a:stretch>
            <a:fillRect/>
          </a:stretch>
        </p:blipFill>
        <p:spPr>
          <a:xfrm>
            <a:off x="6143681" y="3838175"/>
            <a:ext cx="272200" cy="205800"/>
          </a:xfrm>
          <a:prstGeom prst="rect">
            <a:avLst/>
          </a:prstGeom>
          <a:noFill/>
          <a:ln>
            <a:noFill/>
          </a:ln>
        </p:spPr>
      </p:pic>
      <p:pic>
        <p:nvPicPr>
          <p:cNvPr id="308" name="Google Shape;308;p46"/>
          <p:cNvPicPr preferRelativeResize="0"/>
          <p:nvPr/>
        </p:nvPicPr>
        <p:blipFill>
          <a:blip r:embed="rId8">
            <a:alphaModFix/>
          </a:blip>
          <a:stretch>
            <a:fillRect/>
          </a:stretch>
        </p:blipFill>
        <p:spPr>
          <a:xfrm>
            <a:off x="6416706" y="3840050"/>
            <a:ext cx="272200" cy="205800"/>
          </a:xfrm>
          <a:prstGeom prst="rect">
            <a:avLst/>
          </a:prstGeom>
          <a:noFill/>
          <a:ln>
            <a:noFill/>
          </a:ln>
        </p:spPr>
      </p:pic>
      <p:pic>
        <p:nvPicPr>
          <p:cNvPr id="309" name="Google Shape;309;p46"/>
          <p:cNvPicPr preferRelativeResize="0"/>
          <p:nvPr/>
        </p:nvPicPr>
        <p:blipFill>
          <a:blip r:embed="rId8">
            <a:alphaModFix/>
          </a:blip>
          <a:stretch>
            <a:fillRect/>
          </a:stretch>
        </p:blipFill>
        <p:spPr>
          <a:xfrm>
            <a:off x="6696081" y="3840050"/>
            <a:ext cx="272200" cy="2058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13" name="Shape 313"/>
        <p:cNvGrpSpPr/>
        <p:nvPr/>
      </p:nvGrpSpPr>
      <p:grpSpPr>
        <a:xfrm>
          <a:off x="0" y="0"/>
          <a:ext cx="0" cy="0"/>
          <a:chOff x="0" y="0"/>
          <a:chExt cx="0" cy="0"/>
        </a:xfrm>
      </p:grpSpPr>
      <p:pic>
        <p:nvPicPr>
          <p:cNvPr id="314" name="Google Shape;314;p47"/>
          <p:cNvPicPr preferRelativeResize="0"/>
          <p:nvPr/>
        </p:nvPicPr>
        <p:blipFill rotWithShape="1">
          <a:blip r:embed="rId3">
            <a:alphaModFix/>
          </a:blip>
          <a:srcRect b="27022" l="16361" r="16502" t="25211"/>
          <a:stretch/>
        </p:blipFill>
        <p:spPr>
          <a:xfrm>
            <a:off x="10384415" y="80902"/>
            <a:ext cx="1733960" cy="774674"/>
          </a:xfrm>
          <a:prstGeom prst="rect">
            <a:avLst/>
          </a:prstGeom>
          <a:noFill/>
          <a:ln>
            <a:noFill/>
          </a:ln>
        </p:spPr>
      </p:pic>
      <p:pic>
        <p:nvPicPr>
          <p:cNvPr id="315" name="Google Shape;315;p47" title="cci_biomass.png"/>
          <p:cNvPicPr preferRelativeResize="0"/>
          <p:nvPr/>
        </p:nvPicPr>
        <p:blipFill>
          <a:blip r:embed="rId4">
            <a:alphaModFix/>
          </a:blip>
          <a:stretch>
            <a:fillRect/>
          </a:stretch>
        </p:blipFill>
        <p:spPr>
          <a:xfrm>
            <a:off x="10487774" y="5117967"/>
            <a:ext cx="1527250" cy="672646"/>
          </a:xfrm>
          <a:prstGeom prst="rect">
            <a:avLst/>
          </a:prstGeom>
          <a:noFill/>
          <a:ln>
            <a:noFill/>
          </a:ln>
        </p:spPr>
      </p:pic>
      <p:sp>
        <p:nvSpPr>
          <p:cNvPr id="316" name="Google Shape;316;p47"/>
          <p:cNvSpPr/>
          <p:nvPr/>
        </p:nvSpPr>
        <p:spPr>
          <a:xfrm>
            <a:off x="-12" y="5966562"/>
            <a:ext cx="12192000" cy="360000"/>
          </a:xfrm>
          <a:prstGeom prst="rect">
            <a:avLst/>
          </a:prstGeom>
          <a:solidFill>
            <a:srgbClr val="2872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1: Ensure continuity and long-term backward compatibility of CEOS missions providing activity data and emission factors</a:t>
            </a:r>
            <a:endParaRPr>
              <a:solidFill>
                <a:schemeClr val="lt1"/>
              </a:solidFill>
              <a:latin typeface="Montserrat SemiBold"/>
              <a:ea typeface="Montserrat SemiBold"/>
              <a:cs typeface="Montserrat SemiBold"/>
              <a:sym typeface="Montserrat SemiBold"/>
            </a:endParaRPr>
          </a:p>
        </p:txBody>
      </p:sp>
      <p:sp>
        <p:nvSpPr>
          <p:cNvPr id="317" name="Google Shape;317;p47"/>
          <p:cNvSpPr/>
          <p:nvPr/>
        </p:nvSpPr>
        <p:spPr>
          <a:xfrm>
            <a:off x="-12" y="6326550"/>
            <a:ext cx="12192000" cy="540000"/>
          </a:xfrm>
          <a:prstGeom prst="rect">
            <a:avLst/>
          </a:prstGeom>
          <a:solidFill>
            <a:srgbClr val="287273">
              <a:alpha val="42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1.2: Explore harmonization and integration activities that generate temporal continuity and provide complete and consistent spatial coverage of Activity Data and biomass estimates.</a:t>
            </a:r>
            <a:endParaRPr>
              <a:solidFill>
                <a:schemeClr val="lt1"/>
              </a:solidFill>
              <a:latin typeface="Montserrat SemiBold"/>
              <a:ea typeface="Montserrat SemiBold"/>
              <a:cs typeface="Montserrat SemiBold"/>
              <a:sym typeface="Montserrat SemiBold"/>
            </a:endParaRPr>
          </a:p>
        </p:txBody>
      </p:sp>
      <p:sp>
        <p:nvSpPr>
          <p:cNvPr id="318" name="Google Shape;318;p47"/>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3300">
                <a:solidFill>
                  <a:schemeClr val="dk1"/>
                </a:solidFill>
              </a:rPr>
              <a:t>CarbonEYE</a:t>
            </a:r>
            <a:endParaRPr sz="3300">
              <a:solidFill>
                <a:schemeClr val="dk1"/>
              </a:solidFill>
            </a:endParaRPr>
          </a:p>
        </p:txBody>
      </p:sp>
      <p:pic>
        <p:nvPicPr>
          <p:cNvPr id="319" name="Google Shape;319;p47"/>
          <p:cNvPicPr preferRelativeResize="0"/>
          <p:nvPr/>
        </p:nvPicPr>
        <p:blipFill>
          <a:blip r:embed="rId5">
            <a:alphaModFix/>
          </a:blip>
          <a:stretch>
            <a:fillRect/>
          </a:stretch>
        </p:blipFill>
        <p:spPr>
          <a:xfrm>
            <a:off x="9598275" y="3987755"/>
            <a:ext cx="2461450" cy="440025"/>
          </a:xfrm>
          <a:prstGeom prst="rect">
            <a:avLst/>
          </a:prstGeom>
          <a:noFill/>
          <a:ln>
            <a:noFill/>
          </a:ln>
        </p:spPr>
      </p:pic>
      <p:pic>
        <p:nvPicPr>
          <p:cNvPr id="320" name="Google Shape;320;p47"/>
          <p:cNvPicPr preferRelativeResize="0"/>
          <p:nvPr/>
        </p:nvPicPr>
        <p:blipFill>
          <a:blip r:embed="rId6">
            <a:alphaModFix/>
          </a:blip>
          <a:stretch>
            <a:fillRect/>
          </a:stretch>
        </p:blipFill>
        <p:spPr>
          <a:xfrm>
            <a:off x="10316650" y="4541964"/>
            <a:ext cx="1743075" cy="400050"/>
          </a:xfrm>
          <a:prstGeom prst="rect">
            <a:avLst/>
          </a:prstGeom>
          <a:noFill/>
          <a:ln>
            <a:noFill/>
          </a:ln>
        </p:spPr>
      </p:pic>
      <p:sp>
        <p:nvSpPr>
          <p:cNvPr id="321" name="Google Shape;321;p47"/>
          <p:cNvSpPr txBox="1"/>
          <p:nvPr/>
        </p:nvSpPr>
        <p:spPr>
          <a:xfrm>
            <a:off x="176050" y="815440"/>
            <a:ext cx="113154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100"/>
              </a:spcBef>
              <a:spcAft>
                <a:spcPts val="0"/>
              </a:spcAft>
              <a:buNone/>
            </a:pPr>
            <a:r>
              <a:rPr b="1" lang="en-GB" sz="1800">
                <a:solidFill>
                  <a:srgbClr val="3B7D23"/>
                </a:solidFill>
              </a:rPr>
              <a:t>The use of Global Biomass Maps methodologies (e.g. CCI Biomass) in local-scale Carbon Markets </a:t>
            </a:r>
            <a:endParaRPr b="1" sz="1800">
              <a:solidFill>
                <a:srgbClr val="3B7D23"/>
              </a:solidFill>
            </a:endParaRPr>
          </a:p>
        </p:txBody>
      </p:sp>
      <p:pic>
        <p:nvPicPr>
          <p:cNvPr id="322" name="Google Shape;322;p47"/>
          <p:cNvPicPr preferRelativeResize="0"/>
          <p:nvPr/>
        </p:nvPicPr>
        <p:blipFill>
          <a:blip r:embed="rId7">
            <a:alphaModFix/>
          </a:blip>
          <a:stretch>
            <a:fillRect/>
          </a:stretch>
        </p:blipFill>
        <p:spPr>
          <a:xfrm>
            <a:off x="122375" y="4281450"/>
            <a:ext cx="6354550" cy="1622050"/>
          </a:xfrm>
          <a:prstGeom prst="rect">
            <a:avLst/>
          </a:prstGeom>
          <a:noFill/>
          <a:ln>
            <a:noFill/>
          </a:ln>
        </p:spPr>
      </p:pic>
      <p:pic>
        <p:nvPicPr>
          <p:cNvPr id="323" name="Google Shape;323;p47"/>
          <p:cNvPicPr preferRelativeResize="0"/>
          <p:nvPr/>
        </p:nvPicPr>
        <p:blipFill>
          <a:blip r:embed="rId8">
            <a:alphaModFix/>
          </a:blip>
          <a:stretch>
            <a:fillRect/>
          </a:stretch>
        </p:blipFill>
        <p:spPr>
          <a:xfrm>
            <a:off x="6813300" y="4136350"/>
            <a:ext cx="2705100" cy="1724025"/>
          </a:xfrm>
          <a:prstGeom prst="rect">
            <a:avLst/>
          </a:prstGeom>
          <a:noFill/>
          <a:ln>
            <a:noFill/>
          </a:ln>
        </p:spPr>
      </p:pic>
      <p:sp>
        <p:nvSpPr>
          <p:cNvPr id="324" name="Google Shape;324;p47"/>
          <p:cNvSpPr txBox="1"/>
          <p:nvPr/>
        </p:nvSpPr>
        <p:spPr>
          <a:xfrm>
            <a:off x="176045" y="1367370"/>
            <a:ext cx="11735700" cy="2662800"/>
          </a:xfrm>
          <a:prstGeom prst="rect">
            <a:avLst/>
          </a:prstGeom>
          <a:noFill/>
          <a:ln>
            <a:noFill/>
          </a:ln>
        </p:spPr>
        <p:txBody>
          <a:bodyPr anchorCtr="0" anchor="t" bIns="91425" lIns="91425" spcFirstLastPara="1" rIns="91425" wrap="square" tIns="91425">
            <a:spAutoFit/>
          </a:bodyPr>
          <a:lstStyle/>
          <a:p>
            <a:pPr indent="-317500" lvl="0" marL="457200" rtl="0" algn="just">
              <a:lnSpc>
                <a:spcPct val="150000"/>
              </a:lnSpc>
              <a:spcBef>
                <a:spcPts val="1000"/>
              </a:spcBef>
              <a:spcAft>
                <a:spcPts val="0"/>
              </a:spcAft>
              <a:buClr>
                <a:schemeClr val="dk1"/>
              </a:buClr>
              <a:buSzPts val="1400"/>
              <a:buChar char="●"/>
            </a:pPr>
            <a:r>
              <a:rPr b="1" lang="en-GB">
                <a:solidFill>
                  <a:schemeClr val="dk1"/>
                </a:solidFill>
              </a:rPr>
              <a:t>CarbonEye</a:t>
            </a:r>
            <a:r>
              <a:rPr lang="en-GB">
                <a:solidFill>
                  <a:schemeClr val="dk1"/>
                </a:solidFill>
              </a:rPr>
              <a:t> is funded under the Future EO-1 EO SCIENCE FOR SOCIETY permanently open call. Currently at mid-term.</a:t>
            </a:r>
            <a:endParaRPr>
              <a:solidFill>
                <a:schemeClr val="dk1"/>
              </a:solidFill>
            </a:endParaRPr>
          </a:p>
          <a:p>
            <a:pPr indent="-317500" lvl="0" marL="457200" rtl="0" algn="just">
              <a:lnSpc>
                <a:spcPct val="150000"/>
              </a:lnSpc>
              <a:spcBef>
                <a:spcPts val="0"/>
              </a:spcBef>
              <a:spcAft>
                <a:spcPts val="0"/>
              </a:spcAft>
              <a:buClr>
                <a:schemeClr val="dk1"/>
              </a:buClr>
              <a:buSzPts val="1400"/>
              <a:buChar char="●"/>
            </a:pPr>
            <a:r>
              <a:rPr b="1" lang="en-GB">
                <a:solidFill>
                  <a:schemeClr val="dk1"/>
                </a:solidFill>
              </a:rPr>
              <a:t>Aim</a:t>
            </a:r>
            <a:r>
              <a:rPr lang="en-GB">
                <a:solidFill>
                  <a:schemeClr val="dk1"/>
                </a:solidFill>
              </a:rPr>
              <a:t>: to harness the synergies between carbon markets and remote sensing technologies by developing tailored carbon data products based on profound expert knowledge</a:t>
            </a:r>
            <a:endParaRPr>
              <a:solidFill>
                <a:schemeClr val="dk1"/>
              </a:solidFill>
            </a:endParaRPr>
          </a:p>
          <a:p>
            <a:pPr indent="-317500" lvl="0" marL="457200" rtl="0" algn="just">
              <a:lnSpc>
                <a:spcPct val="150000"/>
              </a:lnSpc>
              <a:spcBef>
                <a:spcPts val="0"/>
              </a:spcBef>
              <a:spcAft>
                <a:spcPts val="0"/>
              </a:spcAft>
              <a:buClr>
                <a:schemeClr val="dk1"/>
              </a:buClr>
              <a:buSzPts val="1400"/>
              <a:buChar char="●"/>
            </a:pPr>
            <a:r>
              <a:rPr b="1" lang="en-GB">
                <a:solidFill>
                  <a:schemeClr val="dk1"/>
                </a:solidFill>
              </a:rPr>
              <a:t>How</a:t>
            </a:r>
            <a:r>
              <a:rPr lang="en-GB">
                <a:solidFill>
                  <a:schemeClr val="dk1"/>
                </a:solidFill>
              </a:rPr>
              <a:t>: combination of satellite SAR time series (S1, ALOS, SAOCOM) and LiDAR data in a physics-based framework (CCI Biomass)</a:t>
            </a:r>
            <a:endParaRPr>
              <a:solidFill>
                <a:schemeClr val="dk1"/>
              </a:solidFill>
            </a:endParaRPr>
          </a:p>
          <a:p>
            <a:pPr indent="-317500" lvl="0" marL="457200" rtl="0" algn="just">
              <a:lnSpc>
                <a:spcPct val="150000"/>
              </a:lnSpc>
              <a:spcBef>
                <a:spcPts val="0"/>
              </a:spcBef>
              <a:spcAft>
                <a:spcPts val="0"/>
              </a:spcAft>
              <a:buClr>
                <a:schemeClr val="dk1"/>
              </a:buClr>
              <a:buSzPts val="1400"/>
              <a:buChar char="●"/>
            </a:pPr>
            <a:r>
              <a:rPr b="1" lang="en-GB">
                <a:solidFill>
                  <a:schemeClr val="dk1"/>
                </a:solidFill>
              </a:rPr>
              <a:t>Where</a:t>
            </a:r>
            <a:r>
              <a:rPr lang="en-GB">
                <a:solidFill>
                  <a:schemeClr val="dk1"/>
                </a:solidFill>
              </a:rPr>
              <a:t>: seven Verra Verified Carbon Standard (VCS) project sites (user requirements defined, data collected, carbon estimation algorithm developed and tested)</a:t>
            </a:r>
            <a:endParaRPr>
              <a:solidFill>
                <a:schemeClr val="dk1"/>
              </a:solidFill>
            </a:endParaRPr>
          </a:p>
          <a:p>
            <a:pPr indent="-317500" lvl="0" marL="457200" rtl="0" algn="just">
              <a:lnSpc>
                <a:spcPct val="150000"/>
              </a:lnSpc>
              <a:spcBef>
                <a:spcPts val="0"/>
              </a:spcBef>
              <a:spcAft>
                <a:spcPts val="0"/>
              </a:spcAft>
              <a:buClr>
                <a:schemeClr val="dk1"/>
              </a:buClr>
              <a:buSzPts val="1400"/>
              <a:buChar char="●"/>
            </a:pPr>
            <a:r>
              <a:rPr b="1" lang="en-GB">
                <a:solidFill>
                  <a:schemeClr val="dk1"/>
                </a:solidFill>
              </a:rPr>
              <a:t>Main lessons learnt</a:t>
            </a:r>
            <a:r>
              <a:rPr lang="en-GB">
                <a:solidFill>
                  <a:schemeClr val="dk1"/>
                </a:solidFill>
              </a:rPr>
              <a:t>: 1) carbon estimation method is robust, 2) an accurate data product requires site-specific tailoring, including knowledge of tree species and forest management</a:t>
            </a:r>
            <a:endParaRPr>
              <a:solidFill>
                <a:schemeClr val="dk1"/>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pic>
        <p:nvPicPr>
          <p:cNvPr descr="remove the CEOS SIT-41 label from the top right" id="329" name="Google Shape;329;p48"/>
          <p:cNvPicPr preferRelativeResize="0"/>
          <p:nvPr/>
        </p:nvPicPr>
        <p:blipFill>
          <a:blip r:embed="rId3">
            <a:alphaModFix/>
          </a:blip>
          <a:stretch>
            <a:fillRect/>
          </a:stretch>
        </p:blipFill>
        <p:spPr>
          <a:xfrm>
            <a:off x="-47625" y="0"/>
            <a:ext cx="12287250" cy="6858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3" name="Shape 333"/>
        <p:cNvGrpSpPr/>
        <p:nvPr/>
      </p:nvGrpSpPr>
      <p:grpSpPr>
        <a:xfrm>
          <a:off x="0" y="0"/>
          <a:ext cx="0" cy="0"/>
          <a:chOff x="0" y="0"/>
          <a:chExt cx="0" cy="0"/>
        </a:xfrm>
      </p:grpSpPr>
      <p:sp>
        <p:nvSpPr>
          <p:cNvPr id="334" name="Google Shape;334;p49"/>
          <p:cNvSpPr/>
          <p:nvPr/>
        </p:nvSpPr>
        <p:spPr>
          <a:xfrm>
            <a:off x="0" y="6498012"/>
            <a:ext cx="12192000" cy="360000"/>
          </a:xfrm>
          <a:prstGeom prst="rect">
            <a:avLst/>
          </a:prstGeom>
          <a:solidFill>
            <a:srgbClr val="8AB17E">
              <a:alpha val="74680"/>
            </a:srgbClr>
          </a:solidFill>
          <a:ln>
            <a:noFill/>
          </a:ln>
        </p:spPr>
        <p:txBody>
          <a:bodyPr anchorCtr="0" anchor="ctr" bIns="91425" lIns="91425" spcFirstLastPara="1" rIns="91425" wrap="square" tIns="91425">
            <a:noAutofit/>
          </a:bodyPr>
          <a:lstStyle/>
          <a:p>
            <a:pPr indent="0" lvl="0" marL="0" rtl="0" algn="l">
              <a:spcBef>
                <a:spcPts val="0"/>
              </a:spcBef>
              <a:spcAft>
                <a:spcPts val="600"/>
              </a:spcAft>
              <a:buNone/>
            </a:pPr>
            <a:r>
              <a:rPr lang="en-GB" sz="1300">
                <a:solidFill>
                  <a:schemeClr val="lt1"/>
                </a:solidFill>
                <a:latin typeface="Montserrat SemiBold"/>
                <a:ea typeface="Montserrat SemiBold"/>
                <a:cs typeface="Montserrat SemiBold"/>
                <a:sym typeface="Montserrat SemiBold"/>
              </a:rPr>
              <a:t>3.2: Undertake dedicated country </a:t>
            </a:r>
            <a:r>
              <a:rPr lang="en-GB" sz="1300">
                <a:solidFill>
                  <a:schemeClr val="lt1"/>
                </a:solidFill>
                <a:latin typeface="Montserrat SemiBold"/>
                <a:ea typeface="Montserrat SemiBold"/>
                <a:cs typeface="Montserrat SemiBold"/>
                <a:sym typeface="Montserrat SemiBold"/>
              </a:rPr>
              <a:t>demonstration</a:t>
            </a:r>
            <a:r>
              <a:rPr lang="en-GB" sz="1300">
                <a:solidFill>
                  <a:schemeClr val="lt1"/>
                </a:solidFill>
                <a:latin typeface="Montserrat SemiBold"/>
                <a:ea typeface="Montserrat SemiBold"/>
                <a:cs typeface="Montserrat SemiBold"/>
                <a:sym typeface="Montserrat SemiBold"/>
              </a:rPr>
              <a:t> / </a:t>
            </a:r>
            <a:r>
              <a:rPr lang="en-GB" sz="1300">
                <a:solidFill>
                  <a:schemeClr val="lt1"/>
                </a:solidFill>
                <a:latin typeface="Montserrat SemiBold"/>
                <a:ea typeface="Montserrat SemiBold"/>
                <a:cs typeface="Montserrat SemiBold"/>
                <a:sym typeface="Montserrat SemiBold"/>
              </a:rPr>
              <a:t>fields</a:t>
            </a:r>
            <a:r>
              <a:rPr lang="en-GB" sz="1300">
                <a:solidFill>
                  <a:schemeClr val="lt1"/>
                </a:solidFill>
                <a:latin typeface="Montserrat SemiBold"/>
                <a:ea typeface="Montserrat SemiBold"/>
                <a:cs typeface="Montserrat SemiBold"/>
                <a:sym typeface="Montserrat SemiBold"/>
              </a:rPr>
              <a:t> campaigns for better ground / space data </a:t>
            </a:r>
            <a:r>
              <a:rPr lang="en-GB" sz="1300">
                <a:solidFill>
                  <a:schemeClr val="lt1"/>
                </a:solidFill>
                <a:latin typeface="Montserrat SemiBold"/>
                <a:ea typeface="Montserrat SemiBold"/>
                <a:cs typeface="Montserrat SemiBold"/>
                <a:sym typeface="Montserrat SemiBold"/>
              </a:rPr>
              <a:t>integration</a:t>
            </a:r>
            <a:r>
              <a:rPr lang="en-GB" sz="1300">
                <a:solidFill>
                  <a:schemeClr val="lt1"/>
                </a:solidFill>
                <a:latin typeface="Montserrat SemiBold"/>
                <a:ea typeface="Montserrat SemiBold"/>
                <a:cs typeface="Montserrat SemiBold"/>
                <a:sym typeface="Montserrat SemiBold"/>
              </a:rPr>
              <a:t> </a:t>
            </a:r>
            <a:endParaRPr sz="1300">
              <a:solidFill>
                <a:schemeClr val="lt1"/>
              </a:solidFill>
              <a:latin typeface="Montserrat SemiBold"/>
              <a:ea typeface="Montserrat SemiBold"/>
              <a:cs typeface="Montserrat SemiBold"/>
              <a:sym typeface="Montserrat SemiBold"/>
            </a:endParaRPr>
          </a:p>
        </p:txBody>
      </p:sp>
      <p:sp>
        <p:nvSpPr>
          <p:cNvPr id="335" name="Google Shape;335;p49"/>
          <p:cNvSpPr/>
          <p:nvPr/>
        </p:nvSpPr>
        <p:spPr>
          <a:xfrm>
            <a:off x="0" y="6136341"/>
            <a:ext cx="12192000" cy="360000"/>
          </a:xfrm>
          <a:prstGeom prst="rect">
            <a:avLst/>
          </a:prstGeom>
          <a:solidFill>
            <a:srgbClr val="8AB1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3: Enable dialogue between inventory practitioners and the CEOS community</a:t>
            </a:r>
            <a:endParaRPr>
              <a:solidFill>
                <a:schemeClr val="lt1"/>
              </a:solidFill>
              <a:latin typeface="Montserrat SemiBold"/>
              <a:ea typeface="Montserrat SemiBold"/>
              <a:cs typeface="Montserrat SemiBold"/>
              <a:sym typeface="Montserrat SemiBold"/>
            </a:endParaRPr>
          </a:p>
        </p:txBody>
      </p:sp>
      <p:sp>
        <p:nvSpPr>
          <p:cNvPr id="336" name="Google Shape;336;p49"/>
          <p:cNvSpPr txBox="1"/>
          <p:nvPr/>
        </p:nvSpPr>
        <p:spPr>
          <a:xfrm>
            <a:off x="0" y="0"/>
            <a:ext cx="12192000" cy="1231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3400">
                <a:solidFill>
                  <a:schemeClr val="dk1"/>
                </a:solidFill>
                <a:latin typeface="Trebuchet MS"/>
                <a:ea typeface="Trebuchet MS"/>
                <a:cs typeface="Trebuchet MS"/>
                <a:sym typeface="Trebuchet MS"/>
              </a:rPr>
              <a:t>CoMet 3.0 Tropics mission on HALO</a:t>
            </a:r>
            <a:endParaRPr sz="3400">
              <a:solidFill>
                <a:schemeClr val="dk1"/>
              </a:solidFill>
              <a:latin typeface="Trebuchet MS"/>
              <a:ea typeface="Trebuchet MS"/>
              <a:cs typeface="Trebuchet MS"/>
              <a:sym typeface="Trebuchet MS"/>
            </a:endParaRPr>
          </a:p>
          <a:p>
            <a:pPr indent="0" lvl="0" marL="0" rtl="0" algn="l">
              <a:spcBef>
                <a:spcPts val="0"/>
              </a:spcBef>
              <a:spcAft>
                <a:spcPts val="0"/>
              </a:spcAft>
              <a:buNone/>
            </a:pPr>
            <a:r>
              <a:rPr lang="en-GB" sz="3400">
                <a:solidFill>
                  <a:schemeClr val="dk1"/>
                </a:solidFill>
                <a:latin typeface="Trebuchet MS"/>
                <a:ea typeface="Trebuchet MS"/>
                <a:cs typeface="Trebuchet MS"/>
                <a:sym typeface="Trebuchet MS"/>
              </a:rPr>
              <a:t>supported by ESA‘s BRACCIOLE project</a:t>
            </a:r>
            <a:r>
              <a:rPr lang="en-GB" sz="1100">
                <a:solidFill>
                  <a:schemeClr val="dk1"/>
                </a:solidFill>
              </a:rPr>
              <a:t> </a:t>
            </a:r>
            <a:endParaRPr/>
          </a:p>
        </p:txBody>
      </p:sp>
      <p:pic>
        <p:nvPicPr>
          <p:cNvPr id="337" name="Google Shape;337;p49"/>
          <p:cNvPicPr preferRelativeResize="0"/>
          <p:nvPr/>
        </p:nvPicPr>
        <p:blipFill>
          <a:blip r:embed="rId3">
            <a:alphaModFix/>
          </a:blip>
          <a:stretch>
            <a:fillRect/>
          </a:stretch>
        </p:blipFill>
        <p:spPr>
          <a:xfrm>
            <a:off x="7110525" y="1293000"/>
            <a:ext cx="4875132" cy="4538542"/>
          </a:xfrm>
          <a:prstGeom prst="rect">
            <a:avLst/>
          </a:prstGeom>
          <a:noFill/>
          <a:ln>
            <a:noFill/>
          </a:ln>
        </p:spPr>
      </p:pic>
      <p:sp>
        <p:nvSpPr>
          <p:cNvPr id="338" name="Google Shape;338;p49"/>
          <p:cNvSpPr txBox="1"/>
          <p:nvPr/>
        </p:nvSpPr>
        <p:spPr>
          <a:xfrm>
            <a:off x="0" y="1475407"/>
            <a:ext cx="7295400" cy="4112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sz="1600">
                <a:solidFill>
                  <a:schemeClr val="dk1"/>
                </a:solidFill>
                <a:latin typeface="Trebuchet MS"/>
                <a:ea typeface="Trebuchet MS"/>
                <a:cs typeface="Trebuchet MS"/>
                <a:sym typeface="Trebuchet MS"/>
              </a:rPr>
              <a:t>Airborne campaign on German research aircraft HALO</a:t>
            </a:r>
            <a:endParaRPr b="1" sz="1600">
              <a:solidFill>
                <a:schemeClr val="dk1"/>
              </a:solidFill>
              <a:latin typeface="Trebuchet MS"/>
              <a:ea typeface="Trebuchet MS"/>
              <a:cs typeface="Trebuchet MS"/>
              <a:sym typeface="Trebuchet MS"/>
            </a:endParaRPr>
          </a:p>
          <a:p>
            <a:pPr indent="0" lvl="0" marL="0" rtl="0" algn="l">
              <a:lnSpc>
                <a:spcPct val="115000"/>
              </a:lnSpc>
              <a:spcBef>
                <a:spcPts val="0"/>
              </a:spcBef>
              <a:spcAft>
                <a:spcPts val="0"/>
              </a:spcAft>
              <a:buNone/>
            </a:pPr>
            <a:r>
              <a:rPr b="1" lang="en-GB" sz="1600">
                <a:solidFill>
                  <a:schemeClr val="dk1"/>
                </a:solidFill>
                <a:latin typeface="Trebuchet MS"/>
                <a:ea typeface="Trebuchet MS"/>
                <a:cs typeface="Trebuchet MS"/>
                <a:sym typeface="Trebuchet MS"/>
              </a:rPr>
              <a:t>Sophisticated multi-instrument greenhouse gas payload</a:t>
            </a:r>
            <a:endParaRPr b="1" sz="1600">
              <a:solidFill>
                <a:schemeClr val="dk1"/>
              </a:solidFill>
              <a:latin typeface="Trebuchet MS"/>
              <a:ea typeface="Trebuchet MS"/>
              <a:cs typeface="Trebuchet MS"/>
              <a:sym typeface="Trebuchet MS"/>
            </a:endParaRPr>
          </a:p>
          <a:p>
            <a:pPr indent="-330200" lvl="0" marL="457200" rtl="0" algn="l">
              <a:lnSpc>
                <a:spcPct val="115000"/>
              </a:lnSpc>
              <a:spcBef>
                <a:spcPts val="0"/>
              </a:spcBef>
              <a:spcAft>
                <a:spcPts val="0"/>
              </a:spcAft>
              <a:buClr>
                <a:schemeClr val="dk1"/>
              </a:buClr>
              <a:buSzPts val="1600"/>
              <a:buChar char="●"/>
            </a:pPr>
            <a:r>
              <a:rPr lang="en-GB" sz="1600">
                <a:solidFill>
                  <a:schemeClr val="dk1"/>
                </a:solidFill>
                <a:latin typeface="Trebuchet MS"/>
                <a:ea typeface="Trebuchet MS"/>
                <a:cs typeface="Trebuchet MS"/>
                <a:sym typeface="Trebuchet MS"/>
              </a:rPr>
              <a:t>Remote Sensing and in-situ</a:t>
            </a:r>
            <a:endParaRPr sz="1600">
              <a:solidFill>
                <a:schemeClr val="dk1"/>
              </a:solidFill>
              <a:latin typeface="Trebuchet MS"/>
              <a:ea typeface="Trebuchet MS"/>
              <a:cs typeface="Trebuchet MS"/>
              <a:sym typeface="Trebuchet MS"/>
            </a:endParaRPr>
          </a:p>
          <a:p>
            <a:pPr indent="-330200" lvl="0" marL="457200" rtl="0" algn="l">
              <a:lnSpc>
                <a:spcPct val="115000"/>
              </a:lnSpc>
              <a:spcBef>
                <a:spcPts val="0"/>
              </a:spcBef>
              <a:spcAft>
                <a:spcPts val="0"/>
              </a:spcAft>
              <a:buClr>
                <a:schemeClr val="dk1"/>
              </a:buClr>
              <a:buSzPts val="1600"/>
              <a:buChar char="●"/>
            </a:pPr>
            <a:r>
              <a:rPr lang="en-GB" sz="1600">
                <a:solidFill>
                  <a:schemeClr val="dk1"/>
                </a:solidFill>
                <a:latin typeface="Trebuchet MS"/>
                <a:ea typeface="Trebuchet MS"/>
                <a:cs typeface="Trebuchet MS"/>
                <a:sym typeface="Trebuchet MS"/>
              </a:rPr>
              <a:t>Period: 25 July – 6 Sept. 2026, Campaign base: Cuiabá, MT</a:t>
            </a:r>
            <a:endParaRPr sz="1600">
              <a:solidFill>
                <a:schemeClr val="dk1"/>
              </a:solidFill>
              <a:latin typeface="Trebuchet MS"/>
              <a:ea typeface="Trebuchet MS"/>
              <a:cs typeface="Trebuchet MS"/>
              <a:sym typeface="Trebuchet MS"/>
            </a:endParaRPr>
          </a:p>
          <a:p>
            <a:pPr indent="-330200" lvl="0" marL="457200" rtl="0" algn="l">
              <a:lnSpc>
                <a:spcPct val="115000"/>
              </a:lnSpc>
              <a:spcBef>
                <a:spcPts val="0"/>
              </a:spcBef>
              <a:spcAft>
                <a:spcPts val="0"/>
              </a:spcAft>
              <a:buClr>
                <a:schemeClr val="dk1"/>
              </a:buClr>
              <a:buSzPts val="1600"/>
              <a:buChar char="●"/>
            </a:pPr>
            <a:r>
              <a:rPr lang="en-GB" sz="1600">
                <a:solidFill>
                  <a:schemeClr val="dk1"/>
                </a:solidFill>
                <a:latin typeface="Trebuchet MS"/>
                <a:ea typeface="Trebuchet MS"/>
                <a:cs typeface="Trebuchet MS"/>
                <a:sym typeface="Trebuchet MS"/>
              </a:rPr>
              <a:t>Successfully conducted 14 Research flights</a:t>
            </a:r>
            <a:endParaRPr sz="1600">
              <a:solidFill>
                <a:schemeClr val="dk1"/>
              </a:solidFill>
              <a:latin typeface="Trebuchet MS"/>
              <a:ea typeface="Trebuchet MS"/>
              <a:cs typeface="Trebuchet MS"/>
              <a:sym typeface="Trebuchet MS"/>
            </a:endParaRPr>
          </a:p>
          <a:p>
            <a:pPr indent="0" lvl="0" marL="457200" rtl="0" algn="l">
              <a:lnSpc>
                <a:spcPct val="115000"/>
              </a:lnSpc>
              <a:spcBef>
                <a:spcPts val="0"/>
              </a:spcBef>
              <a:spcAft>
                <a:spcPts val="0"/>
              </a:spcAft>
              <a:buNone/>
            </a:pPr>
            <a:r>
              <a:rPr lang="en-GB" sz="1600">
                <a:solidFill>
                  <a:schemeClr val="dk1"/>
                </a:solidFill>
                <a:latin typeface="Trebuchet MS"/>
                <a:ea typeface="Trebuchet MS"/>
                <a:cs typeface="Trebuchet MS"/>
                <a:sym typeface="Trebuchet MS"/>
              </a:rPr>
              <a:t>= 123 Flight hours in Brazil (+ transfers)</a:t>
            </a:r>
            <a:endParaRPr sz="1600">
              <a:solidFill>
                <a:schemeClr val="dk1"/>
              </a:solidFill>
              <a:latin typeface="Trebuchet MS"/>
              <a:ea typeface="Trebuchet MS"/>
              <a:cs typeface="Trebuchet MS"/>
              <a:sym typeface="Trebuchet MS"/>
            </a:endParaRPr>
          </a:p>
          <a:p>
            <a:pPr indent="0" lvl="0" marL="0" rtl="0" algn="l">
              <a:lnSpc>
                <a:spcPct val="115000"/>
              </a:lnSpc>
              <a:spcBef>
                <a:spcPts val="0"/>
              </a:spcBef>
              <a:spcAft>
                <a:spcPts val="0"/>
              </a:spcAft>
              <a:buNone/>
            </a:pPr>
            <a:r>
              <a:t/>
            </a:r>
            <a:endParaRPr sz="1600">
              <a:solidFill>
                <a:schemeClr val="dk1"/>
              </a:solidFill>
            </a:endParaRPr>
          </a:p>
          <a:p>
            <a:pPr indent="0" lvl="0" marL="0" rtl="0" algn="l">
              <a:lnSpc>
                <a:spcPct val="115000"/>
              </a:lnSpc>
              <a:spcBef>
                <a:spcPts val="0"/>
              </a:spcBef>
              <a:spcAft>
                <a:spcPts val="0"/>
              </a:spcAft>
              <a:buNone/>
            </a:pPr>
            <a:r>
              <a:rPr b="1" lang="en-GB" sz="1600">
                <a:solidFill>
                  <a:schemeClr val="dk1"/>
                </a:solidFill>
                <a:latin typeface="Trebuchet MS"/>
                <a:ea typeface="Trebuchet MS"/>
                <a:cs typeface="Trebuchet MS"/>
                <a:sym typeface="Trebuchet MS"/>
              </a:rPr>
              <a:t>Main targets:</a:t>
            </a:r>
            <a:endParaRPr b="1" sz="1600">
              <a:solidFill>
                <a:schemeClr val="dk1"/>
              </a:solidFill>
              <a:latin typeface="Trebuchet MS"/>
              <a:ea typeface="Trebuchet MS"/>
              <a:cs typeface="Trebuchet MS"/>
              <a:sym typeface="Trebuchet MS"/>
            </a:endParaRPr>
          </a:p>
          <a:p>
            <a:pPr indent="-330200" lvl="0" marL="457200" rtl="0" algn="l">
              <a:lnSpc>
                <a:spcPct val="115000"/>
              </a:lnSpc>
              <a:spcBef>
                <a:spcPts val="0"/>
              </a:spcBef>
              <a:spcAft>
                <a:spcPts val="0"/>
              </a:spcAft>
              <a:buClr>
                <a:schemeClr val="dk1"/>
              </a:buClr>
              <a:buSzPts val="1600"/>
              <a:buChar char="●"/>
            </a:pPr>
            <a:r>
              <a:rPr lang="en-GB" sz="1600">
                <a:solidFill>
                  <a:schemeClr val="dk1"/>
                </a:solidFill>
                <a:latin typeface="Trebuchet MS"/>
                <a:ea typeface="Trebuchet MS"/>
                <a:cs typeface="Trebuchet MS"/>
                <a:sym typeface="Trebuchet MS"/>
              </a:rPr>
              <a:t>Wetlands: Amazon, Pantanal, Llanos de Moxos (Bolivia)</a:t>
            </a:r>
            <a:endParaRPr sz="1600">
              <a:solidFill>
                <a:schemeClr val="dk1"/>
              </a:solidFill>
              <a:latin typeface="Trebuchet MS"/>
              <a:ea typeface="Trebuchet MS"/>
              <a:cs typeface="Trebuchet MS"/>
              <a:sym typeface="Trebuchet MS"/>
            </a:endParaRPr>
          </a:p>
          <a:p>
            <a:pPr indent="-330200" lvl="0" marL="457200" rtl="0" algn="l">
              <a:lnSpc>
                <a:spcPct val="115000"/>
              </a:lnSpc>
              <a:spcBef>
                <a:spcPts val="0"/>
              </a:spcBef>
              <a:spcAft>
                <a:spcPts val="0"/>
              </a:spcAft>
              <a:buClr>
                <a:schemeClr val="dk1"/>
              </a:buClr>
              <a:buSzPts val="1600"/>
              <a:buChar char="●"/>
            </a:pPr>
            <a:r>
              <a:rPr lang="en-GB" sz="1600">
                <a:solidFill>
                  <a:schemeClr val="dk1"/>
                </a:solidFill>
                <a:latin typeface="Trebuchet MS"/>
                <a:ea typeface="Trebuchet MS"/>
                <a:cs typeface="Trebuchet MS"/>
                <a:sym typeface="Trebuchet MS"/>
              </a:rPr>
              <a:t>Overflights over ATTO, Santarém Supersite (3x), Flux Towers</a:t>
            </a:r>
            <a:endParaRPr sz="1600">
              <a:solidFill>
                <a:schemeClr val="dk1"/>
              </a:solidFill>
              <a:latin typeface="Trebuchet MS"/>
              <a:ea typeface="Trebuchet MS"/>
              <a:cs typeface="Trebuchet MS"/>
              <a:sym typeface="Trebuchet MS"/>
            </a:endParaRPr>
          </a:p>
          <a:p>
            <a:pPr indent="-330200" lvl="0" marL="457200" rtl="0" algn="l">
              <a:lnSpc>
                <a:spcPct val="115000"/>
              </a:lnSpc>
              <a:spcBef>
                <a:spcPts val="0"/>
              </a:spcBef>
              <a:spcAft>
                <a:spcPts val="0"/>
              </a:spcAft>
              <a:buClr>
                <a:schemeClr val="dk1"/>
              </a:buClr>
              <a:buSzPts val="1600"/>
              <a:buChar char="●"/>
            </a:pPr>
            <a:r>
              <a:rPr lang="en-GB" sz="1600">
                <a:solidFill>
                  <a:schemeClr val="dk1"/>
                </a:solidFill>
                <a:latin typeface="Trebuchet MS"/>
                <a:ea typeface="Trebuchet MS"/>
                <a:cs typeface="Trebuchet MS"/>
                <a:sym typeface="Trebuchet MS"/>
              </a:rPr>
              <a:t>Tropical CO2 &amp; SIF over different biomes (primary &amp;</a:t>
            </a:r>
            <a:endParaRPr sz="1600">
              <a:solidFill>
                <a:schemeClr val="dk1"/>
              </a:solidFill>
              <a:latin typeface="Trebuchet MS"/>
              <a:ea typeface="Trebuchet MS"/>
              <a:cs typeface="Trebuchet MS"/>
              <a:sym typeface="Trebuchet MS"/>
            </a:endParaRPr>
          </a:p>
          <a:p>
            <a:pPr indent="0" lvl="0" marL="457200" rtl="0" algn="l">
              <a:lnSpc>
                <a:spcPct val="115000"/>
              </a:lnSpc>
              <a:spcBef>
                <a:spcPts val="0"/>
              </a:spcBef>
              <a:spcAft>
                <a:spcPts val="0"/>
              </a:spcAft>
              <a:buNone/>
            </a:pPr>
            <a:r>
              <a:rPr lang="en-GB" sz="1600">
                <a:solidFill>
                  <a:schemeClr val="dk1"/>
                </a:solidFill>
                <a:latin typeface="Trebuchet MS"/>
                <a:ea typeface="Trebuchet MS"/>
                <a:cs typeface="Trebuchet MS"/>
                <a:sym typeface="Trebuchet MS"/>
              </a:rPr>
              <a:t>secondary forest, disturbed forest, tropical savanna)</a:t>
            </a:r>
            <a:endParaRPr sz="1600">
              <a:solidFill>
                <a:schemeClr val="dk1"/>
              </a:solidFill>
              <a:latin typeface="Trebuchet MS"/>
              <a:ea typeface="Trebuchet MS"/>
              <a:cs typeface="Trebuchet MS"/>
              <a:sym typeface="Trebuchet MS"/>
            </a:endParaRPr>
          </a:p>
          <a:p>
            <a:pPr indent="-330200" lvl="0" marL="457200" rtl="0" algn="l">
              <a:lnSpc>
                <a:spcPct val="115000"/>
              </a:lnSpc>
              <a:spcBef>
                <a:spcPts val="0"/>
              </a:spcBef>
              <a:spcAft>
                <a:spcPts val="0"/>
              </a:spcAft>
              <a:buClr>
                <a:schemeClr val="dk1"/>
              </a:buClr>
              <a:buSzPts val="1600"/>
              <a:buChar char="●"/>
            </a:pPr>
            <a:r>
              <a:rPr lang="en-GB" sz="1600">
                <a:solidFill>
                  <a:schemeClr val="dk1"/>
                </a:solidFill>
                <a:latin typeface="Trebuchet MS"/>
                <a:ea typeface="Trebuchet MS"/>
                <a:cs typeface="Trebuchet MS"/>
                <a:sym typeface="Trebuchet MS"/>
              </a:rPr>
              <a:t>Anthropogenic GHG sources: agriculture, feedlots, hydropower dams, ..</a:t>
            </a:r>
            <a:endParaRPr sz="1600">
              <a:solidFill>
                <a:schemeClr val="dk1"/>
              </a:solidFill>
              <a:latin typeface="Trebuchet MS"/>
              <a:ea typeface="Trebuchet MS"/>
              <a:cs typeface="Trebuchet MS"/>
              <a:sym typeface="Trebuchet MS"/>
            </a:endParaRPr>
          </a:p>
          <a:p>
            <a:pPr indent="-330200" lvl="0" marL="457200" rtl="0" algn="l">
              <a:lnSpc>
                <a:spcPct val="115000"/>
              </a:lnSpc>
              <a:spcBef>
                <a:spcPts val="0"/>
              </a:spcBef>
              <a:spcAft>
                <a:spcPts val="0"/>
              </a:spcAft>
              <a:buClr>
                <a:schemeClr val="dk1"/>
              </a:buClr>
              <a:buSzPts val="1600"/>
              <a:buChar char="●"/>
            </a:pPr>
            <a:r>
              <a:rPr lang="en-GB" sz="1600">
                <a:solidFill>
                  <a:schemeClr val="dk1"/>
                </a:solidFill>
                <a:latin typeface="Trebuchet MS"/>
                <a:ea typeface="Trebuchet MS"/>
                <a:cs typeface="Trebuchet MS"/>
                <a:sym typeface="Trebuchet MS"/>
              </a:rPr>
              <a:t>GHG Satellite validation and mission preparation</a:t>
            </a:r>
            <a:endParaRPr sz="1600">
              <a:solidFill>
                <a:schemeClr val="dk1"/>
              </a:solidFill>
              <a:latin typeface="Trebuchet MS"/>
              <a:ea typeface="Trebuchet MS"/>
              <a:cs typeface="Trebuchet MS"/>
              <a:sym typeface="Trebuchet MS"/>
            </a:endParaRPr>
          </a:p>
        </p:txBody>
      </p:sp>
      <p:pic>
        <p:nvPicPr>
          <p:cNvPr id="339" name="Google Shape;339;p49"/>
          <p:cNvPicPr preferRelativeResize="0"/>
          <p:nvPr/>
        </p:nvPicPr>
        <p:blipFill>
          <a:blip r:embed="rId4">
            <a:alphaModFix/>
          </a:blip>
          <a:stretch>
            <a:fillRect/>
          </a:stretch>
        </p:blipFill>
        <p:spPr>
          <a:xfrm>
            <a:off x="10308724" y="0"/>
            <a:ext cx="1618743" cy="1293000"/>
          </a:xfrm>
          <a:prstGeom prst="rect">
            <a:avLst/>
          </a:prstGeom>
          <a:noFill/>
          <a:ln>
            <a:noFill/>
          </a:ln>
        </p:spPr>
      </p:pic>
      <p:pic>
        <p:nvPicPr>
          <p:cNvPr id="340" name="Google Shape;340;p49"/>
          <p:cNvPicPr preferRelativeResize="0"/>
          <p:nvPr/>
        </p:nvPicPr>
        <p:blipFill rotWithShape="1">
          <a:blip r:embed="rId5">
            <a:alphaModFix/>
          </a:blip>
          <a:srcRect b="27022" l="16361" r="16502" t="25211"/>
          <a:stretch/>
        </p:blipFill>
        <p:spPr>
          <a:xfrm>
            <a:off x="8492290" y="65652"/>
            <a:ext cx="1733960" cy="774674"/>
          </a:xfrm>
          <a:prstGeom prst="rect">
            <a:avLst/>
          </a:prstGeom>
          <a:noFill/>
          <a:ln>
            <a:noFill/>
          </a:ln>
        </p:spPr>
      </p:pic>
      <p:sp>
        <p:nvSpPr>
          <p:cNvPr id="341" name="Google Shape;341;p49"/>
          <p:cNvSpPr txBox="1"/>
          <p:nvPr/>
        </p:nvSpPr>
        <p:spPr>
          <a:xfrm>
            <a:off x="0" y="5793226"/>
            <a:ext cx="11442600" cy="4155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1500">
                <a:solidFill>
                  <a:schemeClr val="dk1"/>
                </a:solidFill>
                <a:highlight>
                  <a:srgbClr val="FFFFFF"/>
                </a:highlight>
              </a:rPr>
              <a:t>University Bremen -  Institute of Environmental Physics - DLR Institute of Physics of the Atmosphere.</a:t>
            </a:r>
            <a:r>
              <a:rPr lang="en-GB" sz="1100">
                <a:solidFill>
                  <a:schemeClr val="dk1"/>
                </a:solidFill>
              </a:rPr>
              <a:t>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45" name="Shape 345"/>
        <p:cNvGrpSpPr/>
        <p:nvPr/>
      </p:nvGrpSpPr>
      <p:grpSpPr>
        <a:xfrm>
          <a:off x="0" y="0"/>
          <a:ext cx="0" cy="0"/>
          <a:chOff x="0" y="0"/>
          <a:chExt cx="0" cy="0"/>
        </a:xfrm>
      </p:grpSpPr>
      <p:sp>
        <p:nvSpPr>
          <p:cNvPr id="346" name="Google Shape;346;p50"/>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3500">
                <a:solidFill>
                  <a:schemeClr val="dk1"/>
                </a:solidFill>
                <a:latin typeface="Arial"/>
                <a:ea typeface="Arial"/>
                <a:cs typeface="Arial"/>
                <a:sym typeface="Arial"/>
              </a:rPr>
              <a:t>ESA </a:t>
            </a:r>
            <a:r>
              <a:rPr lang="en-GB" sz="3500">
                <a:solidFill>
                  <a:schemeClr val="dk1"/>
                </a:solidFill>
                <a:latin typeface="Arial"/>
                <a:ea typeface="Arial"/>
                <a:cs typeface="Arial"/>
                <a:sym typeface="Arial"/>
              </a:rPr>
              <a:t>WorldPeatlands</a:t>
            </a:r>
            <a:endParaRPr sz="5500">
              <a:solidFill>
                <a:schemeClr val="dk1"/>
              </a:solidFill>
            </a:endParaRPr>
          </a:p>
        </p:txBody>
      </p:sp>
      <p:pic>
        <p:nvPicPr>
          <p:cNvPr id="347" name="Google Shape;347;p50"/>
          <p:cNvPicPr preferRelativeResize="0"/>
          <p:nvPr/>
        </p:nvPicPr>
        <p:blipFill rotWithShape="1">
          <a:blip r:embed="rId3">
            <a:alphaModFix/>
          </a:blip>
          <a:srcRect b="0" l="0" r="59217" t="0"/>
          <a:stretch/>
        </p:blipFill>
        <p:spPr>
          <a:xfrm>
            <a:off x="50175" y="1589050"/>
            <a:ext cx="4421373" cy="4148042"/>
          </a:xfrm>
          <a:prstGeom prst="rect">
            <a:avLst/>
          </a:prstGeom>
          <a:noFill/>
          <a:ln>
            <a:noFill/>
          </a:ln>
        </p:spPr>
      </p:pic>
      <p:sp>
        <p:nvSpPr>
          <p:cNvPr id="348" name="Google Shape;348;p50"/>
          <p:cNvSpPr/>
          <p:nvPr/>
        </p:nvSpPr>
        <p:spPr>
          <a:xfrm>
            <a:off x="0" y="6498012"/>
            <a:ext cx="12192000" cy="360000"/>
          </a:xfrm>
          <a:prstGeom prst="rect">
            <a:avLst/>
          </a:prstGeom>
          <a:solidFill>
            <a:srgbClr val="8AB17E">
              <a:alpha val="74680"/>
            </a:srgbClr>
          </a:solidFill>
          <a:ln>
            <a:noFill/>
          </a:ln>
        </p:spPr>
        <p:txBody>
          <a:bodyPr anchorCtr="0" anchor="ctr" bIns="91425" lIns="91425" spcFirstLastPara="1" rIns="91425" wrap="square" tIns="91425">
            <a:noAutofit/>
          </a:bodyPr>
          <a:lstStyle/>
          <a:p>
            <a:pPr indent="0" lvl="0" marL="0" rtl="0" algn="l">
              <a:spcBef>
                <a:spcPts val="0"/>
              </a:spcBef>
              <a:spcAft>
                <a:spcPts val="600"/>
              </a:spcAft>
              <a:buNone/>
            </a:pPr>
            <a:r>
              <a:rPr lang="en-GB" sz="1100">
                <a:solidFill>
                  <a:schemeClr val="lt1"/>
                </a:solidFill>
                <a:latin typeface="Montserrat SemiBold"/>
                <a:ea typeface="Montserrat SemiBold"/>
                <a:cs typeface="Montserrat SemiBold"/>
                <a:sym typeface="Montserrat SemiBold"/>
              </a:rPr>
              <a:t>3.3: Support NFI teams and review experts accessing independent estimates derived from satellite EO in the context of the Enhanced Transparency Framework</a:t>
            </a:r>
            <a:endParaRPr sz="1100">
              <a:solidFill>
                <a:schemeClr val="lt1"/>
              </a:solidFill>
              <a:latin typeface="Montserrat SemiBold"/>
              <a:ea typeface="Montserrat SemiBold"/>
              <a:cs typeface="Montserrat SemiBold"/>
              <a:sym typeface="Montserrat SemiBold"/>
            </a:endParaRPr>
          </a:p>
        </p:txBody>
      </p:sp>
      <p:sp>
        <p:nvSpPr>
          <p:cNvPr id="349" name="Google Shape;349;p50"/>
          <p:cNvSpPr/>
          <p:nvPr/>
        </p:nvSpPr>
        <p:spPr>
          <a:xfrm>
            <a:off x="0" y="6136341"/>
            <a:ext cx="12192000" cy="360000"/>
          </a:xfrm>
          <a:prstGeom prst="rect">
            <a:avLst/>
          </a:prstGeom>
          <a:solidFill>
            <a:srgbClr val="8AB1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3: Enable dialogue between inventory practitioners and the CEOS community</a:t>
            </a:r>
            <a:endParaRPr>
              <a:solidFill>
                <a:schemeClr val="lt1"/>
              </a:solidFill>
              <a:latin typeface="Montserrat SemiBold"/>
              <a:ea typeface="Montserrat SemiBold"/>
              <a:cs typeface="Montserrat SemiBold"/>
              <a:sym typeface="Montserrat SemiBold"/>
            </a:endParaRPr>
          </a:p>
        </p:txBody>
      </p:sp>
      <p:sp>
        <p:nvSpPr>
          <p:cNvPr id="350" name="Google Shape;350;p50"/>
          <p:cNvSpPr txBox="1"/>
          <p:nvPr/>
        </p:nvSpPr>
        <p:spPr>
          <a:xfrm>
            <a:off x="176050" y="789035"/>
            <a:ext cx="120396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100"/>
              <a:t>P</a:t>
            </a:r>
            <a:r>
              <a:rPr lang="en-GB" sz="2100"/>
              <a:t>eatlands, as high carbon ecosystems, are a priority for development of EO applications </a:t>
            </a:r>
            <a:endParaRPr sz="2100"/>
          </a:p>
        </p:txBody>
      </p:sp>
      <p:pic>
        <p:nvPicPr>
          <p:cNvPr id="351" name="Google Shape;351;p50" title="hatfield_demo_water_level_animation_downscaling.mp4">
            <a:hlinkClick r:id="rId4"/>
          </p:cNvPr>
          <p:cNvPicPr preferRelativeResize="0"/>
          <p:nvPr/>
        </p:nvPicPr>
        <p:blipFill>
          <a:blip r:embed="rId5">
            <a:alphaModFix/>
          </a:blip>
          <a:stretch>
            <a:fillRect/>
          </a:stretch>
        </p:blipFill>
        <p:spPr>
          <a:xfrm>
            <a:off x="4322880" y="1589051"/>
            <a:ext cx="5291481" cy="4436975"/>
          </a:xfrm>
          <a:prstGeom prst="rect">
            <a:avLst/>
          </a:prstGeom>
          <a:noFill/>
          <a:ln>
            <a:noFill/>
          </a:ln>
        </p:spPr>
      </p:pic>
      <p:pic>
        <p:nvPicPr>
          <p:cNvPr id="352" name="Google Shape;352;p50"/>
          <p:cNvPicPr preferRelativeResize="0"/>
          <p:nvPr/>
        </p:nvPicPr>
        <p:blipFill rotWithShape="1">
          <a:blip r:embed="rId3">
            <a:alphaModFix/>
          </a:blip>
          <a:srcRect b="54377" l="40182" r="33461" t="0"/>
          <a:stretch/>
        </p:blipFill>
        <p:spPr>
          <a:xfrm>
            <a:off x="9688676" y="1589050"/>
            <a:ext cx="2427402" cy="1607625"/>
          </a:xfrm>
          <a:prstGeom prst="rect">
            <a:avLst/>
          </a:prstGeom>
          <a:noFill/>
          <a:ln>
            <a:noFill/>
          </a:ln>
        </p:spPr>
      </p:pic>
      <p:pic>
        <p:nvPicPr>
          <p:cNvPr id="353" name="Google Shape;353;p50"/>
          <p:cNvPicPr preferRelativeResize="0"/>
          <p:nvPr/>
        </p:nvPicPr>
        <p:blipFill rotWithShape="1">
          <a:blip r:embed="rId3">
            <a:alphaModFix/>
          </a:blip>
          <a:srcRect b="54377" l="66495" r="0" t="0"/>
          <a:stretch/>
        </p:blipFill>
        <p:spPr>
          <a:xfrm>
            <a:off x="9209050" y="4472000"/>
            <a:ext cx="2982952" cy="1554034"/>
          </a:xfrm>
          <a:prstGeom prst="rect">
            <a:avLst/>
          </a:prstGeom>
          <a:noFill/>
          <a:ln>
            <a:noFill/>
          </a:ln>
        </p:spPr>
      </p:pic>
      <p:sp>
        <p:nvSpPr>
          <p:cNvPr id="354" name="Google Shape;354;p50"/>
          <p:cNvSpPr txBox="1"/>
          <p:nvPr/>
        </p:nvSpPr>
        <p:spPr>
          <a:xfrm>
            <a:off x="4621375" y="1628250"/>
            <a:ext cx="50673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a:solidFill>
                  <a:schemeClr val="dk1"/>
                </a:solidFill>
              </a:rPr>
              <a:t>Peatland Water Level Monitoring</a:t>
            </a:r>
            <a:endParaRPr>
              <a:solidFill>
                <a:schemeClr val="dk1"/>
              </a:solidFil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1"/>
                                        </p:tgtEl>
                                        <p:attrNameLst>
                                          <p:attrName>style.visibility</p:attrName>
                                        </p:attrNameLst>
                                      </p:cBhvr>
                                      <p:to>
                                        <p:strVal val="visible"/>
                                      </p:to>
                                    </p:set>
                                    <p:animEffect filter="fade" transition="in">
                                      <p:cBhvr>
                                        <p:cTn dur="1000"/>
                                        <p:tgtEl>
                                          <p:spTgt spid="351"/>
                                        </p:tgtEl>
                                      </p:cBhvr>
                                    </p:animEffect>
                                  </p:childTnLst>
                                </p:cTn>
                              </p:par>
                              <p:par>
                                <p:cTn fill="hold" nodeType="withEffect" presetClass="entr" presetID="10" presetSubtype="0">
                                  <p:stCondLst>
                                    <p:cond delay="0"/>
                                  </p:stCondLst>
                                  <p:childTnLst>
                                    <p:set>
                                      <p:cBhvr>
                                        <p:cTn dur="1" fill="hold">
                                          <p:stCondLst>
                                            <p:cond delay="0"/>
                                          </p:stCondLst>
                                        </p:cTn>
                                        <p:tgtEl>
                                          <p:spTgt spid="351"/>
                                        </p:tgtEl>
                                        <p:attrNameLst>
                                          <p:attrName>style.visibility</p:attrName>
                                        </p:attrNameLst>
                                      </p:cBhvr>
                                      <p:to>
                                        <p:strVal val="visible"/>
                                      </p:to>
                                    </p:set>
                                    <p:animEffect filter="fade" transition="in">
                                      <p:cBhvr>
                                        <p:cTn dur="1000"/>
                                        <p:tgtEl>
                                          <p:spTgt spid="35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8" name="Shape 358"/>
        <p:cNvGrpSpPr/>
        <p:nvPr/>
      </p:nvGrpSpPr>
      <p:grpSpPr>
        <a:xfrm>
          <a:off x="0" y="0"/>
          <a:ext cx="0" cy="0"/>
          <a:chOff x="0" y="0"/>
          <a:chExt cx="0" cy="0"/>
        </a:xfrm>
      </p:grpSpPr>
      <p:sp>
        <p:nvSpPr>
          <p:cNvPr id="359" name="Google Shape;359;p51"/>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3500">
                <a:solidFill>
                  <a:schemeClr val="dk1"/>
                </a:solidFill>
                <a:latin typeface="Arial"/>
                <a:ea typeface="Arial"/>
                <a:cs typeface="Arial"/>
                <a:sym typeface="Arial"/>
              </a:rPr>
              <a:t>ESA World Forests</a:t>
            </a:r>
            <a:endParaRPr sz="5500">
              <a:solidFill>
                <a:schemeClr val="dk1"/>
              </a:solidFill>
            </a:endParaRPr>
          </a:p>
        </p:txBody>
      </p:sp>
      <p:sp>
        <p:nvSpPr>
          <p:cNvPr id="360" name="Google Shape;360;p51"/>
          <p:cNvSpPr/>
          <p:nvPr/>
        </p:nvSpPr>
        <p:spPr>
          <a:xfrm>
            <a:off x="0" y="6498012"/>
            <a:ext cx="12192000" cy="360000"/>
          </a:xfrm>
          <a:prstGeom prst="rect">
            <a:avLst/>
          </a:prstGeom>
          <a:solidFill>
            <a:srgbClr val="8AB17E">
              <a:alpha val="74680"/>
            </a:srgbClr>
          </a:solidFill>
          <a:ln>
            <a:noFill/>
          </a:ln>
        </p:spPr>
        <p:txBody>
          <a:bodyPr anchorCtr="0" anchor="ctr" bIns="91425" lIns="91425" spcFirstLastPara="1" rIns="91425" wrap="square" tIns="91425">
            <a:noAutofit/>
          </a:bodyPr>
          <a:lstStyle/>
          <a:p>
            <a:pPr indent="0" lvl="0" marL="0" rtl="0" algn="l">
              <a:spcBef>
                <a:spcPts val="0"/>
              </a:spcBef>
              <a:spcAft>
                <a:spcPts val="600"/>
              </a:spcAft>
              <a:buNone/>
            </a:pPr>
            <a:r>
              <a:rPr lang="en-GB" sz="1100">
                <a:solidFill>
                  <a:schemeClr val="lt1"/>
                </a:solidFill>
                <a:latin typeface="Montserrat SemiBold"/>
                <a:ea typeface="Montserrat SemiBold"/>
                <a:cs typeface="Montserrat SemiBold"/>
                <a:sym typeface="Montserrat SemiBold"/>
              </a:rPr>
              <a:t>3.3: Support NFI teams and review experts accessing independent estimates derived from satellite EO in the context of the Enhanced Transparency Framework</a:t>
            </a:r>
            <a:endParaRPr sz="1100">
              <a:solidFill>
                <a:schemeClr val="lt1"/>
              </a:solidFill>
              <a:latin typeface="Montserrat SemiBold"/>
              <a:ea typeface="Montserrat SemiBold"/>
              <a:cs typeface="Montserrat SemiBold"/>
              <a:sym typeface="Montserrat SemiBold"/>
            </a:endParaRPr>
          </a:p>
        </p:txBody>
      </p:sp>
      <p:sp>
        <p:nvSpPr>
          <p:cNvPr id="361" name="Google Shape;361;p51"/>
          <p:cNvSpPr/>
          <p:nvPr/>
        </p:nvSpPr>
        <p:spPr>
          <a:xfrm>
            <a:off x="0" y="6136341"/>
            <a:ext cx="12192000" cy="360000"/>
          </a:xfrm>
          <a:prstGeom prst="rect">
            <a:avLst/>
          </a:prstGeom>
          <a:solidFill>
            <a:srgbClr val="8AB1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3: Enable dialogue between inventory practitioners and the CEOS community</a:t>
            </a:r>
            <a:endParaRPr>
              <a:solidFill>
                <a:schemeClr val="lt1"/>
              </a:solidFill>
              <a:latin typeface="Montserrat SemiBold"/>
              <a:ea typeface="Montserrat SemiBold"/>
              <a:cs typeface="Montserrat SemiBold"/>
              <a:sym typeface="Montserrat SemiBold"/>
            </a:endParaRPr>
          </a:p>
        </p:txBody>
      </p:sp>
      <p:sp>
        <p:nvSpPr>
          <p:cNvPr id="362" name="Google Shape;362;p51"/>
          <p:cNvSpPr txBox="1"/>
          <p:nvPr/>
        </p:nvSpPr>
        <p:spPr>
          <a:xfrm>
            <a:off x="176050" y="694206"/>
            <a:ext cx="12039600" cy="507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GB" sz="2100"/>
              <a:t>Bringing</a:t>
            </a:r>
            <a:r>
              <a:rPr lang="en-GB" sz="2100"/>
              <a:t> EO-based solutions for forests to operational use</a:t>
            </a:r>
            <a:endParaRPr sz="2100"/>
          </a:p>
        </p:txBody>
      </p:sp>
      <p:pic>
        <p:nvPicPr>
          <p:cNvPr id="363" name="Google Shape;363;p51"/>
          <p:cNvPicPr preferRelativeResize="0"/>
          <p:nvPr/>
        </p:nvPicPr>
        <p:blipFill>
          <a:blip r:embed="rId3">
            <a:alphaModFix/>
          </a:blip>
          <a:stretch>
            <a:fillRect/>
          </a:stretch>
        </p:blipFill>
        <p:spPr>
          <a:xfrm>
            <a:off x="251079" y="1245508"/>
            <a:ext cx="11398700" cy="4830988"/>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67" name="Shape 367"/>
        <p:cNvGrpSpPr/>
        <p:nvPr/>
      </p:nvGrpSpPr>
      <p:grpSpPr>
        <a:xfrm>
          <a:off x="0" y="0"/>
          <a:ext cx="0" cy="0"/>
          <a:chOff x="0" y="0"/>
          <a:chExt cx="0" cy="0"/>
        </a:xfrm>
      </p:grpSpPr>
      <p:sp>
        <p:nvSpPr>
          <p:cNvPr id="368" name="Google Shape;368;p52"/>
          <p:cNvSpPr/>
          <p:nvPr/>
        </p:nvSpPr>
        <p:spPr>
          <a:xfrm>
            <a:off x="0" y="6318000"/>
            <a:ext cx="12192000" cy="540000"/>
          </a:xfrm>
          <a:prstGeom prst="rect">
            <a:avLst/>
          </a:prstGeom>
          <a:solidFill>
            <a:srgbClr val="E9C46A">
              <a:alpha val="72550"/>
            </a:srgbClr>
          </a:solidFill>
          <a:ln>
            <a:noFill/>
          </a:ln>
        </p:spPr>
        <p:txBody>
          <a:bodyPr anchorCtr="0" anchor="ctr" bIns="91425" lIns="91425" spcFirstLastPara="1" rIns="91425" wrap="square" tIns="91425">
            <a:noAutofit/>
          </a:bodyPr>
          <a:lstStyle/>
          <a:p>
            <a:pPr indent="0" lvl="0" marL="0" rtl="0" algn="l">
              <a:spcBef>
                <a:spcPts val="0"/>
              </a:spcBef>
              <a:spcAft>
                <a:spcPts val="600"/>
              </a:spcAft>
              <a:buNone/>
            </a:pPr>
            <a:r>
              <a:rPr lang="en-GB">
                <a:solidFill>
                  <a:schemeClr val="lt1"/>
                </a:solidFill>
                <a:latin typeface="Montserrat SemiBold"/>
                <a:ea typeface="Montserrat SemiBold"/>
                <a:cs typeface="Montserrat SemiBold"/>
                <a:sym typeface="Montserrat SemiBold"/>
              </a:rPr>
              <a:t>4.1: Develop guidance and datasets to support the consistent comparison and assessment of bottom-up and top-down methodologies with national GHG inventories. </a:t>
            </a:r>
            <a:endParaRPr>
              <a:solidFill>
                <a:schemeClr val="lt1"/>
              </a:solidFill>
              <a:latin typeface="Montserrat SemiBold"/>
              <a:ea typeface="Montserrat SemiBold"/>
              <a:cs typeface="Montserrat SemiBold"/>
              <a:sym typeface="Montserrat SemiBold"/>
            </a:endParaRPr>
          </a:p>
        </p:txBody>
      </p:sp>
      <p:sp>
        <p:nvSpPr>
          <p:cNvPr id="369" name="Google Shape;369;p52"/>
          <p:cNvSpPr/>
          <p:nvPr/>
        </p:nvSpPr>
        <p:spPr>
          <a:xfrm>
            <a:off x="0" y="5957991"/>
            <a:ext cx="12192000" cy="360000"/>
          </a:xfrm>
          <a:prstGeom prst="rect">
            <a:avLst/>
          </a:prstGeom>
          <a:solidFill>
            <a:srgbClr val="E9C4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4: Support efforts to reconcile bottom-up, top-down, and inventory estimates of GHG emissions and removals</a:t>
            </a:r>
            <a:endParaRPr>
              <a:solidFill>
                <a:schemeClr val="lt1"/>
              </a:solidFill>
              <a:latin typeface="Montserrat SemiBold"/>
              <a:ea typeface="Montserrat SemiBold"/>
              <a:cs typeface="Montserrat SemiBold"/>
              <a:sym typeface="Montserrat SemiBold"/>
            </a:endParaRPr>
          </a:p>
        </p:txBody>
      </p:sp>
      <p:pic>
        <p:nvPicPr>
          <p:cNvPr id="370" name="Google Shape;370;p52"/>
          <p:cNvPicPr preferRelativeResize="0"/>
          <p:nvPr/>
        </p:nvPicPr>
        <p:blipFill rotWithShape="1">
          <a:blip r:embed="rId3">
            <a:alphaModFix/>
          </a:blip>
          <a:srcRect b="27022" l="16361" r="16502" t="25211"/>
          <a:stretch/>
        </p:blipFill>
        <p:spPr>
          <a:xfrm>
            <a:off x="7983039" y="152638"/>
            <a:ext cx="1698872" cy="759000"/>
          </a:xfrm>
          <a:prstGeom prst="rect">
            <a:avLst/>
          </a:prstGeom>
          <a:noFill/>
          <a:ln>
            <a:noFill/>
          </a:ln>
        </p:spPr>
      </p:pic>
      <p:pic>
        <p:nvPicPr>
          <p:cNvPr id="371" name="Google Shape;371;p52" title="RECCAP-2_icon_update_2025 (1).png"/>
          <p:cNvPicPr preferRelativeResize="0"/>
          <p:nvPr/>
        </p:nvPicPr>
        <p:blipFill>
          <a:blip r:embed="rId4">
            <a:alphaModFix/>
          </a:blip>
          <a:stretch>
            <a:fillRect/>
          </a:stretch>
        </p:blipFill>
        <p:spPr>
          <a:xfrm>
            <a:off x="9758693" y="86381"/>
            <a:ext cx="1774721" cy="822000"/>
          </a:xfrm>
          <a:prstGeom prst="rect">
            <a:avLst/>
          </a:prstGeom>
          <a:noFill/>
          <a:ln>
            <a:noFill/>
          </a:ln>
        </p:spPr>
      </p:pic>
      <p:sp>
        <p:nvSpPr>
          <p:cNvPr id="372" name="Google Shape;372;p52"/>
          <p:cNvSpPr txBox="1"/>
          <p:nvPr>
            <p:ph type="title"/>
          </p:nvPr>
        </p:nvSpPr>
        <p:spPr>
          <a:xfrm>
            <a:off x="176055" y="175950"/>
            <a:ext cx="106776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3300">
                <a:solidFill>
                  <a:schemeClr val="dk1"/>
                </a:solidFill>
              </a:rPr>
              <a:t>GHG budget reconciliation</a:t>
            </a:r>
            <a:endParaRPr sz="3300">
              <a:solidFill>
                <a:schemeClr val="dk1"/>
              </a:solidFill>
            </a:endParaRPr>
          </a:p>
        </p:txBody>
      </p:sp>
      <p:pic>
        <p:nvPicPr>
          <p:cNvPr id="373" name="Google Shape;373;p52"/>
          <p:cNvPicPr preferRelativeResize="0"/>
          <p:nvPr/>
        </p:nvPicPr>
        <p:blipFill>
          <a:blip r:embed="rId5">
            <a:alphaModFix/>
          </a:blip>
          <a:stretch>
            <a:fillRect/>
          </a:stretch>
        </p:blipFill>
        <p:spPr>
          <a:xfrm>
            <a:off x="176050" y="792623"/>
            <a:ext cx="7054349" cy="2832800"/>
          </a:xfrm>
          <a:prstGeom prst="rect">
            <a:avLst/>
          </a:prstGeom>
          <a:noFill/>
          <a:ln>
            <a:noFill/>
          </a:ln>
        </p:spPr>
      </p:pic>
      <p:pic>
        <p:nvPicPr>
          <p:cNvPr id="374" name="Google Shape;374;p52"/>
          <p:cNvPicPr preferRelativeResize="0"/>
          <p:nvPr/>
        </p:nvPicPr>
        <p:blipFill>
          <a:blip r:embed="rId6">
            <a:alphaModFix/>
          </a:blip>
          <a:stretch>
            <a:fillRect/>
          </a:stretch>
        </p:blipFill>
        <p:spPr>
          <a:xfrm>
            <a:off x="152400" y="3777823"/>
            <a:ext cx="5682206" cy="2027768"/>
          </a:xfrm>
          <a:prstGeom prst="rect">
            <a:avLst/>
          </a:prstGeom>
          <a:noFill/>
          <a:ln>
            <a:noFill/>
          </a:ln>
        </p:spPr>
      </p:pic>
      <p:sp>
        <p:nvSpPr>
          <p:cNvPr id="375" name="Google Shape;375;p52"/>
          <p:cNvSpPr txBox="1"/>
          <p:nvPr/>
        </p:nvSpPr>
        <p:spPr>
          <a:xfrm>
            <a:off x="0" y="5496300"/>
            <a:ext cx="3000000" cy="46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sz="1800">
                <a:solidFill>
                  <a:schemeClr val="dk1"/>
                </a:solidFill>
              </a:rPr>
              <a:t>As of Aug 27, 2026</a:t>
            </a:r>
            <a:endParaRPr b="1" sz="1800">
              <a:solidFill>
                <a:schemeClr val="dk1"/>
              </a:solidFill>
            </a:endParaRPr>
          </a:p>
        </p:txBody>
      </p:sp>
      <p:sp>
        <p:nvSpPr>
          <p:cNvPr id="376" name="Google Shape;376;p52"/>
          <p:cNvSpPr txBox="1"/>
          <p:nvPr/>
        </p:nvSpPr>
        <p:spPr>
          <a:xfrm>
            <a:off x="7332475" y="843197"/>
            <a:ext cx="4859400" cy="508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sz="1300">
                <a:solidFill>
                  <a:schemeClr val="dk1"/>
                </a:solidFill>
              </a:rPr>
              <a:t>a</a:t>
            </a:r>
            <a:r>
              <a:rPr lang="en-GB" sz="1300">
                <a:solidFill>
                  <a:schemeClr val="dk1"/>
                </a:solidFill>
              </a:rPr>
              <a:t>. Number of inventory years covered by each country’s Common Reporting Table (CRT) submission in the first round of Biennial Transparent Report (BTR1). Grey areas denote countries that have not submitted BTR1 yet. “Zero” value represent countries that only submit BTR without any CRT. </a:t>
            </a:r>
            <a:endParaRPr sz="1300">
              <a:solidFill>
                <a:schemeClr val="dk1"/>
              </a:solidFill>
            </a:endParaRPr>
          </a:p>
          <a:p>
            <a:pPr indent="0" lvl="0" marL="0" rtl="0" algn="l">
              <a:lnSpc>
                <a:spcPct val="115000"/>
              </a:lnSpc>
              <a:spcBef>
                <a:spcPts val="0"/>
              </a:spcBef>
              <a:spcAft>
                <a:spcPts val="0"/>
              </a:spcAft>
              <a:buNone/>
            </a:pPr>
            <a:r>
              <a:rPr b="1" lang="en-GB" sz="1300">
                <a:solidFill>
                  <a:schemeClr val="dk1"/>
                </a:solidFill>
              </a:rPr>
              <a:t>b</a:t>
            </a:r>
            <a:r>
              <a:rPr lang="en-GB" sz="1300">
                <a:solidFill>
                  <a:schemeClr val="dk1"/>
                </a:solidFill>
              </a:rPr>
              <a:t>. CRT submission status by Annex group and </a:t>
            </a:r>
            <a:r>
              <a:rPr b="1" lang="en-GB" sz="1300">
                <a:solidFill>
                  <a:schemeClr val="dk1"/>
                </a:solidFill>
              </a:rPr>
              <a:t>c.</a:t>
            </a:r>
            <a:r>
              <a:rPr lang="en-GB" sz="1300">
                <a:solidFill>
                  <a:schemeClr val="dk1"/>
                </a:solidFill>
              </a:rPr>
              <a:t> continent.</a:t>
            </a:r>
            <a:endParaRPr sz="1300">
              <a:solidFill>
                <a:schemeClr val="dk1"/>
              </a:solidFill>
            </a:endParaRPr>
          </a:p>
          <a:p>
            <a:pPr indent="0" lvl="0" marL="0" rtl="0" algn="l">
              <a:lnSpc>
                <a:spcPct val="115000"/>
              </a:lnSpc>
              <a:spcBef>
                <a:spcPts val="0"/>
              </a:spcBef>
              <a:spcAft>
                <a:spcPts val="0"/>
              </a:spcAft>
              <a:buNone/>
            </a:pPr>
            <a:r>
              <a:rPr lang="en-GB" sz="1300">
                <a:solidFill>
                  <a:schemeClr val="dk1"/>
                </a:solidFill>
              </a:rPr>
              <a:t>⇒ </a:t>
            </a:r>
            <a:r>
              <a:rPr lang="en-GB" sz="1300">
                <a:solidFill>
                  <a:schemeClr val="dk1"/>
                </a:solidFill>
              </a:rPr>
              <a:t>Hatched areas indicate the use of Earth Observation (EO)*</a:t>
            </a:r>
            <a:endParaRPr sz="1300">
              <a:solidFill>
                <a:schemeClr val="dk1"/>
              </a:solidFill>
            </a:endParaRPr>
          </a:p>
          <a:p>
            <a:pPr indent="0" lvl="0" marL="0" rtl="0" algn="l">
              <a:lnSpc>
                <a:spcPct val="115000"/>
              </a:lnSpc>
              <a:spcBef>
                <a:spcPts val="0"/>
              </a:spcBef>
              <a:spcAft>
                <a:spcPts val="0"/>
              </a:spcAft>
              <a:buNone/>
            </a:pPr>
            <a:r>
              <a:t/>
            </a:r>
            <a:endParaRPr sz="1300">
              <a:solidFill>
                <a:schemeClr val="dk1"/>
              </a:solidFill>
            </a:endParaRPr>
          </a:p>
          <a:p>
            <a:pPr indent="0" lvl="0" marL="0" rtl="0" algn="l">
              <a:lnSpc>
                <a:spcPct val="115000"/>
              </a:lnSpc>
              <a:spcBef>
                <a:spcPts val="0"/>
              </a:spcBef>
              <a:spcAft>
                <a:spcPts val="0"/>
              </a:spcAft>
              <a:buNone/>
            </a:pPr>
            <a:r>
              <a:rPr lang="en-GB" sz="1200">
                <a:solidFill>
                  <a:schemeClr val="dk1"/>
                </a:solidFill>
              </a:rPr>
              <a:t>*EO use was identified from each country’s BTR1/NID reports by using LLM. A country was classified as using EO when the report explicitly stated that satellite data, aerial imagery, LiDAR,  or other remotely sensed data were used to prepare the GHG inventory, with at least one verified piece of evidence reaching a confidence score of 0.90 or higher. Future plans, general programs, and citations alone were not counted.</a:t>
            </a:r>
            <a:endParaRPr sz="1200">
              <a:solidFill>
                <a:schemeClr val="dk1"/>
              </a:solidFill>
            </a:endParaRPr>
          </a:p>
          <a:p>
            <a:pPr indent="0" lvl="0" marL="0" rtl="0" algn="l">
              <a:lnSpc>
                <a:spcPct val="115000"/>
              </a:lnSpc>
              <a:spcBef>
                <a:spcPts val="0"/>
              </a:spcBef>
              <a:spcAft>
                <a:spcPts val="0"/>
              </a:spcAft>
              <a:buNone/>
            </a:pPr>
            <a:r>
              <a:t/>
            </a:r>
            <a:endParaRPr sz="1300">
              <a:solidFill>
                <a:schemeClr val="dk1"/>
              </a:solidFill>
            </a:endParaRPr>
          </a:p>
          <a:p>
            <a:pPr indent="0" lvl="0" marL="0" rtl="0" algn="l">
              <a:lnSpc>
                <a:spcPct val="115000"/>
              </a:lnSpc>
              <a:spcBef>
                <a:spcPts val="0"/>
              </a:spcBef>
              <a:spcAft>
                <a:spcPts val="0"/>
              </a:spcAft>
              <a:buNone/>
            </a:pPr>
            <a:r>
              <a:rPr b="1" lang="en-GB" sz="1100">
                <a:solidFill>
                  <a:schemeClr val="dk1"/>
                </a:solidFill>
              </a:rPr>
              <a:t>Australia uses EO for</a:t>
            </a:r>
            <a:r>
              <a:rPr lang="en-GB" sz="1100">
                <a:solidFill>
                  <a:schemeClr val="dk1"/>
                </a:solidFill>
              </a:rPr>
              <a:t>  Activity-data generation; Biomass estimation; Carbon-stock estimation; Land representation/land-area matrix; Land-use change detection; Land-use classification; Spatial stratification</a:t>
            </a:r>
            <a:endParaRPr sz="1100">
              <a:solidFill>
                <a:schemeClr val="dk1"/>
              </a:solidFill>
            </a:endParaRPr>
          </a:p>
          <a:p>
            <a:pPr indent="0" lvl="0" marL="0" rtl="0" algn="l">
              <a:lnSpc>
                <a:spcPct val="115000"/>
              </a:lnSpc>
              <a:spcBef>
                <a:spcPts val="0"/>
              </a:spcBef>
              <a:spcAft>
                <a:spcPts val="0"/>
              </a:spcAft>
              <a:buNone/>
            </a:pPr>
            <a:r>
              <a:rPr b="1" lang="en-GB" sz="1100">
                <a:solidFill>
                  <a:schemeClr val="dk1"/>
                </a:solidFill>
              </a:rPr>
              <a:t>France uses EO for </a:t>
            </a:r>
            <a:r>
              <a:rPr lang="en-GB" sz="1100">
                <a:solidFill>
                  <a:schemeClr val="dk1"/>
                </a:solidFill>
              </a:rPr>
              <a:t>Activity-data generation; Burned-area estimation; Deforestation monitoring; Land representation/land-area matrix; Land-use change detection; Land-use classification; Model input; Spatial stratification</a:t>
            </a:r>
            <a:endParaRPr sz="1100">
              <a:solidFill>
                <a:schemeClr val="dk1"/>
              </a:solidFill>
            </a:endParaRPr>
          </a:p>
          <a:p>
            <a:pPr indent="0" lvl="0" marL="0" rtl="0" algn="l">
              <a:lnSpc>
                <a:spcPct val="115000"/>
              </a:lnSpc>
              <a:spcBef>
                <a:spcPts val="0"/>
              </a:spcBef>
              <a:spcAft>
                <a:spcPts val="0"/>
              </a:spcAft>
              <a:buNone/>
            </a:pPr>
            <a:r>
              <a:rPr lang="en-GB" sz="1100">
                <a:solidFill>
                  <a:schemeClr val="dk1"/>
                </a:solidFill>
              </a:rPr>
              <a:t>…</a:t>
            </a:r>
            <a:endParaRPr sz="1100">
              <a:solidFill>
                <a:schemeClr val="dk1"/>
              </a:solidFill>
            </a:endParaRPr>
          </a:p>
        </p:txBody>
      </p:sp>
      <p:sp>
        <p:nvSpPr>
          <p:cNvPr id="377" name="Google Shape;377;p52"/>
          <p:cNvSpPr txBox="1"/>
          <p:nvPr/>
        </p:nvSpPr>
        <p:spPr>
          <a:xfrm>
            <a:off x="9908726" y="5588700"/>
            <a:ext cx="2202900" cy="369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sz="1200">
                <a:solidFill>
                  <a:schemeClr val="dk1"/>
                </a:solidFill>
              </a:rPr>
              <a:t>Deng et al., 202X, in prep</a:t>
            </a:r>
            <a:endParaRPr b="1" sz="1200">
              <a:solidFill>
                <a:schemeClr val="dk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81" name="Shape 381"/>
        <p:cNvGrpSpPr/>
        <p:nvPr/>
      </p:nvGrpSpPr>
      <p:grpSpPr>
        <a:xfrm>
          <a:off x="0" y="0"/>
          <a:ext cx="0" cy="0"/>
          <a:chOff x="0" y="0"/>
          <a:chExt cx="0" cy="0"/>
        </a:xfrm>
      </p:grpSpPr>
      <p:sp>
        <p:nvSpPr>
          <p:cNvPr id="382" name="Google Shape;382;p53"/>
          <p:cNvSpPr/>
          <p:nvPr/>
        </p:nvSpPr>
        <p:spPr>
          <a:xfrm>
            <a:off x="0" y="6318000"/>
            <a:ext cx="12192000" cy="540000"/>
          </a:xfrm>
          <a:prstGeom prst="rect">
            <a:avLst/>
          </a:prstGeom>
          <a:solidFill>
            <a:srgbClr val="E9C46A">
              <a:alpha val="72550"/>
            </a:srgbClr>
          </a:solidFill>
          <a:ln>
            <a:noFill/>
          </a:ln>
        </p:spPr>
        <p:txBody>
          <a:bodyPr anchorCtr="0" anchor="ctr" bIns="91425" lIns="91425" spcFirstLastPara="1" rIns="91425" wrap="square" tIns="91425">
            <a:noAutofit/>
          </a:bodyPr>
          <a:lstStyle/>
          <a:p>
            <a:pPr indent="0" lvl="0" marL="0" rtl="0" algn="l">
              <a:spcBef>
                <a:spcPts val="0"/>
              </a:spcBef>
              <a:spcAft>
                <a:spcPts val="600"/>
              </a:spcAft>
              <a:buNone/>
            </a:pPr>
            <a:r>
              <a:rPr lang="en-GB">
                <a:solidFill>
                  <a:schemeClr val="lt1"/>
                </a:solidFill>
                <a:latin typeface="Montserrat SemiBold"/>
                <a:ea typeface="Montserrat SemiBold"/>
                <a:cs typeface="Montserrat SemiBold"/>
                <a:sym typeface="Montserrat SemiBold"/>
              </a:rPr>
              <a:t>4.1: Develop guidance and datasets to support the consistent comparison and assessment of bottom-up and top-down methodologies with national GHG inventories. </a:t>
            </a:r>
            <a:endParaRPr>
              <a:solidFill>
                <a:schemeClr val="lt1"/>
              </a:solidFill>
              <a:latin typeface="Montserrat SemiBold"/>
              <a:ea typeface="Montserrat SemiBold"/>
              <a:cs typeface="Montserrat SemiBold"/>
              <a:sym typeface="Montserrat SemiBold"/>
            </a:endParaRPr>
          </a:p>
        </p:txBody>
      </p:sp>
      <p:sp>
        <p:nvSpPr>
          <p:cNvPr id="383" name="Google Shape;383;p53"/>
          <p:cNvSpPr/>
          <p:nvPr/>
        </p:nvSpPr>
        <p:spPr>
          <a:xfrm>
            <a:off x="0" y="5957991"/>
            <a:ext cx="12192000" cy="360000"/>
          </a:xfrm>
          <a:prstGeom prst="rect">
            <a:avLst/>
          </a:prstGeom>
          <a:solidFill>
            <a:srgbClr val="E9C4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4: Support efforts to reconcile bottom-up, top-down, and inventory estimates of GHG emissions and removals</a:t>
            </a:r>
            <a:endParaRPr>
              <a:solidFill>
                <a:schemeClr val="lt1"/>
              </a:solidFill>
              <a:latin typeface="Montserrat SemiBold"/>
              <a:ea typeface="Montserrat SemiBold"/>
              <a:cs typeface="Montserrat SemiBold"/>
              <a:sym typeface="Montserrat SemiBold"/>
            </a:endParaRPr>
          </a:p>
        </p:txBody>
      </p:sp>
      <p:pic>
        <p:nvPicPr>
          <p:cNvPr id="384" name="Google Shape;384;p53"/>
          <p:cNvPicPr preferRelativeResize="0"/>
          <p:nvPr/>
        </p:nvPicPr>
        <p:blipFill rotWithShape="1">
          <a:blip r:embed="rId3">
            <a:alphaModFix/>
          </a:blip>
          <a:srcRect b="27022" l="16361" r="16502" t="25211"/>
          <a:stretch/>
        </p:blipFill>
        <p:spPr>
          <a:xfrm>
            <a:off x="7983039" y="152638"/>
            <a:ext cx="1698872" cy="759000"/>
          </a:xfrm>
          <a:prstGeom prst="rect">
            <a:avLst/>
          </a:prstGeom>
          <a:noFill/>
          <a:ln>
            <a:noFill/>
          </a:ln>
        </p:spPr>
      </p:pic>
      <p:pic>
        <p:nvPicPr>
          <p:cNvPr id="385" name="Google Shape;385;p53" title="RECCAP-2_icon_update_2025 (1).png"/>
          <p:cNvPicPr preferRelativeResize="0"/>
          <p:nvPr/>
        </p:nvPicPr>
        <p:blipFill>
          <a:blip r:embed="rId4">
            <a:alphaModFix/>
          </a:blip>
          <a:stretch>
            <a:fillRect/>
          </a:stretch>
        </p:blipFill>
        <p:spPr>
          <a:xfrm>
            <a:off x="9758693" y="86381"/>
            <a:ext cx="1774721" cy="822000"/>
          </a:xfrm>
          <a:prstGeom prst="rect">
            <a:avLst/>
          </a:prstGeom>
          <a:noFill/>
          <a:ln>
            <a:noFill/>
          </a:ln>
        </p:spPr>
      </p:pic>
      <p:sp>
        <p:nvSpPr>
          <p:cNvPr id="386" name="Google Shape;386;p53"/>
          <p:cNvSpPr txBox="1"/>
          <p:nvPr>
            <p:ph type="title"/>
          </p:nvPr>
        </p:nvSpPr>
        <p:spPr>
          <a:xfrm>
            <a:off x="176055" y="175950"/>
            <a:ext cx="106776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3300">
                <a:solidFill>
                  <a:schemeClr val="dk1"/>
                </a:solidFill>
              </a:rPr>
              <a:t>GHG budget reconciliation</a:t>
            </a:r>
            <a:endParaRPr sz="3300">
              <a:solidFill>
                <a:schemeClr val="dk1"/>
              </a:solidFill>
            </a:endParaRPr>
          </a:p>
        </p:txBody>
      </p:sp>
      <p:pic>
        <p:nvPicPr>
          <p:cNvPr id="387" name="Google Shape;387;p53"/>
          <p:cNvPicPr preferRelativeResize="0"/>
          <p:nvPr/>
        </p:nvPicPr>
        <p:blipFill rotWithShape="1">
          <a:blip r:embed="rId5">
            <a:alphaModFix/>
          </a:blip>
          <a:srcRect b="0" l="58401" r="0" t="48205"/>
          <a:stretch/>
        </p:blipFill>
        <p:spPr>
          <a:xfrm>
            <a:off x="7818675" y="1039569"/>
            <a:ext cx="4252749" cy="3076100"/>
          </a:xfrm>
          <a:prstGeom prst="rect">
            <a:avLst/>
          </a:prstGeom>
          <a:noFill/>
          <a:ln>
            <a:noFill/>
          </a:ln>
        </p:spPr>
      </p:pic>
      <p:sp>
        <p:nvSpPr>
          <p:cNvPr id="388" name="Google Shape;388;p53"/>
          <p:cNvSpPr txBox="1"/>
          <p:nvPr/>
        </p:nvSpPr>
        <p:spPr>
          <a:xfrm>
            <a:off x="7983050" y="4186225"/>
            <a:ext cx="4252800" cy="114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a:solidFill>
                  <a:schemeClr val="dk1"/>
                </a:solidFill>
              </a:rPr>
              <a:t>Comparisons of land CO2 sink between National GHG Inventories (NGHGI) and Top-down satellite-inversions in 2020  across a selected group of countries from Deng et al (in prep)</a:t>
            </a:r>
            <a:endParaRPr>
              <a:solidFill>
                <a:schemeClr val="dk1"/>
              </a:solidFill>
            </a:endParaRPr>
          </a:p>
        </p:txBody>
      </p:sp>
      <p:pic>
        <p:nvPicPr>
          <p:cNvPr id="389" name="Google Shape;389;p53"/>
          <p:cNvPicPr preferRelativeResize="0"/>
          <p:nvPr/>
        </p:nvPicPr>
        <p:blipFill>
          <a:blip r:embed="rId6">
            <a:alphaModFix/>
          </a:blip>
          <a:stretch>
            <a:fillRect/>
          </a:stretch>
        </p:blipFill>
        <p:spPr>
          <a:xfrm>
            <a:off x="87850" y="805050"/>
            <a:ext cx="7200225" cy="3611650"/>
          </a:xfrm>
          <a:prstGeom prst="rect">
            <a:avLst/>
          </a:prstGeom>
          <a:noFill/>
          <a:ln>
            <a:noFill/>
          </a:ln>
        </p:spPr>
      </p:pic>
      <p:sp>
        <p:nvSpPr>
          <p:cNvPr id="390" name="Google Shape;390;p53"/>
          <p:cNvSpPr txBox="1"/>
          <p:nvPr/>
        </p:nvSpPr>
        <p:spPr>
          <a:xfrm>
            <a:off x="340563" y="4445300"/>
            <a:ext cx="6694800" cy="1661100"/>
          </a:xfrm>
          <a:prstGeom prst="rect">
            <a:avLst/>
          </a:prstGeom>
          <a:noFill/>
          <a:ln>
            <a:noFill/>
          </a:ln>
        </p:spPr>
        <p:txBody>
          <a:bodyPr anchorCtr="0" anchor="t" bIns="91425" lIns="91425" spcFirstLastPara="1" rIns="91425" wrap="square" tIns="91425">
            <a:spAutoFit/>
          </a:bodyPr>
          <a:lstStyle/>
          <a:p>
            <a:pPr indent="0" lvl="0" marL="0" rtl="0" algn="just">
              <a:lnSpc>
                <a:spcPct val="150000"/>
              </a:lnSpc>
              <a:spcBef>
                <a:spcPts val="0"/>
              </a:spcBef>
              <a:spcAft>
                <a:spcPts val="0"/>
              </a:spcAft>
              <a:buNone/>
            </a:pPr>
            <a:r>
              <a:rPr b="1" lang="en-GB" sz="1200">
                <a:solidFill>
                  <a:schemeClr val="dk1"/>
                </a:solidFill>
              </a:rPr>
              <a:t>Global net land CO2 fluxes (unit: TgC yr-1) during 1990-2024</a:t>
            </a:r>
            <a:r>
              <a:rPr b="1" lang="en-GB" sz="1500">
                <a:solidFill>
                  <a:schemeClr val="dk1"/>
                </a:solidFill>
              </a:rPr>
              <a:t>.</a:t>
            </a:r>
            <a:endParaRPr b="1" sz="1500">
              <a:solidFill>
                <a:schemeClr val="dk1"/>
              </a:solidFill>
            </a:endParaRPr>
          </a:p>
          <a:p>
            <a:pPr indent="0" lvl="0" marL="0" rtl="0" algn="l">
              <a:lnSpc>
                <a:spcPct val="115000"/>
              </a:lnSpc>
              <a:spcBef>
                <a:spcPts val="0"/>
              </a:spcBef>
              <a:spcAft>
                <a:spcPts val="0"/>
              </a:spcAft>
              <a:buNone/>
            </a:pPr>
            <a:r>
              <a:rPr lang="en-GB" sz="1500">
                <a:solidFill>
                  <a:schemeClr val="dk1"/>
                </a:solidFill>
              </a:rPr>
              <a:t>Median sink from in-situ inversions (after lateral-flux correction) is very comparable to the global LULUCF sink from inventories while the satellite inversions show a slightly stronger managed-land sink than inventories.</a:t>
            </a:r>
            <a:endParaRPr sz="1500">
              <a:solidFill>
                <a:schemeClr val="dk1"/>
              </a:solidFill>
            </a:endParaRPr>
          </a:p>
          <a:p>
            <a:pPr indent="0" lvl="0" marL="0" rtl="0" algn="just">
              <a:lnSpc>
                <a:spcPct val="150000"/>
              </a:lnSpc>
              <a:spcBef>
                <a:spcPts val="800"/>
              </a:spcBef>
              <a:spcAft>
                <a:spcPts val="0"/>
              </a:spcAft>
              <a:buNone/>
            </a:pPr>
            <a:r>
              <a:t/>
            </a:r>
            <a:endParaRPr sz="1500">
              <a:solidFill>
                <a:schemeClr val="dk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4" name="Shape 394"/>
        <p:cNvGrpSpPr/>
        <p:nvPr/>
      </p:nvGrpSpPr>
      <p:grpSpPr>
        <a:xfrm>
          <a:off x="0" y="0"/>
          <a:ext cx="0" cy="0"/>
          <a:chOff x="0" y="0"/>
          <a:chExt cx="0" cy="0"/>
        </a:xfrm>
      </p:grpSpPr>
      <p:sp>
        <p:nvSpPr>
          <p:cNvPr id="395" name="Google Shape;395;p54"/>
          <p:cNvSpPr/>
          <p:nvPr/>
        </p:nvSpPr>
        <p:spPr>
          <a:xfrm>
            <a:off x="0" y="6318000"/>
            <a:ext cx="12192000" cy="540000"/>
          </a:xfrm>
          <a:prstGeom prst="rect">
            <a:avLst/>
          </a:prstGeom>
          <a:solidFill>
            <a:srgbClr val="E9C46A">
              <a:alpha val="72550"/>
            </a:srgbClr>
          </a:solidFill>
          <a:ln>
            <a:noFill/>
          </a:ln>
        </p:spPr>
        <p:txBody>
          <a:bodyPr anchorCtr="0" anchor="ctr" bIns="91425" lIns="91425" spcFirstLastPara="1" rIns="91425" wrap="square" tIns="91425">
            <a:noAutofit/>
          </a:bodyPr>
          <a:lstStyle/>
          <a:p>
            <a:pPr indent="0" lvl="0" marL="0" rtl="0" algn="l">
              <a:spcBef>
                <a:spcPts val="0"/>
              </a:spcBef>
              <a:spcAft>
                <a:spcPts val="600"/>
              </a:spcAft>
              <a:buNone/>
            </a:pPr>
            <a:r>
              <a:rPr lang="en-GB">
                <a:solidFill>
                  <a:schemeClr val="lt1"/>
                </a:solidFill>
                <a:latin typeface="Montserrat SemiBold"/>
                <a:ea typeface="Montserrat SemiBold"/>
                <a:cs typeface="Montserrat SemiBold"/>
                <a:sym typeface="Montserrat SemiBold"/>
              </a:rPr>
              <a:t>4.1: Develop guidance and datasets to support the consistent comparison and assessment of bottom-up and top-down methodologies with national GHG inventories. </a:t>
            </a:r>
            <a:endParaRPr>
              <a:solidFill>
                <a:schemeClr val="lt1"/>
              </a:solidFill>
              <a:latin typeface="Montserrat SemiBold"/>
              <a:ea typeface="Montserrat SemiBold"/>
              <a:cs typeface="Montserrat SemiBold"/>
              <a:sym typeface="Montserrat SemiBold"/>
            </a:endParaRPr>
          </a:p>
        </p:txBody>
      </p:sp>
      <p:sp>
        <p:nvSpPr>
          <p:cNvPr id="396" name="Google Shape;396;p54"/>
          <p:cNvSpPr/>
          <p:nvPr/>
        </p:nvSpPr>
        <p:spPr>
          <a:xfrm>
            <a:off x="0" y="5957991"/>
            <a:ext cx="12192000" cy="360000"/>
          </a:xfrm>
          <a:prstGeom prst="rect">
            <a:avLst/>
          </a:prstGeom>
          <a:solidFill>
            <a:srgbClr val="E9C4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4: Support efforts to reconcile bottom-up, top-down, and inventory estimates of GHG emissions and removals</a:t>
            </a:r>
            <a:endParaRPr>
              <a:solidFill>
                <a:schemeClr val="lt1"/>
              </a:solidFill>
              <a:latin typeface="Montserrat SemiBold"/>
              <a:ea typeface="Montserrat SemiBold"/>
              <a:cs typeface="Montserrat SemiBold"/>
              <a:sym typeface="Montserrat SemiBold"/>
            </a:endParaRPr>
          </a:p>
        </p:txBody>
      </p:sp>
      <p:pic>
        <p:nvPicPr>
          <p:cNvPr id="397" name="Google Shape;397;p54"/>
          <p:cNvPicPr preferRelativeResize="0"/>
          <p:nvPr/>
        </p:nvPicPr>
        <p:blipFill rotWithShape="1">
          <a:blip r:embed="rId3">
            <a:alphaModFix/>
          </a:blip>
          <a:srcRect b="27022" l="16361" r="16502" t="25211"/>
          <a:stretch/>
        </p:blipFill>
        <p:spPr>
          <a:xfrm>
            <a:off x="8396388" y="174185"/>
            <a:ext cx="1698872" cy="759000"/>
          </a:xfrm>
          <a:prstGeom prst="rect">
            <a:avLst/>
          </a:prstGeom>
          <a:noFill/>
          <a:ln>
            <a:noFill/>
          </a:ln>
        </p:spPr>
      </p:pic>
      <p:pic>
        <p:nvPicPr>
          <p:cNvPr id="398" name="Google Shape;398;p54" title="RECCAP-2_icon_update_2025 (1).png"/>
          <p:cNvPicPr preferRelativeResize="0"/>
          <p:nvPr/>
        </p:nvPicPr>
        <p:blipFill>
          <a:blip r:embed="rId4">
            <a:alphaModFix/>
          </a:blip>
          <a:stretch>
            <a:fillRect/>
          </a:stretch>
        </p:blipFill>
        <p:spPr>
          <a:xfrm>
            <a:off x="10172042" y="107928"/>
            <a:ext cx="1774721" cy="822000"/>
          </a:xfrm>
          <a:prstGeom prst="rect">
            <a:avLst/>
          </a:prstGeom>
          <a:noFill/>
          <a:ln>
            <a:noFill/>
          </a:ln>
        </p:spPr>
      </p:pic>
      <p:sp>
        <p:nvSpPr>
          <p:cNvPr id="399" name="Google Shape;399;p54"/>
          <p:cNvSpPr txBox="1"/>
          <p:nvPr>
            <p:ph type="title"/>
          </p:nvPr>
        </p:nvSpPr>
        <p:spPr>
          <a:xfrm>
            <a:off x="176055" y="175950"/>
            <a:ext cx="106776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GB" sz="3200">
                <a:solidFill>
                  <a:srgbClr val="003247"/>
                </a:solidFill>
                <a:latin typeface="Arial"/>
                <a:ea typeface="Arial"/>
                <a:cs typeface="Arial"/>
                <a:sym typeface="Arial"/>
              </a:rPr>
              <a:t>European forest biomass declining</a:t>
            </a:r>
            <a:r>
              <a:rPr b="1" lang="en-GB" sz="3300">
                <a:solidFill>
                  <a:schemeClr val="dk1"/>
                </a:solidFill>
              </a:rPr>
              <a:t>  </a:t>
            </a:r>
            <a:endParaRPr b="1" sz="3300">
              <a:solidFill>
                <a:schemeClr val="dk1"/>
              </a:solidFill>
            </a:endParaRPr>
          </a:p>
        </p:txBody>
      </p:sp>
      <p:pic>
        <p:nvPicPr>
          <p:cNvPr id="400" name="Google Shape;400;p54"/>
          <p:cNvPicPr preferRelativeResize="0"/>
          <p:nvPr/>
        </p:nvPicPr>
        <p:blipFill>
          <a:blip r:embed="rId5">
            <a:alphaModFix/>
          </a:blip>
          <a:stretch>
            <a:fillRect/>
          </a:stretch>
        </p:blipFill>
        <p:spPr>
          <a:xfrm>
            <a:off x="11438150" y="-334212"/>
            <a:ext cx="514350" cy="5876925"/>
          </a:xfrm>
          <a:prstGeom prst="rect">
            <a:avLst/>
          </a:prstGeom>
          <a:noFill/>
          <a:ln>
            <a:noFill/>
          </a:ln>
        </p:spPr>
      </p:pic>
      <p:sp>
        <p:nvSpPr>
          <p:cNvPr id="401" name="Google Shape;401;p54"/>
          <p:cNvSpPr txBox="1"/>
          <p:nvPr/>
        </p:nvSpPr>
        <p:spPr>
          <a:xfrm>
            <a:off x="108225" y="1107450"/>
            <a:ext cx="6189900" cy="492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700">
                <a:solidFill>
                  <a:schemeClr val="dk1"/>
                </a:solidFill>
              </a:rPr>
              <a:t>Europe’s forests are </a:t>
            </a:r>
            <a:r>
              <a:rPr b="1" lang="en-GB" sz="1700">
                <a:solidFill>
                  <a:schemeClr val="dk1"/>
                </a:solidFill>
              </a:rPr>
              <a:t>losing</a:t>
            </a:r>
            <a:r>
              <a:rPr b="1" lang="en-GB" sz="1700">
                <a:solidFill>
                  <a:schemeClr val="dk1"/>
                </a:solidFill>
              </a:rPr>
              <a:t> more biomass </a:t>
            </a:r>
            <a:r>
              <a:rPr b="1" lang="en-GB" sz="1700">
                <a:solidFill>
                  <a:schemeClr val="dk1"/>
                </a:solidFill>
              </a:rPr>
              <a:t>than</a:t>
            </a:r>
            <a:r>
              <a:rPr b="1" lang="en-GB" sz="1700">
                <a:solidFill>
                  <a:schemeClr val="dk1"/>
                </a:solidFill>
              </a:rPr>
              <a:t> previously thought, with disturbances such as drought and pests causing increasingly large losses from some of the oldest forests in Europe</a:t>
            </a:r>
            <a:endParaRPr b="1" sz="1700">
              <a:solidFill>
                <a:schemeClr val="dk1"/>
              </a:solidFill>
            </a:endParaRPr>
          </a:p>
          <a:p>
            <a:pPr indent="-330200" lvl="0" marL="457200" rtl="0" algn="l">
              <a:spcBef>
                <a:spcPts val="1000"/>
              </a:spcBef>
              <a:spcAft>
                <a:spcPts val="0"/>
              </a:spcAft>
              <a:buClr>
                <a:schemeClr val="dk1"/>
              </a:buClr>
              <a:buSzPts val="1600"/>
              <a:buChar char="●"/>
            </a:pPr>
            <a:r>
              <a:rPr lang="en-GB" sz="1700">
                <a:solidFill>
                  <a:schemeClr val="dk1"/>
                </a:solidFill>
              </a:rPr>
              <a:t>Using Landsat archive - t</a:t>
            </a:r>
            <a:r>
              <a:rPr lang="en-GB" sz="1700">
                <a:solidFill>
                  <a:schemeClr val="dk1"/>
                </a:solidFill>
              </a:rPr>
              <a:t>his study is the first to measure not just where Europe’s forests were lost but how much biomass disappeared along with them (for </a:t>
            </a:r>
            <a:r>
              <a:rPr lang="en-GB" sz="1700">
                <a:solidFill>
                  <a:schemeClr val="dk1"/>
                </a:solidFill>
              </a:rPr>
              <a:t>each</a:t>
            </a:r>
            <a:r>
              <a:rPr lang="en-GB" sz="1700">
                <a:solidFill>
                  <a:schemeClr val="dk1"/>
                </a:solidFill>
              </a:rPr>
              <a:t> hectare of disturbed forest, 46% more biomass is being lost since 2018)</a:t>
            </a:r>
            <a:endParaRPr sz="1700">
              <a:solidFill>
                <a:schemeClr val="dk1"/>
              </a:solidFill>
            </a:endParaRPr>
          </a:p>
          <a:p>
            <a:pPr indent="0" lvl="0" marL="0" rtl="0" algn="l">
              <a:spcBef>
                <a:spcPts val="1000"/>
              </a:spcBef>
              <a:spcAft>
                <a:spcPts val="0"/>
              </a:spcAft>
              <a:buNone/>
            </a:pPr>
            <a:r>
              <a:rPr b="1" lang="en-GB" sz="1700">
                <a:solidFill>
                  <a:schemeClr val="dk1"/>
                </a:solidFill>
              </a:rPr>
              <a:t>Forest recovery can no longer keep pace with disturbance</a:t>
            </a:r>
            <a:endParaRPr b="1" sz="1600">
              <a:solidFill>
                <a:schemeClr val="dk1"/>
              </a:solidFill>
            </a:endParaRPr>
          </a:p>
          <a:p>
            <a:pPr indent="-330200" lvl="0" marL="457200" rtl="0" algn="l">
              <a:spcBef>
                <a:spcPts val="1000"/>
              </a:spcBef>
              <a:spcAft>
                <a:spcPts val="0"/>
              </a:spcAft>
              <a:buClr>
                <a:schemeClr val="dk1"/>
              </a:buClr>
              <a:buSzPts val="1600"/>
              <a:buChar char="●"/>
            </a:pPr>
            <a:r>
              <a:rPr lang="en-GB" sz="1600">
                <a:solidFill>
                  <a:schemeClr val="dk1"/>
                </a:solidFill>
              </a:rPr>
              <a:t>By combining National forest reports with satellite maps of disturbance &amp; biomass, the study projected how Europe’s </a:t>
            </a:r>
            <a:r>
              <a:rPr lang="en-GB" sz="1600">
                <a:solidFill>
                  <a:schemeClr val="dk1"/>
                </a:solidFill>
              </a:rPr>
              <a:t>carbon</a:t>
            </a:r>
            <a:r>
              <a:rPr lang="en-GB" sz="1600">
                <a:solidFill>
                  <a:schemeClr val="dk1"/>
                </a:solidFill>
              </a:rPr>
              <a:t> sinks is likely to evolve to 2030</a:t>
            </a:r>
            <a:endParaRPr sz="1600">
              <a:solidFill>
                <a:schemeClr val="dk1"/>
              </a:solidFill>
            </a:endParaRPr>
          </a:p>
          <a:p>
            <a:pPr indent="-330200" lvl="0" marL="457200" rtl="0" algn="l">
              <a:spcBef>
                <a:spcPts val="1000"/>
              </a:spcBef>
              <a:spcAft>
                <a:spcPts val="0"/>
              </a:spcAft>
              <a:buClr>
                <a:schemeClr val="dk1"/>
              </a:buClr>
              <a:buSzPts val="1600"/>
              <a:buChar char="●"/>
            </a:pPr>
            <a:r>
              <a:rPr lang="en-GB" sz="1600">
                <a:solidFill>
                  <a:schemeClr val="dk1"/>
                </a:solidFill>
              </a:rPr>
              <a:t>European forest’s capacity to absorb and store carbon is </a:t>
            </a:r>
            <a:r>
              <a:rPr lang="en-GB" sz="1600">
                <a:solidFill>
                  <a:schemeClr val="dk1"/>
                </a:solidFill>
              </a:rPr>
              <a:t>likely</a:t>
            </a:r>
            <a:r>
              <a:rPr lang="en-GB" sz="1600">
                <a:solidFill>
                  <a:schemeClr val="dk1"/>
                </a:solidFill>
              </a:rPr>
              <a:t> to have decrease by 39% in 2010-2023</a:t>
            </a:r>
            <a:endParaRPr sz="1600">
              <a:solidFill>
                <a:schemeClr val="dk1"/>
              </a:solidFill>
            </a:endParaRPr>
          </a:p>
          <a:p>
            <a:pPr indent="-330200" lvl="0" marL="457200" rtl="0" algn="l">
              <a:spcBef>
                <a:spcPts val="1000"/>
              </a:spcBef>
              <a:spcAft>
                <a:spcPts val="1000"/>
              </a:spcAft>
              <a:buClr>
                <a:schemeClr val="dk1"/>
              </a:buClr>
              <a:buSzPts val="1600"/>
              <a:buChar char="●"/>
            </a:pPr>
            <a:r>
              <a:rPr lang="en-GB" sz="1600">
                <a:solidFill>
                  <a:schemeClr val="dk1"/>
                </a:solidFill>
              </a:rPr>
              <a:t>Implications if EU is to meet 2030 forest carbon targets </a:t>
            </a:r>
            <a:endParaRPr sz="1600">
              <a:solidFill>
                <a:schemeClr val="dk1"/>
              </a:solidFill>
            </a:endParaRPr>
          </a:p>
        </p:txBody>
      </p:sp>
      <p:pic>
        <p:nvPicPr>
          <p:cNvPr id="402" name="Google Shape;402;p54"/>
          <p:cNvPicPr preferRelativeResize="0"/>
          <p:nvPr/>
        </p:nvPicPr>
        <p:blipFill>
          <a:blip r:embed="rId6">
            <a:alphaModFix/>
          </a:blip>
          <a:stretch>
            <a:fillRect/>
          </a:stretch>
        </p:blipFill>
        <p:spPr>
          <a:xfrm>
            <a:off x="6294298" y="1212905"/>
            <a:ext cx="5795224" cy="4346432"/>
          </a:xfrm>
          <a:prstGeom prst="rect">
            <a:avLst/>
          </a:prstGeom>
          <a:noFill/>
          <a:ln>
            <a:noFill/>
          </a:ln>
        </p:spPr>
      </p:pic>
      <p:sp>
        <p:nvSpPr>
          <p:cNvPr id="403" name="Google Shape;403;p54"/>
          <p:cNvSpPr txBox="1"/>
          <p:nvPr/>
        </p:nvSpPr>
        <p:spPr>
          <a:xfrm>
            <a:off x="6342849" y="5507175"/>
            <a:ext cx="5840100" cy="43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1600" u="sng">
                <a:solidFill>
                  <a:schemeClr val="hlink"/>
                </a:solidFill>
                <a:hlinkClick r:id="rId7"/>
              </a:rPr>
              <a:t>ESA - Europe’s forests losing more biomass since 2018</a:t>
            </a:r>
            <a:endParaRPr sz="1600" u="sng">
              <a:solidFill>
                <a:schemeClr val="hlink"/>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07" name="Shape 407"/>
        <p:cNvGrpSpPr/>
        <p:nvPr/>
      </p:nvGrpSpPr>
      <p:grpSpPr>
        <a:xfrm>
          <a:off x="0" y="0"/>
          <a:ext cx="0" cy="0"/>
          <a:chOff x="0" y="0"/>
          <a:chExt cx="0" cy="0"/>
        </a:xfrm>
      </p:grpSpPr>
      <p:sp>
        <p:nvSpPr>
          <p:cNvPr id="408" name="Google Shape;408;p55"/>
          <p:cNvSpPr/>
          <p:nvPr/>
        </p:nvSpPr>
        <p:spPr>
          <a:xfrm>
            <a:off x="0" y="6318000"/>
            <a:ext cx="12192000" cy="540000"/>
          </a:xfrm>
          <a:prstGeom prst="rect">
            <a:avLst/>
          </a:prstGeom>
          <a:solidFill>
            <a:srgbClr val="E9C46A">
              <a:alpha val="72550"/>
            </a:srgbClr>
          </a:solidFill>
          <a:ln>
            <a:noFill/>
          </a:ln>
        </p:spPr>
        <p:txBody>
          <a:bodyPr anchorCtr="0" anchor="ctr" bIns="91425" lIns="91425" spcFirstLastPara="1" rIns="91425" wrap="square" tIns="91425">
            <a:noAutofit/>
          </a:bodyPr>
          <a:lstStyle/>
          <a:p>
            <a:pPr indent="0" lvl="0" marL="0" rtl="0" algn="l">
              <a:spcBef>
                <a:spcPts val="0"/>
              </a:spcBef>
              <a:spcAft>
                <a:spcPts val="600"/>
              </a:spcAft>
              <a:buNone/>
            </a:pPr>
            <a:r>
              <a:rPr lang="en-GB">
                <a:solidFill>
                  <a:schemeClr val="lt1"/>
                </a:solidFill>
                <a:latin typeface="Montserrat SemiBold"/>
                <a:ea typeface="Montserrat SemiBold"/>
                <a:cs typeface="Montserrat SemiBold"/>
                <a:sym typeface="Montserrat SemiBold"/>
              </a:rPr>
              <a:t>4.1: Develop guidance and datasets to support the consistent comparison and assessment of bottom-up and top-down methodologies with national GHG inventories. </a:t>
            </a:r>
            <a:endParaRPr>
              <a:solidFill>
                <a:schemeClr val="lt1"/>
              </a:solidFill>
              <a:latin typeface="Montserrat SemiBold"/>
              <a:ea typeface="Montserrat SemiBold"/>
              <a:cs typeface="Montserrat SemiBold"/>
              <a:sym typeface="Montserrat SemiBold"/>
            </a:endParaRPr>
          </a:p>
        </p:txBody>
      </p:sp>
      <p:sp>
        <p:nvSpPr>
          <p:cNvPr id="409" name="Google Shape;409;p55"/>
          <p:cNvSpPr/>
          <p:nvPr/>
        </p:nvSpPr>
        <p:spPr>
          <a:xfrm>
            <a:off x="0" y="5957991"/>
            <a:ext cx="12192000" cy="360000"/>
          </a:xfrm>
          <a:prstGeom prst="rect">
            <a:avLst/>
          </a:prstGeom>
          <a:solidFill>
            <a:srgbClr val="E9C4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4: Support efforts to reconcile bottom-up, top-down, and inventory estimates of GHG emissions and removals</a:t>
            </a:r>
            <a:endParaRPr>
              <a:solidFill>
                <a:schemeClr val="lt1"/>
              </a:solidFill>
              <a:latin typeface="Montserrat SemiBold"/>
              <a:ea typeface="Montserrat SemiBold"/>
              <a:cs typeface="Montserrat SemiBold"/>
              <a:sym typeface="Montserrat SemiBold"/>
            </a:endParaRPr>
          </a:p>
        </p:txBody>
      </p:sp>
      <p:pic>
        <p:nvPicPr>
          <p:cNvPr id="410" name="Google Shape;410;p55"/>
          <p:cNvPicPr preferRelativeResize="0"/>
          <p:nvPr/>
        </p:nvPicPr>
        <p:blipFill rotWithShape="1">
          <a:blip r:embed="rId3">
            <a:alphaModFix/>
          </a:blip>
          <a:srcRect b="27022" l="16361" r="16502" t="25211"/>
          <a:stretch/>
        </p:blipFill>
        <p:spPr>
          <a:xfrm>
            <a:off x="10393964" y="82292"/>
            <a:ext cx="1698872" cy="759000"/>
          </a:xfrm>
          <a:prstGeom prst="rect">
            <a:avLst/>
          </a:prstGeom>
          <a:noFill/>
          <a:ln>
            <a:noFill/>
          </a:ln>
        </p:spPr>
      </p:pic>
      <p:sp>
        <p:nvSpPr>
          <p:cNvPr id="411" name="Google Shape;411;p55"/>
          <p:cNvSpPr txBox="1"/>
          <p:nvPr>
            <p:ph type="title"/>
          </p:nvPr>
        </p:nvSpPr>
        <p:spPr>
          <a:xfrm>
            <a:off x="176055" y="175950"/>
            <a:ext cx="106776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GB" sz="3200">
                <a:solidFill>
                  <a:srgbClr val="003247"/>
                </a:solidFill>
                <a:latin typeface="Arial"/>
                <a:ea typeface="Arial"/>
                <a:cs typeface="Arial"/>
                <a:sym typeface="Arial"/>
              </a:rPr>
              <a:t>Improved reporting needed on forest carbon emissions</a:t>
            </a:r>
            <a:r>
              <a:rPr lang="en-GB" sz="1100">
                <a:solidFill>
                  <a:schemeClr val="dk1"/>
                </a:solidFill>
                <a:latin typeface="Arial"/>
                <a:ea typeface="Arial"/>
                <a:cs typeface="Arial"/>
                <a:sym typeface="Arial"/>
              </a:rPr>
              <a:t> </a:t>
            </a:r>
            <a:endParaRPr sz="3300">
              <a:solidFill>
                <a:schemeClr val="dk1"/>
              </a:solidFill>
            </a:endParaRPr>
          </a:p>
        </p:txBody>
      </p:sp>
      <p:pic>
        <p:nvPicPr>
          <p:cNvPr id="412" name="Google Shape;412;p55"/>
          <p:cNvPicPr preferRelativeResize="0"/>
          <p:nvPr/>
        </p:nvPicPr>
        <p:blipFill>
          <a:blip r:embed="rId4">
            <a:alphaModFix/>
          </a:blip>
          <a:stretch>
            <a:fillRect/>
          </a:stretch>
        </p:blipFill>
        <p:spPr>
          <a:xfrm>
            <a:off x="6545375" y="841300"/>
            <a:ext cx="5059073" cy="4698141"/>
          </a:xfrm>
          <a:prstGeom prst="rect">
            <a:avLst/>
          </a:prstGeom>
          <a:noFill/>
          <a:ln>
            <a:noFill/>
          </a:ln>
        </p:spPr>
      </p:pic>
      <p:pic>
        <p:nvPicPr>
          <p:cNvPr id="413" name="Google Shape;413;p55"/>
          <p:cNvPicPr preferRelativeResize="0"/>
          <p:nvPr/>
        </p:nvPicPr>
        <p:blipFill>
          <a:blip r:embed="rId5">
            <a:alphaModFix/>
          </a:blip>
          <a:stretch>
            <a:fillRect/>
          </a:stretch>
        </p:blipFill>
        <p:spPr>
          <a:xfrm>
            <a:off x="11833759" y="442400"/>
            <a:ext cx="259066" cy="4907424"/>
          </a:xfrm>
          <a:prstGeom prst="rect">
            <a:avLst/>
          </a:prstGeom>
          <a:noFill/>
          <a:ln>
            <a:noFill/>
          </a:ln>
        </p:spPr>
      </p:pic>
      <p:sp>
        <p:nvSpPr>
          <p:cNvPr id="414" name="Google Shape;414;p55"/>
          <p:cNvSpPr txBox="1"/>
          <p:nvPr/>
        </p:nvSpPr>
        <p:spPr>
          <a:xfrm>
            <a:off x="108275" y="1134750"/>
            <a:ext cx="6576600" cy="4453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GB" sz="1700">
                <a:solidFill>
                  <a:schemeClr val="dk1"/>
                </a:solidFill>
              </a:rPr>
              <a:t>New meta-analysis of 146 studies (1988-2026) found that tropical forest degradation, including wildfire, selective logging and fragmentation, is a major but often under-reported source of carbon emissions. </a:t>
            </a:r>
            <a:endParaRPr b="1" sz="1700">
              <a:solidFill>
                <a:schemeClr val="dk1"/>
              </a:solidFill>
            </a:endParaRPr>
          </a:p>
          <a:p>
            <a:pPr indent="-330200" lvl="0" marL="457200" rtl="0" algn="l">
              <a:spcBef>
                <a:spcPts val="1000"/>
              </a:spcBef>
              <a:spcAft>
                <a:spcPts val="0"/>
              </a:spcAft>
              <a:buClr>
                <a:schemeClr val="dk1"/>
              </a:buClr>
              <a:buSzPts val="1600"/>
              <a:buChar char="●"/>
            </a:pPr>
            <a:r>
              <a:rPr lang="en-GB" sz="1600">
                <a:solidFill>
                  <a:schemeClr val="dk1"/>
                </a:solidFill>
              </a:rPr>
              <a:t>Forest fires increase carbon emission by almost 50%, selective logging by 34%, and edge effects by 31% compared with </a:t>
            </a:r>
            <a:r>
              <a:rPr lang="en-GB" sz="1600">
                <a:solidFill>
                  <a:schemeClr val="dk1"/>
                </a:solidFill>
              </a:rPr>
              <a:t>undisturbed</a:t>
            </a:r>
            <a:r>
              <a:rPr lang="en-GB" sz="1600">
                <a:solidFill>
                  <a:schemeClr val="dk1"/>
                </a:solidFill>
              </a:rPr>
              <a:t> forest.</a:t>
            </a:r>
            <a:endParaRPr sz="1600">
              <a:solidFill>
                <a:schemeClr val="dk1"/>
              </a:solidFill>
            </a:endParaRPr>
          </a:p>
          <a:p>
            <a:pPr indent="-330200" lvl="0" marL="457200" rtl="0" algn="l">
              <a:spcBef>
                <a:spcPts val="1000"/>
              </a:spcBef>
              <a:spcAft>
                <a:spcPts val="0"/>
              </a:spcAft>
              <a:buClr>
                <a:schemeClr val="dk1"/>
              </a:buClr>
              <a:buSzPts val="1600"/>
              <a:buChar char="●"/>
            </a:pPr>
            <a:r>
              <a:rPr lang="en-GB" sz="1600">
                <a:solidFill>
                  <a:schemeClr val="dk1"/>
                </a:solidFill>
              </a:rPr>
              <a:t>Partially degraded forests recover more effectively than completely degraded forests. Recovery is enhanced when degraded forests remain connected to healthy forests.</a:t>
            </a:r>
            <a:endParaRPr sz="1600">
              <a:solidFill>
                <a:schemeClr val="dk1"/>
              </a:solidFill>
            </a:endParaRPr>
          </a:p>
          <a:p>
            <a:pPr indent="-330200" lvl="0" marL="457200" rtl="0" algn="l">
              <a:spcBef>
                <a:spcPts val="1000"/>
              </a:spcBef>
              <a:spcAft>
                <a:spcPts val="0"/>
              </a:spcAft>
              <a:buClr>
                <a:schemeClr val="dk1"/>
              </a:buClr>
              <a:buSzPts val="1600"/>
              <a:buChar char="●"/>
            </a:pPr>
            <a:r>
              <a:rPr lang="en-GB" sz="1600">
                <a:solidFill>
                  <a:schemeClr val="dk1"/>
                </a:solidFill>
              </a:rPr>
              <a:t>The study highlights the need to better account for degradation and recovery processes in carbon models and national GHG reporting.</a:t>
            </a:r>
            <a:endParaRPr sz="1600">
              <a:solidFill>
                <a:schemeClr val="dk1"/>
              </a:solidFill>
            </a:endParaRPr>
          </a:p>
          <a:p>
            <a:pPr indent="-330200" lvl="0" marL="457200" rtl="0" algn="l">
              <a:spcBef>
                <a:spcPts val="1000"/>
              </a:spcBef>
              <a:spcAft>
                <a:spcPts val="1000"/>
              </a:spcAft>
              <a:buClr>
                <a:schemeClr val="dk1"/>
              </a:buClr>
              <a:buSzPts val="1600"/>
              <a:buChar char="●"/>
            </a:pPr>
            <a:r>
              <a:rPr lang="en-GB" sz="1600">
                <a:solidFill>
                  <a:schemeClr val="dk1"/>
                </a:solidFill>
              </a:rPr>
              <a:t>ESA CCI Biomass record helps to distinguish between degradation from deforestation and track forest recovery</a:t>
            </a:r>
            <a:endParaRPr sz="1600">
              <a:solidFill>
                <a:schemeClr val="dk1"/>
              </a:solidFill>
            </a:endParaRPr>
          </a:p>
        </p:txBody>
      </p:sp>
      <p:sp>
        <p:nvSpPr>
          <p:cNvPr id="415" name="Google Shape;415;p55"/>
          <p:cNvSpPr txBox="1"/>
          <p:nvPr/>
        </p:nvSpPr>
        <p:spPr>
          <a:xfrm>
            <a:off x="6121467" y="5438298"/>
            <a:ext cx="6090000" cy="369300"/>
          </a:xfrm>
          <a:prstGeom prst="rect">
            <a:avLst/>
          </a:prstGeom>
          <a:noFill/>
          <a:ln>
            <a:noFill/>
          </a:ln>
        </p:spPr>
        <p:txBody>
          <a:bodyPr anchorCtr="0" anchor="t" bIns="91425" lIns="91425" spcFirstLastPara="1" rIns="91425" wrap="square" tIns="91425">
            <a:spAutoFit/>
          </a:bodyPr>
          <a:lstStyle/>
          <a:p>
            <a:pPr indent="0" lvl="0" marL="0" rtl="0" algn="ctr">
              <a:lnSpc>
                <a:spcPct val="115000"/>
              </a:lnSpc>
              <a:spcBef>
                <a:spcPts val="0"/>
              </a:spcBef>
              <a:spcAft>
                <a:spcPts val="0"/>
              </a:spcAft>
              <a:buNone/>
            </a:pPr>
            <a:r>
              <a:rPr i="1" lang="en-GB" sz="1200">
                <a:solidFill>
                  <a:srgbClr val="003247"/>
                </a:solidFill>
              </a:rPr>
              <a:t>Forest degradation: Xingu Indigenous Park, Brazil from Sentinel -2 2005 v 2024</a:t>
            </a:r>
            <a:endParaRPr i="1" sz="1200">
              <a:solidFill>
                <a:srgbClr val="003247"/>
              </a:solidFill>
            </a:endParaRPr>
          </a:p>
        </p:txBody>
      </p:sp>
      <p:sp>
        <p:nvSpPr>
          <p:cNvPr id="416" name="Google Shape;416;p55"/>
          <p:cNvSpPr txBox="1"/>
          <p:nvPr/>
        </p:nvSpPr>
        <p:spPr>
          <a:xfrm>
            <a:off x="0" y="5539450"/>
            <a:ext cx="8226000" cy="431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GB" sz="1600" u="sng">
                <a:solidFill>
                  <a:schemeClr val="hlink"/>
                </a:solidFill>
                <a:hlinkClick r:id="rId6"/>
              </a:rPr>
              <a:t>ESA - Improved reporting needed on forest carbon emissions</a:t>
            </a:r>
            <a:endParaRPr sz="1600" u="sng">
              <a:solidFill>
                <a:schemeClr val="hlink"/>
              </a:solidFill>
            </a:endParaRPr>
          </a:p>
        </p:txBody>
      </p:sp>
      <p:pic>
        <p:nvPicPr>
          <p:cNvPr id="417" name="Google Shape;417;p55" title="RECCAP-2_icon_update_2025 (1).png"/>
          <p:cNvPicPr preferRelativeResize="0"/>
          <p:nvPr/>
        </p:nvPicPr>
        <p:blipFill>
          <a:blip r:embed="rId7">
            <a:alphaModFix/>
          </a:blip>
          <a:stretch>
            <a:fillRect/>
          </a:stretch>
        </p:blipFill>
        <p:spPr>
          <a:xfrm>
            <a:off x="9829717" y="955053"/>
            <a:ext cx="1774721" cy="822000"/>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56"/>
          <p:cNvSpPr/>
          <p:nvPr/>
        </p:nvSpPr>
        <p:spPr>
          <a:xfrm>
            <a:off x="0" y="0"/>
            <a:ext cx="12192000" cy="6858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SemiBold"/>
              <a:ea typeface="Montserrat SemiBold"/>
              <a:cs typeface="Montserrat SemiBold"/>
              <a:sym typeface="Montserrat SemiBold"/>
            </a:endParaRPr>
          </a:p>
        </p:txBody>
      </p:sp>
      <p:sp>
        <p:nvSpPr>
          <p:cNvPr id="423" name="Google Shape;423;p56"/>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3300"/>
              <a:t>GFOI Core Satellite Data Continuity</a:t>
            </a:r>
            <a:endParaRPr sz="3300"/>
          </a:p>
        </p:txBody>
      </p:sp>
      <p:sp>
        <p:nvSpPr>
          <p:cNvPr id="424" name="Google Shape;424;p56"/>
          <p:cNvSpPr txBox="1"/>
          <p:nvPr/>
        </p:nvSpPr>
        <p:spPr>
          <a:xfrm>
            <a:off x="900700" y="197075"/>
            <a:ext cx="11122200" cy="1146300"/>
          </a:xfrm>
          <a:prstGeom prst="rect">
            <a:avLst/>
          </a:prstGeom>
          <a:noFill/>
          <a:ln>
            <a:noFill/>
          </a:ln>
        </p:spPr>
        <p:txBody>
          <a:bodyPr anchorCtr="0" anchor="t" bIns="91425" lIns="91425" spcFirstLastPara="1" rIns="91425" wrap="square" tIns="91425">
            <a:noAutofit/>
          </a:bodyPr>
          <a:lstStyle/>
          <a:p>
            <a:pPr indent="0" lvl="0" marL="0" rtl="0" algn="l">
              <a:lnSpc>
                <a:spcPct val="90000"/>
              </a:lnSpc>
              <a:spcBef>
                <a:spcPts val="1000"/>
              </a:spcBef>
              <a:spcAft>
                <a:spcPts val="0"/>
              </a:spcAft>
              <a:buClr>
                <a:schemeClr val="dk1"/>
              </a:buClr>
              <a:buSzPts val="1100"/>
              <a:buFont typeface="Arial"/>
              <a:buNone/>
            </a:pPr>
            <a:r>
              <a:rPr lang="en-GB" sz="3000">
                <a:solidFill>
                  <a:schemeClr val="dk1"/>
                </a:solidFill>
              </a:rPr>
              <a:t>Implementation </a:t>
            </a:r>
            <a:r>
              <a:rPr lang="en-GB" sz="3000">
                <a:solidFill>
                  <a:schemeClr val="dk1"/>
                </a:solidFill>
              </a:rPr>
              <a:t>– </a:t>
            </a:r>
            <a:r>
              <a:rPr lang="en-GB" sz="3000">
                <a:solidFill>
                  <a:srgbClr val="273B4B"/>
                </a:solidFill>
                <a:highlight>
                  <a:srgbClr val="FFFFFF"/>
                </a:highlight>
              </a:rPr>
              <a:t> Copernicus Land Monitoring Service (CLMS) Land Cover and Forest Monitoring (LCFM)</a:t>
            </a:r>
            <a:r>
              <a:rPr lang="en-GB" sz="3000">
                <a:solidFill>
                  <a:schemeClr val="dk1"/>
                </a:solidFill>
              </a:rPr>
              <a:t> new product release</a:t>
            </a:r>
            <a:endParaRPr sz="3000">
              <a:solidFill>
                <a:schemeClr val="dk1"/>
              </a:solidFill>
            </a:endParaRPr>
          </a:p>
          <a:p>
            <a:pPr indent="0" lvl="0" marL="0" rtl="0" algn="l">
              <a:spcBef>
                <a:spcPts val="0"/>
              </a:spcBef>
              <a:spcAft>
                <a:spcPts val="0"/>
              </a:spcAft>
              <a:buNone/>
            </a:pPr>
            <a:r>
              <a:t/>
            </a:r>
            <a:endParaRPr sz="3000">
              <a:solidFill>
                <a:schemeClr val="dk1"/>
              </a:solidFill>
            </a:endParaRPr>
          </a:p>
        </p:txBody>
      </p:sp>
      <p:sp>
        <p:nvSpPr>
          <p:cNvPr id="425" name="Google Shape;425;p56"/>
          <p:cNvSpPr/>
          <p:nvPr/>
        </p:nvSpPr>
        <p:spPr>
          <a:xfrm>
            <a:off x="0" y="6287145"/>
            <a:ext cx="12192000" cy="554100"/>
          </a:xfrm>
          <a:prstGeom prst="rect">
            <a:avLst/>
          </a:prstGeom>
          <a:solidFill>
            <a:srgbClr val="F4A3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5: </a:t>
            </a:r>
            <a:r>
              <a:rPr lang="en-GB">
                <a:solidFill>
                  <a:schemeClr val="lt1"/>
                </a:solidFill>
                <a:latin typeface="Montserrat SemiBold"/>
                <a:ea typeface="Montserrat SemiBold"/>
                <a:cs typeface="Montserrat SemiBold"/>
                <a:sym typeface="Montserrat SemiBold"/>
              </a:rPr>
              <a:t>Systematically </a:t>
            </a:r>
            <a:r>
              <a:rPr lang="en-GB">
                <a:solidFill>
                  <a:schemeClr val="lt1"/>
                </a:solidFill>
                <a:latin typeface="Montserrat SemiBold"/>
                <a:ea typeface="Montserrat SemiBold"/>
                <a:cs typeface="Montserrat SemiBold"/>
                <a:sym typeface="Montserrat SemiBold"/>
              </a:rPr>
              <a:t>target activities to support IPCC Land Cover classes</a:t>
            </a:r>
            <a:endParaRPr sz="1600">
              <a:solidFill>
                <a:schemeClr val="dk1"/>
              </a:solidFill>
            </a:endParaRPr>
          </a:p>
        </p:txBody>
      </p:sp>
      <p:pic>
        <p:nvPicPr>
          <p:cNvPr id="426" name="Google Shape;426;p56"/>
          <p:cNvPicPr preferRelativeResize="0"/>
          <p:nvPr/>
        </p:nvPicPr>
        <p:blipFill>
          <a:blip r:embed="rId3">
            <a:alphaModFix/>
          </a:blip>
          <a:stretch>
            <a:fillRect/>
          </a:stretch>
        </p:blipFill>
        <p:spPr>
          <a:xfrm>
            <a:off x="6105132" y="964540"/>
            <a:ext cx="5362250" cy="5697024"/>
          </a:xfrm>
          <a:prstGeom prst="rect">
            <a:avLst/>
          </a:prstGeom>
          <a:noFill/>
          <a:ln>
            <a:noFill/>
          </a:ln>
        </p:spPr>
      </p:pic>
      <p:pic>
        <p:nvPicPr>
          <p:cNvPr id="427" name="Google Shape;427;p56"/>
          <p:cNvPicPr preferRelativeResize="0"/>
          <p:nvPr/>
        </p:nvPicPr>
        <p:blipFill>
          <a:blip r:embed="rId4">
            <a:alphaModFix/>
          </a:blip>
          <a:stretch>
            <a:fillRect/>
          </a:stretch>
        </p:blipFill>
        <p:spPr>
          <a:xfrm>
            <a:off x="1157004" y="1429224"/>
            <a:ext cx="4992826" cy="4523449"/>
          </a:xfrm>
          <a:prstGeom prst="rect">
            <a:avLst/>
          </a:prstGeom>
          <a:noFill/>
          <a:ln>
            <a:noFill/>
          </a:ln>
        </p:spPr>
      </p:pic>
      <p:pic>
        <p:nvPicPr>
          <p:cNvPr id="428" name="Google Shape;428;p56"/>
          <p:cNvPicPr preferRelativeResize="0"/>
          <p:nvPr/>
        </p:nvPicPr>
        <p:blipFill>
          <a:blip r:embed="rId5">
            <a:alphaModFix/>
          </a:blip>
          <a:stretch>
            <a:fillRect/>
          </a:stretch>
        </p:blipFill>
        <p:spPr>
          <a:xfrm>
            <a:off x="91063" y="340686"/>
            <a:ext cx="809625" cy="5057775"/>
          </a:xfrm>
          <a:prstGeom prst="rect">
            <a:avLst/>
          </a:prstGeom>
          <a:noFill/>
          <a:ln>
            <a:noFill/>
          </a:ln>
        </p:spPr>
      </p:pic>
      <p:sp>
        <p:nvSpPr>
          <p:cNvPr id="429" name="Google Shape;429;p56"/>
          <p:cNvSpPr txBox="1"/>
          <p:nvPr/>
        </p:nvSpPr>
        <p:spPr>
          <a:xfrm>
            <a:off x="6922050" y="1163683"/>
            <a:ext cx="3728400" cy="33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600"/>
              <a:t>10m global Land Cover Map (LCM-10)</a:t>
            </a:r>
            <a:endParaRPr sz="1600"/>
          </a:p>
        </p:txBody>
      </p:sp>
      <p:sp>
        <p:nvSpPr>
          <p:cNvPr id="430" name="Google Shape;430;p56"/>
          <p:cNvSpPr txBox="1"/>
          <p:nvPr/>
        </p:nvSpPr>
        <p:spPr>
          <a:xfrm>
            <a:off x="7041516" y="5952675"/>
            <a:ext cx="4442400" cy="33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1600"/>
              <a:t>10m pan-tropical Tree </a:t>
            </a:r>
            <a:r>
              <a:rPr lang="en-GB" sz="1600"/>
              <a:t>Cover</a:t>
            </a:r>
            <a:r>
              <a:rPr lang="en-GB" sz="1600"/>
              <a:t> Density (TCD-10)</a:t>
            </a:r>
            <a:endParaRPr sz="1600"/>
          </a:p>
        </p:txBody>
      </p:sp>
      <p:pic>
        <p:nvPicPr>
          <p:cNvPr id="431" name="Google Shape;431;p56"/>
          <p:cNvPicPr preferRelativeResize="0"/>
          <p:nvPr/>
        </p:nvPicPr>
        <p:blipFill>
          <a:blip r:embed="rId6">
            <a:alphaModFix/>
          </a:blip>
          <a:stretch>
            <a:fillRect/>
          </a:stretch>
        </p:blipFill>
        <p:spPr>
          <a:xfrm>
            <a:off x="10736975" y="1271875"/>
            <a:ext cx="1455025" cy="1481825"/>
          </a:xfrm>
          <a:prstGeom prst="rect">
            <a:avLst/>
          </a:prstGeom>
          <a:solidFill>
            <a:schemeClr val="lt1"/>
          </a:solid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5" name="Shape 435"/>
        <p:cNvGrpSpPr/>
        <p:nvPr/>
      </p:nvGrpSpPr>
      <p:grpSpPr>
        <a:xfrm>
          <a:off x="0" y="0"/>
          <a:ext cx="0" cy="0"/>
          <a:chOff x="0" y="0"/>
          <a:chExt cx="0" cy="0"/>
        </a:xfrm>
      </p:grpSpPr>
      <p:sp>
        <p:nvSpPr>
          <p:cNvPr id="436" name="Google Shape;436;p57"/>
          <p:cNvSpPr/>
          <p:nvPr/>
        </p:nvSpPr>
        <p:spPr>
          <a:xfrm>
            <a:off x="0" y="0"/>
            <a:ext cx="12192000" cy="6858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Montserrat SemiBold"/>
              <a:ea typeface="Montserrat SemiBold"/>
              <a:cs typeface="Montserrat SemiBold"/>
              <a:sym typeface="Montserrat SemiBold"/>
            </a:endParaRPr>
          </a:p>
        </p:txBody>
      </p:sp>
      <p:sp>
        <p:nvSpPr>
          <p:cNvPr id="437" name="Google Shape;437;p57"/>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3300"/>
              <a:t>GFOI Core Satellite Data Continuity</a:t>
            </a:r>
            <a:endParaRPr sz="3300"/>
          </a:p>
        </p:txBody>
      </p:sp>
      <p:pic>
        <p:nvPicPr>
          <p:cNvPr id="438" name="Google Shape;438;p57"/>
          <p:cNvPicPr preferRelativeResize="0"/>
          <p:nvPr/>
        </p:nvPicPr>
        <p:blipFill>
          <a:blip r:embed="rId3">
            <a:alphaModFix/>
          </a:blip>
          <a:stretch>
            <a:fillRect/>
          </a:stretch>
        </p:blipFill>
        <p:spPr>
          <a:xfrm>
            <a:off x="10102561" y="2834145"/>
            <a:ext cx="1483200" cy="889925"/>
          </a:xfrm>
          <a:prstGeom prst="rect">
            <a:avLst/>
          </a:prstGeom>
          <a:noFill/>
          <a:ln>
            <a:noFill/>
          </a:ln>
        </p:spPr>
      </p:pic>
      <p:pic>
        <p:nvPicPr>
          <p:cNvPr descr="A picture containing diagram&#10;&#10;Description automatically generated" id="439" name="Google Shape;439;p57"/>
          <p:cNvPicPr preferRelativeResize="0"/>
          <p:nvPr/>
        </p:nvPicPr>
        <p:blipFill rotWithShape="1">
          <a:blip r:embed="rId4">
            <a:alphaModFix/>
          </a:blip>
          <a:srcRect b="12040" l="5396" r="8686" t="13594"/>
          <a:stretch/>
        </p:blipFill>
        <p:spPr>
          <a:xfrm>
            <a:off x="7520399" y="285938"/>
            <a:ext cx="2699125" cy="2336287"/>
          </a:xfrm>
          <a:prstGeom prst="rect">
            <a:avLst/>
          </a:prstGeom>
          <a:noFill/>
          <a:ln>
            <a:noFill/>
          </a:ln>
        </p:spPr>
      </p:pic>
      <p:pic>
        <p:nvPicPr>
          <p:cNvPr descr="Chart&#10;&#10;Description automatically generated" id="440" name="Google Shape;440;p57"/>
          <p:cNvPicPr preferRelativeResize="0"/>
          <p:nvPr/>
        </p:nvPicPr>
        <p:blipFill rotWithShape="1">
          <a:blip r:embed="rId5">
            <a:alphaModFix/>
          </a:blip>
          <a:srcRect b="9579" l="5678" r="5873" t="13237"/>
          <a:stretch/>
        </p:blipFill>
        <p:spPr>
          <a:xfrm>
            <a:off x="4083033" y="2636393"/>
            <a:ext cx="5635274" cy="2458699"/>
          </a:xfrm>
          <a:prstGeom prst="rect">
            <a:avLst/>
          </a:prstGeom>
          <a:noFill/>
          <a:ln>
            <a:noFill/>
          </a:ln>
        </p:spPr>
      </p:pic>
      <p:pic>
        <p:nvPicPr>
          <p:cNvPr id="441" name="Google Shape;441;p57"/>
          <p:cNvPicPr preferRelativeResize="0"/>
          <p:nvPr/>
        </p:nvPicPr>
        <p:blipFill>
          <a:blip r:embed="rId6">
            <a:alphaModFix/>
          </a:blip>
          <a:stretch>
            <a:fillRect/>
          </a:stretch>
        </p:blipFill>
        <p:spPr>
          <a:xfrm>
            <a:off x="9727699" y="3802269"/>
            <a:ext cx="2450225" cy="953475"/>
          </a:xfrm>
          <a:prstGeom prst="rect">
            <a:avLst/>
          </a:prstGeom>
          <a:noFill/>
          <a:ln>
            <a:noFill/>
          </a:ln>
        </p:spPr>
      </p:pic>
      <p:sp>
        <p:nvSpPr>
          <p:cNvPr id="442" name="Google Shape;442;p57"/>
          <p:cNvSpPr txBox="1"/>
          <p:nvPr/>
        </p:nvSpPr>
        <p:spPr>
          <a:xfrm>
            <a:off x="4530904" y="4372264"/>
            <a:ext cx="3699600" cy="323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500">
                <a:solidFill>
                  <a:srgbClr val="C00000"/>
                </a:solidFill>
                <a:latin typeface="Calibri"/>
                <a:ea typeface="Calibri"/>
                <a:cs typeface="Calibri"/>
                <a:sym typeface="Calibri"/>
              </a:rPr>
              <a:t>Anthropogenic losses: Land conversion</a:t>
            </a:r>
            <a:endParaRPr sz="1500">
              <a:solidFill>
                <a:srgbClr val="C00000"/>
              </a:solidFill>
              <a:latin typeface="Times New Roman"/>
              <a:ea typeface="Times New Roman"/>
              <a:cs typeface="Times New Roman"/>
              <a:sym typeface="Times New Roman"/>
            </a:endParaRPr>
          </a:p>
        </p:txBody>
      </p:sp>
      <p:sp>
        <p:nvSpPr>
          <p:cNvPr id="443" name="Google Shape;443;p57"/>
          <p:cNvSpPr txBox="1"/>
          <p:nvPr/>
        </p:nvSpPr>
        <p:spPr>
          <a:xfrm>
            <a:off x="237075" y="854250"/>
            <a:ext cx="7596300" cy="21036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lang="en-GB" sz="1600">
                <a:solidFill>
                  <a:schemeClr val="dk1"/>
                </a:solidFill>
                <a:latin typeface="Montserrat"/>
                <a:ea typeface="Montserrat"/>
                <a:cs typeface="Montserrat"/>
                <a:sym typeface="Montserrat"/>
              </a:rPr>
              <a:t>The Global Mangrove Watch – Version 4 released on July 26, 2026.                    A consistent global dataset at 30 m of mangrove extent and changes over 4 decades (1985–2025) generated from a combination of optical (Landsat, S-2) and SAR (JERS-1, ALOS, ALOS-2) data.</a:t>
            </a:r>
            <a:endParaRPr sz="1600">
              <a:solidFill>
                <a:schemeClr val="dk1"/>
              </a:solidFill>
              <a:latin typeface="Montserrat"/>
              <a:ea typeface="Montserrat"/>
              <a:cs typeface="Montserrat"/>
              <a:sym typeface="Montserrat"/>
            </a:endParaRPr>
          </a:p>
          <a:p>
            <a:pPr indent="0" lvl="0" marL="0" rtl="0" algn="l">
              <a:lnSpc>
                <a:spcPct val="115000"/>
              </a:lnSpc>
              <a:spcBef>
                <a:spcPts val="1000"/>
              </a:spcBef>
              <a:spcAft>
                <a:spcPts val="0"/>
              </a:spcAft>
              <a:buNone/>
            </a:pPr>
            <a:r>
              <a:rPr b="1" lang="en-GB" sz="1600">
                <a:solidFill>
                  <a:schemeClr val="dk1"/>
                </a:solidFill>
                <a:latin typeface="Montserrat"/>
                <a:ea typeface="Montserrat"/>
                <a:cs typeface="Montserrat"/>
                <a:sym typeface="Montserrat"/>
              </a:rPr>
              <a:t>Activity Data: </a:t>
            </a:r>
            <a:r>
              <a:rPr lang="en-GB" sz="1600">
                <a:solidFill>
                  <a:schemeClr val="dk1"/>
                </a:solidFill>
                <a:latin typeface="Montserrat"/>
                <a:ea typeface="Montserrat"/>
                <a:cs typeface="Montserrat"/>
                <a:sym typeface="Montserrat"/>
              </a:rPr>
              <a:t>Annual layers of mangrove </a:t>
            </a:r>
            <a:r>
              <a:rPr b="1" lang="en-GB" sz="1600">
                <a:solidFill>
                  <a:srgbClr val="3C78D8"/>
                </a:solidFill>
                <a:latin typeface="Montserrat"/>
                <a:ea typeface="Montserrat"/>
                <a:cs typeface="Montserrat"/>
                <a:sym typeface="Montserrat"/>
              </a:rPr>
              <a:t>gains</a:t>
            </a:r>
            <a:r>
              <a:rPr lang="en-GB" sz="1600">
                <a:solidFill>
                  <a:srgbClr val="00B050"/>
                </a:solidFill>
                <a:latin typeface="Montserrat"/>
                <a:ea typeface="Montserrat"/>
                <a:cs typeface="Montserrat"/>
                <a:sym typeface="Montserrat"/>
              </a:rPr>
              <a:t> </a:t>
            </a:r>
            <a:r>
              <a:rPr lang="en-GB" sz="1600">
                <a:solidFill>
                  <a:schemeClr val="dk1"/>
                </a:solidFill>
                <a:latin typeface="Montserrat"/>
                <a:ea typeface="Montserrat"/>
                <a:cs typeface="Montserrat"/>
                <a:sym typeface="Montserrat"/>
              </a:rPr>
              <a:t>and mangrove </a:t>
            </a:r>
            <a:r>
              <a:rPr b="1" lang="en-GB" sz="1600">
                <a:solidFill>
                  <a:srgbClr val="CC0000"/>
                </a:solidFill>
                <a:latin typeface="Montserrat"/>
                <a:ea typeface="Montserrat"/>
                <a:cs typeface="Montserrat"/>
                <a:sym typeface="Montserrat"/>
              </a:rPr>
              <a:t>losses</a:t>
            </a:r>
            <a:r>
              <a:rPr lang="en-GB" sz="1600">
                <a:solidFill>
                  <a:srgbClr val="CC0000"/>
                </a:solidFill>
                <a:latin typeface="Montserrat"/>
                <a:ea typeface="Montserrat"/>
                <a:cs typeface="Montserrat"/>
                <a:sym typeface="Montserrat"/>
              </a:rPr>
              <a:t>.</a:t>
            </a:r>
            <a:endParaRPr sz="1600">
              <a:solidFill>
                <a:schemeClr val="dk1"/>
              </a:solidFill>
              <a:latin typeface="Montserrat"/>
              <a:ea typeface="Montserrat"/>
              <a:cs typeface="Montserrat"/>
              <a:sym typeface="Montserrat"/>
            </a:endParaRPr>
          </a:p>
          <a:p>
            <a:pPr indent="0" lvl="0" marL="0" rtl="0" algn="l">
              <a:lnSpc>
                <a:spcPct val="115000"/>
              </a:lnSpc>
              <a:spcBef>
                <a:spcPts val="1000"/>
              </a:spcBef>
              <a:spcAft>
                <a:spcPts val="0"/>
              </a:spcAft>
              <a:buNone/>
            </a:pPr>
            <a:r>
              <a:t/>
            </a:r>
            <a:endParaRPr sz="1600">
              <a:solidFill>
                <a:schemeClr val="dk1"/>
              </a:solidFill>
              <a:latin typeface="Montserrat"/>
              <a:ea typeface="Montserrat"/>
              <a:cs typeface="Montserrat"/>
              <a:sym typeface="Montserrat"/>
            </a:endParaRPr>
          </a:p>
        </p:txBody>
      </p:sp>
      <p:pic>
        <p:nvPicPr>
          <p:cNvPr descr="Diagram&#10;&#10;Description automatically generated" id="444" name="Google Shape;444;p57"/>
          <p:cNvPicPr preferRelativeResize="0"/>
          <p:nvPr/>
        </p:nvPicPr>
        <p:blipFill rotWithShape="1">
          <a:blip r:embed="rId7">
            <a:alphaModFix/>
          </a:blip>
          <a:srcRect b="22462" l="7088" r="6994" t="23452"/>
          <a:stretch/>
        </p:blipFill>
        <p:spPr>
          <a:xfrm>
            <a:off x="340486" y="2683381"/>
            <a:ext cx="3613750" cy="2274874"/>
          </a:xfrm>
          <a:prstGeom prst="rect">
            <a:avLst/>
          </a:prstGeom>
          <a:noFill/>
          <a:ln>
            <a:noFill/>
          </a:ln>
        </p:spPr>
      </p:pic>
      <p:sp>
        <p:nvSpPr>
          <p:cNvPr id="445" name="Google Shape;445;p57"/>
          <p:cNvSpPr txBox="1"/>
          <p:nvPr/>
        </p:nvSpPr>
        <p:spPr>
          <a:xfrm>
            <a:off x="562342" y="4185480"/>
            <a:ext cx="2090400" cy="554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500">
                <a:solidFill>
                  <a:srgbClr val="1155CC"/>
                </a:solidFill>
                <a:latin typeface="Calibri"/>
                <a:ea typeface="Calibri"/>
                <a:cs typeface="Calibri"/>
                <a:sym typeface="Calibri"/>
              </a:rPr>
              <a:t>Gains: </a:t>
            </a:r>
            <a:endParaRPr b="1" sz="1500">
              <a:solidFill>
                <a:srgbClr val="1155CC"/>
              </a:solidFill>
              <a:latin typeface="Calibri"/>
              <a:ea typeface="Calibri"/>
              <a:cs typeface="Calibri"/>
              <a:sym typeface="Calibri"/>
            </a:endParaRPr>
          </a:p>
          <a:p>
            <a:pPr indent="0" lvl="0" marL="0" marR="0" rtl="0" algn="l">
              <a:spcBef>
                <a:spcPts val="0"/>
              </a:spcBef>
              <a:spcAft>
                <a:spcPts val="0"/>
              </a:spcAft>
              <a:buNone/>
            </a:pPr>
            <a:r>
              <a:rPr b="1" lang="en-GB" sz="1500">
                <a:solidFill>
                  <a:srgbClr val="1155CC"/>
                </a:solidFill>
                <a:latin typeface="Calibri"/>
                <a:ea typeface="Calibri"/>
                <a:cs typeface="Calibri"/>
                <a:sym typeface="Calibri"/>
              </a:rPr>
              <a:t>Sedimentation</a:t>
            </a:r>
            <a:endParaRPr sz="1500">
              <a:solidFill>
                <a:srgbClr val="1155CC"/>
              </a:solidFill>
              <a:latin typeface="Times New Roman"/>
              <a:ea typeface="Times New Roman"/>
              <a:cs typeface="Times New Roman"/>
              <a:sym typeface="Times New Roman"/>
            </a:endParaRPr>
          </a:p>
        </p:txBody>
      </p:sp>
      <p:pic>
        <p:nvPicPr>
          <p:cNvPr id="446" name="Google Shape;446;p57" title="logo-bg.png"/>
          <p:cNvPicPr preferRelativeResize="0"/>
          <p:nvPr/>
        </p:nvPicPr>
        <p:blipFill>
          <a:blip r:embed="rId8">
            <a:alphaModFix/>
          </a:blip>
          <a:stretch>
            <a:fillRect/>
          </a:stretch>
        </p:blipFill>
        <p:spPr>
          <a:xfrm>
            <a:off x="10243933" y="22602"/>
            <a:ext cx="1958917" cy="2274875"/>
          </a:xfrm>
          <a:prstGeom prst="rect">
            <a:avLst/>
          </a:prstGeom>
          <a:noFill/>
          <a:ln>
            <a:noFill/>
          </a:ln>
        </p:spPr>
      </p:pic>
      <p:sp>
        <p:nvSpPr>
          <p:cNvPr id="447" name="Google Shape;447;p57"/>
          <p:cNvSpPr txBox="1"/>
          <p:nvPr/>
        </p:nvSpPr>
        <p:spPr>
          <a:xfrm>
            <a:off x="7735304" y="1883079"/>
            <a:ext cx="2359200" cy="5541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500">
                <a:solidFill>
                  <a:srgbClr val="C00000"/>
                </a:solidFill>
                <a:latin typeface="Calibri"/>
                <a:ea typeface="Calibri"/>
                <a:cs typeface="Calibri"/>
                <a:sym typeface="Calibri"/>
              </a:rPr>
              <a:t>Non-anthropogenic      losses: Erosion</a:t>
            </a:r>
            <a:endParaRPr sz="1500">
              <a:solidFill>
                <a:srgbClr val="C00000"/>
              </a:solidFill>
              <a:latin typeface="Times New Roman"/>
              <a:ea typeface="Times New Roman"/>
              <a:cs typeface="Times New Roman"/>
              <a:sym typeface="Times New Roman"/>
            </a:endParaRPr>
          </a:p>
        </p:txBody>
      </p:sp>
      <p:sp>
        <p:nvSpPr>
          <p:cNvPr id="448" name="Google Shape;448;p57"/>
          <p:cNvSpPr txBox="1"/>
          <p:nvPr/>
        </p:nvSpPr>
        <p:spPr>
          <a:xfrm>
            <a:off x="184444" y="210689"/>
            <a:ext cx="5234400" cy="91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100"/>
              <a:t>Global Mangrove Watch</a:t>
            </a:r>
            <a:endParaRPr sz="3100"/>
          </a:p>
        </p:txBody>
      </p:sp>
      <p:sp>
        <p:nvSpPr>
          <p:cNvPr id="449" name="Google Shape;449;p57"/>
          <p:cNvSpPr/>
          <p:nvPr/>
        </p:nvSpPr>
        <p:spPr>
          <a:xfrm>
            <a:off x="0" y="5738432"/>
            <a:ext cx="12192000" cy="1115700"/>
          </a:xfrm>
          <a:prstGeom prst="rect">
            <a:avLst/>
          </a:prstGeom>
          <a:solidFill>
            <a:srgbClr val="F4A361">
              <a:alpha val="719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rgbClr val="1155CC"/>
                </a:solidFill>
                <a:latin typeface="Montserrat SemiBold"/>
                <a:ea typeface="Montserrat SemiBold"/>
                <a:cs typeface="Montserrat SemiBold"/>
                <a:sym typeface="Montserrat SemiBold"/>
              </a:rPr>
              <a:t>5.3: Review and consolidate current approaches to characterising, mapping and monitoring </a:t>
            </a:r>
            <a:r>
              <a:rPr b="1" lang="en-GB" u="sng">
                <a:solidFill>
                  <a:srgbClr val="1155CC"/>
                </a:solidFill>
                <a:latin typeface="Montserrat"/>
                <a:ea typeface="Montserrat"/>
                <a:cs typeface="Montserrat"/>
                <a:sym typeface="Montserrat"/>
              </a:rPr>
              <a:t>Blue Carbon Ecosystems</a:t>
            </a:r>
            <a:r>
              <a:rPr lang="en-GB" u="sng">
                <a:solidFill>
                  <a:srgbClr val="1155CC"/>
                </a:solidFill>
                <a:latin typeface="Montserrat SemiBold"/>
                <a:ea typeface="Montserrat SemiBold"/>
                <a:cs typeface="Montserrat SemiBold"/>
                <a:sym typeface="Montserrat SemiBold"/>
              </a:rPr>
              <a:t>.</a:t>
            </a:r>
            <a:endParaRPr u="sng">
              <a:solidFill>
                <a:srgbClr val="1155CC"/>
              </a:solidFill>
              <a:latin typeface="Montserrat SemiBold"/>
              <a:ea typeface="Montserrat SemiBold"/>
              <a:cs typeface="Montserrat SemiBold"/>
              <a:sym typeface="Montserrat SemiBold"/>
            </a:endParaRPr>
          </a:p>
          <a:p>
            <a:pPr indent="0" lvl="0" marL="0" rtl="0" algn="l">
              <a:spcBef>
                <a:spcPts val="600"/>
              </a:spcBef>
              <a:spcAft>
                <a:spcPts val="0"/>
              </a:spcAft>
              <a:buNone/>
            </a:pPr>
            <a:r>
              <a:rPr lang="en-GB">
                <a:solidFill>
                  <a:schemeClr val="lt1"/>
                </a:solidFill>
                <a:latin typeface="Montserrat SemiBold"/>
                <a:ea typeface="Montserrat SemiBold"/>
                <a:cs typeface="Montserrat SemiBold"/>
                <a:sym typeface="Montserrat SemiBold"/>
              </a:rPr>
              <a:t>5.4: Explore development of new CEOS initiatives on </a:t>
            </a:r>
            <a:r>
              <a:rPr b="1" lang="en-GB">
                <a:solidFill>
                  <a:schemeClr val="lt1"/>
                </a:solidFill>
                <a:latin typeface="Montserrat"/>
                <a:ea typeface="Montserrat"/>
                <a:cs typeface="Montserrat"/>
                <a:sym typeface="Montserrat"/>
              </a:rPr>
              <a:t>wetlands mapping and monitoring.</a:t>
            </a:r>
            <a:endParaRPr b="1">
              <a:solidFill>
                <a:schemeClr val="lt1"/>
              </a:solidFill>
              <a:latin typeface="Montserrat"/>
              <a:ea typeface="Montserrat"/>
              <a:cs typeface="Montserrat"/>
              <a:sym typeface="Montserrat"/>
            </a:endParaRPr>
          </a:p>
          <a:p>
            <a:pPr indent="0" lvl="0" marL="0" rtl="0" algn="l">
              <a:spcBef>
                <a:spcPts val="600"/>
              </a:spcBef>
              <a:spcAft>
                <a:spcPts val="600"/>
              </a:spcAft>
              <a:buNone/>
            </a:pPr>
            <a:r>
              <a:rPr lang="en-GB">
                <a:solidFill>
                  <a:schemeClr val="lt1"/>
                </a:solidFill>
                <a:latin typeface="Montserrat SemiBold"/>
                <a:ea typeface="Montserrat SemiBold"/>
                <a:cs typeface="Montserrat SemiBold"/>
                <a:sym typeface="Montserrat SemiBold"/>
              </a:rPr>
              <a:t>5.5: Establish closer collaboration with the </a:t>
            </a:r>
            <a:r>
              <a:rPr b="1" lang="en-GB">
                <a:solidFill>
                  <a:schemeClr val="lt1"/>
                </a:solidFill>
                <a:latin typeface="Montserrat"/>
                <a:ea typeface="Montserrat"/>
                <a:cs typeface="Montserrat"/>
                <a:sym typeface="Montserrat"/>
              </a:rPr>
              <a:t>Ramsar Convention </a:t>
            </a:r>
            <a:r>
              <a:rPr lang="en-GB">
                <a:solidFill>
                  <a:schemeClr val="lt1"/>
                </a:solidFill>
                <a:latin typeface="Montserrat SemiBold"/>
                <a:ea typeface="Montserrat SemiBold"/>
                <a:cs typeface="Montserrat SemiBold"/>
                <a:sym typeface="Montserrat SemiBold"/>
              </a:rPr>
              <a:t>Secretariat and Scientific and Technical Review Panel (STRP).</a:t>
            </a:r>
            <a:endParaRPr>
              <a:solidFill>
                <a:schemeClr val="lt1"/>
              </a:solidFill>
              <a:latin typeface="Montserrat SemiBold"/>
              <a:ea typeface="Montserrat SemiBold"/>
              <a:cs typeface="Montserrat SemiBold"/>
              <a:sym typeface="Montserrat SemiBold"/>
            </a:endParaRPr>
          </a:p>
        </p:txBody>
      </p:sp>
      <p:sp>
        <p:nvSpPr>
          <p:cNvPr id="450" name="Google Shape;450;p57"/>
          <p:cNvSpPr/>
          <p:nvPr/>
        </p:nvSpPr>
        <p:spPr>
          <a:xfrm>
            <a:off x="0" y="5251194"/>
            <a:ext cx="12192000" cy="554100"/>
          </a:xfrm>
          <a:prstGeom prst="rect">
            <a:avLst/>
          </a:prstGeom>
          <a:solidFill>
            <a:srgbClr val="F4A3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5: </a:t>
            </a:r>
            <a:r>
              <a:rPr lang="en-GB">
                <a:solidFill>
                  <a:schemeClr val="lt1"/>
                </a:solidFill>
                <a:latin typeface="Montserrat SemiBold"/>
                <a:ea typeface="Montserrat SemiBold"/>
                <a:cs typeface="Montserrat SemiBold"/>
                <a:sym typeface="Montserrat SemiBold"/>
              </a:rPr>
              <a:t>Systematically </a:t>
            </a:r>
            <a:r>
              <a:rPr lang="en-GB">
                <a:solidFill>
                  <a:schemeClr val="lt1"/>
                </a:solidFill>
                <a:latin typeface="Montserrat SemiBold"/>
                <a:ea typeface="Montserrat SemiBold"/>
                <a:cs typeface="Montserrat SemiBold"/>
                <a:sym typeface="Montserrat SemiBold"/>
              </a:rPr>
              <a:t>target activities to support IPCC Land Cover classes</a:t>
            </a:r>
            <a:endParaRPr sz="1600">
              <a:solidFill>
                <a:schemeClr val="dk1"/>
              </a:solidFil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4" name="Shape 454"/>
        <p:cNvGrpSpPr/>
        <p:nvPr/>
      </p:nvGrpSpPr>
      <p:grpSpPr>
        <a:xfrm>
          <a:off x="0" y="0"/>
          <a:ext cx="0" cy="0"/>
          <a:chOff x="0" y="0"/>
          <a:chExt cx="0" cy="0"/>
        </a:xfrm>
      </p:grpSpPr>
      <p:sp>
        <p:nvSpPr>
          <p:cNvPr id="455" name="Google Shape;455;p58"/>
          <p:cNvSpPr/>
          <p:nvPr/>
        </p:nvSpPr>
        <p:spPr>
          <a:xfrm>
            <a:off x="0" y="0"/>
            <a:ext cx="12192000" cy="6858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56" name="Google Shape;456;p58"/>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3300"/>
              <a:t>GFOI Core Satellite Data Continuity</a:t>
            </a:r>
            <a:endParaRPr sz="3300"/>
          </a:p>
        </p:txBody>
      </p:sp>
      <p:pic>
        <p:nvPicPr>
          <p:cNvPr id="457" name="Google Shape;457;p58"/>
          <p:cNvPicPr preferRelativeResize="0"/>
          <p:nvPr/>
        </p:nvPicPr>
        <p:blipFill>
          <a:blip r:embed="rId3">
            <a:alphaModFix/>
          </a:blip>
          <a:stretch>
            <a:fillRect/>
          </a:stretch>
        </p:blipFill>
        <p:spPr>
          <a:xfrm>
            <a:off x="10241458" y="760747"/>
            <a:ext cx="1483200" cy="889925"/>
          </a:xfrm>
          <a:prstGeom prst="rect">
            <a:avLst/>
          </a:prstGeom>
          <a:noFill/>
          <a:ln>
            <a:noFill/>
          </a:ln>
        </p:spPr>
      </p:pic>
      <p:sp>
        <p:nvSpPr>
          <p:cNvPr id="458" name="Google Shape;458;p58"/>
          <p:cNvSpPr txBox="1"/>
          <p:nvPr/>
        </p:nvSpPr>
        <p:spPr>
          <a:xfrm>
            <a:off x="203650" y="632878"/>
            <a:ext cx="8282700" cy="16059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lang="en-GB" sz="1500">
                <a:solidFill>
                  <a:schemeClr val="dk1"/>
                </a:solidFill>
                <a:latin typeface="Montserrat"/>
                <a:ea typeface="Montserrat"/>
                <a:cs typeface="Montserrat"/>
                <a:sym typeface="Montserrat"/>
              </a:rPr>
              <a:t>Forested wetlands recognised as as information gap by the Ramsar Convention. Mapping wetland inundation extent and duration under the forest canopy by L-band SAR. Annual inundation maps for 2015-2026. </a:t>
            </a:r>
            <a:r>
              <a:rPr lang="en-GB" sz="1500">
                <a:solidFill>
                  <a:schemeClr val="dk1"/>
                </a:solidFill>
                <a:latin typeface="Montserrat"/>
                <a:ea typeface="Montserrat"/>
                <a:cs typeface="Montserrat"/>
                <a:sym typeface="Montserrat"/>
              </a:rPr>
              <a:t>Public release Oct 2026.</a:t>
            </a:r>
            <a:endParaRPr sz="1500">
              <a:solidFill>
                <a:schemeClr val="dk1"/>
              </a:solidFill>
              <a:latin typeface="Montserrat"/>
              <a:ea typeface="Montserrat"/>
              <a:cs typeface="Montserrat"/>
              <a:sym typeface="Montserrat"/>
            </a:endParaRPr>
          </a:p>
          <a:p>
            <a:pPr indent="0" lvl="0" marL="0" rtl="0" algn="l">
              <a:lnSpc>
                <a:spcPct val="115000"/>
              </a:lnSpc>
              <a:spcBef>
                <a:spcPts val="1000"/>
              </a:spcBef>
              <a:spcAft>
                <a:spcPts val="0"/>
              </a:spcAft>
              <a:buNone/>
            </a:pPr>
            <a:r>
              <a:rPr lang="en-GB" sz="1500">
                <a:solidFill>
                  <a:schemeClr val="dk1"/>
                </a:solidFill>
                <a:latin typeface="Montserrat"/>
                <a:ea typeface="Montserrat"/>
                <a:cs typeface="Montserrat"/>
                <a:sym typeface="Montserrat"/>
              </a:rPr>
              <a:t>Input data: Public open ALOS-2 PALSAR-2 </a:t>
            </a:r>
            <a:r>
              <a:rPr lang="en-GB" sz="1500" u="sng">
                <a:solidFill>
                  <a:schemeClr val="dk1"/>
                </a:solidFill>
                <a:latin typeface="Montserrat"/>
                <a:ea typeface="Montserrat"/>
                <a:cs typeface="Montserrat"/>
                <a:sym typeface="Montserrat"/>
              </a:rPr>
              <a:t>CEOS-ARD [NRB]</a:t>
            </a:r>
            <a:r>
              <a:rPr lang="en-GB" sz="1500">
                <a:solidFill>
                  <a:schemeClr val="dk1"/>
                </a:solidFill>
                <a:latin typeface="Montserrat"/>
                <a:ea typeface="Montserrat"/>
                <a:cs typeface="Montserrat"/>
                <a:sym typeface="Montserrat"/>
              </a:rPr>
              <a:t> on AWS.                                                                Downstream </a:t>
            </a:r>
            <a:r>
              <a:rPr lang="en-GB" sz="1500">
                <a:solidFill>
                  <a:schemeClr val="dk1"/>
                </a:solidFill>
                <a:latin typeface="Montserrat"/>
                <a:ea typeface="Montserrat"/>
                <a:cs typeface="Montserrat"/>
                <a:sym typeface="Montserrat"/>
              </a:rPr>
              <a:t>automated</a:t>
            </a:r>
            <a:r>
              <a:rPr lang="en-GB" sz="1500">
                <a:solidFill>
                  <a:schemeClr val="dk1"/>
                </a:solidFill>
                <a:latin typeface="Montserrat"/>
                <a:ea typeface="Montserrat"/>
                <a:cs typeface="Montserrat"/>
                <a:sym typeface="Montserrat"/>
              </a:rPr>
              <a:t> processing </a:t>
            </a:r>
            <a:r>
              <a:rPr lang="en-GB" sz="1500">
                <a:solidFill>
                  <a:schemeClr val="dk1"/>
                </a:solidFill>
                <a:latin typeface="Montserrat"/>
                <a:ea typeface="Montserrat"/>
                <a:cs typeface="Montserrat"/>
                <a:sym typeface="Montserrat"/>
              </a:rPr>
              <a:t>workflow</a:t>
            </a:r>
            <a:r>
              <a:rPr lang="en-GB" sz="1500">
                <a:solidFill>
                  <a:schemeClr val="dk1"/>
                </a:solidFill>
                <a:latin typeface="Montserrat"/>
                <a:ea typeface="Montserrat"/>
                <a:cs typeface="Montserrat"/>
                <a:sym typeface="Montserrat"/>
              </a:rPr>
              <a:t> in the </a:t>
            </a:r>
            <a:r>
              <a:rPr lang="en-GB" sz="1500" u="sng">
                <a:solidFill>
                  <a:schemeClr val="dk1"/>
                </a:solidFill>
                <a:latin typeface="Montserrat"/>
                <a:ea typeface="Montserrat"/>
                <a:cs typeface="Montserrat"/>
                <a:sym typeface="Montserrat"/>
              </a:rPr>
              <a:t>CEOS Analytics Lab (CAL)</a:t>
            </a:r>
            <a:r>
              <a:rPr lang="en-GB" sz="1500">
                <a:solidFill>
                  <a:schemeClr val="dk1"/>
                </a:solidFill>
                <a:latin typeface="Montserrat"/>
                <a:ea typeface="Montserrat"/>
                <a:cs typeface="Montserrat"/>
                <a:sym typeface="Montserrat"/>
              </a:rPr>
              <a:t>. </a:t>
            </a:r>
            <a:endParaRPr sz="1500">
              <a:solidFill>
                <a:schemeClr val="dk1"/>
              </a:solidFill>
              <a:latin typeface="Montserrat"/>
              <a:ea typeface="Montserrat"/>
              <a:cs typeface="Montserrat"/>
              <a:sym typeface="Montserrat"/>
            </a:endParaRPr>
          </a:p>
        </p:txBody>
      </p:sp>
      <p:sp>
        <p:nvSpPr>
          <p:cNvPr id="459" name="Google Shape;459;p58"/>
          <p:cNvSpPr txBox="1"/>
          <p:nvPr/>
        </p:nvSpPr>
        <p:spPr>
          <a:xfrm>
            <a:off x="184450" y="127147"/>
            <a:ext cx="5993700" cy="603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100"/>
              <a:t>Wetland Inundation Dynamics </a:t>
            </a:r>
            <a:endParaRPr sz="3100"/>
          </a:p>
        </p:txBody>
      </p:sp>
      <p:pic>
        <p:nvPicPr>
          <p:cNvPr id="460" name="Google Shape;460;p58" title="Logo_ALOS_wetlands.png"/>
          <p:cNvPicPr preferRelativeResize="0"/>
          <p:nvPr/>
        </p:nvPicPr>
        <p:blipFill>
          <a:blip r:embed="rId4">
            <a:alphaModFix/>
          </a:blip>
          <a:stretch>
            <a:fillRect/>
          </a:stretch>
        </p:blipFill>
        <p:spPr>
          <a:xfrm>
            <a:off x="8622299" y="414827"/>
            <a:ext cx="1483199" cy="1481465"/>
          </a:xfrm>
          <a:prstGeom prst="rect">
            <a:avLst/>
          </a:prstGeom>
          <a:noFill/>
          <a:ln>
            <a:noFill/>
          </a:ln>
        </p:spPr>
      </p:pic>
      <p:sp>
        <p:nvSpPr>
          <p:cNvPr id="461" name="Google Shape;461;p58"/>
          <p:cNvSpPr/>
          <p:nvPr/>
        </p:nvSpPr>
        <p:spPr>
          <a:xfrm>
            <a:off x="0" y="5854625"/>
            <a:ext cx="12192000" cy="982800"/>
          </a:xfrm>
          <a:prstGeom prst="rect">
            <a:avLst/>
          </a:prstGeom>
          <a:solidFill>
            <a:srgbClr val="F4A361">
              <a:alpha val="719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5.3: Review and consolidate current approaches to characterising, mapping and monitoring </a:t>
            </a:r>
            <a:r>
              <a:rPr b="1" lang="en-GB">
                <a:solidFill>
                  <a:schemeClr val="lt1"/>
                </a:solidFill>
                <a:latin typeface="Montserrat"/>
                <a:ea typeface="Montserrat"/>
                <a:cs typeface="Montserrat"/>
                <a:sym typeface="Montserrat"/>
              </a:rPr>
              <a:t>Blue Carbon Ecosystems</a:t>
            </a:r>
            <a:r>
              <a:rPr lang="en-GB">
                <a:solidFill>
                  <a:schemeClr val="lt1"/>
                </a:solidFill>
                <a:latin typeface="Montserrat SemiBold"/>
                <a:ea typeface="Montserrat SemiBold"/>
                <a:cs typeface="Montserrat SemiBold"/>
                <a:sym typeface="Montserrat SemiBold"/>
              </a:rPr>
              <a:t>.</a:t>
            </a:r>
            <a:endParaRPr>
              <a:solidFill>
                <a:schemeClr val="lt1"/>
              </a:solidFill>
              <a:latin typeface="Montserrat SemiBold"/>
              <a:ea typeface="Montserrat SemiBold"/>
              <a:cs typeface="Montserrat SemiBold"/>
              <a:sym typeface="Montserrat SemiBold"/>
            </a:endParaRPr>
          </a:p>
          <a:p>
            <a:pPr indent="0" lvl="0" marL="0" rtl="0" algn="l">
              <a:spcBef>
                <a:spcPts val="600"/>
              </a:spcBef>
              <a:spcAft>
                <a:spcPts val="0"/>
              </a:spcAft>
              <a:buNone/>
            </a:pPr>
            <a:r>
              <a:rPr lang="en-GB">
                <a:solidFill>
                  <a:srgbClr val="1155CC"/>
                </a:solidFill>
                <a:latin typeface="Montserrat SemiBold"/>
                <a:ea typeface="Montserrat SemiBold"/>
                <a:cs typeface="Montserrat SemiBold"/>
                <a:sym typeface="Montserrat SemiBold"/>
              </a:rPr>
              <a:t>5.4: Explore development of new CEOS initiatives on </a:t>
            </a:r>
            <a:r>
              <a:rPr b="1" lang="en-GB" u="sng">
                <a:solidFill>
                  <a:srgbClr val="1155CC"/>
                </a:solidFill>
                <a:latin typeface="Montserrat"/>
                <a:ea typeface="Montserrat"/>
                <a:cs typeface="Montserrat"/>
                <a:sym typeface="Montserrat"/>
              </a:rPr>
              <a:t>wetlands mapping and monitoring</a:t>
            </a:r>
            <a:r>
              <a:rPr b="1" lang="en-GB">
                <a:solidFill>
                  <a:srgbClr val="1155CC"/>
                </a:solidFill>
                <a:latin typeface="Montserrat"/>
                <a:ea typeface="Montserrat"/>
                <a:cs typeface="Montserrat"/>
                <a:sym typeface="Montserrat"/>
              </a:rPr>
              <a:t>.</a:t>
            </a:r>
            <a:endParaRPr b="1">
              <a:solidFill>
                <a:srgbClr val="1155CC"/>
              </a:solidFill>
              <a:latin typeface="Montserrat"/>
              <a:ea typeface="Montserrat"/>
              <a:cs typeface="Montserrat"/>
              <a:sym typeface="Montserrat"/>
            </a:endParaRPr>
          </a:p>
          <a:p>
            <a:pPr indent="0" lvl="0" marL="0" rtl="0" algn="l">
              <a:spcBef>
                <a:spcPts val="600"/>
              </a:spcBef>
              <a:spcAft>
                <a:spcPts val="600"/>
              </a:spcAft>
              <a:buNone/>
            </a:pPr>
            <a:r>
              <a:rPr lang="en-GB">
                <a:solidFill>
                  <a:schemeClr val="lt1"/>
                </a:solidFill>
                <a:latin typeface="Montserrat SemiBold"/>
                <a:ea typeface="Montserrat SemiBold"/>
                <a:cs typeface="Montserrat SemiBold"/>
                <a:sym typeface="Montserrat SemiBold"/>
              </a:rPr>
              <a:t>5.5: Establish closer collaboration with the </a:t>
            </a:r>
            <a:r>
              <a:rPr b="1" lang="en-GB">
                <a:solidFill>
                  <a:schemeClr val="lt1"/>
                </a:solidFill>
                <a:latin typeface="Montserrat"/>
                <a:ea typeface="Montserrat"/>
                <a:cs typeface="Montserrat"/>
                <a:sym typeface="Montserrat"/>
              </a:rPr>
              <a:t>Ramsar Convention </a:t>
            </a:r>
            <a:r>
              <a:rPr lang="en-GB">
                <a:solidFill>
                  <a:schemeClr val="lt1"/>
                </a:solidFill>
                <a:latin typeface="Montserrat SemiBold"/>
                <a:ea typeface="Montserrat SemiBold"/>
                <a:cs typeface="Montserrat SemiBold"/>
                <a:sym typeface="Montserrat SemiBold"/>
              </a:rPr>
              <a:t>Secretariat and Scientific and Technical Review Panel (STRP).</a:t>
            </a:r>
            <a:endParaRPr>
              <a:solidFill>
                <a:schemeClr val="lt1"/>
              </a:solidFill>
              <a:latin typeface="Montserrat SemiBold"/>
              <a:ea typeface="Montserrat SemiBold"/>
              <a:cs typeface="Montserrat SemiBold"/>
              <a:sym typeface="Montserrat SemiBold"/>
            </a:endParaRPr>
          </a:p>
        </p:txBody>
      </p:sp>
      <p:sp>
        <p:nvSpPr>
          <p:cNvPr id="462" name="Google Shape;462;p58"/>
          <p:cNvSpPr/>
          <p:nvPr/>
        </p:nvSpPr>
        <p:spPr>
          <a:xfrm>
            <a:off x="0" y="5251201"/>
            <a:ext cx="12192000" cy="603300"/>
          </a:xfrm>
          <a:prstGeom prst="rect">
            <a:avLst/>
          </a:prstGeom>
          <a:solidFill>
            <a:srgbClr val="F4A3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5: </a:t>
            </a:r>
            <a:r>
              <a:rPr lang="en-GB">
                <a:solidFill>
                  <a:schemeClr val="lt1"/>
                </a:solidFill>
                <a:latin typeface="Montserrat SemiBold"/>
                <a:ea typeface="Montserrat SemiBold"/>
                <a:cs typeface="Montserrat SemiBold"/>
                <a:sym typeface="Montserrat SemiBold"/>
              </a:rPr>
              <a:t>Systematically </a:t>
            </a:r>
            <a:r>
              <a:rPr lang="en-GB">
                <a:solidFill>
                  <a:schemeClr val="lt1"/>
                </a:solidFill>
                <a:latin typeface="Montserrat SemiBold"/>
                <a:ea typeface="Montserrat SemiBold"/>
                <a:cs typeface="Montserrat SemiBold"/>
                <a:sym typeface="Montserrat SemiBold"/>
              </a:rPr>
              <a:t>target activities to support IPCC Land Cover classes</a:t>
            </a:r>
            <a:endParaRPr sz="1600">
              <a:solidFill>
                <a:schemeClr val="dk1"/>
              </a:solidFill>
            </a:endParaRPr>
          </a:p>
        </p:txBody>
      </p:sp>
      <p:pic>
        <p:nvPicPr>
          <p:cNvPr id="463" name="Google Shape;463;p58"/>
          <p:cNvPicPr preferRelativeResize="0"/>
          <p:nvPr/>
        </p:nvPicPr>
        <p:blipFill>
          <a:blip r:embed="rId5">
            <a:alphaModFix/>
          </a:blip>
          <a:stretch>
            <a:fillRect/>
          </a:stretch>
        </p:blipFill>
        <p:spPr>
          <a:xfrm>
            <a:off x="6699295" y="2252918"/>
            <a:ext cx="5232282" cy="2971250"/>
          </a:xfrm>
          <a:prstGeom prst="rect">
            <a:avLst/>
          </a:prstGeom>
          <a:solidFill>
            <a:schemeClr val="lt1"/>
          </a:solidFill>
          <a:ln>
            <a:noFill/>
          </a:ln>
        </p:spPr>
      </p:pic>
      <p:sp>
        <p:nvSpPr>
          <p:cNvPr id="464" name="Google Shape;464;p58"/>
          <p:cNvSpPr txBox="1"/>
          <p:nvPr/>
        </p:nvSpPr>
        <p:spPr>
          <a:xfrm>
            <a:off x="10091047" y="4799720"/>
            <a:ext cx="18315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lang="en-GB">
                <a:solidFill>
                  <a:schemeClr val="lt1"/>
                </a:solidFill>
                <a:latin typeface="Montserrat"/>
                <a:ea typeface="Montserrat"/>
                <a:cs typeface="Montserrat"/>
                <a:sym typeface="Montserrat"/>
              </a:rPr>
              <a:t>Congo river basin</a:t>
            </a:r>
            <a:endParaRPr>
              <a:solidFill>
                <a:schemeClr val="lt1"/>
              </a:solidFill>
            </a:endParaRPr>
          </a:p>
        </p:txBody>
      </p:sp>
      <p:pic>
        <p:nvPicPr>
          <p:cNvPr id="465" name="Google Shape;465;p58"/>
          <p:cNvPicPr preferRelativeResize="0"/>
          <p:nvPr/>
        </p:nvPicPr>
        <p:blipFill>
          <a:blip r:embed="rId6">
            <a:alphaModFix/>
          </a:blip>
          <a:stretch>
            <a:fillRect/>
          </a:stretch>
        </p:blipFill>
        <p:spPr>
          <a:xfrm>
            <a:off x="217874" y="2256027"/>
            <a:ext cx="6308834" cy="2971238"/>
          </a:xfrm>
          <a:prstGeom prst="rect">
            <a:avLst/>
          </a:prstGeom>
          <a:noFill/>
          <a:ln>
            <a:noFill/>
          </a:ln>
        </p:spPr>
      </p:pic>
      <p:pic>
        <p:nvPicPr>
          <p:cNvPr id="466" name="Google Shape;466;p58"/>
          <p:cNvPicPr preferRelativeResize="0"/>
          <p:nvPr/>
        </p:nvPicPr>
        <p:blipFill>
          <a:blip r:embed="rId7">
            <a:alphaModFix/>
          </a:blip>
          <a:stretch>
            <a:fillRect/>
          </a:stretch>
        </p:blipFill>
        <p:spPr>
          <a:xfrm>
            <a:off x="6178026" y="3938882"/>
            <a:ext cx="880925" cy="1177475"/>
          </a:xfrm>
          <a:prstGeom prst="rect">
            <a:avLst/>
          </a:prstGeom>
          <a:solidFill>
            <a:schemeClr val="lt1"/>
          </a:solidFill>
          <a:ln>
            <a:noFill/>
          </a:ln>
        </p:spPr>
      </p:pic>
      <p:sp>
        <p:nvSpPr>
          <p:cNvPr id="467" name="Google Shape;467;p58"/>
          <p:cNvSpPr txBox="1"/>
          <p:nvPr/>
        </p:nvSpPr>
        <p:spPr>
          <a:xfrm>
            <a:off x="287200" y="4766300"/>
            <a:ext cx="5993700" cy="400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1000"/>
              </a:spcBef>
              <a:spcAft>
                <a:spcPts val="0"/>
              </a:spcAft>
              <a:buNone/>
            </a:pPr>
            <a:r>
              <a:rPr lang="en-GB">
                <a:solidFill>
                  <a:schemeClr val="lt1"/>
                </a:solidFill>
                <a:latin typeface="Montserrat"/>
                <a:ea typeface="Montserrat"/>
                <a:cs typeface="Montserrat"/>
                <a:sym typeface="Montserrat"/>
              </a:rPr>
              <a:t>Amazon </a:t>
            </a:r>
            <a:r>
              <a:rPr lang="en-GB">
                <a:solidFill>
                  <a:schemeClr val="lt1"/>
                </a:solidFill>
                <a:latin typeface="Montserrat"/>
                <a:ea typeface="Montserrat"/>
                <a:cs typeface="Montserrat"/>
                <a:sym typeface="Montserrat"/>
              </a:rPr>
              <a:t> river basin - Annual inundation extent and duration</a:t>
            </a:r>
            <a:endParaRPr>
              <a:solidFill>
                <a:schemeClr val="lt1"/>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1" name="Shape 471"/>
        <p:cNvGrpSpPr/>
        <p:nvPr/>
      </p:nvGrpSpPr>
      <p:grpSpPr>
        <a:xfrm>
          <a:off x="0" y="0"/>
          <a:ext cx="0" cy="0"/>
          <a:chOff x="0" y="0"/>
          <a:chExt cx="0" cy="0"/>
        </a:xfrm>
      </p:grpSpPr>
      <p:sp>
        <p:nvSpPr>
          <p:cNvPr id="472" name="Google Shape;472;p59"/>
          <p:cNvSpPr/>
          <p:nvPr/>
        </p:nvSpPr>
        <p:spPr>
          <a:xfrm>
            <a:off x="0" y="0"/>
            <a:ext cx="12192000" cy="6858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3" name="Google Shape;473;p59"/>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3300"/>
              <a:t>GFOI Core Satellite Data Continuity</a:t>
            </a:r>
            <a:endParaRPr sz="3300"/>
          </a:p>
        </p:txBody>
      </p:sp>
      <p:pic>
        <p:nvPicPr>
          <p:cNvPr id="474" name="Google Shape;474;p59"/>
          <p:cNvPicPr preferRelativeResize="0"/>
          <p:nvPr/>
        </p:nvPicPr>
        <p:blipFill rotWithShape="1">
          <a:blip r:embed="rId3">
            <a:alphaModFix/>
          </a:blip>
          <a:srcRect b="0" l="0" r="0" t="0"/>
          <a:stretch/>
        </p:blipFill>
        <p:spPr>
          <a:xfrm>
            <a:off x="10618675" y="645295"/>
            <a:ext cx="1110225" cy="1145003"/>
          </a:xfrm>
          <a:prstGeom prst="rect">
            <a:avLst/>
          </a:prstGeom>
          <a:noFill/>
          <a:ln>
            <a:noFill/>
          </a:ln>
        </p:spPr>
      </p:pic>
      <p:pic>
        <p:nvPicPr>
          <p:cNvPr id="475" name="Google Shape;475;p59"/>
          <p:cNvPicPr preferRelativeResize="0"/>
          <p:nvPr/>
        </p:nvPicPr>
        <p:blipFill rotWithShape="1">
          <a:blip r:embed="rId4">
            <a:alphaModFix/>
          </a:blip>
          <a:srcRect b="0" l="0" r="0" t="0"/>
          <a:stretch/>
        </p:blipFill>
        <p:spPr>
          <a:xfrm>
            <a:off x="5679470" y="1312457"/>
            <a:ext cx="4201079" cy="2396283"/>
          </a:xfrm>
          <a:prstGeom prst="rect">
            <a:avLst/>
          </a:prstGeom>
          <a:noFill/>
          <a:ln>
            <a:noFill/>
          </a:ln>
          <a:effectLst>
            <a:outerShdw blurRad="50800" sx="101000" rotWithShape="0" algn="tl" dir="2700000" dist="38100" sy="101000">
              <a:srgbClr val="000000">
                <a:alpha val="40000"/>
              </a:srgbClr>
            </a:outerShdw>
          </a:effectLst>
        </p:spPr>
      </p:pic>
      <p:sp>
        <p:nvSpPr>
          <p:cNvPr id="476" name="Google Shape;476;p59"/>
          <p:cNvSpPr txBox="1"/>
          <p:nvPr/>
        </p:nvSpPr>
        <p:spPr>
          <a:xfrm>
            <a:off x="176050" y="955050"/>
            <a:ext cx="5341200" cy="2926500"/>
          </a:xfrm>
          <a:prstGeom prst="rect">
            <a:avLst/>
          </a:prstGeom>
          <a:noFill/>
          <a:ln>
            <a:noFill/>
          </a:ln>
        </p:spPr>
        <p:txBody>
          <a:bodyPr anchorCtr="0" anchor="t" bIns="91425" lIns="91425" spcFirstLastPara="1" rIns="91425" wrap="square" tIns="91425">
            <a:noAutofit/>
          </a:bodyPr>
          <a:lstStyle/>
          <a:p>
            <a:pPr indent="0" lvl="0" marL="114300" rtl="0" algn="l">
              <a:lnSpc>
                <a:spcPct val="95000"/>
              </a:lnSpc>
              <a:spcBef>
                <a:spcPts val="0"/>
              </a:spcBef>
              <a:spcAft>
                <a:spcPts val="0"/>
              </a:spcAft>
              <a:buSzPts val="1018"/>
              <a:buNone/>
            </a:pPr>
            <a:r>
              <a:t/>
            </a:r>
            <a:endParaRPr sz="570">
              <a:solidFill>
                <a:srgbClr val="000000"/>
              </a:solidFill>
              <a:latin typeface="Montserrat"/>
              <a:ea typeface="Montserrat"/>
              <a:cs typeface="Montserrat"/>
              <a:sym typeface="Montserrat"/>
            </a:endParaRPr>
          </a:p>
          <a:p>
            <a:pPr indent="-362029" lvl="0" marL="457200" rtl="0" algn="l">
              <a:lnSpc>
                <a:spcPct val="95000"/>
              </a:lnSpc>
              <a:spcBef>
                <a:spcPts val="0"/>
              </a:spcBef>
              <a:spcAft>
                <a:spcPts val="0"/>
              </a:spcAft>
              <a:buClr>
                <a:srgbClr val="000000"/>
              </a:buClr>
              <a:buSzPts val="1449"/>
              <a:buFont typeface="Montserrat"/>
              <a:buChar char="●"/>
            </a:pPr>
            <a:r>
              <a:rPr lang="en-GB" sz="1865">
                <a:solidFill>
                  <a:srgbClr val="000000"/>
                </a:solidFill>
                <a:latin typeface="Montserrat"/>
                <a:ea typeface="Montserrat"/>
                <a:cs typeface="Montserrat"/>
                <a:sym typeface="Montserrat"/>
              </a:rPr>
              <a:t>Chairs: </a:t>
            </a:r>
            <a:endParaRPr sz="1865">
              <a:solidFill>
                <a:srgbClr val="000000"/>
              </a:solidFill>
              <a:latin typeface="Montserrat"/>
              <a:ea typeface="Montserrat"/>
              <a:cs typeface="Montserrat"/>
              <a:sym typeface="Montserrat"/>
            </a:endParaRPr>
          </a:p>
          <a:p>
            <a:pPr indent="-335201" lvl="1" marL="914400" rtl="0" algn="l">
              <a:lnSpc>
                <a:spcPct val="95000"/>
              </a:lnSpc>
              <a:spcBef>
                <a:spcPts val="600"/>
              </a:spcBef>
              <a:spcAft>
                <a:spcPts val="0"/>
              </a:spcAft>
              <a:buClr>
                <a:srgbClr val="000000"/>
              </a:buClr>
              <a:buSzPts val="1171"/>
              <a:buFont typeface="Montserrat"/>
              <a:buChar char="○"/>
            </a:pPr>
            <a:r>
              <a:rPr lang="en-GB" sz="1495">
                <a:solidFill>
                  <a:srgbClr val="000000"/>
                </a:solidFill>
                <a:latin typeface="Montserrat"/>
                <a:ea typeface="Montserrat"/>
                <a:cs typeface="Montserrat"/>
                <a:sym typeface="Montserrat"/>
              </a:rPr>
              <a:t>Ramsar STRP Chair, Wetlands Int’l</a:t>
            </a:r>
            <a:endParaRPr sz="1495">
              <a:solidFill>
                <a:srgbClr val="000000"/>
              </a:solidFill>
              <a:latin typeface="Montserrat"/>
              <a:ea typeface="Montserrat"/>
              <a:cs typeface="Montserrat"/>
              <a:sym typeface="Montserrat"/>
            </a:endParaRPr>
          </a:p>
          <a:p>
            <a:pPr indent="-362029" lvl="0" marL="457200" rtl="0" algn="l">
              <a:lnSpc>
                <a:spcPct val="95000"/>
              </a:lnSpc>
              <a:spcBef>
                <a:spcPts val="600"/>
              </a:spcBef>
              <a:spcAft>
                <a:spcPts val="0"/>
              </a:spcAft>
              <a:buClr>
                <a:srgbClr val="000000"/>
              </a:buClr>
              <a:buSzPts val="1449"/>
              <a:buFont typeface="Montserrat"/>
              <a:buChar char="●"/>
            </a:pPr>
            <a:r>
              <a:rPr lang="en-GB" sz="1865">
                <a:solidFill>
                  <a:srgbClr val="000000"/>
                </a:solidFill>
                <a:latin typeface="Montserrat"/>
                <a:ea typeface="Montserrat"/>
                <a:cs typeface="Montserrat"/>
                <a:sym typeface="Montserrat"/>
              </a:rPr>
              <a:t>Co-leads &amp; collaborators: </a:t>
            </a:r>
            <a:endParaRPr sz="1865">
              <a:solidFill>
                <a:srgbClr val="000000"/>
              </a:solidFill>
              <a:latin typeface="Montserrat"/>
              <a:ea typeface="Montserrat"/>
              <a:cs typeface="Montserrat"/>
              <a:sym typeface="Montserrat"/>
            </a:endParaRPr>
          </a:p>
          <a:p>
            <a:pPr indent="-335201" lvl="1" marL="914400" rtl="0" algn="l">
              <a:lnSpc>
                <a:spcPct val="95000"/>
              </a:lnSpc>
              <a:spcBef>
                <a:spcPts val="600"/>
              </a:spcBef>
              <a:spcAft>
                <a:spcPts val="0"/>
              </a:spcAft>
              <a:buClr>
                <a:srgbClr val="000000"/>
              </a:buClr>
              <a:buSzPts val="1171"/>
              <a:buFont typeface="Montserrat"/>
              <a:buChar char="○"/>
            </a:pPr>
            <a:r>
              <a:rPr lang="en-GB" sz="1495">
                <a:solidFill>
                  <a:srgbClr val="000000"/>
                </a:solidFill>
                <a:latin typeface="Montserrat"/>
                <a:ea typeface="Montserrat"/>
                <a:cs typeface="Montserrat"/>
                <a:sym typeface="Montserrat"/>
              </a:rPr>
              <a:t>Ramsar Secretariat, </a:t>
            </a:r>
            <a:endParaRPr sz="1495">
              <a:solidFill>
                <a:srgbClr val="000000"/>
              </a:solidFill>
              <a:latin typeface="Montserrat"/>
              <a:ea typeface="Montserrat"/>
              <a:cs typeface="Montserrat"/>
              <a:sym typeface="Montserrat"/>
            </a:endParaRPr>
          </a:p>
          <a:p>
            <a:pPr indent="-335201" lvl="1" marL="914400" rtl="0" algn="l">
              <a:lnSpc>
                <a:spcPct val="95000"/>
              </a:lnSpc>
              <a:spcBef>
                <a:spcPts val="600"/>
              </a:spcBef>
              <a:spcAft>
                <a:spcPts val="0"/>
              </a:spcAft>
              <a:buClr>
                <a:srgbClr val="000000"/>
              </a:buClr>
              <a:buSzPts val="1171"/>
              <a:buFont typeface="Montserrat"/>
              <a:buChar char="○"/>
            </a:pPr>
            <a:r>
              <a:rPr b="1" lang="en-GB" sz="1495">
                <a:solidFill>
                  <a:srgbClr val="000000"/>
                </a:solidFill>
                <a:latin typeface="Montserrat"/>
                <a:ea typeface="Montserrat"/>
                <a:cs typeface="Montserrat"/>
                <a:sym typeface="Montserrat"/>
              </a:rPr>
              <a:t>ESA, JAXA</a:t>
            </a:r>
            <a:endParaRPr sz="1495">
              <a:solidFill>
                <a:srgbClr val="000000"/>
              </a:solidFill>
              <a:latin typeface="Montserrat"/>
              <a:ea typeface="Montserrat"/>
              <a:cs typeface="Montserrat"/>
              <a:sym typeface="Montserrat"/>
            </a:endParaRPr>
          </a:p>
          <a:p>
            <a:pPr indent="-335201" lvl="1" marL="914400" rtl="0" algn="l">
              <a:lnSpc>
                <a:spcPct val="95000"/>
              </a:lnSpc>
              <a:spcBef>
                <a:spcPts val="600"/>
              </a:spcBef>
              <a:spcAft>
                <a:spcPts val="0"/>
              </a:spcAft>
              <a:buClr>
                <a:srgbClr val="000000"/>
              </a:buClr>
              <a:buSzPts val="1171"/>
              <a:buFont typeface="Montserrat"/>
              <a:buChar char="○"/>
            </a:pPr>
            <a:r>
              <a:rPr lang="en-GB" sz="1495">
                <a:solidFill>
                  <a:srgbClr val="000000"/>
                </a:solidFill>
                <a:latin typeface="Montserrat"/>
                <a:ea typeface="Montserrat"/>
                <a:cs typeface="Montserrat"/>
                <a:sym typeface="Montserrat"/>
              </a:rPr>
              <a:t>GEO Sec, UNEP/DHI,</a:t>
            </a:r>
            <a:r>
              <a:rPr lang="en-GB" sz="1495">
                <a:latin typeface="Montserrat"/>
                <a:ea typeface="Montserrat"/>
                <a:cs typeface="Montserrat"/>
                <a:sym typeface="Montserrat"/>
              </a:rPr>
              <a:t> </a:t>
            </a:r>
            <a:r>
              <a:rPr lang="en-GB" sz="1495">
                <a:solidFill>
                  <a:srgbClr val="000000"/>
                </a:solidFill>
                <a:latin typeface="Montserrat"/>
                <a:ea typeface="Montserrat"/>
                <a:cs typeface="Montserrat"/>
                <a:sym typeface="Montserrat"/>
              </a:rPr>
              <a:t>Aberystwyth Univ.</a:t>
            </a:r>
            <a:endParaRPr sz="1495">
              <a:solidFill>
                <a:srgbClr val="000000"/>
              </a:solidFill>
              <a:latin typeface="Montserrat"/>
              <a:ea typeface="Montserrat"/>
              <a:cs typeface="Montserrat"/>
              <a:sym typeface="Montserrat"/>
            </a:endParaRPr>
          </a:p>
          <a:p>
            <a:pPr indent="-326708" lvl="0" marL="457200" rtl="0" algn="l">
              <a:lnSpc>
                <a:spcPct val="95000"/>
              </a:lnSpc>
              <a:spcBef>
                <a:spcPts val="600"/>
              </a:spcBef>
              <a:spcAft>
                <a:spcPts val="0"/>
              </a:spcAft>
              <a:buSzPts val="1018"/>
              <a:buNone/>
            </a:pPr>
            <a:r>
              <a:t/>
            </a:r>
            <a:endParaRPr sz="570">
              <a:solidFill>
                <a:srgbClr val="000000"/>
              </a:solidFill>
              <a:latin typeface="Montserrat"/>
              <a:ea typeface="Montserrat"/>
              <a:cs typeface="Montserrat"/>
              <a:sym typeface="Montserrat"/>
            </a:endParaRPr>
          </a:p>
          <a:p>
            <a:pPr indent="-362029" lvl="0" marL="457200" rtl="0" algn="l">
              <a:lnSpc>
                <a:spcPct val="95000"/>
              </a:lnSpc>
              <a:spcBef>
                <a:spcPts val="600"/>
              </a:spcBef>
              <a:spcAft>
                <a:spcPts val="0"/>
              </a:spcAft>
              <a:buClr>
                <a:srgbClr val="000000"/>
              </a:buClr>
              <a:buSzPts val="1449"/>
              <a:buFont typeface="Montserrat"/>
              <a:buChar char="●"/>
            </a:pPr>
            <a:r>
              <a:rPr lang="en-GB" sz="1865">
                <a:solidFill>
                  <a:srgbClr val="000000"/>
                </a:solidFill>
                <a:latin typeface="Montserrat"/>
                <a:ea typeface="Montserrat"/>
                <a:cs typeface="Montserrat"/>
                <a:sym typeface="Montserrat"/>
              </a:rPr>
              <a:t>GEO-Wetlands collaborator agreement &amp; </a:t>
            </a:r>
            <a:r>
              <a:rPr lang="en-GB" sz="1865">
                <a:latin typeface="Montserrat"/>
                <a:ea typeface="Montserrat"/>
                <a:cs typeface="Montserrat"/>
                <a:sym typeface="Montserrat"/>
              </a:rPr>
              <a:t>ToR developed</a:t>
            </a:r>
            <a:r>
              <a:rPr lang="en-GB" sz="1865">
                <a:solidFill>
                  <a:srgbClr val="000000"/>
                </a:solidFill>
                <a:latin typeface="Montserrat"/>
                <a:ea typeface="Montserrat"/>
                <a:cs typeface="Montserrat"/>
                <a:sym typeface="Montserrat"/>
              </a:rPr>
              <a:t> in Q1/2026</a:t>
            </a:r>
            <a:r>
              <a:rPr lang="en-GB" sz="1865">
                <a:solidFill>
                  <a:srgbClr val="000000"/>
                </a:solidFill>
                <a:latin typeface="Montserrat"/>
                <a:ea typeface="Montserrat"/>
                <a:cs typeface="Montserrat"/>
                <a:sym typeface="Montserrat"/>
              </a:rPr>
              <a:t>.</a:t>
            </a:r>
            <a:endParaRPr sz="1865">
              <a:solidFill>
                <a:srgbClr val="000000"/>
              </a:solidFill>
              <a:latin typeface="Montserrat"/>
              <a:ea typeface="Montserrat"/>
              <a:cs typeface="Montserrat"/>
              <a:sym typeface="Montserrat"/>
            </a:endParaRPr>
          </a:p>
          <a:p>
            <a:pPr indent="0" lvl="0" marL="0" rtl="0" algn="l">
              <a:lnSpc>
                <a:spcPct val="95000"/>
              </a:lnSpc>
              <a:spcBef>
                <a:spcPts val="600"/>
              </a:spcBef>
              <a:spcAft>
                <a:spcPts val="0"/>
              </a:spcAft>
              <a:buNone/>
            </a:pPr>
            <a:r>
              <a:t/>
            </a:r>
            <a:endParaRPr sz="1865">
              <a:latin typeface="Montserrat"/>
              <a:ea typeface="Montserrat"/>
              <a:cs typeface="Montserrat"/>
              <a:sym typeface="Montserrat"/>
            </a:endParaRPr>
          </a:p>
        </p:txBody>
      </p:sp>
      <p:pic>
        <p:nvPicPr>
          <p:cNvPr id="477" name="Google Shape;477;p59"/>
          <p:cNvPicPr preferRelativeResize="0"/>
          <p:nvPr/>
        </p:nvPicPr>
        <p:blipFill>
          <a:blip r:embed="rId5">
            <a:alphaModFix/>
          </a:blip>
          <a:stretch>
            <a:fillRect/>
          </a:stretch>
        </p:blipFill>
        <p:spPr>
          <a:xfrm>
            <a:off x="3226625" y="174585"/>
            <a:ext cx="2008674" cy="982737"/>
          </a:xfrm>
          <a:prstGeom prst="rect">
            <a:avLst/>
          </a:prstGeom>
          <a:noFill/>
          <a:ln>
            <a:noFill/>
          </a:ln>
        </p:spPr>
      </p:pic>
      <p:sp>
        <p:nvSpPr>
          <p:cNvPr id="478" name="Google Shape;478;p59"/>
          <p:cNvSpPr txBox="1"/>
          <p:nvPr/>
        </p:nvSpPr>
        <p:spPr>
          <a:xfrm>
            <a:off x="184444" y="210689"/>
            <a:ext cx="5234400" cy="91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3100"/>
              <a:t>GEO-Wetlands</a:t>
            </a:r>
            <a:endParaRPr sz="3100"/>
          </a:p>
        </p:txBody>
      </p:sp>
      <p:pic>
        <p:nvPicPr>
          <p:cNvPr id="479" name="Google Shape;479;p59"/>
          <p:cNvPicPr preferRelativeResize="0"/>
          <p:nvPr/>
        </p:nvPicPr>
        <p:blipFill>
          <a:blip r:embed="rId6">
            <a:alphaModFix/>
          </a:blip>
          <a:stretch>
            <a:fillRect/>
          </a:stretch>
        </p:blipFill>
        <p:spPr>
          <a:xfrm>
            <a:off x="10245688" y="2991761"/>
            <a:ext cx="1483200" cy="889925"/>
          </a:xfrm>
          <a:prstGeom prst="rect">
            <a:avLst/>
          </a:prstGeom>
          <a:noFill/>
          <a:ln>
            <a:noFill/>
          </a:ln>
        </p:spPr>
      </p:pic>
      <p:pic>
        <p:nvPicPr>
          <p:cNvPr id="480" name="Google Shape;480;p59"/>
          <p:cNvPicPr preferRelativeResize="0"/>
          <p:nvPr/>
        </p:nvPicPr>
        <p:blipFill rotWithShape="1">
          <a:blip r:embed="rId7">
            <a:alphaModFix/>
          </a:blip>
          <a:srcRect b="27022" l="16361" r="16502" t="25211"/>
          <a:stretch/>
        </p:blipFill>
        <p:spPr>
          <a:xfrm>
            <a:off x="10245689" y="2011533"/>
            <a:ext cx="1698872" cy="759000"/>
          </a:xfrm>
          <a:prstGeom prst="rect">
            <a:avLst/>
          </a:prstGeom>
          <a:noFill/>
          <a:ln>
            <a:noFill/>
          </a:ln>
        </p:spPr>
      </p:pic>
      <p:sp>
        <p:nvSpPr>
          <p:cNvPr id="481" name="Google Shape;481;p59"/>
          <p:cNvSpPr txBox="1"/>
          <p:nvPr/>
        </p:nvSpPr>
        <p:spPr>
          <a:xfrm>
            <a:off x="328450" y="3881383"/>
            <a:ext cx="11616000" cy="910500"/>
          </a:xfrm>
          <a:prstGeom prst="rect">
            <a:avLst/>
          </a:prstGeom>
          <a:noFill/>
          <a:ln>
            <a:noFill/>
          </a:ln>
        </p:spPr>
        <p:txBody>
          <a:bodyPr anchorCtr="0" anchor="t" bIns="91425" lIns="91425" spcFirstLastPara="1" rIns="91425" wrap="square" tIns="91425">
            <a:noAutofit/>
          </a:bodyPr>
          <a:lstStyle/>
          <a:p>
            <a:pPr indent="0" lvl="0" marL="114300" rtl="0" algn="l">
              <a:lnSpc>
                <a:spcPct val="95000"/>
              </a:lnSpc>
              <a:spcBef>
                <a:spcPts val="0"/>
              </a:spcBef>
              <a:spcAft>
                <a:spcPts val="0"/>
              </a:spcAft>
              <a:buSzPts val="1018"/>
              <a:buNone/>
            </a:pPr>
            <a:r>
              <a:t/>
            </a:r>
            <a:endParaRPr sz="570">
              <a:solidFill>
                <a:srgbClr val="000000"/>
              </a:solidFill>
              <a:latin typeface="Montserrat"/>
              <a:ea typeface="Montserrat"/>
              <a:cs typeface="Montserrat"/>
              <a:sym typeface="Montserrat"/>
            </a:endParaRPr>
          </a:p>
          <a:p>
            <a:pPr indent="-362029" lvl="0" marL="457200" rtl="0" algn="l">
              <a:lnSpc>
                <a:spcPct val="95000"/>
              </a:lnSpc>
              <a:spcBef>
                <a:spcPts val="600"/>
              </a:spcBef>
              <a:spcAft>
                <a:spcPts val="0"/>
              </a:spcAft>
              <a:buClr>
                <a:srgbClr val="000000"/>
              </a:buClr>
              <a:buSzPts val="1449"/>
              <a:buFont typeface="Montserrat"/>
              <a:buChar char="●"/>
            </a:pPr>
            <a:r>
              <a:rPr lang="en-GB" sz="1865">
                <a:latin typeface="Montserrat"/>
                <a:ea typeface="Montserrat"/>
                <a:cs typeface="Montserrat"/>
                <a:sym typeface="Montserrat"/>
              </a:rPr>
              <a:t>JAXA and ESA long-term Observer Organisations to the Ramsar Scientific and Technical Review Panel (STRP)</a:t>
            </a:r>
            <a:endParaRPr sz="1865">
              <a:latin typeface="Montserrat"/>
              <a:ea typeface="Montserrat"/>
              <a:cs typeface="Montserrat"/>
              <a:sym typeface="Montserrat"/>
            </a:endParaRPr>
          </a:p>
          <a:p>
            <a:pPr indent="-362029" lvl="0" marL="457200" rtl="0" algn="l">
              <a:lnSpc>
                <a:spcPct val="95000"/>
              </a:lnSpc>
              <a:spcBef>
                <a:spcPts val="600"/>
              </a:spcBef>
              <a:spcAft>
                <a:spcPts val="0"/>
              </a:spcAft>
              <a:buClr>
                <a:srgbClr val="000000"/>
              </a:buClr>
              <a:buSzPts val="1449"/>
              <a:buFont typeface="Montserrat"/>
              <a:buChar char="●"/>
            </a:pPr>
            <a:r>
              <a:rPr lang="en-GB" sz="1865">
                <a:latin typeface="Montserrat"/>
                <a:ea typeface="Montserrat"/>
                <a:cs typeface="Montserrat"/>
                <a:sym typeface="Montserrat"/>
              </a:rPr>
              <a:t>Bilateral agreements with Ramsar Secretariat: ESA (2025) and JAXA (2026)</a:t>
            </a:r>
            <a:endParaRPr sz="1865">
              <a:solidFill>
                <a:srgbClr val="000000"/>
              </a:solidFill>
              <a:latin typeface="Montserrat"/>
              <a:ea typeface="Montserrat"/>
              <a:cs typeface="Montserrat"/>
              <a:sym typeface="Montserrat"/>
            </a:endParaRPr>
          </a:p>
          <a:p>
            <a:pPr indent="0" lvl="0" marL="0" rtl="0" algn="l">
              <a:lnSpc>
                <a:spcPct val="95000"/>
              </a:lnSpc>
              <a:spcBef>
                <a:spcPts val="600"/>
              </a:spcBef>
              <a:spcAft>
                <a:spcPts val="0"/>
              </a:spcAft>
              <a:buNone/>
            </a:pPr>
            <a:r>
              <a:t/>
            </a:r>
            <a:endParaRPr sz="1865">
              <a:latin typeface="Montserrat"/>
              <a:ea typeface="Montserrat"/>
              <a:cs typeface="Montserrat"/>
              <a:sym typeface="Montserrat"/>
            </a:endParaRPr>
          </a:p>
        </p:txBody>
      </p:sp>
      <p:sp>
        <p:nvSpPr>
          <p:cNvPr id="482" name="Google Shape;482;p59"/>
          <p:cNvSpPr/>
          <p:nvPr/>
        </p:nvSpPr>
        <p:spPr>
          <a:xfrm>
            <a:off x="0" y="5854625"/>
            <a:ext cx="12192000" cy="982800"/>
          </a:xfrm>
          <a:prstGeom prst="rect">
            <a:avLst/>
          </a:prstGeom>
          <a:solidFill>
            <a:srgbClr val="F4A361">
              <a:alpha val="71950"/>
            </a:srgbClr>
          </a:solidFill>
          <a:ln cap="flat" cmpd="sng" w="9525">
            <a:solidFill>
              <a:srgbClr val="1155CC"/>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5.3: Review and consolidate current approaches to characterising, mapping and monitoring </a:t>
            </a:r>
            <a:r>
              <a:rPr b="1" lang="en-GB">
                <a:solidFill>
                  <a:schemeClr val="lt1"/>
                </a:solidFill>
                <a:latin typeface="Montserrat"/>
                <a:ea typeface="Montserrat"/>
                <a:cs typeface="Montserrat"/>
                <a:sym typeface="Montserrat"/>
              </a:rPr>
              <a:t>Blue Carbon Ecosystems</a:t>
            </a:r>
            <a:r>
              <a:rPr lang="en-GB">
                <a:solidFill>
                  <a:schemeClr val="lt1"/>
                </a:solidFill>
                <a:latin typeface="Montserrat SemiBold"/>
                <a:ea typeface="Montserrat SemiBold"/>
                <a:cs typeface="Montserrat SemiBold"/>
                <a:sym typeface="Montserrat SemiBold"/>
              </a:rPr>
              <a:t>.</a:t>
            </a:r>
            <a:endParaRPr>
              <a:solidFill>
                <a:schemeClr val="lt1"/>
              </a:solidFill>
              <a:latin typeface="Montserrat SemiBold"/>
              <a:ea typeface="Montserrat SemiBold"/>
              <a:cs typeface="Montserrat SemiBold"/>
              <a:sym typeface="Montserrat SemiBold"/>
            </a:endParaRPr>
          </a:p>
          <a:p>
            <a:pPr indent="0" lvl="0" marL="0" rtl="0" algn="l">
              <a:spcBef>
                <a:spcPts val="600"/>
              </a:spcBef>
              <a:spcAft>
                <a:spcPts val="0"/>
              </a:spcAft>
              <a:buNone/>
            </a:pPr>
            <a:r>
              <a:rPr lang="en-GB">
                <a:solidFill>
                  <a:srgbClr val="1155CC"/>
                </a:solidFill>
                <a:latin typeface="Montserrat SemiBold"/>
                <a:ea typeface="Montserrat SemiBold"/>
                <a:cs typeface="Montserrat SemiBold"/>
                <a:sym typeface="Montserrat SemiBold"/>
              </a:rPr>
              <a:t>5.4: Explore development of new CEOS initiatives on </a:t>
            </a:r>
            <a:r>
              <a:rPr b="1" lang="en-GB" u="sng">
                <a:solidFill>
                  <a:srgbClr val="1155CC"/>
                </a:solidFill>
                <a:latin typeface="Montserrat"/>
                <a:ea typeface="Montserrat"/>
                <a:cs typeface="Montserrat"/>
                <a:sym typeface="Montserrat"/>
              </a:rPr>
              <a:t>wetlands mapping and monitoring</a:t>
            </a:r>
            <a:r>
              <a:rPr b="1" lang="en-GB">
                <a:solidFill>
                  <a:srgbClr val="1155CC"/>
                </a:solidFill>
                <a:latin typeface="Montserrat"/>
                <a:ea typeface="Montserrat"/>
                <a:cs typeface="Montserrat"/>
                <a:sym typeface="Montserrat"/>
              </a:rPr>
              <a:t>.</a:t>
            </a:r>
            <a:endParaRPr b="1">
              <a:solidFill>
                <a:srgbClr val="1155CC"/>
              </a:solidFill>
              <a:latin typeface="Montserrat"/>
              <a:ea typeface="Montserrat"/>
              <a:cs typeface="Montserrat"/>
              <a:sym typeface="Montserrat"/>
            </a:endParaRPr>
          </a:p>
          <a:p>
            <a:pPr indent="0" lvl="0" marL="0" rtl="0" algn="l">
              <a:spcBef>
                <a:spcPts val="600"/>
              </a:spcBef>
              <a:spcAft>
                <a:spcPts val="600"/>
              </a:spcAft>
              <a:buNone/>
            </a:pPr>
            <a:r>
              <a:rPr lang="en-GB">
                <a:solidFill>
                  <a:srgbClr val="1155CC"/>
                </a:solidFill>
                <a:latin typeface="Montserrat SemiBold"/>
                <a:ea typeface="Montserrat SemiBold"/>
                <a:cs typeface="Montserrat SemiBold"/>
                <a:sym typeface="Montserrat SemiBold"/>
              </a:rPr>
              <a:t>5.5: Establish closer collaboration with the </a:t>
            </a:r>
            <a:r>
              <a:rPr b="1" lang="en-GB">
                <a:solidFill>
                  <a:srgbClr val="1155CC"/>
                </a:solidFill>
                <a:latin typeface="Montserrat"/>
                <a:ea typeface="Montserrat"/>
                <a:cs typeface="Montserrat"/>
                <a:sym typeface="Montserrat"/>
              </a:rPr>
              <a:t>Ramsar Convention </a:t>
            </a:r>
            <a:r>
              <a:rPr lang="en-GB">
                <a:solidFill>
                  <a:srgbClr val="1155CC"/>
                </a:solidFill>
                <a:latin typeface="Montserrat SemiBold"/>
                <a:ea typeface="Montserrat SemiBold"/>
                <a:cs typeface="Montserrat SemiBold"/>
                <a:sym typeface="Montserrat SemiBold"/>
              </a:rPr>
              <a:t>Secretariat and Scientific and Technical Review Panel (STRP).</a:t>
            </a:r>
            <a:endParaRPr>
              <a:solidFill>
                <a:srgbClr val="1155CC"/>
              </a:solidFill>
              <a:latin typeface="Montserrat SemiBold"/>
              <a:ea typeface="Montserrat SemiBold"/>
              <a:cs typeface="Montserrat SemiBold"/>
              <a:sym typeface="Montserrat SemiBold"/>
            </a:endParaRPr>
          </a:p>
        </p:txBody>
      </p:sp>
      <p:sp>
        <p:nvSpPr>
          <p:cNvPr id="483" name="Google Shape;483;p59"/>
          <p:cNvSpPr/>
          <p:nvPr/>
        </p:nvSpPr>
        <p:spPr>
          <a:xfrm>
            <a:off x="0" y="5251201"/>
            <a:ext cx="12192000" cy="603300"/>
          </a:xfrm>
          <a:prstGeom prst="rect">
            <a:avLst/>
          </a:prstGeom>
          <a:solidFill>
            <a:srgbClr val="F4A36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5: </a:t>
            </a:r>
            <a:r>
              <a:rPr lang="en-GB">
                <a:solidFill>
                  <a:schemeClr val="lt1"/>
                </a:solidFill>
                <a:latin typeface="Montserrat SemiBold"/>
                <a:ea typeface="Montserrat SemiBold"/>
                <a:cs typeface="Montserrat SemiBold"/>
                <a:sym typeface="Montserrat SemiBold"/>
              </a:rPr>
              <a:t>Systematically </a:t>
            </a:r>
            <a:r>
              <a:rPr lang="en-GB">
                <a:solidFill>
                  <a:schemeClr val="lt1"/>
                </a:solidFill>
                <a:latin typeface="Montserrat SemiBold"/>
                <a:ea typeface="Montserrat SemiBold"/>
                <a:cs typeface="Montserrat SemiBold"/>
                <a:sym typeface="Montserrat SemiBold"/>
              </a:rPr>
              <a:t>target activities to support IPCC Land Cover classes</a:t>
            </a:r>
            <a:endParaRPr sz="1600">
              <a:solidFill>
                <a:schemeClr val="dk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sp>
        <p:nvSpPr>
          <p:cNvPr id="488" name="Google Shape;488;p60"/>
          <p:cNvSpPr txBox="1"/>
          <p:nvPr>
            <p:ph type="title"/>
          </p:nvPr>
        </p:nvSpPr>
        <p:spPr>
          <a:xfrm>
            <a:off x="671347" y="2071413"/>
            <a:ext cx="6157200" cy="3972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Thank you!</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61"/>
          <p:cNvSpPr txBox="1"/>
          <p:nvPr>
            <p:ph type="title"/>
          </p:nvPr>
        </p:nvSpPr>
        <p:spPr>
          <a:xfrm>
            <a:off x="1042822" y="1966638"/>
            <a:ext cx="6157200" cy="3972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t>Extra Slides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97" name="Shape 497"/>
        <p:cNvGrpSpPr/>
        <p:nvPr/>
      </p:nvGrpSpPr>
      <p:grpSpPr>
        <a:xfrm>
          <a:off x="0" y="0"/>
          <a:ext cx="0" cy="0"/>
          <a:chOff x="0" y="0"/>
          <a:chExt cx="0" cy="0"/>
        </a:xfrm>
      </p:grpSpPr>
      <p:sp>
        <p:nvSpPr>
          <p:cNvPr id="498" name="Google Shape;498;p62"/>
          <p:cNvSpPr/>
          <p:nvPr/>
        </p:nvSpPr>
        <p:spPr>
          <a:xfrm>
            <a:off x="0" y="6318000"/>
            <a:ext cx="12192000" cy="540000"/>
          </a:xfrm>
          <a:prstGeom prst="rect">
            <a:avLst/>
          </a:prstGeom>
          <a:solidFill>
            <a:srgbClr val="E9C46A">
              <a:alpha val="72550"/>
            </a:srgbClr>
          </a:solidFill>
          <a:ln>
            <a:noFill/>
          </a:ln>
        </p:spPr>
        <p:txBody>
          <a:bodyPr anchorCtr="0" anchor="ctr" bIns="91425" lIns="91425" spcFirstLastPara="1" rIns="91425" wrap="square" tIns="91425">
            <a:noAutofit/>
          </a:bodyPr>
          <a:lstStyle/>
          <a:p>
            <a:pPr indent="0" lvl="0" marL="0" rtl="0" algn="l">
              <a:spcBef>
                <a:spcPts val="0"/>
              </a:spcBef>
              <a:spcAft>
                <a:spcPts val="600"/>
              </a:spcAft>
              <a:buNone/>
            </a:pPr>
            <a:r>
              <a:rPr lang="en-GB">
                <a:solidFill>
                  <a:schemeClr val="lt1"/>
                </a:solidFill>
                <a:latin typeface="Montserrat SemiBold"/>
                <a:ea typeface="Montserrat SemiBold"/>
                <a:cs typeface="Montserrat SemiBold"/>
                <a:sym typeface="Montserrat SemiBold"/>
              </a:rPr>
              <a:t>4.1: Develop guidance and datasets to support the consistent comparison and assessment of bottom-up and top-down methodologies with national GHG inventories. </a:t>
            </a:r>
            <a:endParaRPr>
              <a:solidFill>
                <a:schemeClr val="lt1"/>
              </a:solidFill>
              <a:latin typeface="Montserrat SemiBold"/>
              <a:ea typeface="Montserrat SemiBold"/>
              <a:cs typeface="Montserrat SemiBold"/>
              <a:sym typeface="Montserrat SemiBold"/>
            </a:endParaRPr>
          </a:p>
        </p:txBody>
      </p:sp>
      <p:sp>
        <p:nvSpPr>
          <p:cNvPr id="499" name="Google Shape;499;p62"/>
          <p:cNvSpPr/>
          <p:nvPr/>
        </p:nvSpPr>
        <p:spPr>
          <a:xfrm>
            <a:off x="0" y="5957991"/>
            <a:ext cx="12192000" cy="360000"/>
          </a:xfrm>
          <a:prstGeom prst="rect">
            <a:avLst/>
          </a:prstGeom>
          <a:solidFill>
            <a:srgbClr val="E9C4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4: Support efforts to reconcile bottom-up, top-down, and inventory estimates of GHG emissions and removals</a:t>
            </a:r>
            <a:endParaRPr>
              <a:solidFill>
                <a:schemeClr val="lt1"/>
              </a:solidFill>
              <a:latin typeface="Montserrat SemiBold"/>
              <a:ea typeface="Montserrat SemiBold"/>
              <a:cs typeface="Montserrat SemiBold"/>
              <a:sym typeface="Montserrat SemiBold"/>
            </a:endParaRPr>
          </a:p>
        </p:txBody>
      </p:sp>
      <p:pic>
        <p:nvPicPr>
          <p:cNvPr id="500" name="Google Shape;500;p62"/>
          <p:cNvPicPr preferRelativeResize="0"/>
          <p:nvPr/>
        </p:nvPicPr>
        <p:blipFill rotWithShape="1">
          <a:blip r:embed="rId3">
            <a:alphaModFix/>
          </a:blip>
          <a:srcRect b="27022" l="16361" r="16502" t="25211"/>
          <a:stretch/>
        </p:blipFill>
        <p:spPr>
          <a:xfrm>
            <a:off x="7983039" y="152638"/>
            <a:ext cx="1698872" cy="759000"/>
          </a:xfrm>
          <a:prstGeom prst="rect">
            <a:avLst/>
          </a:prstGeom>
          <a:noFill/>
          <a:ln>
            <a:noFill/>
          </a:ln>
        </p:spPr>
      </p:pic>
      <p:pic>
        <p:nvPicPr>
          <p:cNvPr id="501" name="Google Shape;501;p62" title="RECCAP-2_icon_update_2025 (1).png"/>
          <p:cNvPicPr preferRelativeResize="0"/>
          <p:nvPr/>
        </p:nvPicPr>
        <p:blipFill>
          <a:blip r:embed="rId4">
            <a:alphaModFix/>
          </a:blip>
          <a:stretch>
            <a:fillRect/>
          </a:stretch>
        </p:blipFill>
        <p:spPr>
          <a:xfrm>
            <a:off x="9758693" y="86381"/>
            <a:ext cx="1774721" cy="822000"/>
          </a:xfrm>
          <a:prstGeom prst="rect">
            <a:avLst/>
          </a:prstGeom>
          <a:noFill/>
          <a:ln>
            <a:noFill/>
          </a:ln>
        </p:spPr>
      </p:pic>
      <p:sp>
        <p:nvSpPr>
          <p:cNvPr id="502" name="Google Shape;502;p62"/>
          <p:cNvSpPr txBox="1"/>
          <p:nvPr>
            <p:ph type="title"/>
          </p:nvPr>
        </p:nvSpPr>
        <p:spPr>
          <a:xfrm>
            <a:off x="176055" y="175950"/>
            <a:ext cx="106776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3300">
                <a:solidFill>
                  <a:schemeClr val="dk1"/>
                </a:solidFill>
              </a:rPr>
              <a:t>GHG budget reconciliation</a:t>
            </a:r>
            <a:endParaRPr sz="3300">
              <a:solidFill>
                <a:schemeClr val="dk1"/>
              </a:solidFill>
            </a:endParaRPr>
          </a:p>
        </p:txBody>
      </p:sp>
      <p:pic>
        <p:nvPicPr>
          <p:cNvPr id="503" name="Google Shape;503;p62"/>
          <p:cNvPicPr preferRelativeResize="0"/>
          <p:nvPr/>
        </p:nvPicPr>
        <p:blipFill>
          <a:blip r:embed="rId5">
            <a:alphaModFix/>
          </a:blip>
          <a:stretch>
            <a:fillRect/>
          </a:stretch>
        </p:blipFill>
        <p:spPr>
          <a:xfrm>
            <a:off x="176050" y="955050"/>
            <a:ext cx="8498673" cy="4937188"/>
          </a:xfrm>
          <a:prstGeom prst="rect">
            <a:avLst/>
          </a:prstGeom>
          <a:noFill/>
          <a:ln>
            <a:noFill/>
          </a:ln>
        </p:spPr>
      </p:pic>
      <p:sp>
        <p:nvSpPr>
          <p:cNvPr id="504" name="Google Shape;504;p62"/>
          <p:cNvSpPr txBox="1"/>
          <p:nvPr/>
        </p:nvSpPr>
        <p:spPr>
          <a:xfrm>
            <a:off x="8674725" y="1067625"/>
            <a:ext cx="3471300" cy="25860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GB" sz="1800">
                <a:solidFill>
                  <a:schemeClr val="dk1"/>
                </a:solidFill>
              </a:rPr>
              <a:t>Comparisons of land CO</a:t>
            </a:r>
            <a:r>
              <a:rPr b="1" baseline="-25000" lang="en-GB" sz="3000">
                <a:solidFill>
                  <a:schemeClr val="dk1"/>
                </a:solidFill>
              </a:rPr>
              <a:t>2</a:t>
            </a:r>
            <a:r>
              <a:rPr b="1" lang="en-GB" sz="1800">
                <a:solidFill>
                  <a:schemeClr val="dk1"/>
                </a:solidFill>
              </a:rPr>
              <a:t> sink between National GHG Inventories (NGHGI) and Top-down satellite-inversions in 2020  across a selected group of countries from Deng et al (in prep)</a:t>
            </a:r>
            <a:endParaRPr b="1" sz="1800">
              <a:solidFill>
                <a:schemeClr val="dk1"/>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8" name="Shape 508"/>
        <p:cNvGrpSpPr/>
        <p:nvPr/>
      </p:nvGrpSpPr>
      <p:grpSpPr>
        <a:xfrm>
          <a:off x="0" y="0"/>
          <a:ext cx="0" cy="0"/>
          <a:chOff x="0" y="0"/>
          <a:chExt cx="0" cy="0"/>
        </a:xfrm>
      </p:grpSpPr>
      <p:sp>
        <p:nvSpPr>
          <p:cNvPr id="509" name="Google Shape;509;p63"/>
          <p:cNvSpPr txBox="1"/>
          <p:nvPr>
            <p:ph idx="1" type="body"/>
          </p:nvPr>
        </p:nvSpPr>
        <p:spPr>
          <a:xfrm>
            <a:off x="305183" y="1097558"/>
            <a:ext cx="11495400" cy="4662900"/>
          </a:xfrm>
          <a:prstGeom prst="rect">
            <a:avLst/>
          </a:prstGeom>
        </p:spPr>
        <p:txBody>
          <a:bodyPr anchorCtr="0" anchor="t" bIns="45700" lIns="91425" spcFirstLastPara="1" rIns="91425" wrap="square" tIns="45700">
            <a:noAutofit/>
          </a:bodyPr>
          <a:lstStyle/>
          <a:p>
            <a:pPr indent="0" lvl="0" marL="0" rtl="0" algn="just">
              <a:lnSpc>
                <a:spcPct val="100000"/>
              </a:lnSpc>
              <a:spcBef>
                <a:spcPts val="600"/>
              </a:spcBef>
              <a:spcAft>
                <a:spcPts val="0"/>
              </a:spcAft>
              <a:buClr>
                <a:schemeClr val="dk1"/>
              </a:buClr>
              <a:buSzPts val="1100"/>
              <a:buFont typeface="Arial"/>
              <a:buNone/>
            </a:pPr>
            <a:r>
              <a:rPr b="1" lang="en-GB" sz="1400">
                <a:solidFill>
                  <a:schemeClr val="dk1"/>
                </a:solidFill>
                <a:latin typeface="Arial"/>
                <a:ea typeface="Arial"/>
                <a:cs typeface="Arial"/>
                <a:sym typeface="Arial"/>
              </a:rPr>
              <a:t>Harness satellite based ECV for reducing the uncertainty on the emissions and sinks of CO</a:t>
            </a:r>
            <a:r>
              <a:rPr b="1" baseline="-25000" lang="en-GB" sz="2600">
                <a:solidFill>
                  <a:schemeClr val="dk1"/>
                </a:solidFill>
                <a:latin typeface="Arial"/>
                <a:ea typeface="Arial"/>
                <a:cs typeface="Arial"/>
                <a:sym typeface="Arial"/>
              </a:rPr>
              <a:t>2</a:t>
            </a:r>
            <a:r>
              <a:rPr b="1" lang="en-GB" sz="1400">
                <a:solidFill>
                  <a:schemeClr val="dk1"/>
                </a:solidFill>
                <a:latin typeface="Arial"/>
                <a:ea typeface="Arial"/>
                <a:cs typeface="Arial"/>
                <a:sym typeface="Arial"/>
              </a:rPr>
              <a:t>, and CH</a:t>
            </a:r>
            <a:r>
              <a:rPr b="1" baseline="-25000" lang="en-GB" sz="2600">
                <a:solidFill>
                  <a:schemeClr val="dk1"/>
                </a:solidFill>
                <a:latin typeface="Arial"/>
                <a:ea typeface="Arial"/>
                <a:cs typeface="Arial"/>
                <a:sym typeface="Arial"/>
              </a:rPr>
              <a:t>4</a:t>
            </a:r>
            <a:r>
              <a:rPr b="1" lang="en-GB" sz="1400">
                <a:solidFill>
                  <a:schemeClr val="dk1"/>
                </a:solidFill>
                <a:latin typeface="Arial"/>
                <a:ea typeface="Arial"/>
                <a:cs typeface="Arial"/>
                <a:sym typeface="Arial"/>
              </a:rPr>
              <a:t> over key land regions, and attributing them to anthropogenic and global change drivers.</a:t>
            </a:r>
            <a:endParaRPr b="1" sz="1400">
              <a:solidFill>
                <a:schemeClr val="dk1"/>
              </a:solidFill>
              <a:latin typeface="Arial"/>
              <a:ea typeface="Arial"/>
              <a:cs typeface="Arial"/>
              <a:sym typeface="Arial"/>
            </a:endParaRPr>
          </a:p>
          <a:p>
            <a:pPr indent="0" lvl="0" marL="0" rtl="0" algn="just">
              <a:lnSpc>
                <a:spcPct val="100000"/>
              </a:lnSpc>
              <a:spcBef>
                <a:spcPts val="600"/>
              </a:spcBef>
              <a:spcAft>
                <a:spcPts val="0"/>
              </a:spcAft>
              <a:buClr>
                <a:schemeClr val="dk1"/>
              </a:buClr>
              <a:buSzPts val="1100"/>
              <a:buFont typeface="Arial"/>
              <a:buNone/>
            </a:pPr>
            <a:r>
              <a:rPr lang="en-GB" sz="1400">
                <a:solidFill>
                  <a:schemeClr val="dk1"/>
                </a:solidFill>
                <a:latin typeface="Arial"/>
                <a:ea typeface="Arial"/>
                <a:cs typeface="Arial"/>
                <a:sym typeface="Arial"/>
              </a:rPr>
              <a:t>The project proposes to integrate bottom-up and top-down methods and compare their results with inventories for case study land regions that are of key importance for global budgets and where uncertainties on current CO</a:t>
            </a:r>
            <a:r>
              <a:rPr baseline="-25000" lang="en-GB" sz="2600">
                <a:solidFill>
                  <a:schemeClr val="dk1"/>
                </a:solidFill>
                <a:latin typeface="Arial"/>
                <a:ea typeface="Arial"/>
                <a:cs typeface="Arial"/>
                <a:sym typeface="Arial"/>
              </a:rPr>
              <a:t>2</a:t>
            </a:r>
            <a:r>
              <a:rPr lang="en-GB" sz="1400">
                <a:solidFill>
                  <a:schemeClr val="dk1"/>
                </a:solidFill>
                <a:latin typeface="Arial"/>
                <a:ea typeface="Arial"/>
                <a:cs typeface="Arial"/>
                <a:sym typeface="Arial"/>
              </a:rPr>
              <a:t>, and CH</a:t>
            </a:r>
            <a:r>
              <a:rPr baseline="-25000" lang="en-GB" sz="2600">
                <a:solidFill>
                  <a:schemeClr val="dk1"/>
                </a:solidFill>
                <a:latin typeface="Arial"/>
                <a:ea typeface="Arial"/>
                <a:cs typeface="Arial"/>
                <a:sym typeface="Arial"/>
              </a:rPr>
              <a:t>4</a:t>
            </a:r>
            <a:r>
              <a:rPr lang="en-GB" sz="1400">
                <a:solidFill>
                  <a:schemeClr val="dk1"/>
                </a:solidFill>
                <a:latin typeface="Arial"/>
                <a:ea typeface="Arial"/>
                <a:cs typeface="Arial"/>
                <a:sym typeface="Arial"/>
              </a:rPr>
              <a:t> fluxes remain very large: Europe, Siberia, Amazon and Arctic. </a:t>
            </a:r>
            <a:endParaRPr sz="1400">
              <a:solidFill>
                <a:schemeClr val="dk1"/>
              </a:solidFill>
              <a:latin typeface="Arial"/>
              <a:ea typeface="Arial"/>
              <a:cs typeface="Arial"/>
              <a:sym typeface="Arial"/>
            </a:endParaRPr>
          </a:p>
          <a:p>
            <a:pPr indent="0" lvl="0" marL="12700" rtl="0" algn="just">
              <a:lnSpc>
                <a:spcPct val="100000"/>
              </a:lnSpc>
              <a:spcBef>
                <a:spcPts val="600"/>
              </a:spcBef>
              <a:spcAft>
                <a:spcPts val="0"/>
              </a:spcAft>
              <a:buNone/>
            </a:pPr>
            <a:r>
              <a:t/>
            </a:r>
            <a:endParaRPr sz="700">
              <a:solidFill>
                <a:schemeClr val="dk1"/>
              </a:solidFill>
              <a:latin typeface="Verdana"/>
              <a:ea typeface="Verdana"/>
              <a:cs typeface="Verdana"/>
              <a:sym typeface="Verdana"/>
            </a:endParaRPr>
          </a:p>
          <a:p>
            <a:pPr indent="0" lvl="0" marL="0" rtl="0" algn="l">
              <a:lnSpc>
                <a:spcPct val="100000"/>
              </a:lnSpc>
              <a:spcBef>
                <a:spcPts val="1000"/>
              </a:spcBef>
              <a:spcAft>
                <a:spcPts val="0"/>
              </a:spcAft>
              <a:buNone/>
            </a:pPr>
            <a:r>
              <a:t/>
            </a:r>
            <a:endParaRPr sz="2400">
              <a:solidFill>
                <a:schemeClr val="dk1"/>
              </a:solidFill>
            </a:endParaRPr>
          </a:p>
        </p:txBody>
      </p:sp>
      <p:sp>
        <p:nvSpPr>
          <p:cNvPr id="510" name="Google Shape;510;p63"/>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3300">
                <a:solidFill>
                  <a:schemeClr val="dk1"/>
                </a:solidFill>
              </a:rPr>
              <a:t>4.1 / 7.1: Engagement with GCP &amp; RECCAP-2</a:t>
            </a:r>
            <a:endParaRPr sz="3300">
              <a:solidFill>
                <a:schemeClr val="dk1"/>
              </a:solidFill>
            </a:endParaRPr>
          </a:p>
        </p:txBody>
      </p:sp>
      <p:pic>
        <p:nvPicPr>
          <p:cNvPr id="511" name="Google Shape;511;p63"/>
          <p:cNvPicPr preferRelativeResize="0"/>
          <p:nvPr/>
        </p:nvPicPr>
        <p:blipFill>
          <a:blip r:embed="rId3">
            <a:alphaModFix/>
          </a:blip>
          <a:stretch>
            <a:fillRect/>
          </a:stretch>
        </p:blipFill>
        <p:spPr>
          <a:xfrm>
            <a:off x="176047" y="2734225"/>
            <a:ext cx="6972024" cy="3446350"/>
          </a:xfrm>
          <a:prstGeom prst="rect">
            <a:avLst/>
          </a:prstGeom>
          <a:noFill/>
          <a:ln>
            <a:noFill/>
          </a:ln>
        </p:spPr>
      </p:pic>
      <p:sp>
        <p:nvSpPr>
          <p:cNvPr id="512" name="Google Shape;512;p63"/>
          <p:cNvSpPr txBox="1"/>
          <p:nvPr/>
        </p:nvSpPr>
        <p:spPr>
          <a:xfrm>
            <a:off x="7673800" y="2796975"/>
            <a:ext cx="4338900" cy="16014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600"/>
              </a:spcBef>
              <a:spcAft>
                <a:spcPts val="600"/>
              </a:spcAft>
              <a:buNone/>
            </a:pPr>
            <a:r>
              <a:rPr b="1" lang="en-GB" sz="1500">
                <a:solidFill>
                  <a:schemeClr val="dk1"/>
                </a:solidFill>
              </a:rPr>
              <a:t>The project also keeps a global perspective by </a:t>
            </a:r>
            <a:r>
              <a:rPr lang="en-GB" sz="1500">
                <a:solidFill>
                  <a:schemeClr val="dk1"/>
                </a:solidFill>
              </a:rPr>
              <a:t>d</a:t>
            </a:r>
            <a:r>
              <a:rPr lang="en-GB" sz="1500">
                <a:solidFill>
                  <a:schemeClr val="dk1"/>
                </a:solidFill>
              </a:rPr>
              <a:t>eveloping a global framework to make EO-based estimates of bottom-up and top-down CO</a:t>
            </a:r>
            <a:r>
              <a:rPr baseline="-25000" lang="en-GB" sz="2200">
                <a:solidFill>
                  <a:schemeClr val="dk1"/>
                </a:solidFill>
              </a:rPr>
              <a:t>2</a:t>
            </a:r>
            <a:r>
              <a:rPr lang="en-GB" sz="1500">
                <a:solidFill>
                  <a:schemeClr val="dk1"/>
                </a:solidFill>
              </a:rPr>
              <a:t>, and CH</a:t>
            </a:r>
            <a:r>
              <a:rPr baseline="-25000" lang="en-GB" sz="2200">
                <a:solidFill>
                  <a:schemeClr val="dk1"/>
                </a:solidFill>
              </a:rPr>
              <a:t>4</a:t>
            </a:r>
            <a:r>
              <a:rPr lang="en-GB" sz="1500">
                <a:solidFill>
                  <a:schemeClr val="dk1"/>
                </a:solidFill>
              </a:rPr>
              <a:t> fluxes comparable with national inventories.</a:t>
            </a:r>
            <a:endParaRPr sz="1500">
              <a:solidFill>
                <a:schemeClr val="dk1"/>
              </a:solidFill>
            </a:endParaRPr>
          </a:p>
        </p:txBody>
      </p:sp>
      <p:sp>
        <p:nvSpPr>
          <p:cNvPr id="513" name="Google Shape;513;p63"/>
          <p:cNvSpPr/>
          <p:nvPr/>
        </p:nvSpPr>
        <p:spPr>
          <a:xfrm>
            <a:off x="0" y="6318000"/>
            <a:ext cx="12192000" cy="540000"/>
          </a:xfrm>
          <a:prstGeom prst="rect">
            <a:avLst/>
          </a:prstGeom>
          <a:solidFill>
            <a:srgbClr val="E9C46A">
              <a:alpha val="72550"/>
            </a:srgbClr>
          </a:solidFill>
          <a:ln>
            <a:noFill/>
          </a:ln>
        </p:spPr>
        <p:txBody>
          <a:bodyPr anchorCtr="0" anchor="ctr" bIns="91425" lIns="91425" spcFirstLastPara="1" rIns="91425" wrap="square" tIns="91425">
            <a:noAutofit/>
          </a:bodyPr>
          <a:lstStyle/>
          <a:p>
            <a:pPr indent="0" lvl="0" marL="0" rtl="0" algn="l">
              <a:spcBef>
                <a:spcPts val="0"/>
              </a:spcBef>
              <a:spcAft>
                <a:spcPts val="600"/>
              </a:spcAft>
              <a:buNone/>
            </a:pPr>
            <a:r>
              <a:rPr lang="en-GB">
                <a:solidFill>
                  <a:schemeClr val="lt1"/>
                </a:solidFill>
                <a:latin typeface="Montserrat SemiBold"/>
                <a:ea typeface="Montserrat SemiBold"/>
                <a:cs typeface="Montserrat SemiBold"/>
                <a:sym typeface="Montserrat SemiBold"/>
              </a:rPr>
              <a:t>4.1: Develop guidance and datasets to support the consistent comparison and assessment of bottom-up and top-down methodologies with national GHG inventories. </a:t>
            </a:r>
            <a:endParaRPr>
              <a:solidFill>
                <a:schemeClr val="lt1"/>
              </a:solidFill>
              <a:latin typeface="Montserrat SemiBold"/>
              <a:ea typeface="Montserrat SemiBold"/>
              <a:cs typeface="Montserrat SemiBold"/>
              <a:sym typeface="Montserrat SemiBold"/>
            </a:endParaRPr>
          </a:p>
        </p:txBody>
      </p:sp>
      <p:sp>
        <p:nvSpPr>
          <p:cNvPr id="514" name="Google Shape;514;p63"/>
          <p:cNvSpPr/>
          <p:nvPr/>
        </p:nvSpPr>
        <p:spPr>
          <a:xfrm>
            <a:off x="0" y="5957991"/>
            <a:ext cx="12192000" cy="360000"/>
          </a:xfrm>
          <a:prstGeom prst="rect">
            <a:avLst/>
          </a:prstGeom>
          <a:solidFill>
            <a:srgbClr val="E9C46A"/>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4: Support efforts to reconcile bottom-up, top-down, and inventory estimates of GHG emissions and removals</a:t>
            </a:r>
            <a:endParaRPr>
              <a:solidFill>
                <a:schemeClr val="lt1"/>
              </a:solidFill>
              <a:latin typeface="Montserrat SemiBold"/>
              <a:ea typeface="Montserrat SemiBold"/>
              <a:cs typeface="Montserrat SemiBold"/>
              <a:sym typeface="Montserrat SemiBo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18" name="Shape 518"/>
        <p:cNvGrpSpPr/>
        <p:nvPr/>
      </p:nvGrpSpPr>
      <p:grpSpPr>
        <a:xfrm>
          <a:off x="0" y="0"/>
          <a:ext cx="0" cy="0"/>
          <a:chOff x="0" y="0"/>
          <a:chExt cx="0" cy="0"/>
        </a:xfrm>
      </p:grpSpPr>
      <p:sp>
        <p:nvSpPr>
          <p:cNvPr id="519" name="Google Shape;519;p64"/>
          <p:cNvSpPr/>
          <p:nvPr/>
        </p:nvSpPr>
        <p:spPr>
          <a:xfrm flipH="1" rot="10800000">
            <a:off x="213100" y="742250"/>
            <a:ext cx="9174900" cy="392400"/>
          </a:xfrm>
          <a:prstGeom prst="rect">
            <a:avLst/>
          </a:prstGeom>
          <a:solidFill>
            <a:srgbClr val="F4A361">
              <a:alpha val="645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20" name="Google Shape;520;p64"/>
          <p:cNvSpPr/>
          <p:nvPr/>
        </p:nvSpPr>
        <p:spPr>
          <a:xfrm flipH="1" rot="10800000">
            <a:off x="213100" y="2081850"/>
            <a:ext cx="9186000" cy="397200"/>
          </a:xfrm>
          <a:prstGeom prst="rect">
            <a:avLst/>
          </a:prstGeom>
          <a:solidFill>
            <a:srgbClr val="F4A361">
              <a:alpha val="645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21" name="Google Shape;521;p64"/>
          <p:cNvSpPr/>
          <p:nvPr/>
        </p:nvSpPr>
        <p:spPr>
          <a:xfrm flipH="1" rot="10800000">
            <a:off x="218800" y="3450697"/>
            <a:ext cx="9163500" cy="358800"/>
          </a:xfrm>
          <a:prstGeom prst="rect">
            <a:avLst/>
          </a:prstGeom>
          <a:solidFill>
            <a:srgbClr val="F4A361">
              <a:alpha val="6456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522" name="Google Shape;522;p64"/>
          <p:cNvSpPr txBox="1"/>
          <p:nvPr>
            <p:ph type="title"/>
          </p:nvPr>
        </p:nvSpPr>
        <p:spPr>
          <a:xfrm>
            <a:off x="176048" y="175939"/>
            <a:ext cx="9387000" cy="779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4400"/>
              <a:buNone/>
            </a:pPr>
            <a:r>
              <a:rPr b="1" lang="en-GB" sz="2200">
                <a:solidFill>
                  <a:schemeClr val="dk1"/>
                </a:solidFill>
              </a:rPr>
              <a:t>Actions 5.3/ 5.4/ 5.5: </a:t>
            </a:r>
            <a:r>
              <a:rPr lang="en-GB" sz="2200">
                <a:solidFill>
                  <a:schemeClr val="dk1"/>
                </a:solidFill>
              </a:rPr>
              <a:t>Wetlands</a:t>
            </a:r>
            <a:endParaRPr sz="3300">
              <a:solidFill>
                <a:schemeClr val="dk1"/>
              </a:solidFill>
            </a:endParaRPr>
          </a:p>
        </p:txBody>
      </p:sp>
      <p:sp>
        <p:nvSpPr>
          <p:cNvPr id="523" name="Google Shape;523;p64"/>
          <p:cNvSpPr txBox="1"/>
          <p:nvPr/>
        </p:nvSpPr>
        <p:spPr>
          <a:xfrm>
            <a:off x="228250" y="732959"/>
            <a:ext cx="9282000" cy="32955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000"/>
              </a:spcBef>
              <a:spcAft>
                <a:spcPts val="0"/>
              </a:spcAft>
              <a:buClr>
                <a:schemeClr val="dk1"/>
              </a:buClr>
              <a:buSzPts val="1100"/>
              <a:buFont typeface="Arial"/>
              <a:buNone/>
            </a:pPr>
            <a:r>
              <a:rPr b="0" i="0" lang="en-GB" sz="1500" u="none" cap="none" strike="noStrike">
                <a:solidFill>
                  <a:schemeClr val="dk1"/>
                </a:solidFill>
                <a:latin typeface="Montserrat"/>
                <a:ea typeface="Montserrat"/>
                <a:cs typeface="Montserrat"/>
                <a:sym typeface="Montserrat"/>
              </a:rPr>
              <a:t>❖</a:t>
            </a:r>
            <a:r>
              <a:rPr b="0" i="0" lang="en-GB" sz="1500" u="none" cap="none" strike="noStrike">
                <a:solidFill>
                  <a:schemeClr val="dk1"/>
                </a:solidFill>
                <a:latin typeface="Montserrat"/>
                <a:ea typeface="Montserrat"/>
                <a:cs typeface="Montserrat"/>
                <a:sym typeface="Montserrat"/>
              </a:rPr>
              <a:t> </a:t>
            </a:r>
            <a:r>
              <a:rPr b="1" i="0" lang="en-GB" sz="1500" u="none" cap="none" strike="noStrike">
                <a:solidFill>
                  <a:schemeClr val="dk1"/>
                </a:solidFill>
                <a:latin typeface="Arial"/>
                <a:ea typeface="Arial"/>
                <a:cs typeface="Arial"/>
                <a:sym typeface="Arial"/>
              </a:rPr>
              <a:t>Action 5.3:</a:t>
            </a:r>
            <a:r>
              <a:rPr b="1" i="0" lang="en-GB" sz="1500" u="none" cap="none" strike="noStrike">
                <a:solidFill>
                  <a:schemeClr val="dk1"/>
                </a:solidFill>
                <a:latin typeface="Arial"/>
                <a:ea typeface="Arial"/>
                <a:cs typeface="Arial"/>
                <a:sym typeface="Arial"/>
              </a:rPr>
              <a:t>  </a:t>
            </a:r>
            <a:r>
              <a:rPr b="0" i="0" lang="en-GB" sz="1500" u="none" cap="none" strike="noStrike">
                <a:solidFill>
                  <a:schemeClr val="dk1"/>
                </a:solidFill>
                <a:latin typeface="Arial"/>
                <a:ea typeface="Arial"/>
                <a:cs typeface="Arial"/>
                <a:sym typeface="Arial"/>
              </a:rPr>
              <a:t>Consider best practice for including Blue Carbon Ecosystems (BCEs) in national inventories </a:t>
            </a:r>
            <a:endParaRPr b="0" i="0" sz="100" u="none" cap="none" strike="noStrike">
              <a:solidFill>
                <a:schemeClr val="dk1"/>
              </a:solidFill>
              <a:latin typeface="Arial"/>
              <a:ea typeface="Arial"/>
              <a:cs typeface="Arial"/>
              <a:sym typeface="Arial"/>
            </a:endParaRPr>
          </a:p>
          <a:p>
            <a:pPr indent="0" lvl="0" marL="0" marR="0" rtl="0" algn="l">
              <a:lnSpc>
                <a:spcPct val="115000"/>
              </a:lnSpc>
              <a:spcBef>
                <a:spcPts val="1000"/>
              </a:spcBef>
              <a:spcAft>
                <a:spcPts val="0"/>
              </a:spcAft>
              <a:buClr>
                <a:schemeClr val="dk1"/>
              </a:buClr>
              <a:buSzPts val="1100"/>
              <a:buFont typeface="Arial"/>
              <a:buNone/>
            </a:pPr>
            <a:r>
              <a:rPr b="0" i="0" lang="en-GB" sz="100" u="none" cap="none" strike="noStrike">
                <a:solidFill>
                  <a:schemeClr val="dk1"/>
                </a:solidFill>
                <a:latin typeface="Arial"/>
                <a:ea typeface="Arial"/>
                <a:cs typeface="Arial"/>
                <a:sym typeface="Arial"/>
              </a:rPr>
              <a:t>                                                                                                                  </a:t>
            </a:r>
            <a:endParaRPr b="1" i="0" sz="100" u="none" cap="none" strike="noStrike">
              <a:solidFill>
                <a:schemeClr val="dk1"/>
              </a:solidFill>
              <a:latin typeface="Arial"/>
              <a:ea typeface="Arial"/>
              <a:cs typeface="Arial"/>
              <a:sym typeface="Arial"/>
            </a:endParaRPr>
          </a:p>
          <a:p>
            <a:pPr indent="-323850" lvl="0" marL="457200" marR="0" rtl="0" algn="l">
              <a:lnSpc>
                <a:spcPct val="115000"/>
              </a:lnSpc>
              <a:spcBef>
                <a:spcPts val="0"/>
              </a:spcBef>
              <a:spcAft>
                <a:spcPts val="0"/>
              </a:spcAft>
              <a:buClr>
                <a:schemeClr val="dk1"/>
              </a:buClr>
              <a:buSzPts val="1500"/>
              <a:buFont typeface="Arial"/>
              <a:buChar char="-"/>
            </a:pPr>
            <a:r>
              <a:rPr b="1" lang="en-GB" sz="1500">
                <a:solidFill>
                  <a:schemeClr val="dk1"/>
                </a:solidFill>
              </a:rPr>
              <a:t>GFOI/</a:t>
            </a:r>
            <a:r>
              <a:rPr b="1" i="0" lang="en-GB" sz="1500" u="none" cap="none" strike="noStrike">
                <a:solidFill>
                  <a:schemeClr val="dk1"/>
                </a:solidFill>
                <a:latin typeface="Arial"/>
                <a:ea typeface="Arial"/>
                <a:cs typeface="Arial"/>
                <a:sym typeface="Arial"/>
              </a:rPr>
              <a:t>MGD</a:t>
            </a:r>
            <a:r>
              <a:rPr i="0" lang="en-GB" sz="1500" u="none" cap="none" strike="noStrike">
                <a:solidFill>
                  <a:schemeClr val="dk1"/>
                </a:solidFill>
              </a:rPr>
              <a:t>: Blue Carbon Guidance</a:t>
            </a:r>
            <a:r>
              <a:rPr lang="en-GB" sz="1500">
                <a:solidFill>
                  <a:schemeClr val="dk1"/>
                </a:solidFill>
              </a:rPr>
              <a:t> for REDD+ reporting published in 2025</a:t>
            </a:r>
            <a:endParaRPr i="0" sz="1500" u="none" cap="none" strike="noStrike">
              <a:solidFill>
                <a:schemeClr val="dk1"/>
              </a:solidFill>
            </a:endParaRPr>
          </a:p>
          <a:p>
            <a:pPr indent="-323850" lvl="0" marL="457200" marR="0" rtl="0" algn="l">
              <a:lnSpc>
                <a:spcPct val="115000"/>
              </a:lnSpc>
              <a:spcBef>
                <a:spcPts val="0"/>
              </a:spcBef>
              <a:spcAft>
                <a:spcPts val="0"/>
              </a:spcAft>
              <a:buClr>
                <a:schemeClr val="dk1"/>
              </a:buClr>
              <a:buSzPts val="1500"/>
              <a:buChar char="-"/>
            </a:pPr>
            <a:r>
              <a:rPr b="1" lang="en-GB" sz="1500">
                <a:solidFill>
                  <a:schemeClr val="dk1"/>
                </a:solidFill>
              </a:rPr>
              <a:t>Global Mangrove Watch (JAXA) </a:t>
            </a:r>
            <a:r>
              <a:rPr lang="en-GB" sz="1500">
                <a:solidFill>
                  <a:schemeClr val="dk1"/>
                </a:solidFill>
              </a:rPr>
              <a:t>– 1985-2025 annual time-series for release in 2026</a:t>
            </a:r>
            <a:endParaRPr sz="1500">
              <a:solidFill>
                <a:schemeClr val="dk1"/>
              </a:solidFill>
            </a:endParaRPr>
          </a:p>
          <a:p>
            <a:pPr indent="-323850" lvl="0" marL="457200" rtl="0" algn="l">
              <a:lnSpc>
                <a:spcPct val="115000"/>
              </a:lnSpc>
              <a:spcBef>
                <a:spcPts val="0"/>
              </a:spcBef>
              <a:spcAft>
                <a:spcPts val="0"/>
              </a:spcAft>
              <a:buClr>
                <a:schemeClr val="dk1"/>
              </a:buClr>
              <a:buSzPts val="1500"/>
              <a:buChar char="-"/>
            </a:pPr>
            <a:r>
              <a:rPr b="1" lang="en-GB">
                <a:solidFill>
                  <a:schemeClr val="dk1"/>
                </a:solidFill>
              </a:rPr>
              <a:t>Coastal</a:t>
            </a:r>
            <a:r>
              <a:rPr b="1" lang="en-GB">
                <a:solidFill>
                  <a:schemeClr val="dk1"/>
                </a:solidFill>
              </a:rPr>
              <a:t> Blue Carbon Project (ESA)</a:t>
            </a:r>
            <a:r>
              <a:rPr lang="en-GB">
                <a:solidFill>
                  <a:schemeClr val="dk1"/>
                </a:solidFill>
              </a:rPr>
              <a:t> </a:t>
            </a:r>
            <a:r>
              <a:rPr b="1" lang="en-GB">
                <a:solidFill>
                  <a:schemeClr val="dk1"/>
                </a:solidFill>
              </a:rPr>
              <a:t>–</a:t>
            </a:r>
            <a:r>
              <a:rPr lang="en-GB">
                <a:solidFill>
                  <a:schemeClr val="dk1"/>
                </a:solidFill>
              </a:rPr>
              <a:t> seagrass, saltmarshes, mangroves</a:t>
            </a:r>
            <a:endParaRPr sz="1500">
              <a:solidFill>
                <a:schemeClr val="dk1"/>
              </a:solidFill>
            </a:endParaRPr>
          </a:p>
          <a:p>
            <a:pPr indent="0" lvl="0" marL="12700" marR="0" rtl="0" algn="l">
              <a:lnSpc>
                <a:spcPct val="115000"/>
              </a:lnSpc>
              <a:spcBef>
                <a:spcPts val="1000"/>
              </a:spcBef>
              <a:spcAft>
                <a:spcPts val="0"/>
              </a:spcAft>
              <a:buClr>
                <a:schemeClr val="dk1"/>
              </a:buClr>
              <a:buSzPts val="1100"/>
              <a:buFont typeface="Arial"/>
              <a:buNone/>
            </a:pPr>
            <a:r>
              <a:rPr b="0" i="0" lang="en-GB" sz="1500" u="none" cap="none" strike="noStrike">
                <a:solidFill>
                  <a:schemeClr val="dk1"/>
                </a:solidFill>
                <a:latin typeface="Montserrat"/>
                <a:ea typeface="Montserrat"/>
                <a:cs typeface="Montserrat"/>
                <a:sym typeface="Montserrat"/>
              </a:rPr>
              <a:t>❖ </a:t>
            </a:r>
            <a:r>
              <a:rPr b="1" i="0" lang="en-GB" sz="1500" u="none" cap="none" strike="noStrike">
                <a:solidFill>
                  <a:schemeClr val="dk1"/>
                </a:solidFill>
                <a:latin typeface="Arial"/>
                <a:ea typeface="Arial"/>
                <a:cs typeface="Arial"/>
                <a:sym typeface="Arial"/>
              </a:rPr>
              <a:t>Action 5.4</a:t>
            </a:r>
            <a:r>
              <a:rPr b="1" i="0" lang="en-GB" sz="1400" u="none" cap="none" strike="noStrike">
                <a:solidFill>
                  <a:schemeClr val="dk1"/>
                </a:solidFill>
                <a:latin typeface="Arial"/>
                <a:ea typeface="Arial"/>
                <a:cs typeface="Arial"/>
                <a:sym typeface="Arial"/>
              </a:rPr>
              <a:t>(a):  </a:t>
            </a:r>
            <a:r>
              <a:rPr b="0" i="0" lang="en-GB" sz="1500" u="none" cap="none" strike="noStrike">
                <a:solidFill>
                  <a:schemeClr val="dk1"/>
                </a:solidFill>
                <a:latin typeface="Arial"/>
                <a:ea typeface="Arial"/>
                <a:cs typeface="Arial"/>
                <a:sym typeface="Arial"/>
              </a:rPr>
              <a:t>Explore the development of new CEOS initiatives on wetlands mapping and monitoring</a:t>
            </a:r>
            <a:endParaRPr b="1" i="0" sz="100" u="none" cap="none" strike="noStrike">
              <a:solidFill>
                <a:schemeClr val="dk1"/>
              </a:solidFill>
              <a:latin typeface="Arial"/>
              <a:ea typeface="Arial"/>
              <a:cs typeface="Arial"/>
              <a:sym typeface="Arial"/>
            </a:endParaRPr>
          </a:p>
          <a:p>
            <a:pPr indent="0" lvl="0" marL="12700" marR="0" rtl="0" algn="l">
              <a:lnSpc>
                <a:spcPct val="115000"/>
              </a:lnSpc>
              <a:spcBef>
                <a:spcPts val="1000"/>
              </a:spcBef>
              <a:spcAft>
                <a:spcPts val="0"/>
              </a:spcAft>
              <a:buClr>
                <a:schemeClr val="dk1"/>
              </a:buClr>
              <a:buSzPts val="1100"/>
              <a:buFont typeface="Arial"/>
              <a:buNone/>
            </a:pPr>
            <a:r>
              <a:rPr b="1" i="0" lang="en-GB" sz="100" u="none" cap="none" strike="noStrike">
                <a:solidFill>
                  <a:schemeClr val="dk1"/>
                </a:solidFill>
                <a:latin typeface="Arial"/>
                <a:ea typeface="Arial"/>
                <a:cs typeface="Arial"/>
                <a:sym typeface="Arial"/>
              </a:rPr>
              <a:t>    </a:t>
            </a:r>
            <a:endParaRPr b="1" i="0" sz="100" u="none" cap="none" strike="noStrike">
              <a:solidFill>
                <a:schemeClr val="dk1"/>
              </a:solidFill>
              <a:latin typeface="Arial"/>
              <a:ea typeface="Arial"/>
              <a:cs typeface="Arial"/>
              <a:sym typeface="Arial"/>
            </a:endParaRPr>
          </a:p>
          <a:p>
            <a:pPr indent="-323850" lvl="0" marL="457200" marR="0" rtl="0" algn="l">
              <a:lnSpc>
                <a:spcPct val="115000"/>
              </a:lnSpc>
              <a:spcBef>
                <a:spcPts val="0"/>
              </a:spcBef>
              <a:spcAft>
                <a:spcPts val="0"/>
              </a:spcAft>
              <a:buClr>
                <a:schemeClr val="dk1"/>
              </a:buClr>
              <a:buSzPts val="1500"/>
              <a:buFont typeface="Arial"/>
              <a:buChar char="-"/>
            </a:pPr>
            <a:r>
              <a:rPr b="1" i="0" lang="en-GB" sz="1400" u="none" cap="none" strike="noStrike">
                <a:solidFill>
                  <a:schemeClr val="dk1"/>
                </a:solidFill>
                <a:latin typeface="Arial"/>
                <a:ea typeface="Arial"/>
                <a:cs typeface="Arial"/>
                <a:sym typeface="Arial"/>
              </a:rPr>
              <a:t>LSI-VC </a:t>
            </a:r>
            <a:r>
              <a:rPr b="1" lang="en-GB">
                <a:solidFill>
                  <a:schemeClr val="dk1"/>
                </a:solidFill>
              </a:rPr>
              <a:t>“</a:t>
            </a:r>
            <a:r>
              <a:rPr b="1" i="0" lang="en-GB" sz="1400" u="none" cap="none" strike="noStrike">
                <a:solidFill>
                  <a:schemeClr val="dk1"/>
                </a:solidFill>
                <a:latin typeface="Arial"/>
                <a:ea typeface="Arial"/>
                <a:cs typeface="Arial"/>
                <a:sym typeface="Arial"/>
              </a:rPr>
              <a:t>EO &amp; Wetlands</a:t>
            </a:r>
            <a:r>
              <a:rPr b="1" lang="en-GB">
                <a:solidFill>
                  <a:schemeClr val="dk1"/>
                </a:solidFill>
              </a:rPr>
              <a:t>”</a:t>
            </a:r>
            <a:r>
              <a:rPr i="0" lang="en-GB" sz="1400" u="none" cap="none" strike="noStrike">
                <a:solidFill>
                  <a:schemeClr val="dk1"/>
                </a:solidFill>
              </a:rPr>
              <a:t> theme initiated</a:t>
            </a:r>
            <a:endParaRPr i="0" sz="1400" u="none" cap="none" strike="noStrike">
              <a:solidFill>
                <a:schemeClr val="dk1"/>
              </a:solidFill>
            </a:endParaRPr>
          </a:p>
          <a:p>
            <a:pPr indent="-323850" lvl="0" marL="457200" marR="0" rtl="0" algn="l">
              <a:lnSpc>
                <a:spcPct val="115000"/>
              </a:lnSpc>
              <a:spcBef>
                <a:spcPts val="0"/>
              </a:spcBef>
              <a:spcAft>
                <a:spcPts val="0"/>
              </a:spcAft>
              <a:buClr>
                <a:schemeClr val="dk1"/>
              </a:buClr>
              <a:buSzPts val="1500"/>
              <a:buFont typeface="Arial"/>
              <a:buChar char="-"/>
            </a:pPr>
            <a:r>
              <a:rPr b="1" i="0" lang="en-GB" sz="1500" u="none" cap="none" strike="noStrike">
                <a:solidFill>
                  <a:schemeClr val="dk1"/>
                </a:solidFill>
              </a:rPr>
              <a:t>GEO-Wetlands</a:t>
            </a:r>
            <a:r>
              <a:rPr b="1" i="0" lang="en-GB" sz="1400" u="none" cap="none" strike="noStrike">
                <a:solidFill>
                  <a:schemeClr val="dk1"/>
                </a:solidFill>
                <a:latin typeface="Arial"/>
                <a:ea typeface="Arial"/>
                <a:cs typeface="Arial"/>
                <a:sym typeface="Arial"/>
              </a:rPr>
              <a:t> </a:t>
            </a:r>
            <a:r>
              <a:rPr i="0" lang="en-GB" sz="1400" u="none" cap="none" strike="noStrike">
                <a:solidFill>
                  <a:schemeClr val="dk1"/>
                </a:solidFill>
              </a:rPr>
              <a:t>in GEO Work Programme. Led by Ramsar, Wetlands Int’l, ESA and JAXA</a:t>
            </a:r>
            <a:endParaRPr i="0" sz="1400" u="none" cap="none" strike="noStrike">
              <a:solidFill>
                <a:schemeClr val="dk1"/>
              </a:solidFill>
            </a:endParaRPr>
          </a:p>
          <a:p>
            <a:pPr indent="-323850" lvl="0" marL="457200" marR="0" rtl="0" algn="l">
              <a:lnSpc>
                <a:spcPct val="115000"/>
              </a:lnSpc>
              <a:spcBef>
                <a:spcPts val="0"/>
              </a:spcBef>
              <a:spcAft>
                <a:spcPts val="0"/>
              </a:spcAft>
              <a:buClr>
                <a:schemeClr val="dk1"/>
              </a:buClr>
              <a:buSzPts val="1500"/>
              <a:buFont typeface="Arial"/>
              <a:buChar char="-"/>
            </a:pPr>
            <a:r>
              <a:rPr b="1" lang="en-GB">
                <a:solidFill>
                  <a:schemeClr val="dk1"/>
                </a:solidFill>
              </a:rPr>
              <a:t>Wetland Inundation Dynamics mapping (JAXA) </a:t>
            </a:r>
            <a:r>
              <a:rPr lang="en-GB">
                <a:solidFill>
                  <a:schemeClr val="dk1"/>
                </a:solidFill>
              </a:rPr>
              <a:t>- Tropical wetland temporal dynamics </a:t>
            </a:r>
            <a:r>
              <a:rPr i="0" lang="en-GB" sz="1400" u="none" cap="none" strike="noStrike">
                <a:solidFill>
                  <a:schemeClr val="dk1"/>
                </a:solidFill>
              </a:rPr>
              <a:t>   </a:t>
            </a:r>
            <a:r>
              <a:rPr b="1" i="0" lang="en-GB" sz="1400" u="none" cap="none" strike="noStrike">
                <a:solidFill>
                  <a:schemeClr val="dk1"/>
                </a:solidFill>
                <a:latin typeface="Arial"/>
                <a:ea typeface="Arial"/>
                <a:cs typeface="Arial"/>
                <a:sym typeface="Arial"/>
              </a:rPr>
              <a:t>                         </a:t>
            </a:r>
            <a:endParaRPr b="1" i="0" sz="1400" u="none" cap="none" strike="noStrike">
              <a:solidFill>
                <a:schemeClr val="dk1"/>
              </a:solidFill>
              <a:latin typeface="Arial"/>
              <a:ea typeface="Arial"/>
              <a:cs typeface="Arial"/>
              <a:sym typeface="Arial"/>
            </a:endParaRPr>
          </a:p>
          <a:p>
            <a:pPr indent="0" lvl="0" marL="12700" marR="0" rtl="0" algn="l">
              <a:lnSpc>
                <a:spcPct val="115000"/>
              </a:lnSpc>
              <a:spcBef>
                <a:spcPts val="1000"/>
              </a:spcBef>
              <a:spcAft>
                <a:spcPts val="0"/>
              </a:spcAft>
              <a:buClr>
                <a:schemeClr val="dk1"/>
              </a:buClr>
              <a:buSzPts val="1100"/>
              <a:buFont typeface="Arial"/>
              <a:buNone/>
            </a:pPr>
            <a:r>
              <a:rPr lang="en-GB" sz="1500">
                <a:solidFill>
                  <a:schemeClr val="dk1"/>
                </a:solidFill>
                <a:latin typeface="Montserrat"/>
                <a:ea typeface="Montserrat"/>
                <a:cs typeface="Montserrat"/>
                <a:sym typeface="Montserrat"/>
              </a:rPr>
              <a:t>❖ </a:t>
            </a:r>
            <a:r>
              <a:rPr b="1" lang="en-GB" sz="1500">
                <a:solidFill>
                  <a:schemeClr val="dk1"/>
                </a:solidFill>
              </a:rPr>
              <a:t>Action </a:t>
            </a:r>
            <a:r>
              <a:rPr b="1" i="0" lang="en-GB" sz="1400" u="none" cap="none" strike="noStrike">
                <a:solidFill>
                  <a:schemeClr val="dk1"/>
                </a:solidFill>
                <a:latin typeface="Arial"/>
                <a:ea typeface="Arial"/>
                <a:cs typeface="Arial"/>
                <a:sym typeface="Arial"/>
              </a:rPr>
              <a:t>5.4(b):  </a:t>
            </a:r>
            <a:r>
              <a:rPr b="0" i="0" lang="en-GB" sz="1500" u="none" cap="none" strike="noStrike">
                <a:solidFill>
                  <a:schemeClr val="dk1"/>
                </a:solidFill>
                <a:latin typeface="Arial"/>
                <a:ea typeface="Arial"/>
                <a:cs typeface="Arial"/>
                <a:sym typeface="Arial"/>
              </a:rPr>
              <a:t>Ensure that CEOS missions consider wetlands amongst their mission goals</a:t>
            </a:r>
            <a:endParaRPr sz="100">
              <a:solidFill>
                <a:schemeClr val="dk1"/>
              </a:solidFill>
            </a:endParaRPr>
          </a:p>
          <a:p>
            <a:pPr indent="0" lvl="0" marL="12700" marR="0" rtl="0" algn="l">
              <a:lnSpc>
                <a:spcPct val="115000"/>
              </a:lnSpc>
              <a:spcBef>
                <a:spcPts val="1000"/>
              </a:spcBef>
              <a:spcAft>
                <a:spcPts val="0"/>
              </a:spcAft>
              <a:buClr>
                <a:schemeClr val="dk1"/>
              </a:buClr>
              <a:buSzPts val="1100"/>
              <a:buFont typeface="Arial"/>
              <a:buNone/>
            </a:pPr>
            <a:r>
              <a:t/>
            </a:r>
            <a:endParaRPr sz="100">
              <a:solidFill>
                <a:schemeClr val="dk1"/>
              </a:solidFill>
            </a:endParaRPr>
          </a:p>
          <a:p>
            <a:pPr indent="-323850" lvl="0" marL="457200" marR="0" rtl="0" algn="l">
              <a:lnSpc>
                <a:spcPct val="115000"/>
              </a:lnSpc>
              <a:spcBef>
                <a:spcPts val="0"/>
              </a:spcBef>
              <a:spcAft>
                <a:spcPts val="0"/>
              </a:spcAft>
              <a:buClr>
                <a:schemeClr val="dk1"/>
              </a:buClr>
              <a:buSzPts val="1500"/>
              <a:buFont typeface="Arial"/>
              <a:buChar char="-"/>
            </a:pPr>
            <a:r>
              <a:rPr i="0" lang="en-GB" sz="1500" u="none" cap="none" strike="noStrike">
                <a:solidFill>
                  <a:schemeClr val="dk1"/>
                </a:solidFill>
              </a:rPr>
              <a:t>Wetlands science objectives in </a:t>
            </a:r>
            <a:r>
              <a:rPr b="1" i="0" lang="en-GB" sz="1500" u="none" cap="none" strike="noStrike">
                <a:solidFill>
                  <a:schemeClr val="dk1"/>
                </a:solidFill>
                <a:latin typeface="Arial"/>
                <a:ea typeface="Arial"/>
                <a:cs typeface="Arial"/>
                <a:sym typeface="Arial"/>
              </a:rPr>
              <a:t>ALOS-2, ALOS-4</a:t>
            </a:r>
            <a:r>
              <a:rPr b="1" lang="en-GB" sz="1500">
                <a:solidFill>
                  <a:schemeClr val="dk1"/>
                </a:solidFill>
              </a:rPr>
              <a:t>, </a:t>
            </a:r>
            <a:r>
              <a:rPr b="1" i="0" lang="en-GB" sz="1500" u="none" cap="none" strike="noStrike">
                <a:solidFill>
                  <a:schemeClr val="dk1"/>
                </a:solidFill>
                <a:latin typeface="Arial"/>
                <a:ea typeface="Arial"/>
                <a:cs typeface="Arial"/>
                <a:sym typeface="Arial"/>
              </a:rPr>
              <a:t>NISAR, ROSE-L, CHIME, LSTM </a:t>
            </a:r>
            <a:r>
              <a:rPr i="0" lang="en-GB" sz="1500" u="none" cap="none" strike="noStrike">
                <a:solidFill>
                  <a:schemeClr val="dk1"/>
                </a:solidFill>
              </a:rPr>
              <a:t>(others?...)</a:t>
            </a:r>
            <a:endParaRPr b="1" sz="1500">
              <a:solidFill>
                <a:srgbClr val="FF0000"/>
              </a:solidFill>
            </a:endParaRPr>
          </a:p>
        </p:txBody>
      </p:sp>
      <p:sp>
        <p:nvSpPr>
          <p:cNvPr id="524" name="Google Shape;524;p64"/>
          <p:cNvSpPr txBox="1"/>
          <p:nvPr/>
        </p:nvSpPr>
        <p:spPr>
          <a:xfrm>
            <a:off x="228250" y="4285473"/>
            <a:ext cx="9060000" cy="426000"/>
          </a:xfrm>
          <a:prstGeom prst="rect">
            <a:avLst/>
          </a:prstGeom>
          <a:solidFill>
            <a:srgbClr val="F4A361">
              <a:alpha val="64560"/>
            </a:srgbClr>
          </a:solidFill>
          <a:ln>
            <a:noFill/>
          </a:ln>
        </p:spPr>
        <p:txBody>
          <a:bodyPr anchorCtr="0" anchor="t" bIns="91425" lIns="91425" spcFirstLastPara="1" rIns="91425" wrap="square" tIns="91425">
            <a:noAutofit/>
          </a:bodyPr>
          <a:lstStyle/>
          <a:p>
            <a:pPr indent="0" lvl="0" marL="0" marR="0" rtl="0" algn="l">
              <a:lnSpc>
                <a:spcPct val="115000"/>
              </a:lnSpc>
              <a:spcBef>
                <a:spcPts val="1000"/>
              </a:spcBef>
              <a:spcAft>
                <a:spcPts val="0"/>
              </a:spcAft>
              <a:buClr>
                <a:schemeClr val="dk1"/>
              </a:buClr>
              <a:buSzPts val="1100"/>
              <a:buFont typeface="Arial"/>
              <a:buNone/>
            </a:pPr>
            <a:r>
              <a:rPr b="0" i="0" lang="en-GB" sz="1500" u="none" cap="none" strike="noStrike">
                <a:solidFill>
                  <a:schemeClr val="dk1"/>
                </a:solidFill>
                <a:latin typeface="Montserrat"/>
                <a:ea typeface="Montserrat"/>
                <a:cs typeface="Montserrat"/>
                <a:sym typeface="Montserrat"/>
              </a:rPr>
              <a:t>❖ </a:t>
            </a:r>
            <a:r>
              <a:rPr b="1" i="0" lang="en-GB" sz="1500" u="none" cap="none" strike="noStrike">
                <a:solidFill>
                  <a:srgbClr val="002060"/>
                </a:solidFill>
                <a:latin typeface="Arial"/>
                <a:ea typeface="Arial"/>
                <a:cs typeface="Arial"/>
                <a:sym typeface="Arial"/>
              </a:rPr>
              <a:t>Action 5.5: </a:t>
            </a:r>
            <a:r>
              <a:rPr b="1" i="0" lang="en-GB" sz="1500" u="none" cap="none" strike="noStrike">
                <a:solidFill>
                  <a:srgbClr val="002060"/>
                </a:solidFill>
                <a:latin typeface="Arial"/>
                <a:ea typeface="Arial"/>
                <a:cs typeface="Arial"/>
                <a:sym typeface="Arial"/>
              </a:rPr>
              <a:t> </a:t>
            </a:r>
            <a:r>
              <a:rPr b="0" i="0" lang="en-GB" sz="1500" u="none" cap="none" strike="noStrike">
                <a:solidFill>
                  <a:srgbClr val="002060"/>
                </a:solidFill>
                <a:latin typeface="Arial"/>
                <a:ea typeface="Arial"/>
                <a:cs typeface="Arial"/>
                <a:sym typeface="Arial"/>
              </a:rPr>
              <a:t>Establish closer collaboration with the Ramsar Conventio</a:t>
            </a:r>
            <a:r>
              <a:rPr lang="en-GB" sz="1500">
                <a:solidFill>
                  <a:srgbClr val="002060"/>
                </a:solidFill>
              </a:rPr>
              <a:t>n</a:t>
            </a:r>
            <a:endParaRPr b="0" i="0" sz="100" u="none" cap="none" strike="noStrike">
              <a:solidFill>
                <a:srgbClr val="002060"/>
              </a:solidFill>
              <a:latin typeface="Arial"/>
              <a:ea typeface="Arial"/>
              <a:cs typeface="Arial"/>
              <a:sym typeface="Arial"/>
            </a:endParaRPr>
          </a:p>
          <a:p>
            <a:pPr indent="0" lvl="0" marL="0" marR="0" rtl="0" algn="l">
              <a:lnSpc>
                <a:spcPct val="115000"/>
              </a:lnSpc>
              <a:spcBef>
                <a:spcPts val="1000"/>
              </a:spcBef>
              <a:spcAft>
                <a:spcPts val="0"/>
              </a:spcAft>
              <a:buClr>
                <a:schemeClr val="dk1"/>
              </a:buClr>
              <a:buSzPts val="1100"/>
              <a:buFont typeface="Arial"/>
              <a:buNone/>
            </a:pPr>
            <a:r>
              <a:t/>
            </a:r>
            <a:endParaRPr sz="100">
              <a:solidFill>
                <a:srgbClr val="002060"/>
              </a:solidFill>
            </a:endParaRPr>
          </a:p>
          <a:p>
            <a:pPr indent="-323850" lvl="0" marL="457200" marR="0" rtl="0" algn="l">
              <a:lnSpc>
                <a:spcPct val="115000"/>
              </a:lnSpc>
              <a:spcBef>
                <a:spcPts val="0"/>
              </a:spcBef>
              <a:spcAft>
                <a:spcPts val="0"/>
              </a:spcAft>
              <a:buClr>
                <a:schemeClr val="dk1"/>
              </a:buClr>
              <a:buSzPts val="1500"/>
              <a:buFont typeface="Arial"/>
              <a:buChar char="-"/>
            </a:pPr>
            <a:r>
              <a:rPr i="0" lang="en-GB" sz="1500" u="none" cap="none" strike="noStrike">
                <a:solidFill>
                  <a:schemeClr val="dk1"/>
                </a:solidFill>
              </a:rPr>
              <a:t>JAXA &amp; ESA long-term </a:t>
            </a:r>
            <a:r>
              <a:rPr b="1" i="0" lang="en-GB" sz="1500" u="none" cap="none" strike="noStrike">
                <a:solidFill>
                  <a:schemeClr val="dk1"/>
                </a:solidFill>
                <a:latin typeface="Arial"/>
                <a:ea typeface="Arial"/>
                <a:cs typeface="Arial"/>
                <a:sym typeface="Arial"/>
              </a:rPr>
              <a:t>Ramsar STRP Observer Organisations</a:t>
            </a:r>
            <a:endParaRPr b="1" i="0" sz="1500" u="none" cap="none" strike="noStrike">
              <a:solidFill>
                <a:schemeClr val="dk1"/>
              </a:solidFill>
              <a:latin typeface="Arial"/>
              <a:ea typeface="Arial"/>
              <a:cs typeface="Arial"/>
              <a:sym typeface="Arial"/>
            </a:endParaRPr>
          </a:p>
          <a:p>
            <a:pPr indent="-323850" lvl="0" marL="457200" marR="0" rtl="0" algn="l">
              <a:lnSpc>
                <a:spcPct val="115000"/>
              </a:lnSpc>
              <a:spcBef>
                <a:spcPts val="0"/>
              </a:spcBef>
              <a:spcAft>
                <a:spcPts val="0"/>
              </a:spcAft>
              <a:buClr>
                <a:schemeClr val="dk1"/>
              </a:buClr>
              <a:buSzPts val="1500"/>
              <a:buFont typeface="Arial"/>
              <a:buChar char="-"/>
            </a:pPr>
            <a:r>
              <a:rPr lang="en-GB" sz="1500">
                <a:solidFill>
                  <a:schemeClr val="dk1"/>
                </a:solidFill>
              </a:rPr>
              <a:t>EO</a:t>
            </a:r>
            <a:r>
              <a:rPr i="0" lang="en-GB" sz="1500" u="none" cap="none" strike="noStrike">
                <a:solidFill>
                  <a:schemeClr val="dk1"/>
                </a:solidFill>
              </a:rPr>
              <a:t> Side Event and GEO-Wetlands exhibition </a:t>
            </a:r>
            <a:r>
              <a:rPr lang="en-GB" sz="1500">
                <a:solidFill>
                  <a:schemeClr val="dk1"/>
                </a:solidFill>
              </a:rPr>
              <a:t>at</a:t>
            </a:r>
            <a:r>
              <a:rPr b="1" lang="en-GB" sz="1500">
                <a:solidFill>
                  <a:schemeClr val="dk1"/>
                </a:solidFill>
              </a:rPr>
              <a:t> Ramsar </a:t>
            </a:r>
            <a:r>
              <a:rPr b="1" i="0" lang="en-GB" sz="1500" u="none" cap="none" strike="noStrike">
                <a:solidFill>
                  <a:schemeClr val="dk1"/>
                </a:solidFill>
                <a:latin typeface="Arial"/>
                <a:ea typeface="Arial"/>
                <a:cs typeface="Arial"/>
                <a:sym typeface="Arial"/>
              </a:rPr>
              <a:t>COP15</a:t>
            </a:r>
            <a:endParaRPr b="1" i="0" sz="1500" u="none" cap="none" strike="noStrike">
              <a:solidFill>
                <a:schemeClr val="dk1"/>
              </a:solidFill>
              <a:latin typeface="Arial"/>
              <a:ea typeface="Arial"/>
              <a:cs typeface="Arial"/>
              <a:sym typeface="Arial"/>
            </a:endParaRPr>
          </a:p>
          <a:p>
            <a:pPr indent="-323850" lvl="0" marL="457200" marR="0" rtl="0" algn="l">
              <a:lnSpc>
                <a:spcPct val="115000"/>
              </a:lnSpc>
              <a:spcBef>
                <a:spcPts val="0"/>
              </a:spcBef>
              <a:spcAft>
                <a:spcPts val="0"/>
              </a:spcAft>
              <a:buClr>
                <a:schemeClr val="dk1"/>
              </a:buClr>
              <a:buSzPts val="1500"/>
              <a:buFont typeface="Arial"/>
              <a:buChar char="-"/>
            </a:pPr>
            <a:r>
              <a:rPr b="1" i="0" lang="en-GB" sz="1500" u="none" cap="none" strike="noStrike">
                <a:solidFill>
                  <a:schemeClr val="dk1"/>
                </a:solidFill>
                <a:latin typeface="Arial"/>
                <a:ea typeface="Arial"/>
                <a:cs typeface="Arial"/>
                <a:sym typeface="Arial"/>
              </a:rPr>
              <a:t>EO in the </a:t>
            </a:r>
            <a:r>
              <a:rPr b="1" lang="en-GB" sz="1500">
                <a:solidFill>
                  <a:schemeClr val="dk1"/>
                </a:solidFill>
              </a:rPr>
              <a:t>2025-2028 </a:t>
            </a:r>
            <a:r>
              <a:rPr b="1" i="0" lang="en-GB" sz="1500" u="none" cap="none" strike="noStrike">
                <a:solidFill>
                  <a:schemeClr val="dk1"/>
                </a:solidFill>
                <a:latin typeface="Arial"/>
                <a:ea typeface="Arial"/>
                <a:cs typeface="Arial"/>
                <a:sym typeface="Arial"/>
              </a:rPr>
              <a:t>Ramsar STRP Work Plan </a:t>
            </a:r>
            <a:r>
              <a:rPr i="0" lang="en-GB" sz="1500" u="none" cap="none" strike="noStrike">
                <a:solidFill>
                  <a:schemeClr val="dk1"/>
                </a:solidFill>
              </a:rPr>
              <a:t>(</a:t>
            </a:r>
            <a:r>
              <a:rPr lang="en-GB" sz="1500">
                <a:solidFill>
                  <a:schemeClr val="dk1"/>
                </a:solidFill>
              </a:rPr>
              <a:t>Task 2.2: “Advancing the development and use of technology, </a:t>
            </a:r>
            <a:r>
              <a:rPr lang="en-GB" sz="1500" u="sng">
                <a:solidFill>
                  <a:schemeClr val="dk1"/>
                </a:solidFill>
              </a:rPr>
              <a:t>especially through an initiative on Earth observation</a:t>
            </a:r>
            <a:r>
              <a:rPr lang="en-GB" sz="1500">
                <a:solidFill>
                  <a:schemeClr val="dk1"/>
                </a:solidFill>
              </a:rPr>
              <a:t>, for dynamic wetland mapping and inventory, assessment and conservation”.</a:t>
            </a:r>
            <a:endParaRPr b="0" i="0" sz="1600" u="none" cap="none" strike="noStrike">
              <a:solidFill>
                <a:schemeClr val="dk1"/>
              </a:solidFill>
              <a:latin typeface="Arial"/>
              <a:ea typeface="Arial"/>
              <a:cs typeface="Arial"/>
              <a:sym typeface="Arial"/>
            </a:endParaRPr>
          </a:p>
        </p:txBody>
      </p:sp>
      <p:pic>
        <p:nvPicPr>
          <p:cNvPr id="525" name="Google Shape;525;p64"/>
          <p:cNvPicPr preferRelativeResize="0"/>
          <p:nvPr/>
        </p:nvPicPr>
        <p:blipFill rotWithShape="1">
          <a:blip r:embed="rId3">
            <a:alphaModFix/>
          </a:blip>
          <a:srcRect b="0" l="0" r="0" t="0"/>
          <a:stretch/>
        </p:blipFill>
        <p:spPr>
          <a:xfrm>
            <a:off x="10316975" y="4688030"/>
            <a:ext cx="1085285" cy="1119325"/>
          </a:xfrm>
          <a:prstGeom prst="rect">
            <a:avLst/>
          </a:prstGeom>
          <a:noFill/>
          <a:ln>
            <a:noFill/>
          </a:ln>
        </p:spPr>
      </p:pic>
      <p:pic>
        <p:nvPicPr>
          <p:cNvPr id="526" name="Google Shape;526;p64"/>
          <p:cNvPicPr preferRelativeResize="0"/>
          <p:nvPr/>
        </p:nvPicPr>
        <p:blipFill>
          <a:blip r:embed="rId4">
            <a:alphaModFix/>
          </a:blip>
          <a:stretch>
            <a:fillRect/>
          </a:stretch>
        </p:blipFill>
        <p:spPr>
          <a:xfrm>
            <a:off x="9750850" y="888059"/>
            <a:ext cx="989135" cy="1171350"/>
          </a:xfrm>
          <a:prstGeom prst="rect">
            <a:avLst/>
          </a:prstGeom>
          <a:noFill/>
          <a:ln>
            <a:noFill/>
          </a:ln>
        </p:spPr>
      </p:pic>
      <p:pic>
        <p:nvPicPr>
          <p:cNvPr id="527" name="Google Shape;527;p64"/>
          <p:cNvPicPr preferRelativeResize="0"/>
          <p:nvPr/>
        </p:nvPicPr>
        <p:blipFill>
          <a:blip r:embed="rId5">
            <a:alphaModFix/>
          </a:blip>
          <a:stretch>
            <a:fillRect/>
          </a:stretch>
        </p:blipFill>
        <p:spPr>
          <a:xfrm>
            <a:off x="9855275" y="3400335"/>
            <a:ext cx="2008674" cy="982737"/>
          </a:xfrm>
          <a:prstGeom prst="rect">
            <a:avLst/>
          </a:prstGeom>
          <a:noFill/>
          <a:ln>
            <a:noFill/>
          </a:ln>
        </p:spPr>
      </p:pic>
      <p:pic>
        <p:nvPicPr>
          <p:cNvPr id="528" name="Google Shape;528;p64"/>
          <p:cNvPicPr preferRelativeResize="0"/>
          <p:nvPr/>
        </p:nvPicPr>
        <p:blipFill>
          <a:blip r:embed="rId6">
            <a:alphaModFix/>
          </a:blip>
          <a:stretch>
            <a:fillRect/>
          </a:stretch>
        </p:blipFill>
        <p:spPr>
          <a:xfrm>
            <a:off x="9607926" y="2404110"/>
            <a:ext cx="2323750" cy="823325"/>
          </a:xfrm>
          <a:prstGeom prst="rect">
            <a:avLst/>
          </a:prstGeom>
          <a:noFill/>
          <a:ln>
            <a:noFill/>
          </a:ln>
        </p:spPr>
      </p:pic>
      <p:pic>
        <p:nvPicPr>
          <p:cNvPr id="529" name="Google Shape;529;p64" title="Logo_ALOS_wetlands.png"/>
          <p:cNvPicPr preferRelativeResize="0"/>
          <p:nvPr/>
        </p:nvPicPr>
        <p:blipFill>
          <a:blip r:embed="rId7">
            <a:alphaModFix/>
          </a:blip>
          <a:stretch>
            <a:fillRect/>
          </a:stretch>
        </p:blipFill>
        <p:spPr>
          <a:xfrm>
            <a:off x="10851924" y="914058"/>
            <a:ext cx="1192375" cy="1190992"/>
          </a:xfrm>
          <a:prstGeom prst="rect">
            <a:avLst/>
          </a:prstGeom>
          <a:noFill/>
          <a:ln>
            <a:noFill/>
          </a:ln>
        </p:spPr>
      </p:pic>
      <p:sp>
        <p:nvSpPr>
          <p:cNvPr id="530" name="Google Shape;530;p64"/>
          <p:cNvSpPr/>
          <p:nvPr/>
        </p:nvSpPr>
        <p:spPr>
          <a:xfrm>
            <a:off x="0" y="6496321"/>
            <a:ext cx="12192000" cy="360000"/>
          </a:xfrm>
          <a:prstGeom prst="rect">
            <a:avLst/>
          </a:prstGeom>
          <a:solidFill>
            <a:srgbClr val="F4A46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5: Systematically target activities to support IPCC Land Cover classes</a:t>
            </a:r>
            <a:endParaRPr>
              <a:solidFill>
                <a:schemeClr val="lt1"/>
              </a:solidFill>
              <a:latin typeface="Montserrat SemiBold"/>
              <a:ea typeface="Montserrat SemiBold"/>
              <a:cs typeface="Montserrat SemiBold"/>
              <a:sym typeface="Montserrat SemiBo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p65"/>
          <p:cNvSpPr txBox="1"/>
          <p:nvPr/>
        </p:nvSpPr>
        <p:spPr>
          <a:xfrm>
            <a:off x="247828" y="151227"/>
            <a:ext cx="10639514" cy="5652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6000"/>
              <a:buFont typeface="Arial"/>
              <a:buNone/>
            </a:pPr>
            <a:r>
              <a:rPr lang="en-GB" sz="2800">
                <a:solidFill>
                  <a:schemeClr val="dk1"/>
                </a:solidFill>
              </a:rPr>
              <a:t>Action 3.2/6.1: ESA-INPE Campaign</a:t>
            </a:r>
            <a:endParaRPr>
              <a:solidFill>
                <a:schemeClr val="dk1"/>
              </a:solidFill>
            </a:endParaRPr>
          </a:p>
        </p:txBody>
      </p:sp>
      <p:sp>
        <p:nvSpPr>
          <p:cNvPr id="537" name="Google Shape;537;p65"/>
          <p:cNvSpPr/>
          <p:nvPr/>
        </p:nvSpPr>
        <p:spPr>
          <a:xfrm>
            <a:off x="5725051" y="3178671"/>
            <a:ext cx="2106154" cy="76552"/>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cxnSp>
        <p:nvCxnSpPr>
          <p:cNvPr id="538" name="Google Shape;538;p65"/>
          <p:cNvCxnSpPr/>
          <p:nvPr/>
        </p:nvCxnSpPr>
        <p:spPr>
          <a:xfrm>
            <a:off x="138973" y="716427"/>
            <a:ext cx="11721044" cy="0"/>
          </a:xfrm>
          <a:prstGeom prst="straightConnector1">
            <a:avLst/>
          </a:prstGeom>
          <a:noFill/>
          <a:ln cap="flat" cmpd="sng" w="38100">
            <a:solidFill>
              <a:srgbClr val="13474B"/>
            </a:solidFill>
            <a:prstDash val="solid"/>
            <a:miter lim="800000"/>
            <a:headEnd len="sm" w="sm" type="none"/>
            <a:tailEnd len="sm" w="sm" type="none"/>
          </a:ln>
        </p:spPr>
      </p:cxnSp>
      <p:pic>
        <p:nvPicPr>
          <p:cNvPr descr="A red airplane flying over a forest&#10;&#10;Description automatically generated" id="539" name="Google Shape;539;p65"/>
          <p:cNvPicPr preferRelativeResize="0"/>
          <p:nvPr/>
        </p:nvPicPr>
        <p:blipFill rotWithShape="1">
          <a:blip r:embed="rId3">
            <a:alphaModFix/>
          </a:blip>
          <a:srcRect b="8293" l="1" r="1" t="9197"/>
          <a:stretch/>
        </p:blipFill>
        <p:spPr>
          <a:xfrm>
            <a:off x="10908022" y="38066"/>
            <a:ext cx="1283978" cy="1356721"/>
          </a:xfrm>
          <a:prstGeom prst="rect">
            <a:avLst/>
          </a:prstGeom>
          <a:noFill/>
          <a:ln>
            <a:noFill/>
          </a:ln>
        </p:spPr>
      </p:pic>
      <p:pic>
        <p:nvPicPr>
          <p:cNvPr id="540" name="Google Shape;540;p65"/>
          <p:cNvPicPr preferRelativeResize="0"/>
          <p:nvPr/>
        </p:nvPicPr>
        <p:blipFill>
          <a:blip r:embed="rId4">
            <a:alphaModFix/>
          </a:blip>
          <a:stretch>
            <a:fillRect/>
          </a:stretch>
        </p:blipFill>
        <p:spPr>
          <a:xfrm>
            <a:off x="6741475" y="774967"/>
            <a:ext cx="4329494" cy="5354900"/>
          </a:xfrm>
          <a:prstGeom prst="rect">
            <a:avLst/>
          </a:prstGeom>
          <a:noFill/>
          <a:ln>
            <a:noFill/>
          </a:ln>
        </p:spPr>
      </p:pic>
      <p:pic>
        <p:nvPicPr>
          <p:cNvPr id="541" name="Google Shape;541;p65"/>
          <p:cNvPicPr preferRelativeResize="0"/>
          <p:nvPr/>
        </p:nvPicPr>
        <p:blipFill>
          <a:blip r:embed="rId5">
            <a:alphaModFix/>
          </a:blip>
          <a:stretch>
            <a:fillRect/>
          </a:stretch>
        </p:blipFill>
        <p:spPr>
          <a:xfrm>
            <a:off x="349625" y="1272008"/>
            <a:ext cx="5420251" cy="4194181"/>
          </a:xfrm>
          <a:prstGeom prst="rect">
            <a:avLst/>
          </a:prstGeom>
          <a:noFill/>
          <a:ln>
            <a:noFill/>
          </a:ln>
        </p:spPr>
      </p:pic>
      <p:sp>
        <p:nvSpPr>
          <p:cNvPr id="542" name="Google Shape;542;p65"/>
          <p:cNvSpPr txBox="1"/>
          <p:nvPr/>
        </p:nvSpPr>
        <p:spPr>
          <a:xfrm>
            <a:off x="-92804" y="913908"/>
            <a:ext cx="6412800" cy="565200"/>
          </a:xfrm>
          <a:prstGeom prst="rect">
            <a:avLst/>
          </a:prstGeom>
          <a:noFill/>
          <a:ln>
            <a:noFill/>
          </a:ln>
        </p:spPr>
        <p:txBody>
          <a:bodyPr anchorCtr="0" anchor="b" bIns="45700" lIns="91425" spcFirstLastPara="1" rIns="91425" wrap="square" tIns="45700">
            <a:normAutofit fontScale="40000"/>
          </a:bodyPr>
          <a:lstStyle/>
          <a:p>
            <a:pPr indent="0" lvl="0" marL="0" marR="0" rtl="0" algn="ctr">
              <a:lnSpc>
                <a:spcPct val="90000"/>
              </a:lnSpc>
              <a:spcBef>
                <a:spcPts val="0"/>
              </a:spcBef>
              <a:spcAft>
                <a:spcPts val="0"/>
              </a:spcAft>
              <a:buClr>
                <a:schemeClr val="dk1"/>
              </a:buClr>
              <a:buSzPct val="100000"/>
              <a:buFont typeface="Arial"/>
              <a:buNone/>
            </a:pPr>
            <a:r>
              <a:rPr lang="en-GB" sz="6000">
                <a:solidFill>
                  <a:schemeClr val="dk1"/>
                </a:solidFill>
              </a:rPr>
              <a:t>Location of primary &amp; secondary towers </a:t>
            </a:r>
            <a:endParaRPr/>
          </a:p>
        </p:txBody>
      </p:sp>
      <p:pic>
        <p:nvPicPr>
          <p:cNvPr id="543" name="Google Shape;543;p65"/>
          <p:cNvPicPr preferRelativeResize="0"/>
          <p:nvPr/>
        </p:nvPicPr>
        <p:blipFill>
          <a:blip r:embed="rId6">
            <a:alphaModFix/>
          </a:blip>
          <a:stretch>
            <a:fillRect/>
          </a:stretch>
        </p:blipFill>
        <p:spPr>
          <a:xfrm>
            <a:off x="8417850" y="1047135"/>
            <a:ext cx="1946018" cy="536148"/>
          </a:xfrm>
          <a:prstGeom prst="rect">
            <a:avLst/>
          </a:prstGeom>
          <a:noFill/>
          <a:ln>
            <a:noFill/>
          </a:ln>
        </p:spPr>
      </p:pic>
      <p:pic>
        <p:nvPicPr>
          <p:cNvPr id="544" name="Google Shape;544;p65"/>
          <p:cNvPicPr preferRelativeResize="0"/>
          <p:nvPr/>
        </p:nvPicPr>
        <p:blipFill>
          <a:blip r:embed="rId7">
            <a:alphaModFix/>
          </a:blip>
          <a:stretch>
            <a:fillRect/>
          </a:stretch>
        </p:blipFill>
        <p:spPr>
          <a:xfrm>
            <a:off x="8722650" y="3566185"/>
            <a:ext cx="2249206" cy="536148"/>
          </a:xfrm>
          <a:prstGeom prst="rect">
            <a:avLst/>
          </a:prstGeom>
          <a:noFill/>
          <a:ln>
            <a:noFill/>
          </a:ln>
        </p:spPr>
      </p:pic>
      <p:sp>
        <p:nvSpPr>
          <p:cNvPr id="545" name="Google Shape;545;p65"/>
          <p:cNvSpPr/>
          <p:nvPr/>
        </p:nvSpPr>
        <p:spPr>
          <a:xfrm>
            <a:off x="0" y="6498012"/>
            <a:ext cx="12192000" cy="360000"/>
          </a:xfrm>
          <a:prstGeom prst="rect">
            <a:avLst/>
          </a:prstGeom>
          <a:solidFill>
            <a:srgbClr val="8AB17E">
              <a:alpha val="74680"/>
            </a:srgbClr>
          </a:solidFill>
          <a:ln>
            <a:noFill/>
          </a:ln>
        </p:spPr>
        <p:txBody>
          <a:bodyPr anchorCtr="0" anchor="ctr" bIns="91425" lIns="91425" spcFirstLastPara="1" rIns="91425" wrap="square" tIns="91425">
            <a:noAutofit/>
          </a:bodyPr>
          <a:lstStyle/>
          <a:p>
            <a:pPr indent="0" lvl="0" marL="0" rtl="0" algn="l">
              <a:spcBef>
                <a:spcPts val="0"/>
              </a:spcBef>
              <a:spcAft>
                <a:spcPts val="600"/>
              </a:spcAft>
              <a:buNone/>
            </a:pPr>
            <a:r>
              <a:rPr lang="en-GB">
                <a:solidFill>
                  <a:schemeClr val="lt1"/>
                </a:solidFill>
                <a:latin typeface="Montserrat SemiBold"/>
                <a:ea typeface="Montserrat SemiBold"/>
                <a:cs typeface="Montserrat SemiBold"/>
                <a:sym typeface="Montserrat SemiBold"/>
              </a:rPr>
              <a:t>3.2: Undertake dedicated country demonstrations / field campaigns for better ground/space data integration</a:t>
            </a:r>
            <a:endParaRPr>
              <a:solidFill>
                <a:schemeClr val="lt1"/>
              </a:solidFill>
              <a:latin typeface="Montserrat SemiBold"/>
              <a:ea typeface="Montserrat SemiBold"/>
              <a:cs typeface="Montserrat SemiBold"/>
              <a:sym typeface="Montserrat SemiBold"/>
            </a:endParaRPr>
          </a:p>
        </p:txBody>
      </p:sp>
      <p:sp>
        <p:nvSpPr>
          <p:cNvPr id="546" name="Google Shape;546;p65"/>
          <p:cNvSpPr/>
          <p:nvPr/>
        </p:nvSpPr>
        <p:spPr>
          <a:xfrm>
            <a:off x="0" y="6136341"/>
            <a:ext cx="12192000" cy="360000"/>
          </a:xfrm>
          <a:prstGeom prst="rect">
            <a:avLst/>
          </a:prstGeom>
          <a:solidFill>
            <a:srgbClr val="8AB1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3: Enable dialogue between inventory practitioners and the CEOS community</a:t>
            </a:r>
            <a:endParaRPr>
              <a:solidFill>
                <a:schemeClr val="lt1"/>
              </a:solidFill>
              <a:latin typeface="Montserrat SemiBold"/>
              <a:ea typeface="Montserrat SemiBold"/>
              <a:cs typeface="Montserrat SemiBold"/>
              <a:sym typeface="Montserrat SemiBo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1" name="Shape 551"/>
        <p:cNvGrpSpPr/>
        <p:nvPr/>
      </p:nvGrpSpPr>
      <p:grpSpPr>
        <a:xfrm>
          <a:off x="0" y="0"/>
          <a:ext cx="0" cy="0"/>
          <a:chOff x="0" y="0"/>
          <a:chExt cx="0" cy="0"/>
        </a:xfrm>
      </p:grpSpPr>
      <p:grpSp>
        <p:nvGrpSpPr>
          <p:cNvPr id="552" name="Google Shape;552;p66"/>
          <p:cNvGrpSpPr/>
          <p:nvPr/>
        </p:nvGrpSpPr>
        <p:grpSpPr>
          <a:xfrm>
            <a:off x="572418" y="1330212"/>
            <a:ext cx="4578831" cy="2880785"/>
            <a:chOff x="3754325" y="3529155"/>
            <a:chExt cx="5345552" cy="2880785"/>
          </a:xfrm>
        </p:grpSpPr>
        <p:pic>
          <p:nvPicPr>
            <p:cNvPr descr="A map with a blue line&#10;&#10;AI-generated content may be incorrect." id="553" name="Google Shape;553;p66"/>
            <p:cNvPicPr preferRelativeResize="0"/>
            <p:nvPr/>
          </p:nvPicPr>
          <p:blipFill rotWithShape="1">
            <a:blip r:embed="rId3">
              <a:alphaModFix/>
            </a:blip>
            <a:srcRect b="0" l="0" r="0" t="0"/>
            <a:stretch/>
          </p:blipFill>
          <p:spPr>
            <a:xfrm>
              <a:off x="3754325" y="3552440"/>
              <a:ext cx="2419350" cy="2857500"/>
            </a:xfrm>
            <a:prstGeom prst="rect">
              <a:avLst/>
            </a:prstGeom>
            <a:noFill/>
            <a:ln>
              <a:noFill/>
            </a:ln>
          </p:spPr>
        </p:pic>
        <p:sp>
          <p:nvSpPr>
            <p:cNvPr id="554" name="Google Shape;554;p66"/>
            <p:cNvSpPr/>
            <p:nvPr/>
          </p:nvSpPr>
          <p:spPr>
            <a:xfrm>
              <a:off x="3957767" y="4731226"/>
              <a:ext cx="1538243" cy="1555335"/>
            </a:xfrm>
            <a:prstGeom prst="rect">
              <a:avLst/>
            </a:prstGeom>
            <a:no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555" name="Google Shape;555;p66"/>
            <p:cNvSpPr/>
            <p:nvPr/>
          </p:nvSpPr>
          <p:spPr>
            <a:xfrm>
              <a:off x="5769476" y="4303937"/>
              <a:ext cx="350377" cy="1482695"/>
            </a:xfrm>
            <a:prstGeom prst="rect">
              <a:avLst/>
            </a:prstGeom>
            <a:solidFill>
              <a:schemeClr val="lt1"/>
            </a:solidFill>
            <a:ln cap="flat" cmpd="sng" w="12700">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556" name="Google Shape;556;p66"/>
            <p:cNvCxnSpPr/>
            <p:nvPr/>
          </p:nvCxnSpPr>
          <p:spPr>
            <a:xfrm flipH="1" rot="10800000">
              <a:off x="5514074" y="5872632"/>
              <a:ext cx="444095" cy="412309"/>
            </a:xfrm>
            <a:prstGeom prst="straightConnector1">
              <a:avLst/>
            </a:prstGeom>
            <a:noFill/>
            <a:ln cap="flat" cmpd="sng" w="9525">
              <a:solidFill>
                <a:schemeClr val="dk1"/>
              </a:solidFill>
              <a:prstDash val="solid"/>
              <a:miter lim="800000"/>
              <a:headEnd len="sm" w="sm" type="none"/>
              <a:tailEnd len="sm" w="sm" type="none"/>
            </a:ln>
          </p:spPr>
        </p:cxnSp>
        <p:cxnSp>
          <p:nvCxnSpPr>
            <p:cNvPr id="557" name="Google Shape;557;p66"/>
            <p:cNvCxnSpPr/>
            <p:nvPr/>
          </p:nvCxnSpPr>
          <p:spPr>
            <a:xfrm flipH="1" rot="10800000">
              <a:off x="5496010" y="3671548"/>
              <a:ext cx="465154" cy="1059678"/>
            </a:xfrm>
            <a:prstGeom prst="straightConnector1">
              <a:avLst/>
            </a:prstGeom>
            <a:noFill/>
            <a:ln cap="flat" cmpd="sng" w="9525">
              <a:solidFill>
                <a:schemeClr val="dk1"/>
              </a:solidFill>
              <a:prstDash val="solid"/>
              <a:miter lim="800000"/>
              <a:headEnd len="sm" w="sm" type="none"/>
              <a:tailEnd len="sm" w="sm" type="none"/>
            </a:ln>
          </p:spPr>
        </p:cxnSp>
        <p:pic>
          <p:nvPicPr>
            <p:cNvPr descr="Group 5, Grouped object" id="558" name="Google Shape;558;p66"/>
            <p:cNvPicPr preferRelativeResize="0"/>
            <p:nvPr/>
          </p:nvPicPr>
          <p:blipFill rotWithShape="1">
            <a:blip r:embed="rId4">
              <a:alphaModFix/>
            </a:blip>
            <a:srcRect b="0" l="0" r="0" t="0"/>
            <a:stretch/>
          </p:blipFill>
          <p:spPr>
            <a:xfrm>
              <a:off x="5842696" y="3573487"/>
              <a:ext cx="2943225" cy="2447925"/>
            </a:xfrm>
            <a:prstGeom prst="rect">
              <a:avLst/>
            </a:prstGeom>
            <a:noFill/>
            <a:ln>
              <a:noFill/>
            </a:ln>
          </p:spPr>
        </p:pic>
        <p:sp>
          <p:nvSpPr>
            <p:cNvPr id="559" name="Google Shape;559;p66"/>
            <p:cNvSpPr/>
            <p:nvPr/>
          </p:nvSpPr>
          <p:spPr>
            <a:xfrm>
              <a:off x="5961164" y="3671548"/>
              <a:ext cx="2283151" cy="2162086"/>
            </a:xfrm>
            <a:prstGeom prst="rect">
              <a:avLst/>
            </a:prstGeom>
            <a:noFill/>
            <a:ln cap="flat" cmpd="sng" w="12700">
              <a:solidFill>
                <a:srgbClr val="1C305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pic>
          <p:nvPicPr>
            <p:cNvPr id="560" name="Google Shape;560;p66"/>
            <p:cNvPicPr preferRelativeResize="0"/>
            <p:nvPr/>
          </p:nvPicPr>
          <p:blipFill rotWithShape="1">
            <a:blip r:embed="rId5">
              <a:alphaModFix/>
            </a:blip>
            <a:srcRect b="0" l="0" r="0" t="0"/>
            <a:stretch/>
          </p:blipFill>
          <p:spPr>
            <a:xfrm>
              <a:off x="8385402" y="3529155"/>
              <a:ext cx="714475" cy="2343477"/>
            </a:xfrm>
            <a:prstGeom prst="rect">
              <a:avLst/>
            </a:prstGeom>
            <a:noFill/>
            <a:ln>
              <a:noFill/>
            </a:ln>
          </p:spPr>
        </p:pic>
        <p:sp>
          <p:nvSpPr>
            <p:cNvPr id="561" name="Google Shape;561;p66"/>
            <p:cNvSpPr txBox="1"/>
            <p:nvPr/>
          </p:nvSpPr>
          <p:spPr>
            <a:xfrm>
              <a:off x="4160516" y="3552443"/>
              <a:ext cx="1800600" cy="5232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GB" sz="1400">
                  <a:solidFill>
                    <a:schemeClr val="dk1"/>
                  </a:solidFill>
                  <a:latin typeface="Arial"/>
                  <a:ea typeface="Arial"/>
                  <a:cs typeface="Arial"/>
                  <a:sym typeface="Arial"/>
                </a:rPr>
                <a:t>Airborne CO</a:t>
              </a:r>
              <a:r>
                <a:rPr baseline="-25000" lang="en-GB" sz="1400">
                  <a:solidFill>
                    <a:schemeClr val="dk1"/>
                  </a:solidFill>
                  <a:latin typeface="Arial"/>
                  <a:ea typeface="Arial"/>
                  <a:cs typeface="Arial"/>
                  <a:sym typeface="Arial"/>
                </a:rPr>
                <a:t>2</a:t>
              </a:r>
              <a:endParaRPr/>
            </a:p>
            <a:p>
              <a:pPr indent="0" lvl="0" marL="0" marR="0" rtl="0" algn="ctr">
                <a:spcBef>
                  <a:spcPts val="0"/>
                </a:spcBef>
                <a:spcAft>
                  <a:spcPts val="0"/>
                </a:spcAft>
                <a:buNone/>
              </a:pPr>
              <a:r>
                <a:rPr lang="en-GB" sz="1400">
                  <a:solidFill>
                    <a:schemeClr val="dk1"/>
                  </a:solidFill>
                  <a:latin typeface="Arial"/>
                  <a:ea typeface="Arial"/>
                  <a:cs typeface="Arial"/>
                  <a:sym typeface="Arial"/>
                </a:rPr>
                <a:t>Mixing Ratio</a:t>
              </a:r>
              <a:endParaRPr/>
            </a:p>
          </p:txBody>
        </p:sp>
      </p:grpSp>
      <p:sp>
        <p:nvSpPr>
          <p:cNvPr id="562" name="Google Shape;562;p66"/>
          <p:cNvSpPr txBox="1"/>
          <p:nvPr/>
        </p:nvSpPr>
        <p:spPr>
          <a:xfrm>
            <a:off x="694623" y="838663"/>
            <a:ext cx="45789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dk1"/>
                </a:solidFill>
                <a:latin typeface="Arial"/>
                <a:ea typeface="Arial"/>
                <a:cs typeface="Arial"/>
                <a:sym typeface="Arial"/>
              </a:rPr>
              <a:t>Airborne landscape scale GHG fluxes </a:t>
            </a:r>
            <a:endParaRPr/>
          </a:p>
        </p:txBody>
      </p:sp>
      <p:sp>
        <p:nvSpPr>
          <p:cNvPr id="563" name="Google Shape;563;p66"/>
          <p:cNvSpPr txBox="1"/>
          <p:nvPr/>
        </p:nvSpPr>
        <p:spPr>
          <a:xfrm>
            <a:off x="6851372" y="847974"/>
            <a:ext cx="3813300" cy="369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GB" sz="1800">
                <a:solidFill>
                  <a:schemeClr val="dk1"/>
                </a:solidFill>
                <a:latin typeface="Arial"/>
                <a:ea typeface="Arial"/>
                <a:cs typeface="Arial"/>
                <a:sym typeface="Arial"/>
              </a:rPr>
              <a:t>Solar Induced Fluorescence</a:t>
            </a:r>
            <a:endParaRPr/>
          </a:p>
        </p:txBody>
      </p:sp>
      <p:pic>
        <p:nvPicPr>
          <p:cNvPr id="564" name="Google Shape;564;p66"/>
          <p:cNvPicPr preferRelativeResize="0"/>
          <p:nvPr/>
        </p:nvPicPr>
        <p:blipFill rotWithShape="1">
          <a:blip r:embed="rId6">
            <a:alphaModFix/>
          </a:blip>
          <a:srcRect b="0" l="0" r="0" t="0"/>
          <a:stretch/>
        </p:blipFill>
        <p:spPr>
          <a:xfrm>
            <a:off x="5428074" y="1348816"/>
            <a:ext cx="6354581" cy="2508516"/>
          </a:xfrm>
          <a:prstGeom prst="rect">
            <a:avLst/>
          </a:prstGeom>
          <a:noFill/>
          <a:ln>
            <a:noFill/>
          </a:ln>
        </p:spPr>
      </p:pic>
      <p:sp>
        <p:nvSpPr>
          <p:cNvPr id="565" name="Google Shape;565;p66"/>
          <p:cNvSpPr txBox="1"/>
          <p:nvPr/>
        </p:nvSpPr>
        <p:spPr>
          <a:xfrm>
            <a:off x="5066150" y="4102600"/>
            <a:ext cx="6993300" cy="2247300"/>
          </a:xfrm>
          <a:prstGeom prst="rect">
            <a:avLst/>
          </a:prstGeom>
          <a:noFill/>
          <a:ln>
            <a:noFill/>
          </a:ln>
        </p:spPr>
        <p:txBody>
          <a:bodyPr anchorCtr="0" anchor="t" bIns="45700" lIns="91425" spcFirstLastPara="1" rIns="91425" wrap="square" tIns="45700">
            <a:spAutoFit/>
          </a:bodyPr>
          <a:lstStyle/>
          <a:p>
            <a:pPr indent="0" lvl="0" marL="114300" marR="0" rtl="0" algn="l">
              <a:spcBef>
                <a:spcPts val="0"/>
              </a:spcBef>
              <a:spcAft>
                <a:spcPts val="0"/>
              </a:spcAft>
              <a:buNone/>
            </a:pPr>
            <a:r>
              <a:t/>
            </a:r>
            <a:endParaRPr b="1" baseline="30000" sz="1400">
              <a:solidFill>
                <a:schemeClr val="dk1"/>
              </a:solidFill>
              <a:latin typeface="Arial"/>
              <a:ea typeface="Arial"/>
              <a:cs typeface="Arial"/>
              <a:sym typeface="Arial"/>
            </a:endParaRPr>
          </a:p>
          <a:p>
            <a:pPr indent="0" lvl="0" marL="114300" marR="0" rtl="0" algn="l">
              <a:spcBef>
                <a:spcPts val="0"/>
              </a:spcBef>
              <a:spcAft>
                <a:spcPts val="0"/>
              </a:spcAft>
              <a:buNone/>
            </a:pPr>
            <a:r>
              <a:rPr lang="en-GB" sz="1600" u="sng">
                <a:solidFill>
                  <a:schemeClr val="dk1"/>
                </a:solidFill>
                <a:latin typeface="Arial"/>
                <a:ea typeface="Arial"/>
                <a:cs typeface="Arial"/>
                <a:sym typeface="Arial"/>
              </a:rPr>
              <a:t>Landscape Scale GHG Fluxes </a:t>
            </a:r>
            <a:endParaRPr sz="1600">
              <a:solidFill>
                <a:schemeClr val="dk1"/>
              </a:solidFill>
              <a:latin typeface="Arial"/>
              <a:ea typeface="Arial"/>
              <a:cs typeface="Arial"/>
              <a:sym typeface="Arial"/>
            </a:endParaRPr>
          </a:p>
          <a:p>
            <a:pPr indent="-330200" lvl="0" marL="457200" marR="0" rtl="0" algn="l">
              <a:spcBef>
                <a:spcPts val="0"/>
              </a:spcBef>
              <a:spcAft>
                <a:spcPts val="0"/>
              </a:spcAft>
              <a:buClr>
                <a:schemeClr val="dk1"/>
              </a:buClr>
              <a:buSzPts val="1600"/>
              <a:buFont typeface="Arial"/>
              <a:buChar char="●"/>
            </a:pPr>
            <a:r>
              <a:rPr b="0" i="0" lang="en-GB" sz="1600" u="none" cap="none" strike="noStrike">
                <a:solidFill>
                  <a:schemeClr val="dk1"/>
                </a:solidFill>
                <a:latin typeface="Arial"/>
                <a:ea typeface="Arial"/>
                <a:cs typeface="Arial"/>
                <a:sym typeface="Arial"/>
              </a:rPr>
              <a:t>Area 1: </a:t>
            </a:r>
            <a:r>
              <a:rPr b="1" i="0" lang="en-GB" sz="1600" u="none" cap="none" strike="noStrike">
                <a:solidFill>
                  <a:schemeClr val="dk1"/>
                </a:solidFill>
                <a:latin typeface="Arial"/>
                <a:ea typeface="Arial"/>
                <a:cs typeface="Arial"/>
                <a:sym typeface="Arial"/>
              </a:rPr>
              <a:t>+</a:t>
            </a:r>
            <a:r>
              <a:rPr b="0" i="0" lang="en-GB" sz="1600" u="none" cap="none" strike="noStrike">
                <a:solidFill>
                  <a:schemeClr val="dk1"/>
                </a:solidFill>
                <a:latin typeface="Arial"/>
                <a:ea typeface="Arial"/>
                <a:cs typeface="Arial"/>
                <a:sym typeface="Arial"/>
              </a:rPr>
              <a:t>2374 mg m</a:t>
            </a:r>
            <a:r>
              <a:rPr b="0" baseline="30000" i="0" lang="en-GB" sz="1600" u="none" cap="none" strike="noStrike">
                <a:solidFill>
                  <a:schemeClr val="dk1"/>
                </a:solidFill>
                <a:latin typeface="Arial"/>
                <a:ea typeface="Arial"/>
                <a:cs typeface="Arial"/>
                <a:sym typeface="Arial"/>
              </a:rPr>
              <a:t>-2</a:t>
            </a:r>
            <a:r>
              <a:rPr b="0" i="0" lang="en-GB" sz="1600" u="none" cap="none" strike="noStrike">
                <a:solidFill>
                  <a:schemeClr val="dk1"/>
                </a:solidFill>
                <a:latin typeface="Arial"/>
                <a:ea typeface="Arial"/>
                <a:cs typeface="Arial"/>
                <a:sym typeface="Arial"/>
              </a:rPr>
              <a:t> h</a:t>
            </a:r>
            <a:r>
              <a:rPr b="0" baseline="30000" i="0" lang="en-GB" sz="1600" u="none" cap="none" strike="noStrike">
                <a:solidFill>
                  <a:schemeClr val="dk1"/>
                </a:solidFill>
                <a:latin typeface="Arial"/>
                <a:ea typeface="Arial"/>
                <a:cs typeface="Arial"/>
                <a:sym typeface="Arial"/>
              </a:rPr>
              <a:t>-1</a:t>
            </a:r>
            <a:endParaRPr/>
          </a:p>
          <a:p>
            <a:pPr indent="-330200" lvl="0" marL="457200" marR="0" rtl="0" algn="l">
              <a:spcBef>
                <a:spcPts val="0"/>
              </a:spcBef>
              <a:spcAft>
                <a:spcPts val="0"/>
              </a:spcAft>
              <a:buClr>
                <a:schemeClr val="dk1"/>
              </a:buClr>
              <a:buSzPts val="1600"/>
              <a:buFont typeface="Arial"/>
              <a:buChar char="●"/>
            </a:pPr>
            <a:r>
              <a:rPr b="0" i="0" lang="en-GB" sz="1600" u="none" cap="none" strike="noStrike">
                <a:solidFill>
                  <a:schemeClr val="dk1"/>
                </a:solidFill>
                <a:latin typeface="Arial"/>
                <a:ea typeface="Arial"/>
                <a:cs typeface="Arial"/>
                <a:sym typeface="Arial"/>
              </a:rPr>
              <a:t>Area 2: </a:t>
            </a:r>
            <a:r>
              <a:rPr b="1" i="0" lang="en-GB" sz="1600" u="none" cap="none" strike="noStrike">
                <a:solidFill>
                  <a:schemeClr val="dk1"/>
                </a:solidFill>
                <a:latin typeface="Arial"/>
                <a:ea typeface="Arial"/>
                <a:cs typeface="Arial"/>
                <a:sym typeface="Arial"/>
              </a:rPr>
              <a:t>+</a:t>
            </a:r>
            <a:r>
              <a:rPr b="0" i="0" lang="en-GB" sz="1600" u="none" cap="none" strike="noStrike">
                <a:solidFill>
                  <a:schemeClr val="dk1"/>
                </a:solidFill>
                <a:latin typeface="Arial"/>
                <a:ea typeface="Arial"/>
                <a:cs typeface="Arial"/>
                <a:sym typeface="Arial"/>
              </a:rPr>
              <a:t>4070 mg m</a:t>
            </a:r>
            <a:r>
              <a:rPr b="0" baseline="30000" i="0" lang="en-GB" sz="1600" u="none" cap="none" strike="noStrike">
                <a:solidFill>
                  <a:schemeClr val="dk1"/>
                </a:solidFill>
                <a:latin typeface="Arial"/>
                <a:ea typeface="Arial"/>
                <a:cs typeface="Arial"/>
                <a:sym typeface="Arial"/>
              </a:rPr>
              <a:t>-2</a:t>
            </a:r>
            <a:r>
              <a:rPr b="0" i="0" lang="en-GB" sz="1600" u="none" cap="none" strike="noStrike">
                <a:solidFill>
                  <a:schemeClr val="dk1"/>
                </a:solidFill>
                <a:latin typeface="Arial"/>
                <a:ea typeface="Arial"/>
                <a:cs typeface="Arial"/>
                <a:sym typeface="Arial"/>
              </a:rPr>
              <a:t> h</a:t>
            </a:r>
            <a:r>
              <a:rPr b="0" baseline="30000" i="0" lang="en-GB" sz="1600" u="none" cap="none" strike="noStrike">
                <a:solidFill>
                  <a:schemeClr val="dk1"/>
                </a:solidFill>
                <a:latin typeface="Arial"/>
                <a:ea typeface="Arial"/>
                <a:cs typeface="Arial"/>
                <a:sym typeface="Arial"/>
              </a:rPr>
              <a:t>-1</a:t>
            </a:r>
            <a:endParaRPr b="0" i="0" sz="1600" u="none" cap="none" strike="noStrike">
              <a:solidFill>
                <a:schemeClr val="dk1"/>
              </a:solidFill>
              <a:latin typeface="Arial"/>
              <a:ea typeface="Arial"/>
              <a:cs typeface="Arial"/>
              <a:sym typeface="Arial"/>
            </a:endParaRPr>
          </a:p>
          <a:p>
            <a:pPr indent="0" lvl="0" marL="114300" marR="0" rtl="0" algn="l">
              <a:spcBef>
                <a:spcPts val="0"/>
              </a:spcBef>
              <a:spcAft>
                <a:spcPts val="0"/>
              </a:spcAft>
              <a:buNone/>
            </a:pPr>
            <a:r>
              <a:t/>
            </a:r>
            <a:endParaRPr b="1" sz="1600">
              <a:solidFill>
                <a:schemeClr val="dk1"/>
              </a:solidFill>
              <a:latin typeface="Arial"/>
              <a:ea typeface="Arial"/>
              <a:cs typeface="Arial"/>
              <a:sym typeface="Arial"/>
            </a:endParaRPr>
          </a:p>
          <a:p>
            <a:pPr indent="0" lvl="0" marL="114300" marR="0" rtl="0" algn="l">
              <a:spcBef>
                <a:spcPts val="0"/>
              </a:spcBef>
              <a:spcAft>
                <a:spcPts val="0"/>
              </a:spcAft>
              <a:buNone/>
            </a:pPr>
            <a:r>
              <a:rPr lang="en-GB" sz="1600" u="sng">
                <a:solidFill>
                  <a:schemeClr val="dk1"/>
                </a:solidFill>
                <a:latin typeface="Arial"/>
                <a:ea typeface="Arial"/>
                <a:cs typeface="Arial"/>
                <a:sym typeface="Arial"/>
              </a:rPr>
              <a:t>Solar Induced Fluoresence </a:t>
            </a:r>
            <a:r>
              <a:rPr lang="en-GB" sz="1600">
                <a:solidFill>
                  <a:schemeClr val="dk1"/>
                </a:solidFill>
                <a:latin typeface="Arial"/>
                <a:ea typeface="Arial"/>
                <a:cs typeface="Arial"/>
                <a:sym typeface="Arial"/>
              </a:rPr>
              <a:t>:</a:t>
            </a:r>
            <a:endParaRPr/>
          </a:p>
          <a:p>
            <a:pPr indent="-330200" lvl="0" marL="457200" marR="0" rtl="0" algn="l">
              <a:spcBef>
                <a:spcPts val="0"/>
              </a:spcBef>
              <a:spcAft>
                <a:spcPts val="0"/>
              </a:spcAft>
              <a:buClr>
                <a:schemeClr val="dk1"/>
              </a:buClr>
              <a:buSzPts val="1600"/>
              <a:buFont typeface="Arial"/>
              <a:buChar char="●"/>
            </a:pPr>
            <a:r>
              <a:rPr b="0" i="0" lang="en-GB" sz="1600" u="none" cap="none" strike="noStrike">
                <a:solidFill>
                  <a:schemeClr val="dk1"/>
                </a:solidFill>
                <a:latin typeface="Arial"/>
                <a:ea typeface="Arial"/>
                <a:cs typeface="Arial"/>
                <a:sym typeface="Arial"/>
              </a:rPr>
              <a:t>Tower O</a:t>
            </a:r>
            <a:r>
              <a:rPr b="0" baseline="-25000" i="0" lang="en-GB" sz="1600" u="none" cap="none" strike="noStrike">
                <a:solidFill>
                  <a:schemeClr val="dk1"/>
                </a:solidFill>
                <a:latin typeface="Arial"/>
                <a:ea typeface="Arial"/>
                <a:cs typeface="Arial"/>
                <a:sym typeface="Arial"/>
              </a:rPr>
              <a:t>2</a:t>
            </a:r>
            <a:r>
              <a:rPr b="0" i="0" lang="en-GB" sz="1600" u="none" cap="none" strike="noStrike">
                <a:solidFill>
                  <a:schemeClr val="dk1"/>
                </a:solidFill>
                <a:latin typeface="Arial"/>
                <a:ea typeface="Arial"/>
                <a:cs typeface="Arial"/>
                <a:sym typeface="Arial"/>
              </a:rPr>
              <a:t>A SIF @761 nm [13:29 UTC]</a:t>
            </a:r>
            <a:r>
              <a:rPr b="1" i="0" lang="en-GB" sz="1600" u="none" cap="none" strike="noStrike">
                <a:solidFill>
                  <a:schemeClr val="dk1"/>
                </a:solidFill>
                <a:latin typeface="Arial"/>
                <a:ea typeface="Arial"/>
                <a:cs typeface="Arial"/>
                <a:sym typeface="Arial"/>
              </a:rPr>
              <a:t>  1.46 </a:t>
            </a:r>
            <a:r>
              <a:rPr b="1" i="0" lang="en-GB" sz="1600" u="none" cap="none" strike="noStrike">
                <a:solidFill>
                  <a:schemeClr val="dk1"/>
                </a:solidFill>
                <a:highlight>
                  <a:schemeClr val="lt1"/>
                </a:highlight>
                <a:latin typeface="Arial"/>
                <a:ea typeface="Arial"/>
                <a:cs typeface="Arial"/>
                <a:sym typeface="Arial"/>
              </a:rPr>
              <a:t>± 0.33 </a:t>
            </a:r>
            <a:r>
              <a:rPr b="1" i="0" lang="en-GB" sz="1600" u="none" cap="none" strike="noStrike">
                <a:solidFill>
                  <a:schemeClr val="dk1"/>
                </a:solidFill>
                <a:latin typeface="Arial"/>
                <a:ea typeface="Arial"/>
                <a:cs typeface="Arial"/>
                <a:sym typeface="Arial"/>
              </a:rPr>
              <a:t>mWm</a:t>
            </a:r>
            <a:r>
              <a:rPr b="1" baseline="30000" i="0" lang="en-GB" sz="1600" u="none" cap="none" strike="noStrike">
                <a:solidFill>
                  <a:schemeClr val="dk1"/>
                </a:solidFill>
                <a:latin typeface="Arial"/>
                <a:ea typeface="Arial"/>
                <a:cs typeface="Arial"/>
                <a:sym typeface="Arial"/>
              </a:rPr>
              <a:t>-2</a:t>
            </a:r>
            <a:r>
              <a:rPr b="1" i="0" lang="en-GB" sz="1600" u="none" cap="none" strike="noStrike">
                <a:solidFill>
                  <a:schemeClr val="dk1"/>
                </a:solidFill>
                <a:latin typeface="Arial"/>
                <a:ea typeface="Arial"/>
                <a:cs typeface="Arial"/>
                <a:sym typeface="Arial"/>
              </a:rPr>
              <a:t>nm</a:t>
            </a:r>
            <a:r>
              <a:rPr b="1" baseline="30000" i="0" lang="en-GB" sz="1600" u="none" cap="none" strike="noStrike">
                <a:solidFill>
                  <a:schemeClr val="dk1"/>
                </a:solidFill>
                <a:latin typeface="Arial"/>
                <a:ea typeface="Arial"/>
                <a:cs typeface="Arial"/>
                <a:sym typeface="Arial"/>
              </a:rPr>
              <a:t>-1</a:t>
            </a:r>
            <a:r>
              <a:rPr b="1" i="0" lang="en-GB" sz="1600" u="none" cap="none" strike="noStrike">
                <a:solidFill>
                  <a:schemeClr val="dk1"/>
                </a:solidFill>
                <a:latin typeface="Arial"/>
                <a:ea typeface="Arial"/>
                <a:cs typeface="Arial"/>
                <a:sym typeface="Arial"/>
              </a:rPr>
              <a:t>sr</a:t>
            </a:r>
            <a:r>
              <a:rPr b="1" baseline="30000" i="0" lang="en-GB" sz="1600" u="none" cap="none" strike="noStrike">
                <a:solidFill>
                  <a:schemeClr val="dk1"/>
                </a:solidFill>
                <a:latin typeface="Arial"/>
                <a:ea typeface="Arial"/>
                <a:cs typeface="Arial"/>
                <a:sym typeface="Arial"/>
              </a:rPr>
              <a:t>-1</a:t>
            </a:r>
            <a:endParaRPr/>
          </a:p>
          <a:p>
            <a:pPr indent="-330200" lvl="0" marL="457200" marR="0" rtl="0" algn="l">
              <a:spcBef>
                <a:spcPts val="0"/>
              </a:spcBef>
              <a:spcAft>
                <a:spcPts val="0"/>
              </a:spcAft>
              <a:buClr>
                <a:schemeClr val="dk1"/>
              </a:buClr>
              <a:buSzPts val="1600"/>
              <a:buFont typeface="Arial"/>
              <a:buChar char="●"/>
            </a:pPr>
            <a:r>
              <a:rPr b="0" i="0" lang="en-GB" sz="1600" u="none" cap="none" strike="noStrike">
                <a:solidFill>
                  <a:schemeClr val="dk1"/>
                </a:solidFill>
                <a:latin typeface="Arial"/>
                <a:ea typeface="Arial"/>
                <a:cs typeface="Arial"/>
                <a:sym typeface="Arial"/>
              </a:rPr>
              <a:t>Airborne O</a:t>
            </a:r>
            <a:r>
              <a:rPr b="0" baseline="-25000" i="0" lang="en-GB" sz="1600" u="none" cap="none" strike="noStrike">
                <a:solidFill>
                  <a:schemeClr val="dk1"/>
                </a:solidFill>
                <a:latin typeface="Arial"/>
                <a:ea typeface="Arial"/>
                <a:cs typeface="Arial"/>
                <a:sym typeface="Arial"/>
              </a:rPr>
              <a:t>2</a:t>
            </a:r>
            <a:r>
              <a:rPr b="0" i="0" lang="en-GB" sz="1600" u="none" cap="none" strike="noStrike">
                <a:solidFill>
                  <a:schemeClr val="dk1"/>
                </a:solidFill>
                <a:latin typeface="Arial"/>
                <a:ea typeface="Arial"/>
                <a:cs typeface="Arial"/>
                <a:sym typeface="Arial"/>
              </a:rPr>
              <a:t>A SIF @761 nm [13:29 UTC] </a:t>
            </a:r>
            <a:r>
              <a:rPr b="1" i="0" lang="en-GB" sz="1600" u="none" cap="none" strike="noStrike">
                <a:solidFill>
                  <a:schemeClr val="dk1"/>
                </a:solidFill>
                <a:latin typeface="Arial"/>
                <a:ea typeface="Arial"/>
                <a:cs typeface="Arial"/>
                <a:sym typeface="Arial"/>
              </a:rPr>
              <a:t> 1.71 ± 0.82 mWm</a:t>
            </a:r>
            <a:r>
              <a:rPr b="1" baseline="30000" i="0" lang="en-GB" sz="1600" u="none" cap="none" strike="noStrike">
                <a:solidFill>
                  <a:schemeClr val="dk1"/>
                </a:solidFill>
                <a:latin typeface="Arial"/>
                <a:ea typeface="Arial"/>
                <a:cs typeface="Arial"/>
                <a:sym typeface="Arial"/>
              </a:rPr>
              <a:t>-2</a:t>
            </a:r>
            <a:r>
              <a:rPr b="1" i="0" lang="en-GB" sz="1600" u="none" cap="none" strike="noStrike">
                <a:solidFill>
                  <a:schemeClr val="dk1"/>
                </a:solidFill>
                <a:latin typeface="Arial"/>
                <a:ea typeface="Arial"/>
                <a:cs typeface="Arial"/>
                <a:sym typeface="Arial"/>
              </a:rPr>
              <a:t>nm</a:t>
            </a:r>
            <a:r>
              <a:rPr b="1" baseline="30000" i="0" lang="en-GB" sz="1600" u="none" cap="none" strike="noStrike">
                <a:solidFill>
                  <a:schemeClr val="dk1"/>
                </a:solidFill>
                <a:latin typeface="Arial"/>
                <a:ea typeface="Arial"/>
                <a:cs typeface="Arial"/>
                <a:sym typeface="Arial"/>
              </a:rPr>
              <a:t>-1</a:t>
            </a:r>
            <a:r>
              <a:rPr b="1" i="0" lang="en-GB" sz="1600" u="none" cap="none" strike="noStrike">
                <a:solidFill>
                  <a:schemeClr val="dk1"/>
                </a:solidFill>
                <a:latin typeface="Arial"/>
                <a:ea typeface="Arial"/>
                <a:cs typeface="Arial"/>
                <a:sym typeface="Arial"/>
              </a:rPr>
              <a:t>sr</a:t>
            </a:r>
            <a:r>
              <a:rPr b="1" baseline="30000" i="0" lang="en-GB" sz="1600" u="none" cap="none" strike="noStrike">
                <a:solidFill>
                  <a:schemeClr val="dk1"/>
                </a:solidFill>
                <a:latin typeface="Arial"/>
                <a:ea typeface="Arial"/>
                <a:cs typeface="Arial"/>
                <a:sym typeface="Arial"/>
              </a:rPr>
              <a:t>-1</a:t>
            </a:r>
            <a:endParaRPr/>
          </a:p>
          <a:p>
            <a:pPr indent="0" lvl="0" marL="114300" marR="0" rtl="0" algn="l">
              <a:spcBef>
                <a:spcPts val="0"/>
              </a:spcBef>
              <a:spcAft>
                <a:spcPts val="0"/>
              </a:spcAft>
              <a:buNone/>
            </a:pPr>
            <a:r>
              <a:t/>
            </a:r>
            <a:endParaRPr b="1" sz="1400">
              <a:solidFill>
                <a:schemeClr val="dk1"/>
              </a:solidFill>
              <a:latin typeface="Arial"/>
              <a:ea typeface="Arial"/>
              <a:cs typeface="Arial"/>
              <a:sym typeface="Arial"/>
            </a:endParaRPr>
          </a:p>
        </p:txBody>
      </p:sp>
      <p:cxnSp>
        <p:nvCxnSpPr>
          <p:cNvPr id="566" name="Google Shape;566;p66"/>
          <p:cNvCxnSpPr/>
          <p:nvPr/>
        </p:nvCxnSpPr>
        <p:spPr>
          <a:xfrm>
            <a:off x="127098" y="716427"/>
            <a:ext cx="11721044" cy="0"/>
          </a:xfrm>
          <a:prstGeom prst="straightConnector1">
            <a:avLst/>
          </a:prstGeom>
          <a:noFill/>
          <a:ln cap="flat" cmpd="sng" w="38100">
            <a:solidFill>
              <a:srgbClr val="13474B"/>
            </a:solidFill>
            <a:prstDash val="solid"/>
            <a:miter lim="800000"/>
            <a:headEnd len="sm" w="sm" type="none"/>
            <a:tailEnd len="sm" w="sm" type="none"/>
          </a:ln>
        </p:spPr>
      </p:cxnSp>
      <p:pic>
        <p:nvPicPr>
          <p:cNvPr descr="A red airplane flying over a forest&#10;&#10;Description automatically generated" id="567" name="Google Shape;567;p66"/>
          <p:cNvPicPr preferRelativeResize="0"/>
          <p:nvPr/>
        </p:nvPicPr>
        <p:blipFill rotWithShape="1">
          <a:blip r:embed="rId7">
            <a:alphaModFix/>
          </a:blip>
          <a:srcRect b="8293" l="1" r="1" t="9197"/>
          <a:stretch/>
        </p:blipFill>
        <p:spPr>
          <a:xfrm>
            <a:off x="10908022" y="38066"/>
            <a:ext cx="1283978" cy="1356721"/>
          </a:xfrm>
          <a:prstGeom prst="rect">
            <a:avLst/>
          </a:prstGeom>
          <a:noFill/>
          <a:ln>
            <a:noFill/>
          </a:ln>
        </p:spPr>
      </p:pic>
      <p:pic>
        <p:nvPicPr>
          <p:cNvPr descr="A red plane in a hangar&#10;&#10;Description automatically generated" id="568" name="Google Shape;568;p66"/>
          <p:cNvPicPr preferRelativeResize="0"/>
          <p:nvPr/>
        </p:nvPicPr>
        <p:blipFill rotWithShape="1">
          <a:blip r:embed="rId8">
            <a:alphaModFix/>
          </a:blip>
          <a:srcRect b="27126" l="1" r="1827" t="13238"/>
          <a:stretch/>
        </p:blipFill>
        <p:spPr>
          <a:xfrm>
            <a:off x="694622" y="4393895"/>
            <a:ext cx="4371521" cy="1991683"/>
          </a:xfrm>
          <a:prstGeom prst="rect">
            <a:avLst/>
          </a:prstGeom>
          <a:noFill/>
          <a:ln>
            <a:noFill/>
          </a:ln>
        </p:spPr>
      </p:pic>
      <p:sp>
        <p:nvSpPr>
          <p:cNvPr id="569" name="Google Shape;569;p66"/>
          <p:cNvSpPr txBox="1"/>
          <p:nvPr/>
        </p:nvSpPr>
        <p:spPr>
          <a:xfrm>
            <a:off x="247828" y="151227"/>
            <a:ext cx="10639500" cy="565200"/>
          </a:xfrm>
          <a:prstGeom prst="rect">
            <a:avLst/>
          </a:prstGeom>
          <a:noFill/>
          <a:ln>
            <a:noFill/>
          </a:ln>
        </p:spPr>
        <p:txBody>
          <a:bodyPr anchorCtr="0" anchor="b" bIns="45700" lIns="91425" spcFirstLastPara="1" rIns="91425" wrap="square" tIns="45700">
            <a:normAutofit/>
          </a:bodyPr>
          <a:lstStyle/>
          <a:p>
            <a:pPr indent="0" lvl="0" marL="0" marR="0" rtl="0" algn="l">
              <a:lnSpc>
                <a:spcPct val="90000"/>
              </a:lnSpc>
              <a:spcBef>
                <a:spcPts val="0"/>
              </a:spcBef>
              <a:spcAft>
                <a:spcPts val="0"/>
              </a:spcAft>
              <a:buClr>
                <a:schemeClr val="dk1"/>
              </a:buClr>
              <a:buSzPts val="6000"/>
              <a:buFont typeface="Arial"/>
              <a:buNone/>
            </a:pPr>
            <a:r>
              <a:rPr lang="en-GB" sz="2800">
                <a:solidFill>
                  <a:schemeClr val="dk1"/>
                </a:solidFill>
              </a:rPr>
              <a:t>Action 3.2/6.1: ESA-INPE Campaign</a:t>
            </a:r>
            <a:endParaRPr>
              <a:solidFill>
                <a:schemeClr val="dk1"/>
              </a:solidFill>
            </a:endParaRPr>
          </a:p>
        </p:txBody>
      </p:sp>
      <p:sp>
        <p:nvSpPr>
          <p:cNvPr id="570" name="Google Shape;570;p66"/>
          <p:cNvSpPr/>
          <p:nvPr/>
        </p:nvSpPr>
        <p:spPr>
          <a:xfrm>
            <a:off x="0" y="6498012"/>
            <a:ext cx="12192000" cy="360000"/>
          </a:xfrm>
          <a:prstGeom prst="rect">
            <a:avLst/>
          </a:prstGeom>
          <a:solidFill>
            <a:srgbClr val="8AB17E">
              <a:alpha val="74680"/>
            </a:srgbClr>
          </a:solidFill>
          <a:ln>
            <a:noFill/>
          </a:ln>
        </p:spPr>
        <p:txBody>
          <a:bodyPr anchorCtr="0" anchor="ctr" bIns="91425" lIns="91425" spcFirstLastPara="1" rIns="91425" wrap="square" tIns="91425">
            <a:noAutofit/>
          </a:bodyPr>
          <a:lstStyle/>
          <a:p>
            <a:pPr indent="0" lvl="0" marL="0" rtl="0" algn="l">
              <a:spcBef>
                <a:spcPts val="0"/>
              </a:spcBef>
              <a:spcAft>
                <a:spcPts val="600"/>
              </a:spcAft>
              <a:buNone/>
            </a:pPr>
            <a:r>
              <a:rPr lang="en-GB">
                <a:solidFill>
                  <a:schemeClr val="lt1"/>
                </a:solidFill>
                <a:latin typeface="Montserrat SemiBold"/>
                <a:ea typeface="Montserrat SemiBold"/>
                <a:cs typeface="Montserrat SemiBold"/>
                <a:sym typeface="Montserrat SemiBold"/>
              </a:rPr>
              <a:t>3.2: Undertake dedicated country demonstrations / field campaigns for better ground/space data integration</a:t>
            </a:r>
            <a:endParaRPr>
              <a:solidFill>
                <a:schemeClr val="lt1"/>
              </a:solidFill>
              <a:latin typeface="Montserrat SemiBold"/>
              <a:ea typeface="Montserrat SemiBold"/>
              <a:cs typeface="Montserrat SemiBold"/>
              <a:sym typeface="Montserrat SemiBold"/>
            </a:endParaRPr>
          </a:p>
        </p:txBody>
      </p:sp>
      <p:sp>
        <p:nvSpPr>
          <p:cNvPr id="571" name="Google Shape;571;p66"/>
          <p:cNvSpPr/>
          <p:nvPr/>
        </p:nvSpPr>
        <p:spPr>
          <a:xfrm>
            <a:off x="0" y="6136341"/>
            <a:ext cx="12192000" cy="360000"/>
          </a:xfrm>
          <a:prstGeom prst="rect">
            <a:avLst/>
          </a:prstGeom>
          <a:solidFill>
            <a:srgbClr val="8AB17E"/>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3: Enable dialogue between inventory practitioners and the CEOS community</a:t>
            </a:r>
            <a:endParaRPr>
              <a:solidFill>
                <a:schemeClr val="lt1"/>
              </a:solidFill>
              <a:latin typeface="Montserrat SemiBold"/>
              <a:ea typeface="Montserrat SemiBold"/>
              <a:cs typeface="Montserrat SemiBold"/>
              <a:sym typeface="Montserrat SemiBo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5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75" name="Shape 575"/>
        <p:cNvGrpSpPr/>
        <p:nvPr/>
      </p:nvGrpSpPr>
      <p:grpSpPr>
        <a:xfrm>
          <a:off x="0" y="0"/>
          <a:ext cx="0" cy="0"/>
          <a:chOff x="0" y="0"/>
          <a:chExt cx="0" cy="0"/>
        </a:xfrm>
      </p:grpSpPr>
      <p:pic>
        <p:nvPicPr>
          <p:cNvPr id="576" name="Google Shape;576;p67"/>
          <p:cNvPicPr preferRelativeResize="0"/>
          <p:nvPr/>
        </p:nvPicPr>
        <p:blipFill>
          <a:blip r:embed="rId3">
            <a:alphaModFix/>
          </a:blip>
          <a:stretch>
            <a:fillRect/>
          </a:stretch>
        </p:blipFill>
        <p:spPr>
          <a:xfrm>
            <a:off x="152400" y="1107439"/>
            <a:ext cx="11887202" cy="5103833"/>
          </a:xfrm>
          <a:prstGeom prst="rect">
            <a:avLst/>
          </a:prstGeom>
          <a:noFill/>
          <a:ln>
            <a:noFill/>
          </a:ln>
        </p:spPr>
      </p:pic>
      <p:sp>
        <p:nvSpPr>
          <p:cNvPr id="577" name="Google Shape;577;p67"/>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2900">
                <a:solidFill>
                  <a:schemeClr val="dk1"/>
                </a:solidFill>
              </a:rPr>
              <a:t>Recommendations 0 / 1 : CCI Biomass</a:t>
            </a:r>
            <a:endParaRPr sz="2900">
              <a:solidFill>
                <a:schemeClr val="dk1"/>
              </a:solidFill>
            </a:endParaRPr>
          </a:p>
        </p:txBody>
      </p:sp>
      <p:sp>
        <p:nvSpPr>
          <p:cNvPr id="578" name="Google Shape;578;p67"/>
          <p:cNvSpPr/>
          <p:nvPr/>
        </p:nvSpPr>
        <p:spPr>
          <a:xfrm>
            <a:off x="-12" y="5966562"/>
            <a:ext cx="12192000" cy="360000"/>
          </a:xfrm>
          <a:prstGeom prst="rect">
            <a:avLst/>
          </a:prstGeom>
          <a:solidFill>
            <a:srgbClr val="2872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1: Ensure continuity and long-term backward compatibility of CEOS missions providing activity data and emission factors</a:t>
            </a:r>
            <a:endParaRPr>
              <a:solidFill>
                <a:schemeClr val="lt1"/>
              </a:solidFill>
              <a:latin typeface="Montserrat SemiBold"/>
              <a:ea typeface="Montserrat SemiBold"/>
              <a:cs typeface="Montserrat SemiBold"/>
              <a:sym typeface="Montserrat SemiBold"/>
            </a:endParaRPr>
          </a:p>
        </p:txBody>
      </p:sp>
      <p:sp>
        <p:nvSpPr>
          <p:cNvPr id="579" name="Google Shape;579;p67"/>
          <p:cNvSpPr/>
          <p:nvPr/>
        </p:nvSpPr>
        <p:spPr>
          <a:xfrm>
            <a:off x="-12" y="6326550"/>
            <a:ext cx="12192000" cy="540000"/>
          </a:xfrm>
          <a:prstGeom prst="rect">
            <a:avLst/>
          </a:prstGeom>
          <a:solidFill>
            <a:srgbClr val="287273">
              <a:alpha val="42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1.2: Explore harmonization and integration activities that generate temporal continuity and provide complete and consistent spatial coverage of Activity Data and biomass estimates.</a:t>
            </a:r>
            <a:endParaRPr>
              <a:solidFill>
                <a:schemeClr val="lt1"/>
              </a:solidFill>
              <a:latin typeface="Montserrat SemiBold"/>
              <a:ea typeface="Montserrat SemiBold"/>
              <a:cs typeface="Montserrat SemiBold"/>
              <a:sym typeface="Montserrat SemiBold"/>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83" name="Shape 583"/>
        <p:cNvGrpSpPr/>
        <p:nvPr/>
      </p:nvGrpSpPr>
      <p:grpSpPr>
        <a:xfrm>
          <a:off x="0" y="0"/>
          <a:ext cx="0" cy="0"/>
          <a:chOff x="0" y="0"/>
          <a:chExt cx="0" cy="0"/>
        </a:xfrm>
      </p:grpSpPr>
      <p:pic>
        <p:nvPicPr>
          <p:cNvPr id="584" name="Google Shape;584;p68"/>
          <p:cNvPicPr preferRelativeResize="0"/>
          <p:nvPr/>
        </p:nvPicPr>
        <p:blipFill>
          <a:blip r:embed="rId3">
            <a:alphaModFix/>
          </a:blip>
          <a:stretch>
            <a:fillRect/>
          </a:stretch>
        </p:blipFill>
        <p:spPr>
          <a:xfrm>
            <a:off x="152400" y="831522"/>
            <a:ext cx="11887199" cy="5186113"/>
          </a:xfrm>
          <a:prstGeom prst="rect">
            <a:avLst/>
          </a:prstGeom>
          <a:noFill/>
          <a:ln>
            <a:noFill/>
          </a:ln>
        </p:spPr>
      </p:pic>
      <p:sp>
        <p:nvSpPr>
          <p:cNvPr id="585" name="Google Shape;585;p68"/>
          <p:cNvSpPr txBox="1"/>
          <p:nvPr>
            <p:ph type="title"/>
          </p:nvPr>
        </p:nvSpPr>
        <p:spPr>
          <a:xfrm>
            <a:off x="152398" y="42358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2900">
                <a:solidFill>
                  <a:schemeClr val="dk1"/>
                </a:solidFill>
              </a:rPr>
              <a:t>Recommendations 0 / 1 : CCI Biomass</a:t>
            </a:r>
            <a:endParaRPr sz="2900">
              <a:solidFill>
                <a:schemeClr val="dk1"/>
              </a:solidFill>
            </a:endParaRPr>
          </a:p>
        </p:txBody>
      </p:sp>
      <p:sp>
        <p:nvSpPr>
          <p:cNvPr id="586" name="Google Shape;586;p68"/>
          <p:cNvSpPr/>
          <p:nvPr/>
        </p:nvSpPr>
        <p:spPr>
          <a:xfrm>
            <a:off x="-12" y="5966562"/>
            <a:ext cx="12192000" cy="360000"/>
          </a:xfrm>
          <a:prstGeom prst="rect">
            <a:avLst/>
          </a:prstGeom>
          <a:solidFill>
            <a:srgbClr val="28727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1: Ensure continuity and long-term backward compatibility of CEOS missions providing activity data and emission factors</a:t>
            </a:r>
            <a:endParaRPr>
              <a:solidFill>
                <a:schemeClr val="lt1"/>
              </a:solidFill>
              <a:latin typeface="Montserrat SemiBold"/>
              <a:ea typeface="Montserrat SemiBold"/>
              <a:cs typeface="Montserrat SemiBold"/>
              <a:sym typeface="Montserrat SemiBold"/>
            </a:endParaRPr>
          </a:p>
        </p:txBody>
      </p:sp>
      <p:sp>
        <p:nvSpPr>
          <p:cNvPr id="587" name="Google Shape;587;p68"/>
          <p:cNvSpPr/>
          <p:nvPr/>
        </p:nvSpPr>
        <p:spPr>
          <a:xfrm>
            <a:off x="-12" y="6326550"/>
            <a:ext cx="12192000" cy="540000"/>
          </a:xfrm>
          <a:prstGeom prst="rect">
            <a:avLst/>
          </a:prstGeom>
          <a:solidFill>
            <a:srgbClr val="287273">
              <a:alpha val="4241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1.2: Explore harmonization and integration activities that generate temporal continuity and provide complete and consistent spatial coverage of Activity Data and biomass estimates.</a:t>
            </a:r>
            <a:endParaRPr>
              <a:solidFill>
                <a:schemeClr val="lt1"/>
              </a:solidFill>
              <a:latin typeface="Montserrat SemiBold"/>
              <a:ea typeface="Montserrat SemiBold"/>
              <a:cs typeface="Montserrat SemiBold"/>
              <a:sym typeface="Montserrat SemiBold"/>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91" name="Shape 591"/>
        <p:cNvGrpSpPr/>
        <p:nvPr/>
      </p:nvGrpSpPr>
      <p:grpSpPr>
        <a:xfrm>
          <a:off x="0" y="0"/>
          <a:ext cx="0" cy="0"/>
          <a:chOff x="0" y="0"/>
          <a:chExt cx="0" cy="0"/>
        </a:xfrm>
      </p:grpSpPr>
      <p:sp>
        <p:nvSpPr>
          <p:cNvPr id="592" name="Google Shape;592;p69"/>
          <p:cNvSpPr txBox="1"/>
          <p:nvPr>
            <p:ph idx="1" type="body"/>
          </p:nvPr>
        </p:nvSpPr>
        <p:spPr>
          <a:xfrm>
            <a:off x="324233" y="1558533"/>
            <a:ext cx="11495400" cy="46629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rPr lang="en-GB" sz="1800">
                <a:solidFill>
                  <a:schemeClr val="dk1"/>
                </a:solidFill>
              </a:rPr>
              <a:t>Action 2.5 : Biomass harmonisation group to work with GEO-TREES to implement validation of CEOS biomass products with GEO-TREES data.</a:t>
            </a:r>
            <a:endParaRPr sz="1800">
              <a:solidFill>
                <a:schemeClr val="dk1"/>
              </a:solidFill>
            </a:endParaRPr>
          </a:p>
          <a:p>
            <a:pPr indent="0" lvl="0" marL="0" rtl="0" algn="l">
              <a:spcBef>
                <a:spcPts val="1000"/>
              </a:spcBef>
              <a:spcAft>
                <a:spcPts val="0"/>
              </a:spcAft>
              <a:buNone/>
            </a:pPr>
            <a:r>
              <a:t/>
            </a:r>
            <a:endParaRPr sz="1800">
              <a:solidFill>
                <a:schemeClr val="dk1"/>
              </a:solidFill>
            </a:endParaRPr>
          </a:p>
          <a:p>
            <a:pPr indent="-342900" lvl="0" marL="457200" rtl="0" algn="l">
              <a:lnSpc>
                <a:spcPct val="119000"/>
              </a:lnSpc>
              <a:spcBef>
                <a:spcPts val="400"/>
              </a:spcBef>
              <a:spcAft>
                <a:spcPts val="0"/>
              </a:spcAft>
              <a:buClr>
                <a:schemeClr val="dk1"/>
              </a:buClr>
              <a:buSzPts val="1800"/>
              <a:buFont typeface="Arial"/>
              <a:buChar char="❖"/>
            </a:pPr>
            <a:r>
              <a:rPr lang="en-GB" sz="1800">
                <a:solidFill>
                  <a:schemeClr val="dk1"/>
                </a:solidFill>
                <a:latin typeface="Arial"/>
                <a:ea typeface="Arial"/>
                <a:cs typeface="Arial"/>
                <a:sym typeface="Arial"/>
              </a:rPr>
              <a:t>Data acquisition has been started for 38 sites </a:t>
            </a:r>
            <a:endParaRPr sz="1800">
              <a:solidFill>
                <a:schemeClr val="dk1"/>
              </a:solidFill>
              <a:latin typeface="Arial"/>
              <a:ea typeface="Arial"/>
              <a:cs typeface="Arial"/>
              <a:sym typeface="Arial"/>
            </a:endParaRPr>
          </a:p>
          <a:p>
            <a:pPr indent="0" lvl="0" marL="457200" rtl="0" algn="l">
              <a:lnSpc>
                <a:spcPct val="119000"/>
              </a:lnSpc>
              <a:spcBef>
                <a:spcPts val="400"/>
              </a:spcBef>
              <a:spcAft>
                <a:spcPts val="0"/>
              </a:spcAft>
              <a:buNone/>
            </a:pPr>
            <a:r>
              <a:rPr lang="en-GB" sz="1800">
                <a:solidFill>
                  <a:schemeClr val="dk1"/>
                </a:solidFill>
                <a:latin typeface="Arial"/>
                <a:ea typeface="Arial"/>
                <a:cs typeface="Arial"/>
                <a:sym typeface="Arial"/>
              </a:rPr>
              <a:t>(of which 10 sites are complete)</a:t>
            </a:r>
            <a:endParaRPr sz="1800">
              <a:solidFill>
                <a:schemeClr val="dk1"/>
              </a:solidFill>
              <a:latin typeface="Arial"/>
              <a:ea typeface="Arial"/>
              <a:cs typeface="Arial"/>
              <a:sym typeface="Arial"/>
            </a:endParaRPr>
          </a:p>
          <a:p>
            <a:pPr indent="-342900" lvl="0" marL="457200" rtl="0" algn="l">
              <a:lnSpc>
                <a:spcPct val="119000"/>
              </a:lnSpc>
              <a:spcBef>
                <a:spcPts val="400"/>
              </a:spcBef>
              <a:spcAft>
                <a:spcPts val="0"/>
              </a:spcAft>
              <a:buClr>
                <a:schemeClr val="dk1"/>
              </a:buClr>
              <a:buSzPts val="1800"/>
              <a:buFont typeface="Arial"/>
              <a:buChar char="❖"/>
            </a:pPr>
            <a:r>
              <a:rPr lang="en-GB" sz="1800">
                <a:solidFill>
                  <a:schemeClr val="dk1"/>
                </a:solidFill>
                <a:latin typeface="Arial"/>
                <a:ea typeface="Arial"/>
                <a:cs typeface="Arial"/>
                <a:sym typeface="Arial"/>
              </a:rPr>
              <a:t>Integration of national sites </a:t>
            </a:r>
            <a:endParaRPr sz="1800">
              <a:solidFill>
                <a:schemeClr val="dk1"/>
              </a:solidFill>
              <a:latin typeface="Arial"/>
              <a:ea typeface="Arial"/>
              <a:cs typeface="Arial"/>
              <a:sym typeface="Arial"/>
            </a:endParaRPr>
          </a:p>
          <a:p>
            <a:pPr indent="0" lvl="0" marL="457200" rtl="0" algn="l">
              <a:lnSpc>
                <a:spcPct val="119000"/>
              </a:lnSpc>
              <a:spcBef>
                <a:spcPts val="400"/>
              </a:spcBef>
              <a:spcAft>
                <a:spcPts val="0"/>
              </a:spcAft>
              <a:buNone/>
            </a:pPr>
            <a:r>
              <a:rPr lang="en-GB" sz="1800">
                <a:solidFill>
                  <a:schemeClr val="dk1"/>
                </a:solidFill>
                <a:latin typeface="Arial"/>
                <a:ea typeface="Arial"/>
                <a:cs typeface="Arial"/>
                <a:sym typeface="Arial"/>
              </a:rPr>
              <a:t>(India, Australia, Canada) is ongoing</a:t>
            </a:r>
            <a:endParaRPr sz="1800">
              <a:solidFill>
                <a:schemeClr val="dk1"/>
              </a:solidFill>
              <a:latin typeface="Arial"/>
              <a:ea typeface="Arial"/>
              <a:cs typeface="Arial"/>
              <a:sym typeface="Arial"/>
            </a:endParaRPr>
          </a:p>
          <a:p>
            <a:pPr indent="-342900" lvl="0" marL="457200" rtl="0" algn="l">
              <a:lnSpc>
                <a:spcPct val="119000"/>
              </a:lnSpc>
              <a:spcBef>
                <a:spcPts val="400"/>
              </a:spcBef>
              <a:spcAft>
                <a:spcPts val="0"/>
              </a:spcAft>
              <a:buClr>
                <a:schemeClr val="dk1"/>
              </a:buClr>
              <a:buSzPts val="1800"/>
              <a:buFont typeface="Arial"/>
              <a:buChar char="❖"/>
            </a:pPr>
            <a:r>
              <a:rPr lang="en-GB" sz="1800">
                <a:solidFill>
                  <a:schemeClr val="dk1"/>
                </a:solidFill>
                <a:latin typeface="Arial"/>
                <a:ea typeface="Arial"/>
                <a:cs typeface="Arial"/>
                <a:sym typeface="Arial"/>
              </a:rPr>
              <a:t>Geo-Trees technical workshops</a:t>
            </a:r>
            <a:endParaRPr sz="1800">
              <a:solidFill>
                <a:schemeClr val="dk1"/>
              </a:solidFill>
              <a:latin typeface="Arial"/>
              <a:ea typeface="Arial"/>
              <a:cs typeface="Arial"/>
              <a:sym typeface="Arial"/>
            </a:endParaRPr>
          </a:p>
          <a:p>
            <a:pPr indent="-342900" lvl="1" marL="914400" rtl="0" algn="l">
              <a:lnSpc>
                <a:spcPct val="119000"/>
              </a:lnSpc>
              <a:spcBef>
                <a:spcPts val="0"/>
              </a:spcBef>
              <a:spcAft>
                <a:spcPts val="0"/>
              </a:spcAft>
              <a:buClr>
                <a:schemeClr val="dk1"/>
              </a:buClr>
              <a:buSzPts val="1800"/>
              <a:buFont typeface="Arial"/>
              <a:buChar char="▪"/>
            </a:pPr>
            <a:r>
              <a:rPr lang="en-GB" sz="1800">
                <a:solidFill>
                  <a:schemeClr val="dk1"/>
                </a:solidFill>
                <a:latin typeface="Arial"/>
                <a:ea typeface="Arial"/>
                <a:cs typeface="Arial"/>
                <a:sym typeface="Arial"/>
              </a:rPr>
              <a:t>on Terrestrial Laser Scanning, </a:t>
            </a:r>
            <a:endParaRPr sz="1800">
              <a:solidFill>
                <a:schemeClr val="dk1"/>
              </a:solidFill>
              <a:latin typeface="Arial"/>
              <a:ea typeface="Arial"/>
              <a:cs typeface="Arial"/>
              <a:sym typeface="Arial"/>
            </a:endParaRPr>
          </a:p>
          <a:p>
            <a:pPr indent="0" lvl="0" marL="914400" rtl="0" algn="l">
              <a:lnSpc>
                <a:spcPct val="119000"/>
              </a:lnSpc>
              <a:spcBef>
                <a:spcPts val="400"/>
              </a:spcBef>
              <a:spcAft>
                <a:spcPts val="0"/>
              </a:spcAft>
              <a:buNone/>
            </a:pPr>
            <a:r>
              <a:rPr lang="en-GB" sz="1800">
                <a:solidFill>
                  <a:schemeClr val="dk1"/>
                </a:solidFill>
                <a:latin typeface="Arial"/>
                <a:ea typeface="Arial"/>
                <a:cs typeface="Arial"/>
                <a:sym typeface="Arial"/>
              </a:rPr>
              <a:t>Chiang Mai, Nov 2025</a:t>
            </a:r>
            <a:endParaRPr sz="1800">
              <a:solidFill>
                <a:schemeClr val="dk1"/>
              </a:solidFill>
              <a:latin typeface="Arial"/>
              <a:ea typeface="Arial"/>
              <a:cs typeface="Arial"/>
              <a:sym typeface="Arial"/>
            </a:endParaRPr>
          </a:p>
          <a:p>
            <a:pPr indent="-342900" lvl="1" marL="914400" rtl="0" algn="l">
              <a:lnSpc>
                <a:spcPct val="119000"/>
              </a:lnSpc>
              <a:spcBef>
                <a:spcPts val="400"/>
              </a:spcBef>
              <a:spcAft>
                <a:spcPts val="0"/>
              </a:spcAft>
              <a:buClr>
                <a:schemeClr val="dk1"/>
              </a:buClr>
              <a:buSzPts val="1800"/>
              <a:buFont typeface="Arial"/>
              <a:buChar char="▪"/>
            </a:pPr>
            <a:r>
              <a:rPr lang="en-GB" sz="1800">
                <a:solidFill>
                  <a:schemeClr val="dk1"/>
                </a:solidFill>
                <a:latin typeface="Arial"/>
                <a:ea typeface="Arial"/>
                <a:cs typeface="Arial"/>
                <a:sym typeface="Arial"/>
              </a:rPr>
              <a:t>on Data Processing Pipeline </a:t>
            </a:r>
            <a:endParaRPr sz="1800">
              <a:solidFill>
                <a:schemeClr val="dk1"/>
              </a:solidFill>
              <a:latin typeface="Arial"/>
              <a:ea typeface="Arial"/>
              <a:cs typeface="Arial"/>
              <a:sym typeface="Arial"/>
            </a:endParaRPr>
          </a:p>
          <a:p>
            <a:pPr indent="0" lvl="0" marL="914400" rtl="0" algn="l">
              <a:lnSpc>
                <a:spcPct val="119000"/>
              </a:lnSpc>
              <a:spcBef>
                <a:spcPts val="400"/>
              </a:spcBef>
              <a:spcAft>
                <a:spcPts val="0"/>
              </a:spcAft>
              <a:buNone/>
            </a:pPr>
            <a:r>
              <a:rPr lang="en-GB" sz="1800">
                <a:solidFill>
                  <a:schemeClr val="dk1"/>
                </a:solidFill>
                <a:latin typeface="Arial"/>
                <a:ea typeface="Arial"/>
                <a:cs typeface="Arial"/>
                <a:sym typeface="Arial"/>
              </a:rPr>
              <a:t>Harmonisation, Panama, March 2026</a:t>
            </a:r>
            <a:endParaRPr sz="1800">
              <a:solidFill>
                <a:schemeClr val="dk1"/>
              </a:solidFill>
              <a:latin typeface="Arial"/>
              <a:ea typeface="Arial"/>
              <a:cs typeface="Arial"/>
              <a:sym typeface="Arial"/>
            </a:endParaRPr>
          </a:p>
          <a:p>
            <a:pPr indent="-342900" lvl="0" marL="457200" rtl="0" algn="l">
              <a:lnSpc>
                <a:spcPct val="119000"/>
              </a:lnSpc>
              <a:spcBef>
                <a:spcPts val="400"/>
              </a:spcBef>
              <a:spcAft>
                <a:spcPts val="0"/>
              </a:spcAft>
              <a:buClr>
                <a:schemeClr val="dk1"/>
              </a:buClr>
              <a:buSzPts val="1800"/>
              <a:buFont typeface="Arial"/>
              <a:buChar char="❖"/>
            </a:pPr>
            <a:r>
              <a:rPr lang="en-GB" sz="1800">
                <a:solidFill>
                  <a:schemeClr val="dk1"/>
                </a:solidFill>
                <a:latin typeface="Arial"/>
                <a:ea typeface="Arial"/>
                <a:cs typeface="Arial"/>
                <a:sym typeface="Arial"/>
              </a:rPr>
              <a:t>Awarding 6 research grants to GT site researchers in March 2026</a:t>
            </a:r>
            <a:endParaRPr sz="1800">
              <a:solidFill>
                <a:schemeClr val="dk1"/>
              </a:solidFill>
              <a:latin typeface="Arial"/>
              <a:ea typeface="Arial"/>
              <a:cs typeface="Arial"/>
              <a:sym typeface="Arial"/>
            </a:endParaRPr>
          </a:p>
          <a:p>
            <a:pPr indent="0" lvl="0" marL="0" rtl="0" algn="l">
              <a:spcBef>
                <a:spcPts val="1000"/>
              </a:spcBef>
              <a:spcAft>
                <a:spcPts val="0"/>
              </a:spcAft>
              <a:buNone/>
            </a:pPr>
            <a:r>
              <a:t/>
            </a:r>
            <a:endParaRPr sz="1800">
              <a:solidFill>
                <a:schemeClr val="dk1"/>
              </a:solidFill>
            </a:endParaRPr>
          </a:p>
          <a:p>
            <a:pPr indent="0" lvl="0" marL="0" rtl="0" algn="l">
              <a:spcBef>
                <a:spcPts val="1000"/>
              </a:spcBef>
              <a:spcAft>
                <a:spcPts val="0"/>
              </a:spcAft>
              <a:buNone/>
            </a:pPr>
            <a:r>
              <a:t/>
            </a:r>
            <a:endParaRPr sz="1800">
              <a:solidFill>
                <a:schemeClr val="dk1"/>
              </a:solidFill>
            </a:endParaRPr>
          </a:p>
        </p:txBody>
      </p:sp>
      <p:sp>
        <p:nvSpPr>
          <p:cNvPr id="593" name="Google Shape;593;p69"/>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a:solidFill>
                  <a:schemeClr val="dk1"/>
                </a:solidFill>
              </a:rPr>
              <a:t>Action 2.5 - GEOTREES </a:t>
            </a:r>
            <a:endParaRPr>
              <a:solidFill>
                <a:schemeClr val="dk1"/>
              </a:solidFill>
            </a:endParaRPr>
          </a:p>
        </p:txBody>
      </p:sp>
      <p:pic>
        <p:nvPicPr>
          <p:cNvPr id="594" name="Google Shape;594;p69"/>
          <p:cNvPicPr preferRelativeResize="0"/>
          <p:nvPr/>
        </p:nvPicPr>
        <p:blipFill>
          <a:blip r:embed="rId3">
            <a:alphaModFix/>
          </a:blip>
          <a:stretch>
            <a:fillRect/>
          </a:stretch>
        </p:blipFill>
        <p:spPr>
          <a:xfrm>
            <a:off x="5711748" y="2438198"/>
            <a:ext cx="6312325" cy="330245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98" name="Shape 598"/>
        <p:cNvGrpSpPr/>
        <p:nvPr/>
      </p:nvGrpSpPr>
      <p:grpSpPr>
        <a:xfrm>
          <a:off x="0" y="0"/>
          <a:ext cx="0" cy="0"/>
          <a:chOff x="0" y="0"/>
          <a:chExt cx="0" cy="0"/>
        </a:xfrm>
      </p:grpSpPr>
      <p:pic>
        <p:nvPicPr>
          <p:cNvPr id="599" name="Google Shape;599;p70"/>
          <p:cNvPicPr preferRelativeResize="0"/>
          <p:nvPr/>
        </p:nvPicPr>
        <p:blipFill>
          <a:blip r:embed="rId3">
            <a:alphaModFix/>
          </a:blip>
          <a:stretch>
            <a:fillRect/>
          </a:stretch>
        </p:blipFill>
        <p:spPr>
          <a:xfrm>
            <a:off x="152400" y="1147210"/>
            <a:ext cx="11954825" cy="5227100"/>
          </a:xfrm>
          <a:prstGeom prst="rect">
            <a:avLst/>
          </a:prstGeom>
          <a:noFill/>
          <a:ln>
            <a:noFill/>
          </a:ln>
        </p:spPr>
      </p:pic>
      <p:sp>
        <p:nvSpPr>
          <p:cNvPr id="600" name="Google Shape;600;p70"/>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2700">
                <a:solidFill>
                  <a:schemeClr val="dk1"/>
                </a:solidFill>
              </a:rPr>
              <a:t>Action 2.6 / 2.8 / 3.1 </a:t>
            </a:r>
            <a:r>
              <a:rPr lang="en-GB" sz="2100">
                <a:solidFill>
                  <a:schemeClr val="dk1"/>
                </a:solidFill>
                <a:latin typeface="Arial"/>
                <a:ea typeface="Arial"/>
                <a:cs typeface="Arial"/>
                <a:sym typeface="Arial"/>
              </a:rPr>
              <a:t>R&amp;D efforts on informed uptake of space-based biomass products</a:t>
            </a:r>
            <a:endParaRPr sz="2700">
              <a:solidFill>
                <a:schemeClr val="dk1"/>
              </a:solidFill>
            </a:endParaRPr>
          </a:p>
        </p:txBody>
      </p:sp>
      <p:sp>
        <p:nvSpPr>
          <p:cNvPr id="601" name="Google Shape;601;p70"/>
          <p:cNvSpPr txBox="1"/>
          <p:nvPr>
            <p:ph idx="1" type="body"/>
          </p:nvPr>
        </p:nvSpPr>
        <p:spPr>
          <a:xfrm>
            <a:off x="324233" y="1558533"/>
            <a:ext cx="11495400" cy="4662900"/>
          </a:xfrm>
          <a:prstGeom prst="rect">
            <a:avLst/>
          </a:prstGeom>
        </p:spPr>
        <p:txBody>
          <a:bodyPr anchorCtr="0" anchor="t" bIns="45700" lIns="91425" spcFirstLastPara="1" rIns="91425" wrap="square" tIns="45700">
            <a:noAutofit/>
          </a:bodyPr>
          <a:lstStyle/>
          <a:p>
            <a:pPr indent="0" lvl="0" marL="0" rtl="0" algn="l">
              <a:spcBef>
                <a:spcPts val="1000"/>
              </a:spcBef>
              <a:spcAft>
                <a:spcPts val="0"/>
              </a:spcAft>
              <a:buNone/>
            </a:pPr>
            <a:r>
              <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05" name="Shape 605"/>
        <p:cNvGrpSpPr/>
        <p:nvPr/>
      </p:nvGrpSpPr>
      <p:grpSpPr>
        <a:xfrm>
          <a:off x="0" y="0"/>
          <a:ext cx="0" cy="0"/>
          <a:chOff x="0" y="0"/>
          <a:chExt cx="0" cy="0"/>
        </a:xfrm>
      </p:grpSpPr>
      <p:sp>
        <p:nvSpPr>
          <p:cNvPr id="606" name="Google Shape;606;p71"/>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2700">
                <a:solidFill>
                  <a:schemeClr val="dk1"/>
                </a:solidFill>
              </a:rPr>
              <a:t>Action 2.6 / 2.8 / 3.1 </a:t>
            </a:r>
            <a:r>
              <a:rPr lang="en-GB" sz="2100">
                <a:solidFill>
                  <a:schemeClr val="dk1"/>
                </a:solidFill>
                <a:latin typeface="Arial"/>
                <a:ea typeface="Arial"/>
                <a:cs typeface="Arial"/>
                <a:sym typeface="Arial"/>
              </a:rPr>
              <a:t>R&amp;D efforts on informed uptake of space-based biomass products</a:t>
            </a:r>
            <a:endParaRPr sz="2700">
              <a:solidFill>
                <a:schemeClr val="dk1"/>
              </a:solidFill>
            </a:endParaRPr>
          </a:p>
        </p:txBody>
      </p:sp>
      <p:pic>
        <p:nvPicPr>
          <p:cNvPr id="607" name="Google Shape;607;p71"/>
          <p:cNvPicPr preferRelativeResize="0"/>
          <p:nvPr/>
        </p:nvPicPr>
        <p:blipFill>
          <a:blip r:embed="rId3">
            <a:alphaModFix/>
          </a:blip>
          <a:stretch>
            <a:fillRect/>
          </a:stretch>
        </p:blipFill>
        <p:spPr>
          <a:xfrm>
            <a:off x="176050" y="1406875"/>
            <a:ext cx="11467700" cy="4829150"/>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11" name="Shape 611"/>
        <p:cNvGrpSpPr/>
        <p:nvPr/>
      </p:nvGrpSpPr>
      <p:grpSpPr>
        <a:xfrm>
          <a:off x="0" y="0"/>
          <a:ext cx="0" cy="0"/>
          <a:chOff x="0" y="0"/>
          <a:chExt cx="0" cy="0"/>
        </a:xfrm>
      </p:grpSpPr>
      <p:pic>
        <p:nvPicPr>
          <p:cNvPr id="612" name="Google Shape;612;p72"/>
          <p:cNvPicPr preferRelativeResize="0"/>
          <p:nvPr/>
        </p:nvPicPr>
        <p:blipFill>
          <a:blip r:embed="rId3">
            <a:alphaModFix/>
          </a:blip>
          <a:stretch>
            <a:fillRect/>
          </a:stretch>
        </p:blipFill>
        <p:spPr>
          <a:xfrm>
            <a:off x="523461" y="1107439"/>
            <a:ext cx="10555436" cy="5598161"/>
          </a:xfrm>
          <a:prstGeom prst="rect">
            <a:avLst/>
          </a:prstGeom>
          <a:noFill/>
          <a:ln>
            <a:noFill/>
          </a:ln>
        </p:spPr>
      </p:pic>
      <p:sp>
        <p:nvSpPr>
          <p:cNvPr id="613" name="Google Shape;613;p72"/>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2700">
                <a:solidFill>
                  <a:schemeClr val="dk1"/>
                </a:solidFill>
              </a:rPr>
              <a:t>Action 2.6 / 2.8 / 3.1 </a:t>
            </a:r>
            <a:r>
              <a:rPr lang="en-GB" sz="2100">
                <a:solidFill>
                  <a:schemeClr val="dk1"/>
                </a:solidFill>
                <a:latin typeface="Arial"/>
                <a:ea typeface="Arial"/>
                <a:cs typeface="Arial"/>
                <a:sym typeface="Arial"/>
              </a:rPr>
              <a:t>R&amp;D efforts on informed uptake of space-based biomass products - OECD exploring EO’s potential to monitor carbon stock</a:t>
            </a:r>
            <a:endParaRPr sz="2700">
              <a:solidFill>
                <a:schemeClr val="dk1"/>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17" name="Shape 617"/>
        <p:cNvGrpSpPr/>
        <p:nvPr/>
      </p:nvGrpSpPr>
      <p:grpSpPr>
        <a:xfrm>
          <a:off x="0" y="0"/>
          <a:ext cx="0" cy="0"/>
          <a:chOff x="0" y="0"/>
          <a:chExt cx="0" cy="0"/>
        </a:xfrm>
      </p:grpSpPr>
      <p:pic>
        <p:nvPicPr>
          <p:cNvPr id="618" name="Google Shape;618;p73"/>
          <p:cNvPicPr preferRelativeResize="0"/>
          <p:nvPr/>
        </p:nvPicPr>
        <p:blipFill>
          <a:blip r:embed="rId3">
            <a:alphaModFix/>
          </a:blip>
          <a:stretch>
            <a:fillRect/>
          </a:stretch>
        </p:blipFill>
        <p:spPr>
          <a:xfrm>
            <a:off x="1130700" y="1093200"/>
            <a:ext cx="9930598" cy="5298476"/>
          </a:xfrm>
          <a:prstGeom prst="rect">
            <a:avLst/>
          </a:prstGeom>
          <a:noFill/>
          <a:ln>
            <a:noFill/>
          </a:ln>
        </p:spPr>
      </p:pic>
      <p:sp>
        <p:nvSpPr>
          <p:cNvPr id="619" name="Google Shape;619;p73"/>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2700">
                <a:solidFill>
                  <a:schemeClr val="dk1"/>
                </a:solidFill>
              </a:rPr>
              <a:t>Action 2.6 / 2.8 / 3.1 </a:t>
            </a:r>
            <a:r>
              <a:rPr lang="en-GB" sz="2100">
                <a:solidFill>
                  <a:schemeClr val="dk1"/>
                </a:solidFill>
                <a:latin typeface="Arial"/>
                <a:ea typeface="Arial"/>
                <a:cs typeface="Arial"/>
                <a:sym typeface="Arial"/>
              </a:rPr>
              <a:t>R&amp;D efforts on informed uptake of space-based biomass products - ESA support to GFOI R&amp;D</a:t>
            </a:r>
            <a:endParaRPr sz="2700">
              <a:solidFill>
                <a:schemeClr val="dk1"/>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23" name="Shape 623"/>
        <p:cNvGrpSpPr/>
        <p:nvPr/>
      </p:nvGrpSpPr>
      <p:grpSpPr>
        <a:xfrm>
          <a:off x="0" y="0"/>
          <a:ext cx="0" cy="0"/>
          <a:chOff x="0" y="0"/>
          <a:chExt cx="0" cy="0"/>
        </a:xfrm>
      </p:grpSpPr>
      <p:pic>
        <p:nvPicPr>
          <p:cNvPr id="624" name="Google Shape;624;p74"/>
          <p:cNvPicPr preferRelativeResize="0"/>
          <p:nvPr/>
        </p:nvPicPr>
        <p:blipFill>
          <a:blip r:embed="rId3">
            <a:alphaModFix/>
          </a:blip>
          <a:stretch>
            <a:fillRect/>
          </a:stretch>
        </p:blipFill>
        <p:spPr>
          <a:xfrm>
            <a:off x="1136425" y="1036200"/>
            <a:ext cx="10298327" cy="5422649"/>
          </a:xfrm>
          <a:prstGeom prst="rect">
            <a:avLst/>
          </a:prstGeom>
          <a:noFill/>
          <a:ln>
            <a:noFill/>
          </a:ln>
        </p:spPr>
      </p:pic>
      <p:sp>
        <p:nvSpPr>
          <p:cNvPr id="625" name="Google Shape;625;p74"/>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2700">
                <a:solidFill>
                  <a:schemeClr val="dk1"/>
                </a:solidFill>
              </a:rPr>
              <a:t>Action 2.6 / 2.8 / 3.1 </a:t>
            </a:r>
            <a:r>
              <a:rPr lang="en-GB" sz="2100">
                <a:solidFill>
                  <a:schemeClr val="dk1"/>
                </a:solidFill>
                <a:latin typeface="Arial"/>
                <a:ea typeface="Arial"/>
                <a:cs typeface="Arial"/>
                <a:sym typeface="Arial"/>
              </a:rPr>
              <a:t>R&amp;D efforts on informed uptake of space-based biomass products - ESA support to GFOI R&amp;D</a:t>
            </a:r>
            <a:endParaRPr sz="2700">
              <a:solidFill>
                <a:schemeClr val="dk1"/>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29" name="Shape 629"/>
        <p:cNvGrpSpPr/>
        <p:nvPr/>
      </p:nvGrpSpPr>
      <p:grpSpPr>
        <a:xfrm>
          <a:off x="0" y="0"/>
          <a:ext cx="0" cy="0"/>
          <a:chOff x="0" y="0"/>
          <a:chExt cx="0" cy="0"/>
        </a:xfrm>
      </p:grpSpPr>
      <p:sp>
        <p:nvSpPr>
          <p:cNvPr id="630" name="Google Shape;630;p75"/>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2700">
                <a:solidFill>
                  <a:schemeClr val="dk1"/>
                </a:solidFill>
              </a:rPr>
              <a:t>Action 2.6 / 2.8 / 3.1 </a:t>
            </a:r>
            <a:r>
              <a:rPr lang="en-GB" sz="2100">
                <a:solidFill>
                  <a:schemeClr val="dk1"/>
                </a:solidFill>
                <a:latin typeface="Arial"/>
                <a:ea typeface="Arial"/>
                <a:cs typeface="Arial"/>
                <a:sym typeface="Arial"/>
              </a:rPr>
              <a:t>Guidance e</a:t>
            </a:r>
            <a:r>
              <a:rPr lang="en-GB" sz="2100">
                <a:solidFill>
                  <a:schemeClr val="dk1"/>
                </a:solidFill>
                <a:latin typeface="Arial"/>
                <a:ea typeface="Arial"/>
                <a:cs typeface="Arial"/>
                <a:sym typeface="Arial"/>
              </a:rPr>
              <a:t>fforts on informed uptake of space-based biomass products - JAXA support to GFOI MGD</a:t>
            </a:r>
            <a:endParaRPr sz="2700">
              <a:solidFill>
                <a:schemeClr val="dk1"/>
              </a:solidFill>
            </a:endParaRPr>
          </a:p>
        </p:txBody>
      </p:sp>
      <p:pic>
        <p:nvPicPr>
          <p:cNvPr id="631" name="Google Shape;631;p75"/>
          <p:cNvPicPr preferRelativeResize="0"/>
          <p:nvPr/>
        </p:nvPicPr>
        <p:blipFill>
          <a:blip r:embed="rId3">
            <a:alphaModFix/>
          </a:blip>
          <a:stretch>
            <a:fillRect/>
          </a:stretch>
        </p:blipFill>
        <p:spPr>
          <a:xfrm>
            <a:off x="6503475" y="1160550"/>
            <a:ext cx="5296051" cy="5126751"/>
          </a:xfrm>
          <a:prstGeom prst="rect">
            <a:avLst/>
          </a:prstGeom>
          <a:noFill/>
          <a:ln>
            <a:noFill/>
          </a:ln>
        </p:spPr>
      </p:pic>
      <p:sp>
        <p:nvSpPr>
          <p:cNvPr id="632" name="Google Shape;632;p75"/>
          <p:cNvSpPr txBox="1"/>
          <p:nvPr/>
        </p:nvSpPr>
        <p:spPr>
          <a:xfrm>
            <a:off x="150550" y="1510025"/>
            <a:ext cx="6352800" cy="260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400">
                <a:solidFill>
                  <a:schemeClr val="dk1"/>
                </a:solidFill>
              </a:rPr>
              <a:t>JAXA support to the GFOI Methods &amp; Guidance Document (MGD) Advisory Group.</a:t>
            </a:r>
            <a:endParaRPr sz="2400">
              <a:solidFill>
                <a:schemeClr val="dk1"/>
              </a:solidFill>
            </a:endParaRPr>
          </a:p>
          <a:p>
            <a:pPr indent="0" lvl="0" marL="0" rtl="0" algn="l">
              <a:spcBef>
                <a:spcPts val="0"/>
              </a:spcBef>
              <a:spcAft>
                <a:spcPts val="0"/>
              </a:spcAft>
              <a:buNone/>
            </a:pPr>
            <a:r>
              <a:t/>
            </a:r>
            <a:endParaRPr sz="2400">
              <a:solidFill>
                <a:schemeClr val="dk1"/>
              </a:solidFill>
            </a:endParaRPr>
          </a:p>
          <a:p>
            <a:pPr indent="0" lvl="0" marL="0" rtl="0" algn="l">
              <a:spcBef>
                <a:spcPts val="0"/>
              </a:spcBef>
              <a:spcAft>
                <a:spcPts val="0"/>
              </a:spcAft>
              <a:buNone/>
            </a:pPr>
            <a:r>
              <a:rPr lang="en-GB" sz="2400">
                <a:solidFill>
                  <a:schemeClr val="dk1"/>
                </a:solidFill>
              </a:rPr>
              <a:t>Guidance Documents released in 2025:</a:t>
            </a:r>
            <a:endParaRPr sz="2400">
              <a:solidFill>
                <a:schemeClr val="dk1"/>
              </a:solidFill>
            </a:endParaRPr>
          </a:p>
          <a:p>
            <a:pPr indent="-381000" lvl="0" marL="457200" rtl="0" algn="l">
              <a:spcBef>
                <a:spcPts val="0"/>
              </a:spcBef>
              <a:spcAft>
                <a:spcPts val="0"/>
              </a:spcAft>
              <a:buClr>
                <a:schemeClr val="dk1"/>
              </a:buClr>
              <a:buSzPts val="2400"/>
              <a:buChar char="●"/>
            </a:pPr>
            <a:r>
              <a:rPr lang="en-GB" sz="2400">
                <a:solidFill>
                  <a:schemeClr val="dk1"/>
                </a:solidFill>
              </a:rPr>
              <a:t>The use of space-based forest biomass-related data in MRV procedures</a:t>
            </a:r>
            <a:endParaRPr sz="2400">
              <a:solidFill>
                <a:schemeClr val="dk1"/>
              </a:solidFill>
            </a:endParaRPr>
          </a:p>
          <a:p>
            <a:pPr indent="-381000" lvl="0" marL="457200" rtl="0" algn="l">
              <a:spcBef>
                <a:spcPts val="0"/>
              </a:spcBef>
              <a:spcAft>
                <a:spcPts val="0"/>
              </a:spcAft>
              <a:buClr>
                <a:schemeClr val="dk1"/>
              </a:buClr>
              <a:buSzPts val="2400"/>
              <a:buChar char="●"/>
            </a:pPr>
            <a:r>
              <a:rPr lang="en-GB" sz="2400">
                <a:solidFill>
                  <a:schemeClr val="dk1"/>
                </a:solidFill>
              </a:rPr>
              <a:t>Advice on the inclusion of Blue Carbon in Greenhouse Gas Inventories and relationship with REDD+ reporting</a:t>
            </a:r>
            <a:endParaRPr sz="2400">
              <a:solidFill>
                <a:schemeClr val="dk1"/>
              </a:solidFill>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36" name="Shape 636"/>
        <p:cNvGrpSpPr/>
        <p:nvPr/>
      </p:nvGrpSpPr>
      <p:grpSpPr>
        <a:xfrm>
          <a:off x="0" y="0"/>
          <a:ext cx="0" cy="0"/>
          <a:chOff x="0" y="0"/>
          <a:chExt cx="0" cy="0"/>
        </a:xfrm>
      </p:grpSpPr>
      <p:sp>
        <p:nvSpPr>
          <p:cNvPr id="637" name="Google Shape;637;p76"/>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4000">
                <a:solidFill>
                  <a:schemeClr val="dk1"/>
                </a:solidFill>
              </a:rPr>
              <a:t>Action 2.d </a:t>
            </a:r>
            <a:r>
              <a:rPr lang="en-GB" sz="4000">
                <a:solidFill>
                  <a:schemeClr val="dk1"/>
                </a:solidFill>
              </a:rPr>
              <a:t>ESA CarbonEYE Project</a:t>
            </a:r>
            <a:endParaRPr sz="4000">
              <a:solidFill>
                <a:schemeClr val="dk1"/>
              </a:solidFill>
            </a:endParaRPr>
          </a:p>
        </p:txBody>
      </p:sp>
      <p:pic>
        <p:nvPicPr>
          <p:cNvPr id="638" name="Google Shape;638;p76"/>
          <p:cNvPicPr preferRelativeResize="0"/>
          <p:nvPr/>
        </p:nvPicPr>
        <p:blipFill rotWithShape="1">
          <a:blip r:embed="rId3">
            <a:alphaModFix/>
          </a:blip>
          <a:srcRect b="0" l="0" r="3138" t="0"/>
          <a:stretch/>
        </p:blipFill>
        <p:spPr>
          <a:xfrm>
            <a:off x="3607225" y="1254700"/>
            <a:ext cx="8584774" cy="4021100"/>
          </a:xfrm>
          <a:prstGeom prst="rect">
            <a:avLst/>
          </a:prstGeom>
          <a:noFill/>
          <a:ln>
            <a:noFill/>
          </a:ln>
        </p:spPr>
      </p:pic>
      <p:pic>
        <p:nvPicPr>
          <p:cNvPr id="639" name="Google Shape;639;p76"/>
          <p:cNvPicPr preferRelativeResize="0"/>
          <p:nvPr/>
        </p:nvPicPr>
        <p:blipFill>
          <a:blip r:embed="rId4">
            <a:alphaModFix/>
          </a:blip>
          <a:stretch>
            <a:fillRect/>
          </a:stretch>
        </p:blipFill>
        <p:spPr>
          <a:xfrm>
            <a:off x="6577275" y="5778150"/>
            <a:ext cx="2557100" cy="624637"/>
          </a:xfrm>
          <a:prstGeom prst="rect">
            <a:avLst/>
          </a:prstGeom>
          <a:noFill/>
          <a:ln>
            <a:noFill/>
          </a:ln>
        </p:spPr>
      </p:pic>
      <p:pic>
        <p:nvPicPr>
          <p:cNvPr id="640" name="Google Shape;640;p76"/>
          <p:cNvPicPr preferRelativeResize="0"/>
          <p:nvPr/>
        </p:nvPicPr>
        <p:blipFill rotWithShape="1">
          <a:blip r:embed="rId5">
            <a:alphaModFix/>
          </a:blip>
          <a:srcRect b="36860" l="0" r="0" t="35448"/>
          <a:stretch/>
        </p:blipFill>
        <p:spPr>
          <a:xfrm>
            <a:off x="9382707" y="5736425"/>
            <a:ext cx="2557093" cy="708100"/>
          </a:xfrm>
          <a:prstGeom prst="rect">
            <a:avLst/>
          </a:prstGeom>
          <a:noFill/>
          <a:ln>
            <a:noFill/>
          </a:ln>
        </p:spPr>
      </p:pic>
      <p:pic>
        <p:nvPicPr>
          <p:cNvPr id="641" name="Google Shape;641;p76"/>
          <p:cNvPicPr preferRelativeResize="0"/>
          <p:nvPr/>
        </p:nvPicPr>
        <p:blipFill>
          <a:blip r:embed="rId6">
            <a:alphaModFix/>
          </a:blip>
          <a:stretch>
            <a:fillRect/>
          </a:stretch>
        </p:blipFill>
        <p:spPr>
          <a:xfrm>
            <a:off x="176050" y="4195650"/>
            <a:ext cx="5584100" cy="2207150"/>
          </a:xfrm>
          <a:prstGeom prst="rect">
            <a:avLst/>
          </a:prstGeom>
          <a:noFill/>
          <a:ln>
            <a:noFill/>
          </a:ln>
        </p:spPr>
      </p:pic>
      <p:sp>
        <p:nvSpPr>
          <p:cNvPr id="642" name="Google Shape;642;p76"/>
          <p:cNvSpPr txBox="1"/>
          <p:nvPr/>
        </p:nvSpPr>
        <p:spPr>
          <a:xfrm>
            <a:off x="114050" y="1586550"/>
            <a:ext cx="3410100" cy="2609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GB" sz="2300">
                <a:solidFill>
                  <a:schemeClr val="dk1"/>
                </a:solidFill>
              </a:rPr>
              <a:t>ESA’s CarbonEYE project brings forest carbon / biomass maps to the carbon markets</a:t>
            </a:r>
            <a:endParaRPr sz="2300">
              <a:solidFill>
                <a:schemeClr val="dk1"/>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46" name="Shape 646"/>
        <p:cNvGrpSpPr/>
        <p:nvPr/>
      </p:nvGrpSpPr>
      <p:grpSpPr>
        <a:xfrm>
          <a:off x="0" y="0"/>
          <a:ext cx="0" cy="0"/>
          <a:chOff x="0" y="0"/>
          <a:chExt cx="0" cy="0"/>
        </a:xfrm>
      </p:grpSpPr>
      <p:sp>
        <p:nvSpPr>
          <p:cNvPr id="647" name="Google Shape;647;p77"/>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lang="en-GB" sz="2700">
                <a:solidFill>
                  <a:schemeClr val="dk1"/>
                </a:solidFill>
                <a:latin typeface="Arial"/>
                <a:ea typeface="Arial"/>
                <a:cs typeface="Arial"/>
                <a:sym typeface="Arial"/>
              </a:rPr>
              <a:t>Action 2.d Earth Observation in support of Carbon Markets </a:t>
            </a:r>
            <a:endParaRPr sz="2700">
              <a:solidFill>
                <a:schemeClr val="dk1"/>
              </a:solidFill>
              <a:latin typeface="Arial"/>
              <a:ea typeface="Arial"/>
              <a:cs typeface="Arial"/>
              <a:sym typeface="Arial"/>
            </a:endParaRPr>
          </a:p>
          <a:p>
            <a:pPr indent="0" lvl="0" marL="0" rtl="0" algn="l">
              <a:spcBef>
                <a:spcPts val="0"/>
              </a:spcBef>
              <a:spcAft>
                <a:spcPts val="0"/>
              </a:spcAft>
              <a:buNone/>
            </a:pPr>
            <a:r>
              <a:t/>
            </a:r>
            <a:endParaRPr sz="3800">
              <a:solidFill>
                <a:schemeClr val="dk1"/>
              </a:solidFill>
            </a:endParaRPr>
          </a:p>
        </p:txBody>
      </p:sp>
      <p:sp>
        <p:nvSpPr>
          <p:cNvPr id="648" name="Google Shape;648;p77"/>
          <p:cNvSpPr txBox="1"/>
          <p:nvPr/>
        </p:nvSpPr>
        <p:spPr>
          <a:xfrm>
            <a:off x="24400" y="1169125"/>
            <a:ext cx="9690300" cy="1108200"/>
          </a:xfrm>
          <a:prstGeom prst="rect">
            <a:avLst/>
          </a:prstGeom>
          <a:noFill/>
          <a:ln>
            <a:noFill/>
          </a:ln>
        </p:spPr>
        <p:txBody>
          <a:bodyPr anchorCtr="0" anchor="t" bIns="91425" lIns="91425" spcFirstLastPara="1" rIns="91425" wrap="square" tIns="91425">
            <a:spAutoFit/>
          </a:bodyPr>
          <a:lstStyle/>
          <a:p>
            <a:pPr indent="-355600" lvl="0" marL="457200" marR="0" rtl="0" algn="l">
              <a:lnSpc>
                <a:spcPct val="100000"/>
              </a:lnSpc>
              <a:spcBef>
                <a:spcPts val="0"/>
              </a:spcBef>
              <a:spcAft>
                <a:spcPts val="0"/>
              </a:spcAft>
              <a:buClr>
                <a:schemeClr val="dk1"/>
              </a:buClr>
              <a:buSzPts val="2000"/>
              <a:buChar char="●"/>
            </a:pPr>
            <a:r>
              <a:rPr lang="en-GB" sz="2000">
                <a:solidFill>
                  <a:schemeClr val="dk1"/>
                </a:solidFill>
              </a:rPr>
              <a:t>Pla</a:t>
            </a:r>
            <a:r>
              <a:rPr lang="en-GB" sz="2000">
                <a:solidFill>
                  <a:schemeClr val="dk1"/>
                </a:solidFill>
              </a:rPr>
              <a:t>nting of trees on degraded land</a:t>
            </a:r>
            <a:endParaRPr sz="2000">
              <a:solidFill>
                <a:schemeClr val="dk1"/>
              </a:solidFill>
            </a:endParaRPr>
          </a:p>
          <a:p>
            <a:pPr indent="-355600" lvl="0" marL="457200" marR="0" rtl="0" algn="l">
              <a:lnSpc>
                <a:spcPct val="100000"/>
              </a:lnSpc>
              <a:spcBef>
                <a:spcPts val="0"/>
              </a:spcBef>
              <a:spcAft>
                <a:spcPts val="0"/>
              </a:spcAft>
              <a:buClr>
                <a:schemeClr val="dk1"/>
              </a:buClr>
              <a:buSzPts val="2000"/>
              <a:buChar char="●"/>
            </a:pPr>
            <a:r>
              <a:rPr lang="en-GB" sz="2000">
                <a:solidFill>
                  <a:schemeClr val="dk1"/>
                </a:solidFill>
              </a:rPr>
              <a:t>Soil Carbon in Mineral Soils and Agroforestry</a:t>
            </a:r>
            <a:endParaRPr sz="2000">
              <a:solidFill>
                <a:schemeClr val="dk1"/>
              </a:solidFill>
            </a:endParaRPr>
          </a:p>
          <a:p>
            <a:pPr indent="-355600" lvl="0" marL="457200" marR="0" rtl="0" algn="l">
              <a:lnSpc>
                <a:spcPct val="100000"/>
              </a:lnSpc>
              <a:spcBef>
                <a:spcPts val="0"/>
              </a:spcBef>
              <a:spcAft>
                <a:spcPts val="0"/>
              </a:spcAft>
              <a:buClr>
                <a:schemeClr val="dk1"/>
              </a:buClr>
              <a:buSzPts val="2000"/>
              <a:buChar char="●"/>
            </a:pPr>
            <a:r>
              <a:rPr lang="en-GB" sz="2000">
                <a:solidFill>
                  <a:schemeClr val="dk1"/>
                </a:solidFill>
              </a:rPr>
              <a:t>Rewetting of Peatlands </a:t>
            </a:r>
            <a:endParaRPr sz="2000">
              <a:solidFill>
                <a:schemeClr val="dk1"/>
              </a:solidFill>
            </a:endParaRPr>
          </a:p>
        </p:txBody>
      </p:sp>
      <p:pic>
        <p:nvPicPr>
          <p:cNvPr id="649" name="Google Shape;649;p77"/>
          <p:cNvPicPr preferRelativeResize="0"/>
          <p:nvPr/>
        </p:nvPicPr>
        <p:blipFill>
          <a:blip r:embed="rId3">
            <a:alphaModFix/>
          </a:blip>
          <a:stretch>
            <a:fillRect/>
          </a:stretch>
        </p:blipFill>
        <p:spPr>
          <a:xfrm>
            <a:off x="6777052" y="1169125"/>
            <a:ext cx="5313425" cy="5069875"/>
          </a:xfrm>
          <a:prstGeom prst="rect">
            <a:avLst/>
          </a:prstGeom>
          <a:noFill/>
          <a:ln>
            <a:noFill/>
          </a:ln>
        </p:spPr>
      </p:pic>
      <p:pic>
        <p:nvPicPr>
          <p:cNvPr id="650" name="Google Shape;650;p77"/>
          <p:cNvPicPr preferRelativeResize="0"/>
          <p:nvPr/>
        </p:nvPicPr>
        <p:blipFill>
          <a:blip r:embed="rId4">
            <a:alphaModFix/>
          </a:blip>
          <a:stretch>
            <a:fillRect/>
          </a:stretch>
        </p:blipFill>
        <p:spPr>
          <a:xfrm>
            <a:off x="0" y="2312713"/>
            <a:ext cx="4819524" cy="2232575"/>
          </a:xfrm>
          <a:prstGeom prst="rect">
            <a:avLst/>
          </a:prstGeom>
          <a:noFill/>
          <a:ln>
            <a:noFill/>
          </a:ln>
        </p:spPr>
      </p:pic>
      <p:pic>
        <p:nvPicPr>
          <p:cNvPr id="651" name="Google Shape;651;p77"/>
          <p:cNvPicPr preferRelativeResize="0"/>
          <p:nvPr/>
        </p:nvPicPr>
        <p:blipFill>
          <a:blip r:embed="rId5">
            <a:alphaModFix/>
          </a:blip>
          <a:stretch>
            <a:fillRect/>
          </a:stretch>
        </p:blipFill>
        <p:spPr>
          <a:xfrm>
            <a:off x="380550" y="4580675"/>
            <a:ext cx="3155849" cy="1956275"/>
          </a:xfrm>
          <a:prstGeom prst="rect">
            <a:avLst/>
          </a:prstGeom>
          <a:noFill/>
          <a:ln>
            <a:noFill/>
          </a:ln>
        </p:spPr>
      </p:pic>
      <p:pic>
        <p:nvPicPr>
          <p:cNvPr id="652" name="Google Shape;652;p77"/>
          <p:cNvPicPr preferRelativeResize="0"/>
          <p:nvPr/>
        </p:nvPicPr>
        <p:blipFill>
          <a:blip r:embed="rId6">
            <a:alphaModFix/>
          </a:blip>
          <a:stretch>
            <a:fillRect/>
          </a:stretch>
        </p:blipFill>
        <p:spPr>
          <a:xfrm>
            <a:off x="4615555" y="2425050"/>
            <a:ext cx="3481209" cy="4111901"/>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56" name="Shape 656"/>
        <p:cNvGrpSpPr/>
        <p:nvPr/>
      </p:nvGrpSpPr>
      <p:grpSpPr>
        <a:xfrm>
          <a:off x="0" y="0"/>
          <a:ext cx="0" cy="0"/>
          <a:chOff x="0" y="0"/>
          <a:chExt cx="0" cy="0"/>
        </a:xfrm>
      </p:grpSpPr>
      <p:sp>
        <p:nvSpPr>
          <p:cNvPr id="657" name="Google Shape;657;p78"/>
          <p:cNvSpPr/>
          <p:nvPr/>
        </p:nvSpPr>
        <p:spPr>
          <a:xfrm>
            <a:off x="0" y="6318000"/>
            <a:ext cx="12192000" cy="540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58" name="Google Shape;658;p78"/>
          <p:cNvSpPr/>
          <p:nvPr/>
        </p:nvSpPr>
        <p:spPr>
          <a:xfrm>
            <a:off x="0" y="6318000"/>
            <a:ext cx="12192000" cy="540000"/>
          </a:xfrm>
          <a:prstGeom prst="rect">
            <a:avLst/>
          </a:prstGeom>
          <a:solidFill>
            <a:srgbClr val="264653">
              <a:alpha val="759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0.2: Ensure all relevant data are accessible through web portals plus physical media where necessary. Promote wider adoption of CEOS-ARD, within and beyond CEOS</a:t>
            </a:r>
            <a:endParaRPr>
              <a:solidFill>
                <a:schemeClr val="lt1"/>
              </a:solidFill>
              <a:latin typeface="Montserrat SemiBold"/>
              <a:ea typeface="Montserrat SemiBold"/>
              <a:cs typeface="Montserrat SemiBold"/>
              <a:sym typeface="Montserrat SemiBold"/>
            </a:endParaRPr>
          </a:p>
        </p:txBody>
      </p:sp>
      <p:sp>
        <p:nvSpPr>
          <p:cNvPr id="659" name="Google Shape;659;p78"/>
          <p:cNvSpPr/>
          <p:nvPr/>
        </p:nvSpPr>
        <p:spPr>
          <a:xfrm>
            <a:off x="0" y="5958006"/>
            <a:ext cx="12192000" cy="360000"/>
          </a:xfrm>
          <a:prstGeom prst="rect">
            <a:avLst/>
          </a:prstGeom>
          <a:solidFill>
            <a:srgbClr val="2646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0: Ensure countries have access to satellite data from CEOS Agencies to report to UNFCCC following IPCC guidance</a:t>
            </a:r>
            <a:endParaRPr>
              <a:solidFill>
                <a:schemeClr val="lt1"/>
              </a:solidFill>
              <a:latin typeface="Montserrat SemiBold"/>
              <a:ea typeface="Montserrat SemiBold"/>
              <a:cs typeface="Montserrat SemiBold"/>
              <a:sym typeface="Montserrat SemiBold"/>
            </a:endParaRPr>
          </a:p>
        </p:txBody>
      </p:sp>
      <p:pic>
        <p:nvPicPr>
          <p:cNvPr id="660" name="Google Shape;660;p78" title="CEOS-ARD PFS cover pages.png"/>
          <p:cNvPicPr preferRelativeResize="0"/>
          <p:nvPr/>
        </p:nvPicPr>
        <p:blipFill>
          <a:blip r:embed="rId3">
            <a:alphaModFix/>
          </a:blip>
          <a:stretch>
            <a:fillRect/>
          </a:stretch>
        </p:blipFill>
        <p:spPr>
          <a:xfrm>
            <a:off x="353350" y="1215550"/>
            <a:ext cx="1882971" cy="2659923"/>
          </a:xfrm>
          <a:prstGeom prst="rect">
            <a:avLst/>
          </a:prstGeom>
          <a:noFill/>
          <a:ln>
            <a:noFill/>
          </a:ln>
          <a:effectLst>
            <a:reflection blurRad="0" dir="5400000" dist="55415" endA="0" endPos="20000" fadeDir="5400012" kx="0" rotWithShape="0" algn="bl" stA="44000" stPos="0" sy="-100000" ky="0"/>
          </a:effectLst>
        </p:spPr>
      </p:pic>
      <p:pic>
        <p:nvPicPr>
          <p:cNvPr id="661" name="Google Shape;661;p78" title="CEOS-ARD PFS cover pages (1).png"/>
          <p:cNvPicPr preferRelativeResize="0"/>
          <p:nvPr/>
        </p:nvPicPr>
        <p:blipFill>
          <a:blip r:embed="rId4">
            <a:alphaModFix/>
          </a:blip>
          <a:stretch>
            <a:fillRect/>
          </a:stretch>
        </p:blipFill>
        <p:spPr>
          <a:xfrm>
            <a:off x="2530294" y="1215550"/>
            <a:ext cx="1882971" cy="2659923"/>
          </a:xfrm>
          <a:prstGeom prst="rect">
            <a:avLst/>
          </a:prstGeom>
          <a:noFill/>
          <a:ln>
            <a:noFill/>
          </a:ln>
          <a:effectLst>
            <a:reflection blurRad="0" dir="5400000" dist="55415" endA="0" endPos="20000" fadeDir="5400012" kx="0" rotWithShape="0" algn="bl" stA="44000" stPos="0" sy="-100000" ky="0"/>
          </a:effectLst>
        </p:spPr>
      </p:pic>
      <p:pic>
        <p:nvPicPr>
          <p:cNvPr id="662" name="Google Shape;662;p78" title="CEOS-ARD PFS cover pages (2).png"/>
          <p:cNvPicPr preferRelativeResize="0"/>
          <p:nvPr/>
        </p:nvPicPr>
        <p:blipFill>
          <a:blip r:embed="rId5">
            <a:alphaModFix/>
          </a:blip>
          <a:stretch>
            <a:fillRect/>
          </a:stretch>
        </p:blipFill>
        <p:spPr>
          <a:xfrm>
            <a:off x="4707238" y="1215550"/>
            <a:ext cx="1880372" cy="2659923"/>
          </a:xfrm>
          <a:prstGeom prst="rect">
            <a:avLst/>
          </a:prstGeom>
          <a:noFill/>
          <a:ln>
            <a:noFill/>
          </a:ln>
          <a:effectLst>
            <a:reflection blurRad="0" dir="5400000" dist="55415" endA="0" endPos="20000" fadeDir="5400012" kx="0" rotWithShape="0" algn="bl" stA="44000" stPos="0" sy="-100000" ky="0"/>
          </a:effectLst>
        </p:spPr>
      </p:pic>
      <p:pic>
        <p:nvPicPr>
          <p:cNvPr id="663" name="Google Shape;663;p78" title="CEOS-ARD PFS cover pages (3).png"/>
          <p:cNvPicPr preferRelativeResize="0"/>
          <p:nvPr/>
        </p:nvPicPr>
        <p:blipFill>
          <a:blip r:embed="rId6">
            <a:alphaModFix/>
          </a:blip>
          <a:stretch>
            <a:fillRect/>
          </a:stretch>
        </p:blipFill>
        <p:spPr>
          <a:xfrm>
            <a:off x="6881583" y="1215550"/>
            <a:ext cx="1880372" cy="2659923"/>
          </a:xfrm>
          <a:prstGeom prst="rect">
            <a:avLst/>
          </a:prstGeom>
          <a:noFill/>
          <a:ln>
            <a:noFill/>
          </a:ln>
          <a:effectLst>
            <a:reflection blurRad="0" dir="5400000" dist="55415" endA="0" endPos="20000" fadeDir="5400012" kx="0" rotWithShape="0" algn="bl" stA="44000" stPos="0" sy="-100000" ky="0"/>
          </a:effectLst>
        </p:spPr>
      </p:pic>
      <p:pic>
        <p:nvPicPr>
          <p:cNvPr id="664" name="Google Shape;664;p78" title="CEOS-ARD PFS cover pages (4).png"/>
          <p:cNvPicPr preferRelativeResize="0"/>
          <p:nvPr/>
        </p:nvPicPr>
        <p:blipFill>
          <a:blip r:embed="rId7">
            <a:alphaModFix/>
          </a:blip>
          <a:stretch>
            <a:fillRect/>
          </a:stretch>
        </p:blipFill>
        <p:spPr>
          <a:xfrm>
            <a:off x="9055929" y="1215550"/>
            <a:ext cx="1880372" cy="2659923"/>
          </a:xfrm>
          <a:prstGeom prst="rect">
            <a:avLst/>
          </a:prstGeom>
          <a:noFill/>
          <a:ln>
            <a:noFill/>
          </a:ln>
          <a:effectLst>
            <a:reflection blurRad="0" dir="5400000" dist="55415" endA="0" endPos="20000" fadeDir="5400012" kx="0" rotWithShape="0" algn="bl" stA="44000" stPos="0" sy="-100000" ky="0"/>
          </a:effectLst>
        </p:spPr>
      </p:pic>
      <p:sp>
        <p:nvSpPr>
          <p:cNvPr id="665" name="Google Shape;665;p78"/>
          <p:cNvSpPr txBox="1"/>
          <p:nvPr>
            <p:ph type="title"/>
          </p:nvPr>
        </p:nvSpPr>
        <p:spPr>
          <a:xfrm>
            <a:off x="176050" y="270858"/>
            <a:ext cx="11063400" cy="7791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SzPts val="1100"/>
              <a:buNone/>
            </a:pPr>
            <a:r>
              <a:rPr lang="en-GB" sz="3700">
                <a:solidFill>
                  <a:schemeClr val="dk1"/>
                </a:solidFill>
              </a:rPr>
              <a:t>CEOS-ARD Directly Supporting AFOLU Goals</a:t>
            </a:r>
            <a:endParaRPr sz="3700">
              <a:solidFill>
                <a:schemeClr val="dk1"/>
              </a:solidFill>
            </a:endParaRPr>
          </a:p>
        </p:txBody>
      </p:sp>
      <p:grpSp>
        <p:nvGrpSpPr>
          <p:cNvPr id="666" name="Google Shape;666;p78"/>
          <p:cNvGrpSpPr/>
          <p:nvPr/>
        </p:nvGrpSpPr>
        <p:grpSpPr>
          <a:xfrm>
            <a:off x="9742367" y="4726149"/>
            <a:ext cx="1040619" cy="1040619"/>
            <a:chOff x="2818186" y="2662770"/>
            <a:chExt cx="1156500" cy="1156500"/>
          </a:xfrm>
        </p:grpSpPr>
        <p:sp>
          <p:nvSpPr>
            <p:cNvPr id="667" name="Google Shape;667;p78"/>
            <p:cNvSpPr/>
            <p:nvPr/>
          </p:nvSpPr>
          <p:spPr>
            <a:xfrm>
              <a:off x="2818186" y="2662770"/>
              <a:ext cx="1156500" cy="1156500"/>
            </a:xfrm>
            <a:prstGeom prst="ellipse">
              <a:avLst/>
            </a:prstGeom>
            <a:solidFill>
              <a:schemeClr val="lt1"/>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68" name="Google Shape;668;p78" title="64529845.png"/>
            <p:cNvPicPr preferRelativeResize="0"/>
            <p:nvPr/>
          </p:nvPicPr>
          <p:blipFill rotWithShape="1">
            <a:blip r:embed="rId8">
              <a:alphaModFix/>
            </a:blip>
            <a:srcRect b="0" l="5373" r="5382" t="0"/>
            <a:stretch/>
          </p:blipFill>
          <p:spPr>
            <a:xfrm>
              <a:off x="2987892" y="2783252"/>
              <a:ext cx="817131" cy="915579"/>
            </a:xfrm>
            <a:prstGeom prst="rect">
              <a:avLst/>
            </a:prstGeom>
            <a:noFill/>
            <a:ln>
              <a:noFill/>
            </a:ln>
          </p:spPr>
        </p:pic>
      </p:grpSp>
      <p:sp>
        <p:nvSpPr>
          <p:cNvPr id="669" name="Google Shape;669;p78"/>
          <p:cNvSpPr txBox="1"/>
          <p:nvPr/>
        </p:nvSpPr>
        <p:spPr>
          <a:xfrm>
            <a:off x="408825" y="4733757"/>
            <a:ext cx="9074700" cy="1108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GB" sz="1000">
                <a:solidFill>
                  <a:schemeClr val="dk1"/>
                </a:solidFill>
                <a:latin typeface="Montserrat"/>
                <a:ea typeface="Montserrat"/>
                <a:cs typeface="Montserrat"/>
                <a:sym typeface="Montserrat"/>
              </a:rPr>
              <a:t>“For our Global Mangrove Watch (GMW) data workflow where we process thousands of images, </a:t>
            </a:r>
            <a:r>
              <a:rPr i="1" lang="en-GB" sz="1000">
                <a:solidFill>
                  <a:schemeClr val="dk1"/>
                </a:solidFill>
                <a:highlight>
                  <a:srgbClr val="FFFF00"/>
                </a:highlight>
                <a:latin typeface="Montserrat"/>
                <a:ea typeface="Montserrat"/>
                <a:cs typeface="Montserrat"/>
                <a:sym typeface="Montserrat"/>
              </a:rPr>
              <a:t>the CEOS-ARD standard used for the JERS-1/ALOS/ALOS-2 SAR data from JAXA has simplified our processing chains </a:t>
            </a:r>
            <a:r>
              <a:rPr i="1" lang="en-GB" sz="1000">
                <a:solidFill>
                  <a:schemeClr val="dk1"/>
                </a:solidFill>
                <a:latin typeface="Montserrat"/>
                <a:ea typeface="Montserrat"/>
                <a:cs typeface="Montserrat"/>
                <a:sym typeface="Montserrat"/>
              </a:rPr>
              <a:t>with data now provided as GeoTIFFs and with standardised metadata. The specified pre-processing, including geometric rectification and radiometric terrain correction, has also been a significant help and reduced our internal data processing effort.”</a:t>
            </a:r>
            <a:endParaRPr i="1" sz="10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000">
              <a:solidFill>
                <a:schemeClr val="dk1"/>
              </a:solidFill>
              <a:latin typeface="Montserrat"/>
              <a:ea typeface="Montserrat"/>
              <a:cs typeface="Montserrat"/>
              <a:sym typeface="Montserrat"/>
            </a:endParaRPr>
          </a:p>
          <a:p>
            <a:pPr indent="0" lvl="0" marL="0" rtl="0" algn="r">
              <a:spcBef>
                <a:spcPts val="0"/>
              </a:spcBef>
              <a:spcAft>
                <a:spcPts val="0"/>
              </a:spcAft>
              <a:buClr>
                <a:srgbClr val="000000"/>
              </a:buClr>
              <a:buSzPts val="1100"/>
              <a:buFont typeface="Arial"/>
              <a:buNone/>
            </a:pPr>
            <a:r>
              <a:rPr i="1" lang="en-GB" sz="1000">
                <a:solidFill>
                  <a:schemeClr val="dk1"/>
                </a:solidFill>
                <a:latin typeface="Montserrat"/>
                <a:ea typeface="Montserrat"/>
                <a:cs typeface="Montserrat"/>
                <a:sym typeface="Montserrat"/>
              </a:rPr>
              <a:t>Dr Pete Bunting, Global Mangrove Watch Product Lead, Aberystwyth University, UK</a:t>
            </a:r>
            <a:endParaRPr sz="1000">
              <a:solidFill>
                <a:schemeClr val="dk1"/>
              </a:solidFill>
              <a:latin typeface="Montserrat"/>
              <a:ea typeface="Montserrat"/>
              <a:cs typeface="Montserrat"/>
              <a:sym typeface="Montserrat"/>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73" name="Shape 673"/>
        <p:cNvGrpSpPr/>
        <p:nvPr/>
      </p:nvGrpSpPr>
      <p:grpSpPr>
        <a:xfrm>
          <a:off x="0" y="0"/>
          <a:ext cx="0" cy="0"/>
          <a:chOff x="0" y="0"/>
          <a:chExt cx="0" cy="0"/>
        </a:xfrm>
      </p:grpSpPr>
      <p:sp>
        <p:nvSpPr>
          <p:cNvPr id="674" name="Google Shape;674;p79"/>
          <p:cNvSpPr/>
          <p:nvPr/>
        </p:nvSpPr>
        <p:spPr>
          <a:xfrm flipH="1" rot="10800000">
            <a:off x="213100" y="1359871"/>
            <a:ext cx="11443200" cy="676800"/>
          </a:xfrm>
          <a:prstGeom prst="rect">
            <a:avLst/>
          </a:prstGeom>
          <a:solidFill>
            <a:srgbClr val="C9DAF8"/>
          </a:solidFill>
          <a:ln cap="flat" cmpd="sng" w="9525">
            <a:solidFill>
              <a:schemeClr val="dk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75" name="Google Shape;675;p79"/>
          <p:cNvSpPr txBox="1"/>
          <p:nvPr>
            <p:ph type="title"/>
          </p:nvPr>
        </p:nvSpPr>
        <p:spPr>
          <a:xfrm>
            <a:off x="176048" y="175939"/>
            <a:ext cx="9387000" cy="7791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SzPts val="4400"/>
              <a:buNone/>
            </a:pPr>
            <a:r>
              <a:rPr b="1" lang="en-GB" sz="2200">
                <a:solidFill>
                  <a:schemeClr val="dk1"/>
                </a:solidFill>
              </a:rPr>
              <a:t>Recommendation 5: </a:t>
            </a:r>
            <a:r>
              <a:rPr lang="en-GB" sz="2200">
                <a:solidFill>
                  <a:schemeClr val="dk1"/>
                </a:solidFill>
              </a:rPr>
              <a:t>Systematically target activities to support IPCC Land Cover classes.    </a:t>
            </a:r>
            <a:r>
              <a:rPr b="1" lang="en-GB" sz="2200">
                <a:solidFill>
                  <a:schemeClr val="dk1"/>
                </a:solidFill>
              </a:rPr>
              <a:t>Actions 5.6</a:t>
            </a:r>
            <a:r>
              <a:rPr b="1" lang="en-GB" sz="2200">
                <a:solidFill>
                  <a:schemeClr val="dk1"/>
                </a:solidFill>
              </a:rPr>
              <a:t>: </a:t>
            </a:r>
            <a:r>
              <a:rPr lang="en-GB" sz="2200">
                <a:solidFill>
                  <a:schemeClr val="dk1"/>
                </a:solidFill>
              </a:rPr>
              <a:t>Rangelands</a:t>
            </a:r>
            <a:endParaRPr sz="3300">
              <a:solidFill>
                <a:schemeClr val="dk1"/>
              </a:solidFill>
            </a:endParaRPr>
          </a:p>
        </p:txBody>
      </p:sp>
      <p:sp>
        <p:nvSpPr>
          <p:cNvPr id="676" name="Google Shape;676;p79"/>
          <p:cNvSpPr txBox="1"/>
          <p:nvPr/>
        </p:nvSpPr>
        <p:spPr>
          <a:xfrm>
            <a:off x="229475" y="1350671"/>
            <a:ext cx="11248200" cy="748200"/>
          </a:xfrm>
          <a:prstGeom prst="rect">
            <a:avLst/>
          </a:prstGeom>
          <a:noFill/>
          <a:ln>
            <a:noFill/>
          </a:ln>
        </p:spPr>
        <p:txBody>
          <a:bodyPr anchorCtr="0" anchor="t" bIns="91425" lIns="91425" spcFirstLastPara="1" rIns="91425" wrap="square" tIns="91425">
            <a:noAutofit/>
          </a:bodyPr>
          <a:lstStyle/>
          <a:p>
            <a:pPr indent="0" lvl="0" marL="0" marR="0" rtl="0" algn="l">
              <a:lnSpc>
                <a:spcPct val="115000"/>
              </a:lnSpc>
              <a:spcBef>
                <a:spcPts val="1000"/>
              </a:spcBef>
              <a:spcAft>
                <a:spcPts val="0"/>
              </a:spcAft>
              <a:buClr>
                <a:schemeClr val="dk1"/>
              </a:buClr>
              <a:buSzPts val="1100"/>
              <a:buFont typeface="Arial"/>
              <a:buNone/>
            </a:pPr>
            <a:r>
              <a:rPr b="0" i="0" lang="en-GB" sz="1700" u="none" cap="none" strike="noStrike">
                <a:solidFill>
                  <a:schemeClr val="dk1"/>
                </a:solidFill>
                <a:latin typeface="Montserrat"/>
                <a:ea typeface="Montserrat"/>
                <a:cs typeface="Montserrat"/>
                <a:sym typeface="Montserrat"/>
              </a:rPr>
              <a:t>❖</a:t>
            </a:r>
            <a:r>
              <a:rPr b="0" i="0" lang="en-GB" sz="1700" u="none" cap="none" strike="noStrike">
                <a:solidFill>
                  <a:schemeClr val="dk1"/>
                </a:solidFill>
                <a:latin typeface="Montserrat"/>
                <a:ea typeface="Montserrat"/>
                <a:cs typeface="Montserrat"/>
                <a:sym typeface="Montserrat"/>
              </a:rPr>
              <a:t> </a:t>
            </a:r>
            <a:r>
              <a:rPr b="1" i="0" lang="en-GB" sz="1700" u="none" cap="none" strike="noStrike">
                <a:solidFill>
                  <a:schemeClr val="dk1"/>
                </a:solidFill>
                <a:latin typeface="Arial"/>
                <a:ea typeface="Arial"/>
                <a:cs typeface="Arial"/>
                <a:sym typeface="Arial"/>
              </a:rPr>
              <a:t>Action 5.</a:t>
            </a:r>
            <a:r>
              <a:rPr b="1" lang="en-GB" sz="1700">
                <a:solidFill>
                  <a:schemeClr val="dk1"/>
                </a:solidFill>
              </a:rPr>
              <a:t>6</a:t>
            </a:r>
            <a:r>
              <a:rPr b="1" i="0" lang="en-GB" sz="1700" u="none" cap="none" strike="noStrike">
                <a:solidFill>
                  <a:schemeClr val="dk1"/>
                </a:solidFill>
                <a:latin typeface="Arial"/>
                <a:ea typeface="Arial"/>
                <a:cs typeface="Arial"/>
                <a:sym typeface="Arial"/>
              </a:rPr>
              <a:t>:</a:t>
            </a:r>
            <a:r>
              <a:rPr b="1" i="0" lang="en-GB" sz="1700" u="none" cap="none" strike="noStrike">
                <a:solidFill>
                  <a:schemeClr val="dk1"/>
                </a:solidFill>
                <a:latin typeface="Arial"/>
                <a:ea typeface="Arial"/>
                <a:cs typeface="Arial"/>
                <a:sym typeface="Arial"/>
              </a:rPr>
              <a:t> </a:t>
            </a:r>
            <a:r>
              <a:rPr b="1" i="0" lang="en-GB" sz="1700" u="none" cap="none" strike="noStrike">
                <a:solidFill>
                  <a:schemeClr val="dk1"/>
                </a:solidFill>
                <a:latin typeface="Arial"/>
                <a:ea typeface="Arial"/>
                <a:cs typeface="Arial"/>
                <a:sym typeface="Arial"/>
              </a:rPr>
              <a:t> </a:t>
            </a:r>
            <a:r>
              <a:rPr lang="en-GB" sz="1700">
                <a:solidFill>
                  <a:schemeClr val="dk1"/>
                </a:solidFill>
              </a:rPr>
              <a:t>Improve rangeland mapping including via better classification of grasslands and rangeland (Continental, Africa) &amp; linkage with other organisations </a:t>
            </a:r>
            <a:endParaRPr sz="1700">
              <a:solidFill>
                <a:schemeClr val="dk1"/>
              </a:solidFill>
            </a:endParaRPr>
          </a:p>
          <a:p>
            <a:pPr indent="0" lvl="0" marL="457200" marR="0" rtl="0" algn="l">
              <a:lnSpc>
                <a:spcPct val="115000"/>
              </a:lnSpc>
              <a:spcBef>
                <a:spcPts val="0"/>
              </a:spcBef>
              <a:spcAft>
                <a:spcPts val="0"/>
              </a:spcAft>
              <a:buNone/>
            </a:pPr>
            <a:r>
              <a:t/>
            </a:r>
            <a:endParaRPr b="1" sz="1700">
              <a:solidFill>
                <a:srgbClr val="FF0000"/>
              </a:solidFill>
            </a:endParaRPr>
          </a:p>
        </p:txBody>
      </p:sp>
      <p:sp>
        <p:nvSpPr>
          <p:cNvPr id="677" name="Google Shape;677;p79"/>
          <p:cNvSpPr txBox="1"/>
          <p:nvPr/>
        </p:nvSpPr>
        <p:spPr>
          <a:xfrm>
            <a:off x="232548" y="2468878"/>
            <a:ext cx="6445500" cy="2331300"/>
          </a:xfrm>
          <a:prstGeom prst="rect">
            <a:avLst/>
          </a:prstGeom>
          <a:noFill/>
          <a:ln>
            <a:noFill/>
          </a:ln>
        </p:spPr>
        <p:txBody>
          <a:bodyPr anchorCtr="0" anchor="t" bIns="91425" lIns="91425" spcFirstLastPara="1" rIns="91425" wrap="square" tIns="91425">
            <a:noAutofit/>
          </a:bodyPr>
          <a:lstStyle/>
          <a:p>
            <a:pPr indent="-349250" lvl="0" marL="457200" rtl="0" algn="l">
              <a:lnSpc>
                <a:spcPct val="115000"/>
              </a:lnSpc>
              <a:spcBef>
                <a:spcPts val="1000"/>
              </a:spcBef>
              <a:spcAft>
                <a:spcPts val="0"/>
              </a:spcAft>
              <a:buClr>
                <a:schemeClr val="dk1"/>
              </a:buClr>
              <a:buSzPts val="1900"/>
              <a:buFont typeface="Montserrat"/>
              <a:buChar char="-"/>
            </a:pPr>
            <a:r>
              <a:rPr lang="en-GB" sz="1900">
                <a:solidFill>
                  <a:schemeClr val="dk1"/>
                </a:solidFill>
                <a:latin typeface="Montserrat"/>
                <a:ea typeface="Montserrat"/>
                <a:cs typeface="Montserrat"/>
                <a:sym typeface="Montserrat"/>
              </a:rPr>
              <a:t>Global Pasture Watch (World Resources Inst.): </a:t>
            </a:r>
            <a:endParaRPr sz="1900">
              <a:solidFill>
                <a:schemeClr val="dk1"/>
              </a:solidFill>
              <a:latin typeface="Montserrat"/>
              <a:ea typeface="Montserrat"/>
              <a:cs typeface="Montserrat"/>
              <a:sym typeface="Montserrat"/>
            </a:endParaRPr>
          </a:p>
          <a:p>
            <a:pPr indent="-349250" lvl="1" marL="914400" rtl="0" algn="l">
              <a:lnSpc>
                <a:spcPct val="115000"/>
              </a:lnSpc>
              <a:spcBef>
                <a:spcPts val="0"/>
              </a:spcBef>
              <a:spcAft>
                <a:spcPts val="0"/>
              </a:spcAft>
              <a:buClr>
                <a:schemeClr val="dk1"/>
              </a:buClr>
              <a:buSzPts val="1900"/>
              <a:buFont typeface="Montserrat"/>
              <a:buChar char="○"/>
            </a:pPr>
            <a:r>
              <a:rPr lang="en-GB" sz="1900">
                <a:solidFill>
                  <a:schemeClr val="dk1"/>
                </a:solidFill>
                <a:latin typeface="Montserrat"/>
                <a:ea typeface="Montserrat"/>
                <a:cs typeface="Montserrat"/>
                <a:sym typeface="Montserrat"/>
              </a:rPr>
              <a:t>Annual grassland class and extent maps at 30-m spatial resolution (2000—2024)</a:t>
            </a:r>
            <a:endParaRPr sz="1900">
              <a:solidFill>
                <a:schemeClr val="dk1"/>
              </a:solidFill>
              <a:latin typeface="Montserrat"/>
              <a:ea typeface="Montserrat"/>
              <a:cs typeface="Montserrat"/>
              <a:sym typeface="Montserrat"/>
            </a:endParaRPr>
          </a:p>
          <a:p>
            <a:pPr indent="-349250" lvl="1" marL="914400" rtl="0" algn="l">
              <a:lnSpc>
                <a:spcPct val="115000"/>
              </a:lnSpc>
              <a:spcBef>
                <a:spcPts val="0"/>
              </a:spcBef>
              <a:spcAft>
                <a:spcPts val="0"/>
              </a:spcAft>
              <a:buClr>
                <a:schemeClr val="dk1"/>
              </a:buClr>
              <a:buSzPts val="1900"/>
              <a:buFont typeface="Montserrat"/>
              <a:buChar char="○"/>
            </a:pPr>
            <a:r>
              <a:rPr lang="en-GB" sz="1900">
                <a:solidFill>
                  <a:schemeClr val="dk1"/>
                </a:solidFill>
                <a:latin typeface="Montserrat"/>
                <a:ea typeface="Montserrat"/>
                <a:cs typeface="Montserrat"/>
                <a:sym typeface="Montserrat"/>
              </a:rPr>
              <a:t>Part of Land &amp; Carbon Lab consortium</a:t>
            </a:r>
            <a:endParaRPr sz="100">
              <a:solidFill>
                <a:srgbClr val="002060"/>
              </a:solidFill>
            </a:endParaRPr>
          </a:p>
        </p:txBody>
      </p:sp>
      <p:pic>
        <p:nvPicPr>
          <p:cNvPr id="678" name="Google Shape;678;p79"/>
          <p:cNvPicPr preferRelativeResize="0"/>
          <p:nvPr/>
        </p:nvPicPr>
        <p:blipFill>
          <a:blip r:embed="rId3">
            <a:alphaModFix/>
          </a:blip>
          <a:stretch>
            <a:fillRect/>
          </a:stretch>
        </p:blipFill>
        <p:spPr>
          <a:xfrm>
            <a:off x="6789000" y="2329035"/>
            <a:ext cx="4867300" cy="3698400"/>
          </a:xfrm>
          <a:prstGeom prst="rect">
            <a:avLst/>
          </a:prstGeom>
          <a:noFill/>
          <a:ln>
            <a:noFill/>
          </a:ln>
        </p:spPr>
      </p:pic>
      <p:pic>
        <p:nvPicPr>
          <p:cNvPr id="679" name="Google Shape;679;p79"/>
          <p:cNvPicPr preferRelativeResize="0"/>
          <p:nvPr/>
        </p:nvPicPr>
        <p:blipFill>
          <a:blip r:embed="rId4">
            <a:alphaModFix/>
          </a:blip>
          <a:stretch>
            <a:fillRect/>
          </a:stretch>
        </p:blipFill>
        <p:spPr>
          <a:xfrm>
            <a:off x="5231063" y="4748640"/>
            <a:ext cx="1476375" cy="857250"/>
          </a:xfrm>
          <a:prstGeom prst="rect">
            <a:avLst/>
          </a:prstGeom>
          <a:noFill/>
          <a:ln>
            <a:noFill/>
          </a:ln>
        </p:spPr>
      </p:pic>
      <p:pic>
        <p:nvPicPr>
          <p:cNvPr id="680" name="Google Shape;680;p79"/>
          <p:cNvPicPr preferRelativeResize="0"/>
          <p:nvPr/>
        </p:nvPicPr>
        <p:blipFill>
          <a:blip r:embed="rId5">
            <a:alphaModFix/>
          </a:blip>
          <a:stretch>
            <a:fillRect/>
          </a:stretch>
        </p:blipFill>
        <p:spPr>
          <a:xfrm>
            <a:off x="916775" y="4042075"/>
            <a:ext cx="4232749" cy="2270375"/>
          </a:xfrm>
          <a:prstGeom prst="rect">
            <a:avLst/>
          </a:prstGeom>
          <a:noFill/>
          <a:ln>
            <a:noFill/>
          </a:ln>
        </p:spPr>
      </p:pic>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sp>
        <p:nvSpPr>
          <p:cNvPr id="685" name="Google Shape;685;p80"/>
          <p:cNvSpPr/>
          <p:nvPr/>
        </p:nvSpPr>
        <p:spPr>
          <a:xfrm>
            <a:off x="0" y="0"/>
            <a:ext cx="12192000" cy="6858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86" name="Google Shape;686;p80"/>
          <p:cNvSpPr txBox="1"/>
          <p:nvPr>
            <p:ph type="title"/>
          </p:nvPr>
        </p:nvSpPr>
        <p:spPr>
          <a:xfrm>
            <a:off x="176050" y="175950"/>
            <a:ext cx="107205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GB" sz="3300">
                <a:solidFill>
                  <a:schemeClr val="dk1"/>
                </a:solidFill>
              </a:rPr>
              <a:t>L-band SAR Annual Global Mosaics and Forest/Non-Forest maps</a:t>
            </a:r>
            <a:endParaRPr sz="3300">
              <a:solidFill>
                <a:schemeClr val="dk1"/>
              </a:solidFill>
            </a:endParaRPr>
          </a:p>
          <a:p>
            <a:pPr indent="0" lvl="0" marL="0" rtl="0" algn="l">
              <a:spcBef>
                <a:spcPts val="0"/>
              </a:spcBef>
              <a:spcAft>
                <a:spcPts val="0"/>
              </a:spcAft>
              <a:buClr>
                <a:schemeClr val="dk1"/>
              </a:buClr>
              <a:buSzPts val="1100"/>
              <a:buFont typeface="Arial"/>
              <a:buNone/>
            </a:pPr>
            <a:r>
              <a:t/>
            </a:r>
            <a:endParaRPr sz="3300">
              <a:solidFill>
                <a:schemeClr val="dk1"/>
              </a:solidFill>
            </a:endParaRPr>
          </a:p>
          <a:p>
            <a:pPr indent="0" lvl="0" marL="0" rtl="0" algn="l">
              <a:spcBef>
                <a:spcPts val="0"/>
              </a:spcBef>
              <a:spcAft>
                <a:spcPts val="0"/>
              </a:spcAft>
              <a:buNone/>
            </a:pPr>
            <a:r>
              <a:t/>
            </a:r>
            <a:endParaRPr sz="3300">
              <a:solidFill>
                <a:schemeClr val="dk1"/>
              </a:solidFill>
            </a:endParaRPr>
          </a:p>
        </p:txBody>
      </p:sp>
      <p:pic>
        <p:nvPicPr>
          <p:cNvPr id="687" name="Google Shape;687;p80"/>
          <p:cNvPicPr preferRelativeResize="0"/>
          <p:nvPr/>
        </p:nvPicPr>
        <p:blipFill>
          <a:blip r:embed="rId3">
            <a:alphaModFix/>
          </a:blip>
          <a:stretch>
            <a:fillRect/>
          </a:stretch>
        </p:blipFill>
        <p:spPr>
          <a:xfrm>
            <a:off x="230221" y="1153509"/>
            <a:ext cx="11859273" cy="4027800"/>
          </a:xfrm>
          <a:prstGeom prst="rect">
            <a:avLst/>
          </a:prstGeom>
          <a:noFill/>
          <a:ln>
            <a:noFill/>
          </a:ln>
        </p:spPr>
      </p:pic>
      <p:pic>
        <p:nvPicPr>
          <p:cNvPr id="688" name="Google Shape;688;p80"/>
          <p:cNvPicPr preferRelativeResize="0"/>
          <p:nvPr/>
        </p:nvPicPr>
        <p:blipFill>
          <a:blip r:embed="rId4">
            <a:alphaModFix/>
          </a:blip>
          <a:stretch>
            <a:fillRect/>
          </a:stretch>
        </p:blipFill>
        <p:spPr>
          <a:xfrm>
            <a:off x="150110" y="3650761"/>
            <a:ext cx="5660375" cy="2332750"/>
          </a:xfrm>
          <a:prstGeom prst="rect">
            <a:avLst/>
          </a:prstGeom>
          <a:noFill/>
          <a:ln>
            <a:noFill/>
          </a:ln>
        </p:spPr>
      </p:pic>
      <p:pic>
        <p:nvPicPr>
          <p:cNvPr id="689" name="Google Shape;689;p80"/>
          <p:cNvPicPr preferRelativeResize="0"/>
          <p:nvPr/>
        </p:nvPicPr>
        <p:blipFill>
          <a:blip r:embed="rId5">
            <a:alphaModFix/>
          </a:blip>
          <a:stretch>
            <a:fillRect/>
          </a:stretch>
        </p:blipFill>
        <p:spPr>
          <a:xfrm>
            <a:off x="4200778" y="4362985"/>
            <a:ext cx="1129821" cy="984475"/>
          </a:xfrm>
          <a:prstGeom prst="rect">
            <a:avLst/>
          </a:prstGeom>
          <a:noFill/>
          <a:ln>
            <a:noFill/>
          </a:ln>
        </p:spPr>
      </p:pic>
      <p:sp>
        <p:nvSpPr>
          <p:cNvPr id="690" name="Google Shape;690;p80"/>
          <p:cNvSpPr/>
          <p:nvPr/>
        </p:nvSpPr>
        <p:spPr>
          <a:xfrm>
            <a:off x="-12" y="6498000"/>
            <a:ext cx="12192000" cy="360000"/>
          </a:xfrm>
          <a:prstGeom prst="rect">
            <a:avLst/>
          </a:prstGeom>
          <a:solidFill>
            <a:srgbClr val="264653">
              <a:alpha val="759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0.1: Ensure data policies remain open and free and that all relevant satellite Level 1b data are available to Parties as needed. </a:t>
            </a:r>
            <a:endParaRPr>
              <a:solidFill>
                <a:schemeClr val="lt1"/>
              </a:solidFill>
              <a:latin typeface="Montserrat SemiBold"/>
              <a:ea typeface="Montserrat SemiBold"/>
              <a:cs typeface="Montserrat SemiBold"/>
              <a:sym typeface="Montserrat SemiBold"/>
            </a:endParaRPr>
          </a:p>
        </p:txBody>
      </p:sp>
      <p:sp>
        <p:nvSpPr>
          <p:cNvPr id="691" name="Google Shape;691;p80"/>
          <p:cNvSpPr/>
          <p:nvPr/>
        </p:nvSpPr>
        <p:spPr>
          <a:xfrm>
            <a:off x="-12" y="6138012"/>
            <a:ext cx="12192000" cy="360000"/>
          </a:xfrm>
          <a:prstGeom prst="rect">
            <a:avLst/>
          </a:prstGeom>
          <a:solidFill>
            <a:srgbClr val="2646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0: Ensure countries have access to satellite data from CEOS Agencies to report to UNFCCC following IPCC guidance</a:t>
            </a:r>
            <a:endParaRPr>
              <a:solidFill>
                <a:schemeClr val="lt1"/>
              </a:solidFill>
              <a:latin typeface="Montserrat SemiBold"/>
              <a:ea typeface="Montserrat SemiBold"/>
              <a:cs typeface="Montserrat SemiBold"/>
              <a:sym typeface="Montserrat SemiBold"/>
            </a:endParaRPr>
          </a:p>
        </p:txBody>
      </p:sp>
      <p:sp>
        <p:nvSpPr>
          <p:cNvPr id="692" name="Google Shape;692;p80"/>
          <p:cNvSpPr/>
          <p:nvPr/>
        </p:nvSpPr>
        <p:spPr>
          <a:xfrm>
            <a:off x="5840550" y="3727625"/>
            <a:ext cx="6122700" cy="23328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93" name="Google Shape;693;p80"/>
          <p:cNvSpPr txBox="1"/>
          <p:nvPr/>
        </p:nvSpPr>
        <p:spPr>
          <a:xfrm>
            <a:off x="5687700" y="3724225"/>
            <a:ext cx="6428400" cy="2385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i="1" lang="en-GB" sz="1300">
                <a:solidFill>
                  <a:schemeClr val="dk1"/>
                </a:solidFill>
                <a:latin typeface="Montserrat"/>
                <a:ea typeface="Montserrat"/>
                <a:cs typeface="Montserrat"/>
                <a:sym typeface="Montserrat"/>
              </a:rPr>
              <a:t>“For our Global Mangrove Watch (GMW) data workflow where we process thousands of images, </a:t>
            </a:r>
            <a:r>
              <a:rPr i="1" lang="en-GB" sz="1300">
                <a:solidFill>
                  <a:schemeClr val="dk1"/>
                </a:solidFill>
                <a:highlight>
                  <a:srgbClr val="FFFF00"/>
                </a:highlight>
                <a:latin typeface="Montserrat"/>
                <a:ea typeface="Montserrat"/>
                <a:cs typeface="Montserrat"/>
                <a:sym typeface="Montserrat"/>
              </a:rPr>
              <a:t>the CEOS-ARD standard used for the JERS-1/ALOS/ALOS-2 SAR data from JAXA has simplified our processing chains </a:t>
            </a:r>
            <a:r>
              <a:rPr i="1" lang="en-GB" sz="1300">
                <a:solidFill>
                  <a:schemeClr val="dk1"/>
                </a:solidFill>
                <a:latin typeface="Montserrat"/>
                <a:ea typeface="Montserrat"/>
                <a:cs typeface="Montserrat"/>
                <a:sym typeface="Montserrat"/>
              </a:rPr>
              <a:t>with data now provided as GeoTIFFs and with standardised metadata. The specified pre-processing, including geometric rectification and radiometric terrain correction, has also been a significant help and reduced our internal data processing effort.”</a:t>
            </a:r>
            <a:endParaRPr i="1" sz="13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300">
              <a:solidFill>
                <a:schemeClr val="dk1"/>
              </a:solidFill>
              <a:latin typeface="Montserrat"/>
              <a:ea typeface="Montserrat"/>
              <a:cs typeface="Montserrat"/>
              <a:sym typeface="Montserrat"/>
            </a:endParaRPr>
          </a:p>
          <a:p>
            <a:pPr indent="0" lvl="0" marL="0" rtl="0" algn="l">
              <a:spcBef>
                <a:spcPts val="0"/>
              </a:spcBef>
              <a:spcAft>
                <a:spcPts val="0"/>
              </a:spcAft>
              <a:buClr>
                <a:srgbClr val="000000"/>
              </a:buClr>
              <a:buSzPts val="1100"/>
              <a:buFont typeface="Arial"/>
              <a:buNone/>
            </a:pPr>
            <a:r>
              <a:rPr i="1" lang="en-GB" sz="1300">
                <a:solidFill>
                  <a:schemeClr val="dk1"/>
                </a:solidFill>
                <a:latin typeface="Montserrat"/>
                <a:ea typeface="Montserrat"/>
                <a:cs typeface="Montserrat"/>
                <a:sym typeface="Montserrat"/>
              </a:rPr>
              <a:t>Dr Pete Bunting, </a:t>
            </a:r>
            <a:endParaRPr i="1" sz="1300">
              <a:solidFill>
                <a:schemeClr val="dk1"/>
              </a:solidFill>
              <a:latin typeface="Montserrat"/>
              <a:ea typeface="Montserrat"/>
              <a:cs typeface="Montserrat"/>
              <a:sym typeface="Montserrat"/>
            </a:endParaRPr>
          </a:p>
          <a:p>
            <a:pPr indent="0" lvl="0" marL="0" rtl="0" algn="l">
              <a:spcBef>
                <a:spcPts val="0"/>
              </a:spcBef>
              <a:spcAft>
                <a:spcPts val="0"/>
              </a:spcAft>
              <a:buClr>
                <a:srgbClr val="000000"/>
              </a:buClr>
              <a:buSzPts val="1100"/>
              <a:buFont typeface="Arial"/>
              <a:buNone/>
            </a:pPr>
            <a:r>
              <a:rPr i="1" lang="en-GB" sz="1300">
                <a:solidFill>
                  <a:schemeClr val="dk1"/>
                </a:solidFill>
                <a:latin typeface="Montserrat"/>
                <a:ea typeface="Montserrat"/>
                <a:cs typeface="Montserrat"/>
                <a:sym typeface="Montserrat"/>
              </a:rPr>
              <a:t>Global Mangrove Watch Product Lead, </a:t>
            </a:r>
            <a:endParaRPr i="1" sz="1300">
              <a:solidFill>
                <a:schemeClr val="dk1"/>
              </a:solidFill>
              <a:latin typeface="Montserrat"/>
              <a:ea typeface="Montserrat"/>
              <a:cs typeface="Montserrat"/>
              <a:sym typeface="Montserrat"/>
            </a:endParaRPr>
          </a:p>
          <a:p>
            <a:pPr indent="0" lvl="0" marL="0" rtl="0" algn="l">
              <a:spcBef>
                <a:spcPts val="0"/>
              </a:spcBef>
              <a:spcAft>
                <a:spcPts val="0"/>
              </a:spcAft>
              <a:buClr>
                <a:srgbClr val="000000"/>
              </a:buClr>
              <a:buSzPts val="1100"/>
              <a:buFont typeface="Arial"/>
              <a:buNone/>
            </a:pPr>
            <a:r>
              <a:rPr i="1" lang="en-GB" sz="1300">
                <a:solidFill>
                  <a:schemeClr val="dk1"/>
                </a:solidFill>
                <a:latin typeface="Montserrat"/>
                <a:ea typeface="Montserrat"/>
                <a:cs typeface="Montserrat"/>
                <a:sym typeface="Montserrat"/>
              </a:rPr>
              <a:t>Aberystwyth University, UK</a:t>
            </a:r>
            <a:endParaRPr sz="1300">
              <a:solidFill>
                <a:schemeClr val="dk1"/>
              </a:solidFill>
              <a:latin typeface="Montserrat"/>
              <a:ea typeface="Montserrat"/>
              <a:cs typeface="Montserrat"/>
              <a:sym typeface="Montserrat"/>
            </a:endParaRPr>
          </a:p>
        </p:txBody>
      </p:sp>
      <p:grpSp>
        <p:nvGrpSpPr>
          <p:cNvPr id="694" name="Google Shape;694;p80"/>
          <p:cNvGrpSpPr/>
          <p:nvPr/>
        </p:nvGrpSpPr>
        <p:grpSpPr>
          <a:xfrm>
            <a:off x="10370361" y="5069516"/>
            <a:ext cx="1040619" cy="1040619"/>
            <a:chOff x="2818186" y="2662770"/>
            <a:chExt cx="1156500" cy="1156500"/>
          </a:xfrm>
        </p:grpSpPr>
        <p:sp>
          <p:nvSpPr>
            <p:cNvPr id="695" name="Google Shape;695;p80"/>
            <p:cNvSpPr/>
            <p:nvPr/>
          </p:nvSpPr>
          <p:spPr>
            <a:xfrm>
              <a:off x="2818186" y="2662770"/>
              <a:ext cx="1156500" cy="1156500"/>
            </a:xfrm>
            <a:prstGeom prst="ellipse">
              <a:avLst/>
            </a:prstGeom>
            <a:solidFill>
              <a:schemeClr val="lt1"/>
            </a:solidFill>
            <a:ln cap="flat" cmpd="sng" w="9525">
              <a:solidFill>
                <a:srgbClr val="59595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96" name="Google Shape;696;p80" title="64529845.png"/>
            <p:cNvPicPr preferRelativeResize="0"/>
            <p:nvPr/>
          </p:nvPicPr>
          <p:blipFill rotWithShape="1">
            <a:blip r:embed="rId6">
              <a:alphaModFix/>
            </a:blip>
            <a:srcRect b="0" l="5373" r="5382" t="0"/>
            <a:stretch/>
          </p:blipFill>
          <p:spPr>
            <a:xfrm>
              <a:off x="2987892" y="2783252"/>
              <a:ext cx="817131" cy="915579"/>
            </a:xfrm>
            <a:prstGeom prst="rect">
              <a:avLst/>
            </a:prstGeom>
            <a:noFill/>
            <a:ln>
              <a:noFill/>
            </a:ln>
          </p:spPr>
        </p:pic>
      </p:gr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00" name="Shape 700"/>
        <p:cNvGrpSpPr/>
        <p:nvPr/>
      </p:nvGrpSpPr>
      <p:grpSpPr>
        <a:xfrm>
          <a:off x="0" y="0"/>
          <a:ext cx="0" cy="0"/>
          <a:chOff x="0" y="0"/>
          <a:chExt cx="0" cy="0"/>
        </a:xfrm>
      </p:grpSpPr>
      <p:sp>
        <p:nvSpPr>
          <p:cNvPr id="701" name="Google Shape;701;p81"/>
          <p:cNvSpPr/>
          <p:nvPr/>
        </p:nvSpPr>
        <p:spPr>
          <a:xfrm>
            <a:off x="0" y="6498000"/>
            <a:ext cx="12192000" cy="3600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02" name="Google Shape;702;p81"/>
          <p:cNvSpPr/>
          <p:nvPr/>
        </p:nvSpPr>
        <p:spPr>
          <a:xfrm>
            <a:off x="10059825" y="1228600"/>
            <a:ext cx="1854300" cy="1997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703" name="Google Shape;703;p81"/>
          <p:cNvSpPr txBox="1"/>
          <p:nvPr>
            <p:ph type="title"/>
          </p:nvPr>
        </p:nvSpPr>
        <p:spPr>
          <a:xfrm>
            <a:off x="176048" y="175939"/>
            <a:ext cx="9387000" cy="779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GB" sz="3600">
                <a:solidFill>
                  <a:schemeClr val="dk1"/>
                </a:solidFill>
              </a:rPr>
              <a:t>Radarsat-2 Tropical Forests Dataset</a:t>
            </a:r>
            <a:endParaRPr sz="3600">
              <a:solidFill>
                <a:schemeClr val="dk1"/>
              </a:solidFill>
            </a:endParaRPr>
          </a:p>
        </p:txBody>
      </p:sp>
      <p:sp>
        <p:nvSpPr>
          <p:cNvPr id="704" name="Google Shape;704;p81"/>
          <p:cNvSpPr/>
          <p:nvPr/>
        </p:nvSpPr>
        <p:spPr>
          <a:xfrm>
            <a:off x="-12" y="6498000"/>
            <a:ext cx="12192000" cy="360000"/>
          </a:xfrm>
          <a:prstGeom prst="rect">
            <a:avLst/>
          </a:prstGeom>
          <a:solidFill>
            <a:srgbClr val="264653">
              <a:alpha val="75950"/>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0.1: Ensure data policies remain open and free and that all relevant satellite Level 1b data are available to Parties as needed. </a:t>
            </a:r>
            <a:endParaRPr>
              <a:solidFill>
                <a:schemeClr val="lt1"/>
              </a:solidFill>
              <a:latin typeface="Montserrat SemiBold"/>
              <a:ea typeface="Montserrat SemiBold"/>
              <a:cs typeface="Montserrat SemiBold"/>
              <a:sym typeface="Montserrat SemiBold"/>
            </a:endParaRPr>
          </a:p>
        </p:txBody>
      </p:sp>
      <p:sp>
        <p:nvSpPr>
          <p:cNvPr id="705" name="Google Shape;705;p81"/>
          <p:cNvSpPr/>
          <p:nvPr/>
        </p:nvSpPr>
        <p:spPr>
          <a:xfrm>
            <a:off x="-12" y="6138012"/>
            <a:ext cx="12192000" cy="360000"/>
          </a:xfrm>
          <a:prstGeom prst="rect">
            <a:avLst/>
          </a:prstGeom>
          <a:solidFill>
            <a:srgbClr val="26465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GB">
                <a:solidFill>
                  <a:schemeClr val="lt1"/>
                </a:solidFill>
                <a:latin typeface="Montserrat SemiBold"/>
                <a:ea typeface="Montserrat SemiBold"/>
                <a:cs typeface="Montserrat SemiBold"/>
                <a:sym typeface="Montserrat SemiBold"/>
              </a:rPr>
              <a:t>0: Ensure countries have access to satellite data from CEOS Agencies to report to UNFCCC following IPCC guidance</a:t>
            </a:r>
            <a:endParaRPr>
              <a:solidFill>
                <a:schemeClr val="lt1"/>
              </a:solidFill>
              <a:latin typeface="Montserrat SemiBold"/>
              <a:ea typeface="Montserrat SemiBold"/>
              <a:cs typeface="Montserrat SemiBold"/>
              <a:sym typeface="Montserrat SemiBold"/>
            </a:endParaRPr>
          </a:p>
        </p:txBody>
      </p:sp>
      <p:pic>
        <p:nvPicPr>
          <p:cNvPr id="706" name="Google Shape;706;p81"/>
          <p:cNvPicPr preferRelativeResize="0"/>
          <p:nvPr/>
        </p:nvPicPr>
        <p:blipFill rotWithShape="1">
          <a:blip r:embed="rId3">
            <a:alphaModFix/>
          </a:blip>
          <a:srcRect b="0" l="0" r="0" t="0"/>
          <a:stretch/>
        </p:blipFill>
        <p:spPr>
          <a:xfrm>
            <a:off x="4677762" y="3922807"/>
            <a:ext cx="7236374" cy="2029850"/>
          </a:xfrm>
          <a:prstGeom prst="rect">
            <a:avLst/>
          </a:prstGeom>
          <a:noFill/>
          <a:ln>
            <a:noFill/>
          </a:ln>
        </p:spPr>
      </p:pic>
      <p:pic>
        <p:nvPicPr>
          <p:cNvPr id="707" name="Google Shape;707;p81"/>
          <p:cNvPicPr preferRelativeResize="0"/>
          <p:nvPr/>
        </p:nvPicPr>
        <p:blipFill>
          <a:blip r:embed="rId4">
            <a:alphaModFix/>
          </a:blip>
          <a:stretch>
            <a:fillRect/>
          </a:stretch>
        </p:blipFill>
        <p:spPr>
          <a:xfrm>
            <a:off x="277862" y="3938957"/>
            <a:ext cx="4035349" cy="1997551"/>
          </a:xfrm>
          <a:prstGeom prst="rect">
            <a:avLst/>
          </a:prstGeom>
          <a:noFill/>
          <a:ln>
            <a:noFill/>
          </a:ln>
        </p:spPr>
      </p:pic>
      <p:pic>
        <p:nvPicPr>
          <p:cNvPr id="708" name="Google Shape;708;p81"/>
          <p:cNvPicPr preferRelativeResize="0"/>
          <p:nvPr/>
        </p:nvPicPr>
        <p:blipFill>
          <a:blip r:embed="rId5">
            <a:alphaModFix/>
          </a:blip>
          <a:stretch>
            <a:fillRect/>
          </a:stretch>
        </p:blipFill>
        <p:spPr>
          <a:xfrm>
            <a:off x="10218625" y="1443549"/>
            <a:ext cx="1560049" cy="1568876"/>
          </a:xfrm>
          <a:prstGeom prst="rect">
            <a:avLst/>
          </a:prstGeom>
          <a:noFill/>
          <a:ln>
            <a:noFill/>
          </a:ln>
        </p:spPr>
      </p:pic>
      <p:sp>
        <p:nvSpPr>
          <p:cNvPr id="709" name="Google Shape;709;p81"/>
          <p:cNvSpPr txBox="1"/>
          <p:nvPr>
            <p:ph idx="1" type="body"/>
          </p:nvPr>
        </p:nvSpPr>
        <p:spPr>
          <a:xfrm>
            <a:off x="176050" y="1161925"/>
            <a:ext cx="9797400" cy="27795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GB" sz="1700">
                <a:solidFill>
                  <a:schemeClr val="dk1"/>
                </a:solidFill>
              </a:rPr>
              <a:t>Free access to processed RADARSAT-2 data over tropical forests archive datasets for science and research.</a:t>
            </a:r>
            <a:endParaRPr sz="1700">
              <a:solidFill>
                <a:schemeClr val="dk1"/>
              </a:solidFill>
            </a:endParaRPr>
          </a:p>
          <a:p>
            <a:pPr indent="0" lvl="0" marL="0" rtl="0" algn="l">
              <a:lnSpc>
                <a:spcPct val="115000"/>
              </a:lnSpc>
              <a:spcBef>
                <a:spcPts val="600"/>
              </a:spcBef>
              <a:spcAft>
                <a:spcPts val="0"/>
              </a:spcAft>
              <a:buNone/>
            </a:pPr>
            <a:r>
              <a:rPr lang="en-GB" sz="1700">
                <a:solidFill>
                  <a:schemeClr val="dk1"/>
                </a:solidFill>
              </a:rPr>
              <a:t>CSA in collaboration with Natural Resources Canada’s Canada Centre for Mapping and Earth Observation (CCMEO) and MDA Space.</a:t>
            </a:r>
            <a:endParaRPr sz="1700">
              <a:solidFill>
                <a:schemeClr val="dk1"/>
              </a:solidFill>
            </a:endParaRPr>
          </a:p>
          <a:p>
            <a:pPr indent="0" lvl="0" marL="0" rtl="0" algn="l">
              <a:lnSpc>
                <a:spcPct val="115000"/>
              </a:lnSpc>
              <a:spcBef>
                <a:spcPts val="600"/>
              </a:spcBef>
              <a:spcAft>
                <a:spcPts val="0"/>
              </a:spcAft>
              <a:buNone/>
            </a:pPr>
            <a:r>
              <a:rPr lang="en-GB" sz="1700">
                <a:solidFill>
                  <a:schemeClr val="dk1"/>
                </a:solidFill>
              </a:rPr>
              <a:t>High-resolution C-band Synthetic Aperture Radar (SAR) data available through the Earth Observation Data Management System (EODMS) platform, spans over a decade – from 2014 to 2024. </a:t>
            </a:r>
            <a:endParaRPr sz="1700">
              <a:solidFill>
                <a:schemeClr val="dk1"/>
              </a:solidFill>
            </a:endParaRPr>
          </a:p>
          <a:p>
            <a:pPr indent="0" lvl="0" marL="0" rtl="0" algn="l">
              <a:lnSpc>
                <a:spcPct val="115000"/>
              </a:lnSpc>
              <a:spcBef>
                <a:spcPts val="600"/>
              </a:spcBef>
              <a:spcAft>
                <a:spcPts val="0"/>
              </a:spcAft>
              <a:buNone/>
            </a:pPr>
            <a:r>
              <a:rPr lang="en-GB" sz="1700">
                <a:solidFill>
                  <a:schemeClr val="dk1"/>
                </a:solidFill>
              </a:rPr>
              <a:t>24-day revisit over four main regions: Africa, Central and South America and South-East Asia with Indonesia and additional areas expected to be available in 2026</a:t>
            </a:r>
            <a:endParaRPr sz="1700">
              <a:solidFill>
                <a:schemeClr val="dk1"/>
              </a:solidFill>
            </a:endParaRPr>
          </a:p>
          <a:p>
            <a:pPr indent="0" lvl="0" marL="0" rtl="0" algn="l">
              <a:lnSpc>
                <a:spcPct val="115000"/>
              </a:lnSpc>
              <a:spcBef>
                <a:spcPts val="600"/>
              </a:spcBef>
              <a:spcAft>
                <a:spcPts val="600"/>
              </a:spcAft>
              <a:buNone/>
            </a:pPr>
            <a:r>
              <a:t/>
            </a:r>
            <a:endParaRPr sz="1700">
              <a:solidFill>
                <a:schemeClr val="dk1"/>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sp>
        <p:nvSpPr>
          <p:cNvPr id="714" name="Google Shape;714;p82"/>
          <p:cNvSpPr/>
          <p:nvPr/>
        </p:nvSpPr>
        <p:spPr>
          <a:xfrm>
            <a:off x="0" y="1"/>
            <a:ext cx="12192000" cy="1037492"/>
          </a:xfrm>
          <a:prstGeom prst="rect">
            <a:avLst/>
          </a:prstGeom>
          <a:solidFill>
            <a:srgbClr val="0A2F41"/>
          </a:solidFill>
          <a:ln>
            <a:noFill/>
          </a:ln>
        </p:spPr>
        <p:txBody>
          <a:bodyPr anchorCtr="0" anchor="ctr" bIns="45700" lIns="91425" spcFirstLastPara="1" rIns="91425" wrap="square" tIns="45700">
            <a:noAutofit/>
          </a:bodyPr>
          <a:lstStyle/>
          <a:p>
            <a:pPr indent="0" lvl="0" marL="0" marR="0" rtl="0" algn="ctr">
              <a:spcBef>
                <a:spcPts val="0"/>
              </a:spcBef>
              <a:spcAft>
                <a:spcPts val="0"/>
              </a:spcAft>
              <a:buClr>
                <a:schemeClr val="dk1"/>
              </a:buClr>
              <a:buSzPts val="1800"/>
              <a:buFont typeface="Arial"/>
              <a:buNone/>
            </a:pPr>
            <a:r>
              <a:t/>
            </a:r>
            <a:endParaRPr b="0" i="0" sz="1800" u="none" cap="none" strike="noStrike">
              <a:solidFill>
                <a:schemeClr val="dk2"/>
              </a:solidFill>
              <a:latin typeface="Arial"/>
              <a:ea typeface="Arial"/>
              <a:cs typeface="Arial"/>
              <a:sym typeface="Arial"/>
            </a:endParaRPr>
          </a:p>
        </p:txBody>
      </p:sp>
      <p:pic>
        <p:nvPicPr>
          <p:cNvPr id="715" name="Google Shape;715;p82"/>
          <p:cNvPicPr preferRelativeResize="0"/>
          <p:nvPr/>
        </p:nvPicPr>
        <p:blipFill rotWithShape="1">
          <a:blip r:embed="rId3">
            <a:alphaModFix amt="34000"/>
          </a:blip>
          <a:srcRect b="0" l="0" r="-5834" t="0"/>
          <a:stretch/>
        </p:blipFill>
        <p:spPr>
          <a:xfrm flipH="1">
            <a:off x="9304422" y="0"/>
            <a:ext cx="2887578" cy="1037492"/>
          </a:xfrm>
          <a:prstGeom prst="rect">
            <a:avLst/>
          </a:prstGeom>
          <a:noFill/>
          <a:ln>
            <a:noFill/>
          </a:ln>
        </p:spPr>
      </p:pic>
      <p:pic>
        <p:nvPicPr>
          <p:cNvPr id="716" name="Google Shape;716;p82"/>
          <p:cNvPicPr preferRelativeResize="0"/>
          <p:nvPr/>
        </p:nvPicPr>
        <p:blipFill rotWithShape="1">
          <a:blip r:embed="rId4">
            <a:alphaModFix/>
          </a:blip>
          <a:srcRect b="0" l="0" r="0" t="0"/>
          <a:stretch/>
        </p:blipFill>
        <p:spPr>
          <a:xfrm>
            <a:off x="9791700" y="111656"/>
            <a:ext cx="2027900" cy="803439"/>
          </a:xfrm>
          <a:prstGeom prst="rect">
            <a:avLst/>
          </a:prstGeom>
          <a:noFill/>
          <a:ln>
            <a:noFill/>
          </a:ln>
          <a:effectLst>
            <a:outerShdw blurRad="50800" rotWithShape="0" algn="tl" dir="2700000" dist="38100">
              <a:srgbClr val="000000">
                <a:alpha val="40000"/>
              </a:srgbClr>
            </a:outerShdw>
          </a:effectLst>
        </p:spPr>
      </p:pic>
      <p:pic>
        <p:nvPicPr>
          <p:cNvPr descr="A map of the united states&#10;&#10;Description automatically generated" id="717" name="Google Shape;717;p82"/>
          <p:cNvPicPr preferRelativeResize="0"/>
          <p:nvPr/>
        </p:nvPicPr>
        <p:blipFill rotWithShape="1">
          <a:blip r:embed="rId5">
            <a:alphaModFix/>
          </a:blip>
          <a:srcRect b="0" l="0" r="0" t="0"/>
          <a:stretch/>
        </p:blipFill>
        <p:spPr>
          <a:xfrm>
            <a:off x="4320807" y="1076950"/>
            <a:ext cx="7772400" cy="3709805"/>
          </a:xfrm>
          <a:prstGeom prst="rect">
            <a:avLst/>
          </a:prstGeom>
          <a:noFill/>
          <a:ln>
            <a:noFill/>
          </a:ln>
        </p:spPr>
      </p:pic>
      <p:sp>
        <p:nvSpPr>
          <p:cNvPr id="718" name="Google Shape;718;p82"/>
          <p:cNvSpPr/>
          <p:nvPr/>
        </p:nvSpPr>
        <p:spPr>
          <a:xfrm flipH="1">
            <a:off x="142872" y="1124607"/>
            <a:ext cx="4099935" cy="5630145"/>
          </a:xfrm>
          <a:prstGeom prst="rect">
            <a:avLst/>
          </a:prstGeom>
          <a:solidFill>
            <a:srgbClr val="F2F2F2">
              <a:alpha val="91373"/>
            </a:srgbClr>
          </a:solidFill>
          <a:ln>
            <a:noFill/>
          </a:ln>
        </p:spPr>
        <p:txBody>
          <a:bodyPr anchorCtr="0" anchor="ctr" bIns="35025" lIns="70100" spcFirstLastPara="1" rIns="70100" wrap="square" tIns="35025">
            <a:noAutofit/>
          </a:bodyPr>
          <a:lstStyle/>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chemeClr val="lt1"/>
              </a:solidFill>
              <a:latin typeface="Montserrat"/>
              <a:ea typeface="Montserrat"/>
              <a:cs typeface="Montserrat"/>
              <a:sym typeface="Montserrat"/>
            </a:endParaRPr>
          </a:p>
        </p:txBody>
      </p:sp>
      <p:sp>
        <p:nvSpPr>
          <p:cNvPr id="719" name="Google Shape;719;p82"/>
          <p:cNvSpPr txBox="1"/>
          <p:nvPr/>
        </p:nvSpPr>
        <p:spPr>
          <a:xfrm>
            <a:off x="19577" y="1108849"/>
            <a:ext cx="4289640" cy="5493971"/>
          </a:xfrm>
          <a:prstGeom prst="rect">
            <a:avLst/>
          </a:prstGeom>
          <a:noFill/>
          <a:ln>
            <a:noFill/>
          </a:ln>
        </p:spPr>
        <p:txBody>
          <a:bodyPr anchorCtr="0" anchor="t" bIns="45700" lIns="91425" spcFirstLastPara="1" rIns="91425" wrap="square" tIns="45700">
            <a:noAutofit/>
          </a:bodyPr>
          <a:lstStyle/>
          <a:p>
            <a:pPr indent="0" lvl="0" marL="297173" marR="0" rtl="0" algn="l">
              <a:lnSpc>
                <a:spcPct val="100000"/>
              </a:lnSpc>
              <a:spcBef>
                <a:spcPts val="0"/>
              </a:spcBef>
              <a:spcAft>
                <a:spcPts val="0"/>
              </a:spcAft>
              <a:buClr>
                <a:schemeClr val="dk1"/>
              </a:buClr>
              <a:buSzPts val="1400"/>
              <a:buFont typeface="Arial"/>
              <a:buNone/>
            </a:pPr>
            <a:r>
              <a:rPr b="0" i="0" lang="en-GB" sz="1400" u="none" cap="none" strike="noStrike">
                <a:solidFill>
                  <a:schemeClr val="dk1"/>
                </a:solidFill>
                <a:latin typeface="Montserrat"/>
                <a:ea typeface="Montserrat"/>
                <a:cs typeface="Montserrat"/>
                <a:sym typeface="Montserrat"/>
              </a:rPr>
              <a:t>Objectives:</a:t>
            </a:r>
            <a:endParaRPr/>
          </a:p>
          <a:p>
            <a:pPr indent="-274313" lvl="0" marL="571486" marR="0" rtl="0" algn="l">
              <a:lnSpc>
                <a:spcPct val="100000"/>
              </a:lnSpc>
              <a:spcBef>
                <a:spcPts val="800"/>
              </a:spcBef>
              <a:spcAft>
                <a:spcPts val="0"/>
              </a:spcAft>
              <a:buClr>
                <a:schemeClr val="dk1"/>
              </a:buClr>
              <a:buSzPts val="1400"/>
              <a:buFont typeface="Arial"/>
              <a:buChar char="•"/>
            </a:pPr>
            <a:r>
              <a:rPr b="0" i="0" lang="en-GB" sz="1400" u="none" cap="none" strike="noStrike">
                <a:solidFill>
                  <a:schemeClr val="dk1"/>
                </a:solidFill>
                <a:latin typeface="Montserrat"/>
                <a:ea typeface="Montserrat"/>
                <a:cs typeface="Montserrat"/>
                <a:sym typeface="Montserrat"/>
              </a:rPr>
              <a:t>FAO supported NASA effort to use GEDI Biomass Data toward national reporting in West Africa.</a:t>
            </a:r>
            <a:endParaRPr/>
          </a:p>
          <a:p>
            <a:pPr indent="-274313" lvl="0" marL="571486" marR="0" rtl="0" algn="l">
              <a:lnSpc>
                <a:spcPct val="100000"/>
              </a:lnSpc>
              <a:spcBef>
                <a:spcPts val="800"/>
              </a:spcBef>
              <a:spcAft>
                <a:spcPts val="0"/>
              </a:spcAft>
              <a:buClr>
                <a:schemeClr val="dk1"/>
              </a:buClr>
              <a:buSzPts val="1400"/>
              <a:buFont typeface="Arial"/>
              <a:buChar char="•"/>
            </a:pPr>
            <a:r>
              <a:rPr b="0" i="0" lang="en-GB" sz="1400" u="none" cap="none" strike="noStrike">
                <a:solidFill>
                  <a:schemeClr val="dk1"/>
                </a:solidFill>
                <a:latin typeface="Montserrat"/>
                <a:ea typeface="Montserrat"/>
                <a:cs typeface="Montserrat"/>
                <a:sym typeface="Montserrat"/>
              </a:rPr>
              <a:t>5-year collaborative product ‘Global Transformation of Forests for People and Climate: a focus on West Africa’ between UN FAO, SIDA, ECOWAS</a:t>
            </a:r>
            <a:endParaRPr/>
          </a:p>
          <a:p>
            <a:pPr indent="-274313" lvl="0" marL="571486" marR="0" rtl="0" algn="l">
              <a:lnSpc>
                <a:spcPct val="100000"/>
              </a:lnSpc>
              <a:spcBef>
                <a:spcPts val="800"/>
              </a:spcBef>
              <a:spcAft>
                <a:spcPts val="0"/>
              </a:spcAft>
              <a:buClr>
                <a:schemeClr val="dk1"/>
              </a:buClr>
              <a:buSzPts val="1400"/>
              <a:buFont typeface="Arial"/>
              <a:buChar char="•"/>
            </a:pPr>
            <a:r>
              <a:rPr b="0" i="0" lang="en-GB" sz="1400" u="none" cap="none" strike="noStrike">
                <a:solidFill>
                  <a:schemeClr val="dk1"/>
                </a:solidFill>
                <a:latin typeface="Montserrat"/>
                <a:ea typeface="Montserrat"/>
                <a:cs typeface="Montserrat"/>
                <a:sym typeface="Montserrat"/>
              </a:rPr>
              <a:t>Little forest biomass data are available in the 15 participating West African countries – can we use GEDI to gap-fill?</a:t>
            </a:r>
            <a:endParaRPr/>
          </a:p>
          <a:p>
            <a:pPr indent="-274313" lvl="0" marL="571486" marR="0" rtl="0" algn="l">
              <a:lnSpc>
                <a:spcPct val="100000"/>
              </a:lnSpc>
              <a:spcBef>
                <a:spcPts val="800"/>
              </a:spcBef>
              <a:spcAft>
                <a:spcPts val="0"/>
              </a:spcAft>
              <a:buClr>
                <a:schemeClr val="dk1"/>
              </a:buClr>
              <a:buSzPts val="1400"/>
              <a:buFont typeface="Arial"/>
              <a:buChar char="•"/>
            </a:pPr>
            <a:r>
              <a:rPr b="1" i="0" lang="en-GB" sz="1400" u="none" cap="none" strike="noStrike">
                <a:solidFill>
                  <a:schemeClr val="dk1"/>
                </a:solidFill>
                <a:latin typeface="Montserrat"/>
                <a:ea typeface="Montserrat"/>
                <a:cs typeface="Montserrat"/>
                <a:sym typeface="Montserrat"/>
              </a:rPr>
              <a:t>Collection of regional reference data critical to calibrate / validate GEDI</a:t>
            </a:r>
            <a:endParaRPr/>
          </a:p>
          <a:p>
            <a:pPr indent="-274313" lvl="0" marL="571486" marR="0" rtl="0" algn="l">
              <a:lnSpc>
                <a:spcPct val="100000"/>
              </a:lnSpc>
              <a:spcBef>
                <a:spcPts val="800"/>
              </a:spcBef>
              <a:spcAft>
                <a:spcPts val="0"/>
              </a:spcAft>
              <a:buClr>
                <a:schemeClr val="dk1"/>
              </a:buClr>
              <a:buSzPts val="1400"/>
              <a:buFont typeface="Arial"/>
              <a:buChar char="•"/>
            </a:pPr>
            <a:r>
              <a:rPr b="0" i="0" lang="en-GB" sz="1400" u="none" cap="none" strike="noStrike">
                <a:solidFill>
                  <a:schemeClr val="dk1"/>
                </a:solidFill>
                <a:latin typeface="Montserrat"/>
                <a:ea typeface="Montserrat"/>
                <a:cs typeface="Montserrat"/>
                <a:sym typeface="Montserrat"/>
              </a:rPr>
              <a:t>GEDI Biomass not used for national reporting yet, but FAO working with countries to uptake data </a:t>
            </a:r>
            <a:endParaRPr/>
          </a:p>
          <a:p>
            <a:pPr indent="-274313" lvl="0" marL="571486" marR="0" rtl="0" algn="l">
              <a:lnSpc>
                <a:spcPct val="100000"/>
              </a:lnSpc>
              <a:spcBef>
                <a:spcPts val="800"/>
              </a:spcBef>
              <a:spcAft>
                <a:spcPts val="0"/>
              </a:spcAft>
              <a:buClr>
                <a:schemeClr val="dk1"/>
              </a:buClr>
              <a:buSzPts val="1400"/>
              <a:buFont typeface="Arial"/>
              <a:buChar char="•"/>
            </a:pPr>
            <a:r>
              <a:rPr b="1" i="0" lang="en-GB" sz="1400" u="none" cap="none" strike="noStrike">
                <a:solidFill>
                  <a:schemeClr val="dk1"/>
                </a:solidFill>
                <a:latin typeface="Montserrat"/>
                <a:ea typeface="Montserrat"/>
                <a:cs typeface="Montserrat"/>
                <a:sym typeface="Montserrat"/>
              </a:rPr>
              <a:t>Showcase how EO-based estimates can be used to fill gaps in current guidance in the policy domain</a:t>
            </a:r>
            <a:r>
              <a:rPr b="0" i="0" lang="en-GB" sz="1400" u="none" cap="none" strike="noStrike">
                <a:solidFill>
                  <a:schemeClr val="dk1"/>
                </a:solidFill>
                <a:latin typeface="Montserrat"/>
                <a:ea typeface="Montserrat"/>
                <a:cs typeface="Montserrat"/>
                <a:sym typeface="Montserrat"/>
              </a:rPr>
              <a:t>, such as biomass estimates in lands outside ‘forests’ and EO-based estimates for refining IPCC Tier 1 defaults. </a:t>
            </a:r>
            <a:endParaRPr/>
          </a:p>
        </p:txBody>
      </p:sp>
      <p:pic>
        <p:nvPicPr>
          <p:cNvPr id="720" name="Google Shape;720;p82"/>
          <p:cNvPicPr preferRelativeResize="0"/>
          <p:nvPr/>
        </p:nvPicPr>
        <p:blipFill rotWithShape="1">
          <a:blip r:embed="rId6">
            <a:alphaModFix/>
          </a:blip>
          <a:srcRect b="0" l="0" r="0" t="0"/>
          <a:stretch/>
        </p:blipFill>
        <p:spPr>
          <a:xfrm>
            <a:off x="6096000" y="2530599"/>
            <a:ext cx="1176873" cy="1887949"/>
          </a:xfrm>
          <a:prstGeom prst="rect">
            <a:avLst/>
          </a:prstGeom>
          <a:noFill/>
          <a:ln>
            <a:noFill/>
          </a:ln>
        </p:spPr>
      </p:pic>
      <p:pic>
        <p:nvPicPr>
          <p:cNvPr id="721" name="Google Shape;721;p82"/>
          <p:cNvPicPr preferRelativeResize="0"/>
          <p:nvPr/>
        </p:nvPicPr>
        <p:blipFill rotWithShape="1">
          <a:blip r:embed="rId7">
            <a:alphaModFix/>
          </a:blip>
          <a:srcRect b="0" l="0" r="0" t="0"/>
          <a:stretch/>
        </p:blipFill>
        <p:spPr>
          <a:xfrm>
            <a:off x="4387565" y="4616311"/>
            <a:ext cx="2976309" cy="1854691"/>
          </a:xfrm>
          <a:prstGeom prst="rect">
            <a:avLst/>
          </a:prstGeom>
          <a:noFill/>
          <a:ln>
            <a:noFill/>
          </a:ln>
        </p:spPr>
      </p:pic>
      <p:pic>
        <p:nvPicPr>
          <p:cNvPr descr="IMG_20230720_124757" id="722" name="Google Shape;722;p82"/>
          <p:cNvPicPr preferRelativeResize="0"/>
          <p:nvPr/>
        </p:nvPicPr>
        <p:blipFill rotWithShape="1">
          <a:blip r:embed="rId8">
            <a:alphaModFix/>
          </a:blip>
          <a:srcRect b="0" l="0" r="0" t="0"/>
          <a:stretch/>
        </p:blipFill>
        <p:spPr>
          <a:xfrm>
            <a:off x="7378912" y="5094369"/>
            <a:ext cx="1451709" cy="1090013"/>
          </a:xfrm>
          <a:prstGeom prst="rect">
            <a:avLst/>
          </a:prstGeom>
          <a:noFill/>
          <a:ln>
            <a:noFill/>
          </a:ln>
        </p:spPr>
      </p:pic>
      <p:pic>
        <p:nvPicPr>
          <p:cNvPr descr="IMG_20230720_130252" id="723" name="Google Shape;723;p82"/>
          <p:cNvPicPr preferRelativeResize="0"/>
          <p:nvPr/>
        </p:nvPicPr>
        <p:blipFill rotWithShape="1">
          <a:blip r:embed="rId9">
            <a:alphaModFix/>
          </a:blip>
          <a:srcRect b="0" l="0" r="0" t="0"/>
          <a:stretch/>
        </p:blipFill>
        <p:spPr>
          <a:xfrm>
            <a:off x="8871316" y="5094368"/>
            <a:ext cx="1451673" cy="1090014"/>
          </a:xfrm>
          <a:prstGeom prst="rect">
            <a:avLst/>
          </a:prstGeom>
          <a:noFill/>
          <a:ln>
            <a:noFill/>
          </a:ln>
        </p:spPr>
      </p:pic>
      <p:pic>
        <p:nvPicPr>
          <p:cNvPr descr="Food and Agriculture Organization | United Nations" id="724" name="Google Shape;724;p82"/>
          <p:cNvPicPr preferRelativeResize="0"/>
          <p:nvPr/>
        </p:nvPicPr>
        <p:blipFill rotWithShape="1">
          <a:blip r:embed="rId10">
            <a:alphaModFix/>
          </a:blip>
          <a:srcRect b="0" l="0" r="0" t="0"/>
          <a:stretch/>
        </p:blipFill>
        <p:spPr>
          <a:xfrm>
            <a:off x="10135972" y="5543656"/>
            <a:ext cx="2252242" cy="1263905"/>
          </a:xfrm>
          <a:prstGeom prst="rect">
            <a:avLst/>
          </a:prstGeom>
          <a:noFill/>
          <a:ln>
            <a:noFill/>
          </a:ln>
        </p:spPr>
      </p:pic>
      <p:cxnSp>
        <p:nvCxnSpPr>
          <p:cNvPr id="725" name="Google Shape;725;p82"/>
          <p:cNvCxnSpPr>
            <a:endCxn id="722" idx="0"/>
          </p:cNvCxnSpPr>
          <p:nvPr/>
        </p:nvCxnSpPr>
        <p:spPr>
          <a:xfrm>
            <a:off x="6503666" y="4092069"/>
            <a:ext cx="1601100" cy="1002300"/>
          </a:xfrm>
          <a:prstGeom prst="straightConnector1">
            <a:avLst/>
          </a:prstGeom>
          <a:noFill/>
          <a:ln cap="flat" cmpd="sng" w="12700">
            <a:solidFill>
              <a:schemeClr val="accent1"/>
            </a:solidFill>
            <a:prstDash val="solid"/>
            <a:miter lim="8000"/>
            <a:headEnd len="sm" w="sm" type="none"/>
            <a:tailEnd len="med" w="med" type="triangle"/>
          </a:ln>
        </p:spPr>
      </p:cxnSp>
      <p:cxnSp>
        <p:nvCxnSpPr>
          <p:cNvPr id="726" name="Google Shape;726;p82"/>
          <p:cNvCxnSpPr>
            <a:endCxn id="723" idx="0"/>
          </p:cNvCxnSpPr>
          <p:nvPr/>
        </p:nvCxnSpPr>
        <p:spPr>
          <a:xfrm>
            <a:off x="6503552" y="3828968"/>
            <a:ext cx="3093600" cy="1265400"/>
          </a:xfrm>
          <a:prstGeom prst="straightConnector1">
            <a:avLst/>
          </a:prstGeom>
          <a:noFill/>
          <a:ln cap="flat" cmpd="sng" w="12700">
            <a:solidFill>
              <a:schemeClr val="accent1"/>
            </a:solidFill>
            <a:prstDash val="solid"/>
            <a:miter lim="8000"/>
            <a:headEnd len="sm" w="sm" type="none"/>
            <a:tailEnd len="med" w="med" type="triangle"/>
          </a:ln>
        </p:spPr>
      </p:cxnSp>
      <p:sp>
        <p:nvSpPr>
          <p:cNvPr id="727" name="Google Shape;727;p82"/>
          <p:cNvSpPr txBox="1"/>
          <p:nvPr/>
        </p:nvSpPr>
        <p:spPr>
          <a:xfrm>
            <a:off x="94020" y="103248"/>
            <a:ext cx="9266956" cy="64629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lt1"/>
              </a:buClr>
              <a:buSzPts val="3600"/>
              <a:buFont typeface="Montserrat"/>
              <a:buNone/>
            </a:pPr>
            <a:r>
              <a:rPr b="0" i="0" lang="en-GB" sz="3600" u="none" cap="none" strike="noStrike">
                <a:solidFill>
                  <a:schemeClr val="lt1"/>
                </a:solidFill>
                <a:latin typeface="Montserrat"/>
                <a:ea typeface="Montserrat"/>
                <a:cs typeface="Montserrat"/>
                <a:sym typeface="Montserrat"/>
              </a:rPr>
              <a:t>Biomass Harmonization Past Activities</a:t>
            </a:r>
            <a:endParaRPr b="0" i="0" sz="3600" u="none" cap="none" strike="noStrike">
              <a:solidFill>
                <a:schemeClr val="dk1"/>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eos">
  <a:themeElements>
    <a:clrScheme name="Custom 2">
      <a:dk1>
        <a:srgbClr val="000000"/>
      </a:dk1>
      <a:lt1>
        <a:srgbClr val="FFFFFF"/>
      </a:lt1>
      <a:dk2>
        <a:srgbClr val="44546A"/>
      </a:dk2>
      <a:lt2>
        <a:srgbClr val="E7E6E6"/>
      </a:lt2>
      <a:accent1>
        <a:srgbClr val="33445F"/>
      </a:accent1>
      <a:accent2>
        <a:srgbClr val="A3CB34"/>
      </a:accent2>
      <a:accent3>
        <a:srgbClr val="C1666B"/>
      </a:accent3>
      <a:accent4>
        <a:srgbClr val="DDDDDD"/>
      </a:accent4>
      <a:accent5>
        <a:srgbClr val="7BC0D7"/>
      </a:accent5>
      <a:accent6>
        <a:srgbClr val="D1462F"/>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