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3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6858000" cx="12192000"/>
  <p:notesSz cx="6858000" cy="9144000"/>
  <p:embeddedFontLst>
    <p:embeddedFont>
      <p:font typeface="Montserrat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-regular.fntdata"/><Relationship Id="rId10" Type="http://schemas.openxmlformats.org/officeDocument/2006/relationships/slide" Target="slides/slide6.xml"/><Relationship Id="rId13" Type="http://schemas.openxmlformats.org/officeDocument/2006/relationships/font" Target="fonts/Montserrat-italic.fntdata"/><Relationship Id="rId12" Type="http://schemas.openxmlformats.org/officeDocument/2006/relationships/font" Target="fonts/Montserrat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schemas.openxmlformats.org/officeDocument/2006/relationships/font" Target="fonts/Montserra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f6c58531a3_0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f6c58531a3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f6c58531a3_0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f6c58531a3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6c58531a3_0_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f6c58531a3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f6c58531a3_0_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f6c58531a3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f6c58531a3_0_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f6c58531a3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6.jpg"/><Relationship Id="rId4" Type="http://schemas.openxmlformats.org/officeDocument/2006/relationships/image" Target="../media/image3.jpg"/><Relationship Id="rId5" Type="http://schemas.openxmlformats.org/officeDocument/2006/relationships/image" Target="../media/image1.png"/><Relationship Id="rId6" Type="http://schemas.openxmlformats.org/officeDocument/2006/relationships/image" Target="../media/image9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301750" y="2265730"/>
            <a:ext cx="8288157" cy="2756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/>
          <p:cNvPicPr preferRelativeResize="0"/>
          <p:nvPr/>
        </p:nvPicPr>
        <p:blipFill rotWithShape="1">
          <a:blip r:embed="rId3">
            <a:alphaModFix/>
          </a:blip>
          <a:srcRect b="-114" l="0" r="0" t="0"/>
          <a:stretch/>
        </p:blipFill>
        <p:spPr>
          <a:xfrm flipH="1" rot="10800000">
            <a:off x="2824280" y="4824248"/>
            <a:ext cx="5391556" cy="20380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nature&#10;&#10;Description automatically generated" id="14" name="Google Shape;14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77344" y="-1"/>
            <a:ext cx="3714656" cy="268681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2"/>
          <p:cNvSpPr/>
          <p:nvPr/>
        </p:nvSpPr>
        <p:spPr>
          <a:xfrm flipH="1">
            <a:off x="5456394" y="1968439"/>
            <a:ext cx="6751471" cy="4901119"/>
          </a:xfrm>
          <a:custGeom>
            <a:rect b="b" l="l" r="r" t="t"/>
            <a:pathLst>
              <a:path extrusionOk="0" h="4901119" w="6751471">
                <a:moveTo>
                  <a:pt x="0" y="4901119"/>
                </a:moveTo>
                <a:cubicBezTo>
                  <a:pt x="794" y="3261063"/>
                  <a:pt x="1588" y="1640056"/>
                  <a:pt x="2382" y="0"/>
                </a:cubicBezTo>
                <a:lnTo>
                  <a:pt x="6751471" y="4901119"/>
                </a:lnTo>
                <a:lnTo>
                  <a:pt x="0" y="49011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rotWithShape="0" algn="br" dir="135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2"/>
          <p:cNvSpPr/>
          <p:nvPr/>
        </p:nvSpPr>
        <p:spPr>
          <a:xfrm flipH="1">
            <a:off x="-4784" y="-14542"/>
            <a:ext cx="12199164" cy="6874921"/>
          </a:xfrm>
          <a:custGeom>
            <a:rect b="b" l="l" r="r" t="t"/>
            <a:pathLst>
              <a:path extrusionOk="0" h="6836301" w="14761910">
                <a:moveTo>
                  <a:pt x="11356917" y="6833935"/>
                </a:moveTo>
                <a:lnTo>
                  <a:pt x="0" y="12611"/>
                </a:lnTo>
                <a:lnTo>
                  <a:pt x="14761631" y="0"/>
                </a:lnTo>
                <a:cubicBezTo>
                  <a:pt x="14763636" y="1138989"/>
                  <a:pt x="14754117" y="2277978"/>
                  <a:pt x="14756122" y="3416967"/>
                </a:cubicBezTo>
                <a:cubicBezTo>
                  <a:pt x="14754955" y="4555956"/>
                  <a:pt x="14759552" y="5697312"/>
                  <a:pt x="14758385" y="6836301"/>
                </a:cubicBezTo>
                <a:lnTo>
                  <a:pt x="11356917" y="68339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rotWithShape="0" algn="t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8431" y="5311498"/>
            <a:ext cx="2738896" cy="1508514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18" name="Google Shape;18;p2"/>
          <p:cNvPicPr preferRelativeResize="0"/>
          <p:nvPr/>
        </p:nvPicPr>
        <p:blipFill rotWithShape="1">
          <a:blip r:embed="rId6">
            <a:alphaModFix amt="34000"/>
          </a:blip>
          <a:srcRect b="-8774" l="32582" r="8554" t="2399"/>
          <a:stretch/>
        </p:blipFill>
        <p:spPr>
          <a:xfrm rot="5400000">
            <a:off x="5734286" y="-1016167"/>
            <a:ext cx="5455273" cy="7480884"/>
          </a:xfrm>
          <a:prstGeom prst="rtTriangle">
            <a:avLst/>
          </a:prstGeom>
          <a:noFill/>
          <a:ln>
            <a:noFill/>
          </a:ln>
        </p:spPr>
      </p:pic>
      <p:pic>
        <p:nvPicPr>
          <p:cNvPr id="19" name="Google Shape;19;p2"/>
          <p:cNvPicPr preferRelativeResize="0"/>
          <p:nvPr/>
        </p:nvPicPr>
        <p:blipFill rotWithShape="1">
          <a:blip r:embed="rId6">
            <a:alphaModFix amt="34000"/>
          </a:blip>
          <a:srcRect b="674" l="54017" r="11355" t="36082"/>
          <a:stretch/>
        </p:blipFill>
        <p:spPr>
          <a:xfrm rot="-5400000">
            <a:off x="5792642" y="4819952"/>
            <a:ext cx="1719709" cy="2366806"/>
          </a:xfrm>
          <a:prstGeom prst="rtTriangle">
            <a:avLst/>
          </a:prstGeom>
          <a:noFill/>
          <a:ln>
            <a:noFill/>
          </a:ln>
        </p:spPr>
      </p:pic>
      <p:sp>
        <p:nvSpPr>
          <p:cNvPr id="20" name="Google Shape;20;p2"/>
          <p:cNvSpPr txBox="1"/>
          <p:nvPr>
            <p:ph type="title"/>
          </p:nvPr>
        </p:nvSpPr>
        <p:spPr>
          <a:xfrm>
            <a:off x="176047" y="175938"/>
            <a:ext cx="6157185" cy="39726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Montserrat"/>
              <a:buNone/>
              <a:defRPr i="0" sz="8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" name="Google Shape;23;p3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25" name="Google Shape;25;p3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3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3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" name="Google Shape;28;p3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" name="Google Shape;29;p3"/>
          <p:cNvSpPr txBox="1"/>
          <p:nvPr>
            <p:ph idx="1" type="body"/>
          </p:nvPr>
        </p:nvSpPr>
        <p:spPr>
          <a:xfrm>
            <a:off x="324233" y="1558533"/>
            <a:ext cx="11495400" cy="46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0" name="Google Shape;30;p3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" name="Google Shape;33;p4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35" name="Google Shape;35;p4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4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4"/>
          <p:cNvSpPr txBox="1"/>
          <p:nvPr>
            <p:ph idx="1" type="body"/>
          </p:nvPr>
        </p:nvSpPr>
        <p:spPr>
          <a:xfrm>
            <a:off x="386632" y="1445923"/>
            <a:ext cx="5509008" cy="4775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8" name="Google Shape;38;p4"/>
          <p:cNvSpPr txBox="1"/>
          <p:nvPr>
            <p:ph idx="2" type="body"/>
          </p:nvPr>
        </p:nvSpPr>
        <p:spPr>
          <a:xfrm>
            <a:off x="6296361" y="1445923"/>
            <a:ext cx="5509008" cy="4775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9" name="Google Shape;39;p4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sz="14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" name="Google Shape;40;p4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1" name="Google Shape;41;p4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5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" name="Google Shape;44;p5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46" name="Google Shape;46;p5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5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5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sz="14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" name="Google Shape;49;p5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0" name="Google Shape;50;p5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>
  <p:cSld name="Content with Caption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6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" name="Google Shape;53;p6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55" name="Google Shape;55;p6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6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6"/>
          <p:cNvSpPr txBox="1"/>
          <p:nvPr>
            <p:ph idx="1" type="body"/>
          </p:nvPr>
        </p:nvSpPr>
        <p:spPr>
          <a:xfrm>
            <a:off x="5180012" y="1373852"/>
            <a:ext cx="6172200" cy="4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Char char="❖"/>
              <a:defRPr i="0" sz="3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4064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▪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810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o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556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556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8" name="Google Shape;58;p6"/>
          <p:cNvSpPr txBox="1"/>
          <p:nvPr>
            <p:ph idx="2" type="body"/>
          </p:nvPr>
        </p:nvSpPr>
        <p:spPr>
          <a:xfrm>
            <a:off x="839788" y="1373852"/>
            <a:ext cx="3932237" cy="46305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i="0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286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i="0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228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i="0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2286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2286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228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228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228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228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9" name="Google Shape;59;p6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sz="14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6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61" name="Google Shape;61;p6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Google Shape;7;p1"/>
          <p:cNvPicPr preferRelativeResize="0"/>
          <p:nvPr/>
        </p:nvPicPr>
        <p:blipFill rotWithShape="1">
          <a:blip r:embed="rId1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9" name="Google Shape;9;p1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1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3"/>
    <p:sldLayoutId id="2147483649" r:id="rId4"/>
    <p:sldLayoutId id="2147483650" r:id="rId5"/>
    <p:sldLayoutId id="2147483651" r:id="rId6"/>
    <p:sldLayoutId id="2147483652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7"/>
          <p:cNvSpPr txBox="1"/>
          <p:nvPr>
            <p:ph type="title"/>
          </p:nvPr>
        </p:nvSpPr>
        <p:spPr>
          <a:xfrm>
            <a:off x="186550" y="377800"/>
            <a:ext cx="8178900" cy="32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</a:pPr>
            <a:r>
              <a:rPr lang="en-GB" sz="5400"/>
              <a:t>Proposal: Annual Report on the State of the CEOS Virtual Constellations</a:t>
            </a:r>
            <a:endParaRPr i="1" sz="19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" name="Google Shape;67;p7"/>
          <p:cNvSpPr/>
          <p:nvPr/>
        </p:nvSpPr>
        <p:spPr>
          <a:xfrm>
            <a:off x="7272909" y="4252807"/>
            <a:ext cx="4833000" cy="26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Libby Rose</a:t>
            </a:r>
            <a:endParaRPr b="1" sz="22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2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Agenda Item</a:t>
            </a:r>
            <a:r>
              <a:rPr b="1" lang="en-GB" sz="2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 1.3</a:t>
            </a:r>
            <a:endParaRPr b="1" sz="22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</a:t>
            </a:r>
            <a:endParaRPr b="1" sz="22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Washington DC, USA</a:t>
            </a:r>
            <a:endParaRPr b="1" sz="22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8-10 September, 2026</a:t>
            </a:r>
            <a:endParaRPr b="1" i="0" sz="22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8"/>
          <p:cNvSpPr txBox="1"/>
          <p:nvPr>
            <p:ph idx="1" type="body"/>
          </p:nvPr>
        </p:nvSpPr>
        <p:spPr>
          <a:xfrm>
            <a:off x="324225" y="1291375"/>
            <a:ext cx="11495400" cy="4930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rtl="0" algn="l"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Mission timelines as generated by MIM don’t always tell the full story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➔"/>
            </a:pPr>
            <a:r>
              <a:rPr lang="en-GB"/>
              <a:t>Add commentary by experts in the domain</a:t>
            </a:r>
            <a:endParaRPr/>
          </a:p>
          <a:p>
            <a:pPr indent="-406400" lvl="0" marL="457200" rtl="0" algn="l"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Gaps in the observing system aren’t succinctly and consistently reported 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➔"/>
            </a:pPr>
            <a:r>
              <a:rPr lang="en-GB"/>
              <a:t>A written report is more easily shareable and digestible rather than a series of presentations</a:t>
            </a:r>
            <a:endParaRPr/>
          </a:p>
          <a:p>
            <a:pPr indent="-406400" lvl="0" marL="457200" rtl="0" algn="l"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How these gaps are filled isn’t tracked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➔"/>
            </a:pPr>
            <a:r>
              <a:rPr lang="en-GB"/>
              <a:t>Annual report, produced in the same format each year, with commentary on how gaps previously reported are now filled</a:t>
            </a:r>
            <a:endParaRPr/>
          </a:p>
        </p:txBody>
      </p:sp>
      <p:sp>
        <p:nvSpPr>
          <p:cNvPr id="73" name="Google Shape;73;p8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Current Issues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9"/>
          <p:cNvSpPr txBox="1"/>
          <p:nvPr>
            <p:ph type="title"/>
          </p:nvPr>
        </p:nvSpPr>
        <p:spPr>
          <a:xfrm>
            <a:off x="166250" y="254225"/>
            <a:ext cx="96657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100"/>
              <a:t>State of the CEOS Virtual Constellations Report</a:t>
            </a:r>
            <a:endParaRPr sz="4000"/>
          </a:p>
        </p:txBody>
      </p:sp>
      <p:sp>
        <p:nvSpPr>
          <p:cNvPr id="79" name="Google Shape;79;p9"/>
          <p:cNvSpPr txBox="1"/>
          <p:nvPr>
            <p:ph idx="1" type="body"/>
          </p:nvPr>
        </p:nvSpPr>
        <p:spPr>
          <a:xfrm>
            <a:off x="324225" y="1369650"/>
            <a:ext cx="11495400" cy="4851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rtl="0" algn="l"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Compiled by the SIT Chair Team and presented for information to CEOS Principals at Plenary each year</a:t>
            </a:r>
            <a:endParaRPr/>
          </a:p>
          <a:p>
            <a:pPr indent="-406400" lvl="0" marL="457200" rtl="0" algn="l"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Provides timelines for key observables, alongside a paragraph of text explaining any nuances, and gaps and opportunities highlighted</a:t>
            </a:r>
            <a:endParaRPr/>
          </a:p>
          <a:p>
            <a:pPr indent="-406400" lvl="0" marL="457200" rtl="0" algn="l"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Agencies are invited to consider the gaps and opportunities in their mission planning</a:t>
            </a:r>
            <a:endParaRPr/>
          </a:p>
          <a:p>
            <a:pPr indent="-406400" lvl="0" marL="457200" rtl="0" algn="l"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Complements CGMS &amp; WIGOS analyses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0"/>
          <p:cNvSpPr txBox="1"/>
          <p:nvPr>
            <p:ph idx="1" type="body"/>
          </p:nvPr>
        </p:nvSpPr>
        <p:spPr>
          <a:xfrm>
            <a:off x="324225" y="1386300"/>
            <a:ext cx="11495400" cy="4835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rtl="0" algn="l"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Scope limited to Virtual Constellations: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-GB"/>
              <a:t>CEOS has identified these observables and domains as key areas requiring coordination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-GB"/>
              <a:t>Propose to include SAR preemptively </a:t>
            </a:r>
            <a:endParaRPr/>
          </a:p>
          <a:p>
            <a:pPr indent="-406400" lvl="0" marL="457200" rtl="0" algn="l"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Can consider adding other relevant thematic observables in the future</a:t>
            </a:r>
            <a:endParaRPr/>
          </a:p>
        </p:txBody>
      </p:sp>
      <p:sp>
        <p:nvSpPr>
          <p:cNvPr id="85" name="Google Shape;85;p10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Scope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1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Example:  </a:t>
            </a:r>
            <a:endParaRPr/>
          </a:p>
        </p:txBody>
      </p:sp>
      <p:pic>
        <p:nvPicPr>
          <p:cNvPr id="91" name="Google Shape;91;p11" title="Screenshot 2026-08-11 at 11.16.10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10652" y="1558525"/>
            <a:ext cx="3241701" cy="4543049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92" name="Google Shape;92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84850" y="1301225"/>
            <a:ext cx="4694076" cy="505765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3" name="Google Shape;93;p11"/>
          <p:cNvSpPr txBox="1"/>
          <p:nvPr/>
        </p:nvSpPr>
        <p:spPr>
          <a:xfrm rot="-2087090">
            <a:off x="1376583" y="2968150"/>
            <a:ext cx="5260683" cy="172381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0">
                <a:solidFill>
                  <a:srgbClr val="CCCCCC"/>
                </a:solidFill>
              </a:rPr>
              <a:t>DRAFT</a:t>
            </a:r>
            <a:endParaRPr sz="10000">
              <a:solidFill>
                <a:srgbClr val="CCCCCC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2"/>
          <p:cNvSpPr txBox="1"/>
          <p:nvPr>
            <p:ph idx="1" type="body"/>
          </p:nvPr>
        </p:nvSpPr>
        <p:spPr>
          <a:xfrm>
            <a:off x="324225" y="1340300"/>
            <a:ext cx="11495400" cy="4881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rtl="0" algn="l"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VCs to provide inputs based on their presentations in item 1.2</a:t>
            </a:r>
            <a:endParaRPr/>
          </a:p>
          <a:p>
            <a:pPr indent="-381000" lvl="1" marL="914400" rtl="0" algn="l">
              <a:spcBef>
                <a:spcPts val="1000"/>
              </a:spcBef>
              <a:spcAft>
                <a:spcPts val="0"/>
              </a:spcAft>
              <a:buSzPts val="2400"/>
              <a:buChar char="▪"/>
            </a:pPr>
            <a:r>
              <a:rPr lang="en-GB"/>
              <a:t>All inputs to be </a:t>
            </a:r>
            <a:r>
              <a:rPr lang="en-GB"/>
              <a:t>received</a:t>
            </a:r>
            <a:r>
              <a:rPr lang="en-GB"/>
              <a:t> by </a:t>
            </a:r>
            <a:r>
              <a:rPr b="1" lang="en-GB"/>
              <a:t>9 October 2026</a:t>
            </a:r>
            <a:r>
              <a:rPr lang="en-GB"/>
              <a:t> (four weeks from now)</a:t>
            </a:r>
            <a:endParaRPr/>
          </a:p>
          <a:p>
            <a:pPr indent="-406400" lvl="0" marL="457200" rtl="0" algn="l"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Report will be circulated to CEOS Members and Associates ahead of the 2026 CEOS Plenary</a:t>
            </a:r>
            <a:endParaRPr/>
          </a:p>
        </p:txBody>
      </p:sp>
      <p:sp>
        <p:nvSpPr>
          <p:cNvPr id="99" name="Google Shape;99;p12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Next Steps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eos">
  <a:themeElements>
    <a:clrScheme name="Custom 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3445F"/>
      </a:accent1>
      <a:accent2>
        <a:srgbClr val="A3CB34"/>
      </a:accent2>
      <a:accent3>
        <a:srgbClr val="C1666B"/>
      </a:accent3>
      <a:accent4>
        <a:srgbClr val="DDDDDD"/>
      </a:accent4>
      <a:accent5>
        <a:srgbClr val="7BC0D7"/>
      </a:accent5>
      <a:accent6>
        <a:srgbClr val="D1462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