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Open Sans SemiBold"/>
      <p:regular r:id="rId23"/>
      <p:bold r:id="rId24"/>
      <p:italic r:id="rId25"/>
      <p:boldItalic r:id="rId26"/>
    </p:embeddedFont>
    <p:embeddedFont>
      <p:font typeface="Open Sans Medium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4FCBC4-42A5-4EA7-8989-94AC1096470D}">
  <a:tblStyle styleId="{074FCBC4-42A5-4EA7-8989-94AC1096470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300B4B6-7D0A-4598-9E28-E8655637A56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523039B-4C78-4C2B-AF78-EA99BF8FF61E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OpenSansSemiBold-bold.fntdata"/><Relationship Id="rId23" Type="http://schemas.openxmlformats.org/officeDocument/2006/relationships/font" Target="fonts/OpenSansSemiBold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OpenSansSemiBold-boldItalic.fntdata"/><Relationship Id="rId25" Type="http://schemas.openxmlformats.org/officeDocument/2006/relationships/font" Target="fonts/OpenSansSemiBold-italic.fntdata"/><Relationship Id="rId28" Type="http://schemas.openxmlformats.org/officeDocument/2006/relationships/font" Target="fonts/OpenSansMedium-bold.fntdata"/><Relationship Id="rId27" Type="http://schemas.openxmlformats.org/officeDocument/2006/relationships/font" Target="fonts/OpenSansMedium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Medium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regular.fntdata"/><Relationship Id="rId30" Type="http://schemas.openxmlformats.org/officeDocument/2006/relationships/font" Target="fonts/OpenSansMedium-boldItalic.fntdata"/><Relationship Id="rId11" Type="http://schemas.openxmlformats.org/officeDocument/2006/relationships/slide" Target="slides/slide5.xml"/><Relationship Id="rId33" Type="http://schemas.openxmlformats.org/officeDocument/2006/relationships/font" Target="fonts/OpenSans-italic.fntdata"/><Relationship Id="rId10" Type="http://schemas.openxmlformats.org/officeDocument/2006/relationships/slide" Target="slides/slide4.xml"/><Relationship Id="rId32" Type="http://schemas.openxmlformats.org/officeDocument/2006/relationships/font" Target="fonts/OpenSans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b1b132c9f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3fb1b132c9f_2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97476b03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97476b0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73a72e9e7_4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73a72e9e7_4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d003049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ad00304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73a72e9e7_2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73a72e9e7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73a72e9e7_4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73a72e9e7_4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73a72e9e7_3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73a72e9e7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73a72e9e7_3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73a72e9e7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9b23a2d0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9b23a2d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73a72e9e7_4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73a72e9e7_4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73a72e9e7_4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73a72e9e7_4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73a72e9e7_4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73a72e9e7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jpg"/><Relationship Id="rId4" Type="http://schemas.openxmlformats.org/officeDocument/2006/relationships/image" Target="../media/image2.jpg"/><Relationship Id="rId5" Type="http://schemas.openxmlformats.org/officeDocument/2006/relationships/image" Target="../media/image1.png"/><Relationship Id="rId6" Type="http://schemas.openxmlformats.org/officeDocument/2006/relationships/image" Target="../media/image1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21101" y="-14542"/>
            <a:ext cx="12215481" cy="6870483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944" y="-2663"/>
            <a:ext cx="12196943" cy="6863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640" y="5267739"/>
            <a:ext cx="2699012" cy="152698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9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76" name="Google Shape;76;p9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9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9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9"/>
          <p:cNvSpPr txBox="1"/>
          <p:nvPr/>
        </p:nvSpPr>
        <p:spPr>
          <a:xfrm>
            <a:off x="-24375" y="6562800"/>
            <a:ext cx="6599346" cy="307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WGCV SAR Workshop 2025, Vancouver, Canada, 27-30 Oct. 2025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9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idx="1" type="body"/>
          </p:nvPr>
        </p:nvSpPr>
        <p:spPr>
          <a:xfrm>
            <a:off x="303212" y="1213430"/>
            <a:ext cx="11725502" cy="5068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10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86" name="Google Shape;86;p10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0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0" name="Google Shape;90;p10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CEOS SIT-40, 8-10 April 2025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7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66" name="Google Shape;66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3"/>
    <p:sldLayoutId id="2147483654" r:id="rId4"/>
    <p:sldLayoutId id="214748365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gupubs.onlinelibrary.wiley.com/doi/10.1029/2025EA004868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197050" y="24127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4900"/>
              <a:t>Proposal for the Synthetic Aperture Radar Virtual Constellation</a:t>
            </a:r>
            <a:endParaRPr i="1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Paul Rosen, NASA JPL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1.4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>
            <p:ph idx="1" type="body"/>
          </p:nvPr>
        </p:nvSpPr>
        <p:spPr>
          <a:xfrm>
            <a:off x="304650" y="1122600"/>
            <a:ext cx="11495400" cy="25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International Coordination Group for Spaceborne SAR (ICGS-SAR) established in 2018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Objective to coordinate SAR observations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Initial proposal to bring ICGS-SAR under CEOS as SAR-VC </a:t>
            </a:r>
            <a:r>
              <a:rPr lang="en-GB"/>
              <a:t>presented</a:t>
            </a:r>
            <a:r>
              <a:rPr lang="en-GB"/>
              <a:t> at SIT-41</a:t>
            </a:r>
            <a:endParaRPr/>
          </a:p>
        </p:txBody>
      </p:sp>
      <p:sp>
        <p:nvSpPr>
          <p:cNvPr id="104" name="Google Shape;104;p1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Background</a:t>
            </a:r>
            <a:endParaRPr/>
          </a:p>
        </p:txBody>
      </p:sp>
      <p:graphicFrame>
        <p:nvGraphicFramePr>
          <p:cNvPr id="105" name="Google Shape;105;p12"/>
          <p:cNvGraphicFramePr/>
          <p:nvPr/>
        </p:nvGraphicFramePr>
        <p:xfrm>
          <a:off x="1205550" y="37624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{074FCBC4-42A5-4EA7-8989-94AC1096470D}</a:tableStyleId>
              </a:tblPr>
              <a:tblGrid>
                <a:gridCol w="1303050"/>
                <a:gridCol w="8390550"/>
              </a:tblGrid>
              <a:tr h="2667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DECISION 04</a:t>
                      </a:r>
                      <a:endParaRPr b="1" sz="15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CEOS SIT acknowledged the receipt of the ICGS-SAR Initial Proposal to become a SAR Virtual Constellation.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6700">
                <a:tc vMerge="1"/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Rationale: ICGS-SAR is a mature and functioning external group that is seeking to be incorporated into CEOS. It has a well defined role, activities, and membership. The SAR-VC has a draft terms of reference and will work to develop a Full Proposal by the 2026 SIT Technical Workshop. </a:t>
                      </a:r>
                      <a:r>
                        <a:rPr lang="en-GB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6" name="Google Shape;106;p12"/>
          <p:cNvGraphicFramePr/>
          <p:nvPr/>
        </p:nvGraphicFramePr>
        <p:xfrm>
          <a:off x="1205550" y="50451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{074FCBC4-42A5-4EA7-8989-94AC1096470D}</a:tableStyleId>
              </a:tblPr>
              <a:tblGrid>
                <a:gridCol w="1303050"/>
                <a:gridCol w="6638700"/>
                <a:gridCol w="1751850"/>
              </a:tblGrid>
              <a:tr h="70982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SIT-41-10</a:t>
                      </a:r>
                      <a:endParaRPr b="1" sz="15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SIT Chair Team to work with ICGS-SAR leadership to develop the Full Proposal for a CEOS Synthetic Aperture Radar Virtual Constellation (SAR-VC). 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2026 SIT TW</a:t>
                      </a:r>
                      <a:endParaRPr b="1"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6250">
                <a:tc vMerge="1"/>
                <a:tc gridSpan="2">
                  <a:txBody>
                    <a:bodyPr/>
                    <a:lstStyle/>
                    <a:p>
                      <a:pPr indent="0" lvl="0" marL="0" rtl="0" algn="just">
                        <a:lnSpc>
                          <a:spcPct val="11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Rationale: Bringing IGCS-SAR under the CEOS umbrella increases coordination opportunities and reduces overlap.</a:t>
                      </a:r>
                      <a:endParaRPr i="1"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324225" y="1291375"/>
            <a:ext cx="5998200" cy="60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Nominated co-leads:</a:t>
            </a:r>
            <a:endParaRPr/>
          </a:p>
        </p:txBody>
      </p:sp>
      <p:sp>
        <p:nvSpPr>
          <p:cNvPr id="112" name="Google Shape;112;p1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Leadership &amp; Membership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6944600" y="1291375"/>
            <a:ext cx="4768800" cy="48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Membership includes: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ASI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CONAE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CSA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CSIRO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DLR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ESA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ISRO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JAXA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NASA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VNSC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14" name="Google Shape;114;p13"/>
          <p:cNvGraphicFramePr/>
          <p:nvPr/>
        </p:nvGraphicFramePr>
        <p:xfrm>
          <a:off x="518050" y="190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{9300B4B6-7D0A-4598-9E28-E8655637A560}</a:tableStyleId>
              </a:tblPr>
              <a:tblGrid>
                <a:gridCol w="2999100"/>
                <a:gridCol w="2999100"/>
              </a:tblGrid>
              <a:tr h="2173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Paul Rosen, NASA JPL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Takeo Tadono, JAXA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9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Malcolm Davidson, ESA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Elizabeth Nuncio Quiroz, DLR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b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15" name="Google Shape;11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049" y="1956650"/>
            <a:ext cx="1197500" cy="168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2322" y="1956647"/>
            <a:ext cx="1343045" cy="168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7569" y="4212326"/>
            <a:ext cx="1638451" cy="1478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 title="EN_V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4625" y="4219010"/>
            <a:ext cx="1638450" cy="1465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/>
          <p:nvPr>
            <p:ph idx="1" type="body"/>
          </p:nvPr>
        </p:nvSpPr>
        <p:spPr>
          <a:xfrm>
            <a:off x="324225" y="1558530"/>
            <a:ext cx="11495400" cy="203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/>
              <a:t>To coordinate observations from space-borne SAR missions and facilitate planning of future missions to optimize global coverage and ensure continuity across all frequency bands and modalities.</a:t>
            </a:r>
            <a:endParaRPr i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4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SAR-VC Mission Statement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/>
          <p:nvPr>
            <p:ph idx="1" type="body"/>
          </p:nvPr>
        </p:nvSpPr>
        <p:spPr>
          <a:xfrm>
            <a:off x="343075" y="1177375"/>
            <a:ext cx="6710700" cy="508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 u="sng"/>
              <a:t>Core Coordination Activities:</a:t>
            </a:r>
            <a:endParaRPr sz="2000" u="sng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SG1: Current Mission Coordination</a:t>
            </a:r>
            <a:endParaRPr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 sz="1400"/>
              <a:t>Leads: Takeo Tadono (JAXA), Stéphane Chalifoux (CSA), ESA TBC, DLR TBC, NASA/JPL TBC 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SG2: Future Mission Coordination</a:t>
            </a:r>
            <a:endParaRPr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 sz="1400"/>
              <a:t>Leads: Martin Suess (ESA), Paul Rosen (NASA/JPL), Malcolm Davidson (ESA), Manfred Zink (DLR), CSA TBC</a:t>
            </a:r>
            <a:endParaRPr sz="1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 u="sng"/>
              <a:t>Cross-cutting Elements:</a:t>
            </a:r>
            <a:endParaRPr sz="2000" u="sng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SG3: Science and Applications needs</a:t>
            </a:r>
            <a:endParaRPr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 sz="1400"/>
              <a:t>Leads: </a:t>
            </a:r>
            <a:r>
              <a:rPr lang="en-GB" sz="1400"/>
              <a:t>Ake Rosenqvist (JAXA), Ekaterina</a:t>
            </a:r>
            <a:r>
              <a:rPr lang="en-GB" sz="1400"/>
              <a:t> Tymofyeyeva (NASA/JPL), Bjorn Rommen (ESA), Magdalena Fitrzyk (ESA)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SG4: Products, Techniques, and Technologies</a:t>
            </a:r>
            <a:endParaRPr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 sz="1400"/>
              <a:t>Leads: Steven Horst (NASA/JPL), Paola Rizzoli (DLR)</a:t>
            </a:r>
            <a:endParaRPr sz="1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SG5: Commercial Data Systems and Providers</a:t>
            </a:r>
            <a:endParaRPr sz="20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 sz="1400"/>
              <a:t>Elizabeth Nuncio (DLR), Leonardo De Laurentiis (ESA), NASA/JPL TBC</a:t>
            </a:r>
            <a:endParaRPr sz="1400"/>
          </a:p>
        </p:txBody>
      </p:sp>
      <p:sp>
        <p:nvSpPr>
          <p:cNvPr id="130" name="Google Shape;130;p1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SAR-VC Structure</a:t>
            </a:r>
            <a:endParaRPr/>
          </a:p>
        </p:txBody>
      </p:sp>
      <p:graphicFrame>
        <p:nvGraphicFramePr>
          <p:cNvPr id="131" name="Google Shape;131;p15"/>
          <p:cNvGraphicFramePr/>
          <p:nvPr/>
        </p:nvGraphicFramePr>
        <p:xfrm>
          <a:off x="7206100" y="1610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{6523039B-4C78-4C2B-AF78-EA99BF8FF61E}</a:tableStyleId>
              </a:tblPr>
              <a:tblGrid>
                <a:gridCol w="1482375"/>
                <a:gridCol w="1632975"/>
                <a:gridCol w="1640900"/>
              </a:tblGrid>
              <a:tr h="266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 u="sng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 u="sng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Core Coordination Activities</a:t>
                      </a:r>
                      <a:endParaRPr b="1" sz="1100" u="sng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666666"/>
                    </a:solidFill>
                  </a:tcPr>
                </a:tc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 u="sng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Cross-cutting Elements</a:t>
                      </a:r>
                      <a:endParaRPr b="1" sz="1100" u="sng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SG1: </a:t>
                      </a:r>
                      <a:r>
                        <a:rPr b="1" lang="en-GB" sz="11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Current Mission Coordination</a:t>
                      </a:r>
                      <a:endParaRPr b="1" sz="11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SG2: Future </a:t>
                      </a:r>
                      <a:r>
                        <a:rPr b="1" lang="en-GB" sz="11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Mission Coordination</a:t>
                      </a:r>
                      <a:endParaRPr b="1" sz="11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666666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SG3: Science and Applications needs</a:t>
                      </a:r>
                      <a:endParaRPr b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E.g. Observational requirements as input to coordination of operations, cal/val, data formats and dissemination.</a:t>
                      </a:r>
                      <a:endParaRPr i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E.g. Observational requirements as input to performance simulations and constellation design</a:t>
                      </a:r>
                      <a:endParaRPr i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SG4: Products, Techniques, and Technologies</a:t>
                      </a:r>
                      <a:endParaRPr b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E.g. Harmonization of products of current missions through ARD standards</a:t>
                      </a:r>
                      <a:endParaRPr i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E.g. Identification of technology and methods to be recommended for future missions</a:t>
                      </a:r>
                      <a:endParaRPr i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SG5: Commercial Data Systems and Providers</a:t>
                      </a:r>
                      <a:endParaRPr b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E.g. Understand the commercial landscape to foster coordinated data-buys</a:t>
                      </a:r>
                      <a:endParaRPr i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E.g. Integrate commercial SAR into the constellation architecture of future SAR missions</a:t>
                      </a:r>
                      <a:endParaRPr i="1" sz="11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Coordination with CEOS Entities</a:t>
            </a:r>
            <a:endParaRPr/>
          </a:p>
        </p:txBody>
      </p:sp>
      <p:graphicFrame>
        <p:nvGraphicFramePr>
          <p:cNvPr id="137" name="Google Shape;137;p16"/>
          <p:cNvGraphicFramePr/>
          <p:nvPr/>
        </p:nvGraphicFramePr>
        <p:xfrm>
          <a:off x="558038" y="1404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{6523039B-4C78-4C2B-AF78-EA99BF8FF61E}</a:tableStyleId>
              </a:tblPr>
              <a:tblGrid>
                <a:gridCol w="2893725"/>
                <a:gridCol w="8182200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Subgroup</a:t>
                      </a:r>
                      <a:endParaRPr b="1" sz="13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CEOS Entities to Coordinate with</a:t>
                      </a:r>
                      <a:endParaRPr b="1" sz="13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chemeClr val="dk2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Cross Cutting</a:t>
                      </a:r>
                      <a:endParaRPr sz="1300"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MIM Database Team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SAR mission capabilities and gap analyses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SG1: Current Mission Coordination</a:t>
                      </a:r>
                      <a:endParaRPr sz="1300"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WGCV SAR Subgroup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Image calibration, SARCalNet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WGCV Land Product Validation subgroup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WGCV Terrain Mapping Subgroup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Digital Elevation Model products produced by SAR sensors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WGDisasters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Landslides, Seismic Hazards, Disaster Charter, Recovery Observatory, and more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SG3: Science and Applications Needs</a:t>
                      </a:r>
                      <a:endParaRPr sz="1300"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WGCV Land Product Validation subgroup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WGCV Terrain Mapping Subgroup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Digital Elevation Model products produced by SAR sensors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LSI-VC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thematic land surface products, including biomass and mangroves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Ocean VCs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latin typeface="Open Sans Medium"/>
                          <a:ea typeface="Open Sans Medium"/>
                          <a:cs typeface="Open Sans Medium"/>
                          <a:sym typeface="Open Sans Medium"/>
                        </a:rPr>
                        <a:t>SG4: Products, Techniques, and Technologies</a:t>
                      </a:r>
                      <a:endParaRPr sz="1300">
                        <a:latin typeface="Open Sans Medium"/>
                        <a:ea typeface="Open Sans Medium"/>
                        <a:cs typeface="Open Sans Medium"/>
                        <a:sym typeface="Open Sans Medium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CEOS-ARD Oversight Group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CEOS Analysis Ready Data SAR specifications and product assessments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b="1"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WGISS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- Interoperability of SAR products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/>
          <p:nvPr>
            <p:ph type="title"/>
          </p:nvPr>
        </p:nvSpPr>
        <p:spPr>
          <a:xfrm>
            <a:off x="152398" y="1074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Activities &amp; Timeline</a:t>
            </a:r>
            <a:endParaRPr/>
          </a:p>
        </p:txBody>
      </p:sp>
      <p:graphicFrame>
        <p:nvGraphicFramePr>
          <p:cNvPr id="143" name="Google Shape;143;p17"/>
          <p:cNvGraphicFramePr/>
          <p:nvPr/>
        </p:nvGraphicFramePr>
        <p:xfrm>
          <a:off x="563300" y="1216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{6523039B-4C78-4C2B-AF78-EA99BF8FF61E}</a:tableStyleId>
              </a:tblPr>
              <a:tblGrid>
                <a:gridCol w="1000525"/>
                <a:gridCol w="5774950"/>
                <a:gridCol w="895200"/>
                <a:gridCol w="895200"/>
                <a:gridCol w="895200"/>
                <a:gridCol w="895200"/>
                <a:gridCol w="895200"/>
              </a:tblGrid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2027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2028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2029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2030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2031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rgbClr val="33445F"/>
                    </a:solidFill>
                  </a:tcPr>
                </a:tc>
              </a:tr>
              <a:tr h="272275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SG1: Current Mission Coordination</a:t>
                      </a:r>
                      <a:endParaRPr sz="15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T="63500" marB="63500" marR="63500" marL="63500">
                    <a:solidFill>
                      <a:srgbClr val="B6CAE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SG1-1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Explore feasibility of an automated tasking tool for disaster applications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SG1-2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Validation protocols for higher-level products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272275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SG2: Future Mission Coordination</a:t>
                      </a:r>
                      <a:endParaRPr sz="15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T="63500" marB="63500" marR="63500" marL="63500" anchor="ctr">
                    <a:solidFill>
                      <a:srgbClr val="B6CAE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SG2-1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Tracking and exchanging information on agency trends and plans for missions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SG2-2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Coordination of multi-static systems and companion satellites 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SG2-3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Cross-validation of mission planning simulation tools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18"/>
          <p:cNvGraphicFramePr/>
          <p:nvPr/>
        </p:nvGraphicFramePr>
        <p:xfrm>
          <a:off x="563288" y="1216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{6523039B-4C78-4C2B-AF78-EA99BF8FF61E}</a:tableStyleId>
              </a:tblPr>
              <a:tblGrid>
                <a:gridCol w="1000525"/>
                <a:gridCol w="5774950"/>
                <a:gridCol w="895200"/>
                <a:gridCol w="895200"/>
                <a:gridCol w="895200"/>
                <a:gridCol w="895200"/>
                <a:gridCol w="895200"/>
              </a:tblGrid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Task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2027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2028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2029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2030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2031</a:t>
                      </a:r>
                      <a:endParaRPr b="1" sz="15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</a:tr>
              <a:tr h="272275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SG3: Science and Applications Needs</a:t>
                      </a:r>
                      <a:endParaRPr sz="15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B6CAE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SG3-1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Implement recommendations from </a:t>
                      </a:r>
                      <a:r>
                        <a:rPr lang="en-GB" sz="15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ICGS-SAR Thematic Areas paper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SG3-2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Performance model validation framework for vector deformation and other observables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SG3-3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PolSAR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 anchor="ctr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72275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SG4: SAR Products, Techniques and Technologies</a:t>
                      </a:r>
                      <a:endParaRPr sz="15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T="63500" marB="63500" marR="63500" marL="63500" anchor="ctr">
                    <a:solidFill>
                      <a:srgbClr val="B6CAE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SG4-1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CEOS-ARD SAR product family specification development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SG4-2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SAR Interoperability Assessment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 anchor="ctr"/>
                </a:tc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SG4-3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Companion satellite white paper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 anchor="ctr"/>
                </a:tc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SG4-4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Waveband protection advocacy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/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272275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SG5: Commercial Data Systems and Providers</a:t>
                      </a:r>
                      <a:endParaRPr sz="150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T="63500" marB="63500" marR="63500" marL="63500" anchor="ctr">
                    <a:solidFill>
                      <a:srgbClr val="B6CAE9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SG5-1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Coordinate commercial policy with agency level usage policies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SG5-2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Commercial data acquisition policies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Ongoing task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149" name="Google Shape;149;p18"/>
          <p:cNvSpPr txBox="1"/>
          <p:nvPr>
            <p:ph type="title"/>
          </p:nvPr>
        </p:nvSpPr>
        <p:spPr>
          <a:xfrm>
            <a:off x="152398" y="1074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Activities &amp; Timeline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idx="1" type="body"/>
          </p:nvPr>
        </p:nvSpPr>
        <p:spPr>
          <a:xfrm>
            <a:off x="324225" y="1251974"/>
            <a:ext cx="11495400" cy="4969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S</a:t>
            </a:r>
            <a:r>
              <a:rPr lang="en-GB"/>
              <a:t>ignificant funding required for two activities: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SG1-1 (automated tasking tool) - initial phase will involve exploring the feasibility of such a tool, however will require significant sustained funding to become operational 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SG3-2 (performance model validation framework) - requires significant funding to be maintained, run on multiple scenarios, generalized for new mission capabilities and concepts, and to add new performance models beyond 3d deformation and biomass.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Funding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Are the areas of coordination correct?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Feedback on the SAR-VC objectives?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Feedback on the proposed activities?</a:t>
            </a:r>
            <a:endParaRPr/>
          </a:p>
        </p:txBody>
      </p:sp>
      <p:sp>
        <p:nvSpPr>
          <p:cNvPr id="161" name="Google Shape;161;p2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Discussion Questions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BACK UP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idx="1" type="body"/>
          </p:nvPr>
        </p:nvSpPr>
        <p:spPr>
          <a:xfrm>
            <a:off x="55650" y="1144750"/>
            <a:ext cx="12136500" cy="507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Coordinate acquisition plans to improve collection of spatially gap-free and temporally dense SAR data sets by multiple missions operating at all available SAR frequency bands with the goal to: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lphaL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Improve scientific and application value and efficiency (e.g., common areas targeted for campaigns or disjoint areas where multiple coverage would be redundant).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1" marL="9144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lphaL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Support response to natural disasters such as earthquakes, landslides, volcanic eruptions, typhoons/cyclones/hurricanes and floods, as well as manmade disasters such as oil spills. 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Assess how to maximize scientific/user exploitation of present and planned SAR missions (for example, open data for scientific research, expanded ground receiving stations).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Review planned SAR missions across all frequency bands to identify critical gaps. 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Follow and leverage new trends in spaceborne SAR missions (e.g. multistatic, constellations, micro-SAR, PolSAR/PolInSAR) to further science and applications goals of agencies. 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Identify challenges and opportunities in leveraging all spaceborne SAR systems to achieve scientific application objectives.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Identify critical techniques and technologies which are relevant for current and future missions and coordinate agency development strategies. 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Coordinate and further develop CEOS Analysis Ready Data (CEOS-ARD) Product Family Specifications (PFS) for SAR products.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Coordinate with the CEOS Working Group on Information System and Services (WGISS) regarding data interoperability and sharing.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Coordinate with the CEOS Working Group on Calibration and Validation (WGCV) SAR Subgroup regarding calibration and validation activities from imagery through science and applications products. 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300"/>
              </a:spcAft>
              <a:buSzPts val="1400"/>
              <a:buFont typeface="Open Sans"/>
              <a:buAutoNum type="arabicPeriod"/>
            </a:pPr>
            <a:r>
              <a:rPr lang="en-GB" sz="1400">
                <a:latin typeface="Open Sans"/>
                <a:ea typeface="Open Sans"/>
                <a:cs typeface="Open Sans"/>
                <a:sym typeface="Open Sans"/>
              </a:rPr>
              <a:t>Engage and coordinate with the commercial SAR sector on all above aspects. </a:t>
            </a:r>
            <a:endParaRPr sz="3100"/>
          </a:p>
        </p:txBody>
      </p:sp>
      <p:sp>
        <p:nvSpPr>
          <p:cNvPr id="173" name="Google Shape;173;p2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SAR-VC Objectives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