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3" r:id="rId1"/>
  </p:sldMasterIdLst>
  <p:notesMasterIdLst>
    <p:notesMasterId r:id="rId11"/>
  </p:notesMasterIdLst>
  <p:sldIdLst>
    <p:sldId id="256" r:id="rId2"/>
    <p:sldId id="257" r:id="rId3"/>
    <p:sldId id="265" r:id="rId4"/>
    <p:sldId id="262" r:id="rId5"/>
    <p:sldId id="263" r:id="rId6"/>
    <p:sldId id="258" r:id="rId7"/>
    <p:sldId id="264" r:id="rId8"/>
    <p:sldId id="259" r:id="rId9"/>
    <p:sldId id="260" r:id="rId10"/>
  </p:sldIdLst>
  <p:sldSz cx="12192000" cy="6858000"/>
  <p:notesSz cx="6858000" cy="9144000"/>
  <p:embeddedFontLst>
    <p:embeddedFont>
      <p:font typeface="Montserrat" panose="00000500000000000000" pitchFamily="2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E2D5B4-CF8C-493E-ACCE-4400CCA27EDF}" v="1" dt="2026-09-09T16:19:06.704"/>
    <p1510:client id="{71CFE634-CDC8-43E7-BA23-47B1DEB0FE06}" v="1" dt="2026-09-10T13:04:04.237"/>
    <p1510:client id="{7DDF94CC-663A-4949-9745-8E9D6B589640}" v="100" dt="2026-09-09T16:28:37.497"/>
    <p1510:client id="{F378C0A7-CE6D-4A28-8486-8C6E8DF9D3B0}" v="2" dt="2026-09-09T18:12:09.9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40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fteris  Mamais" userId="332420379_tp_dropbox_plus" providerId="OAuth2" clId="{0FB27E1D-83C9-4483-AD9E-CA3B797BC1AF}"/>
    <pc:docChg chg="modSld">
      <pc:chgData name="Lefteris  Mamais" userId="332420379_tp_dropbox_plus" providerId="OAuth2" clId="{0FB27E1D-83C9-4483-AD9E-CA3B797BC1AF}" dt="2026-09-10T13:06:59.704" v="142" actId="20577"/>
      <pc:docMkLst>
        <pc:docMk/>
      </pc:docMkLst>
      <pc:sldChg chg="modSp mod">
        <pc:chgData name="Lefteris  Mamais" userId="332420379_tp_dropbox_plus" providerId="OAuth2" clId="{0FB27E1D-83C9-4483-AD9E-CA3B797BC1AF}" dt="2026-09-09T16:28:37.496" v="99" actId="20577"/>
        <pc:sldMkLst>
          <pc:docMk/>
          <pc:sldMk cId="0" sldId="257"/>
        </pc:sldMkLst>
        <pc:spChg chg="mod">
          <ac:chgData name="Lefteris  Mamais" userId="332420379_tp_dropbox_plus" providerId="OAuth2" clId="{0FB27E1D-83C9-4483-AD9E-CA3B797BC1AF}" dt="2026-09-09T16:28:37.496" v="99" actId="20577"/>
          <ac:spMkLst>
            <pc:docMk/>
            <pc:sldMk cId="0" sldId="257"/>
            <ac:spMk id="73" creationId="{00000000-0000-0000-0000-000000000000}"/>
          </ac:spMkLst>
        </pc:spChg>
      </pc:sldChg>
      <pc:sldChg chg="modSp mod">
        <pc:chgData name="Lefteris  Mamais" userId="332420379_tp_dropbox_plus" providerId="OAuth2" clId="{0FB27E1D-83C9-4483-AD9E-CA3B797BC1AF}" dt="2026-09-10T13:06:27.233" v="131" actId="20577"/>
        <pc:sldMkLst>
          <pc:docMk/>
          <pc:sldMk cId="0" sldId="259"/>
        </pc:sldMkLst>
        <pc:spChg chg="mod">
          <ac:chgData name="Lefteris  Mamais" userId="332420379_tp_dropbox_plus" providerId="OAuth2" clId="{0FB27E1D-83C9-4483-AD9E-CA3B797BC1AF}" dt="2026-09-10T13:06:27.233" v="131" actId="20577"/>
          <ac:spMkLst>
            <pc:docMk/>
            <pc:sldMk cId="0" sldId="259"/>
            <ac:spMk id="73" creationId="{00000000-0000-0000-0000-000000000000}"/>
          </ac:spMkLst>
        </pc:spChg>
      </pc:sldChg>
      <pc:sldChg chg="modSp mod">
        <pc:chgData name="Lefteris  Mamais" userId="332420379_tp_dropbox_plus" providerId="OAuth2" clId="{0FB27E1D-83C9-4483-AD9E-CA3B797BC1AF}" dt="2026-09-10T13:06:59.704" v="142" actId="20577"/>
        <pc:sldMkLst>
          <pc:docMk/>
          <pc:sldMk cId="0" sldId="260"/>
        </pc:sldMkLst>
        <pc:spChg chg="mod">
          <ac:chgData name="Lefteris  Mamais" userId="332420379_tp_dropbox_plus" providerId="OAuth2" clId="{0FB27E1D-83C9-4483-AD9E-CA3B797BC1AF}" dt="2026-09-10T13:06:59.704" v="142" actId="20577"/>
          <ac:spMkLst>
            <pc:docMk/>
            <pc:sldMk cId="0" sldId="260"/>
            <ac:spMk id="73" creationId="{00000000-0000-0000-0000-000000000000}"/>
          </ac:spMkLst>
        </pc:spChg>
      </pc:sldChg>
      <pc:sldChg chg="modSp mod">
        <pc:chgData name="Lefteris  Mamais" userId="332420379_tp_dropbox_plus" providerId="OAuth2" clId="{0FB27E1D-83C9-4483-AD9E-CA3B797BC1AF}" dt="2026-09-09T16:24:55.935" v="0" actId="20577"/>
        <pc:sldMkLst>
          <pc:docMk/>
          <pc:sldMk cId="0" sldId="265"/>
        </pc:sldMkLst>
        <pc:spChg chg="mod">
          <ac:chgData name="Lefteris  Mamais" userId="332420379_tp_dropbox_plus" providerId="OAuth2" clId="{0FB27E1D-83C9-4483-AD9E-CA3B797BC1AF}" dt="2026-09-09T16:24:55.935" v="0" actId="20577"/>
          <ac:spMkLst>
            <pc:docMk/>
            <pc:sldMk cId="0" sldId="265"/>
            <ac:spMk id="214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6e08bd8aa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6e08bd8aa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301750" y="2265730"/>
            <a:ext cx="8288157" cy="275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 rotWithShape="1">
          <a:blip r:embed="rId3">
            <a:alphaModFix/>
          </a:blip>
          <a:srcRect b="-114"/>
          <a:stretch/>
        </p:blipFill>
        <p:spPr>
          <a:xfrm rot="10800000" flipH="1">
            <a:off x="2824280" y="4824248"/>
            <a:ext cx="5391556" cy="2038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 descr="A picture containing nature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77344" y="-1"/>
            <a:ext cx="3714656" cy="268681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2"/>
          <p:cNvSpPr/>
          <p:nvPr/>
        </p:nvSpPr>
        <p:spPr>
          <a:xfrm flipH="1">
            <a:off x="5456394" y="1968439"/>
            <a:ext cx="6751471" cy="4901119"/>
          </a:xfrm>
          <a:custGeom>
            <a:avLst/>
            <a:gdLst/>
            <a:ahLst/>
            <a:cxnLst/>
            <a:rect l="l" t="t" r="r" b="b"/>
            <a:pathLst>
              <a:path w="6751471" h="4901119" extrusionOk="0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13500000" algn="b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 flipH="1">
            <a:off x="-4784" y="-14542"/>
            <a:ext cx="12199164" cy="6874921"/>
          </a:xfrm>
          <a:custGeom>
            <a:avLst/>
            <a:gdLst/>
            <a:ahLst/>
            <a:cxnLst/>
            <a:rect l="l" t="t" r="r" b="b"/>
            <a:pathLst>
              <a:path w="14761910" h="6836301" extrusionOk="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27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8431" y="5311498"/>
            <a:ext cx="2738896" cy="150851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6">
            <a:alphaModFix amt="34000"/>
          </a:blip>
          <a:srcRect l="32582" t="2399" r="8554" b="-8774"/>
          <a:stretch/>
        </p:blipFill>
        <p:spPr>
          <a:xfrm rot="5400000">
            <a:off x="5734286" y="-1016167"/>
            <a:ext cx="5455273" cy="7480884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19" name="Google Shape;19;p2"/>
          <p:cNvPicPr preferRelativeResize="0"/>
          <p:nvPr/>
        </p:nvPicPr>
        <p:blipFill rotWithShape="1">
          <a:blip r:embed="rId6">
            <a:alphaModFix amt="34000"/>
          </a:blip>
          <a:srcRect l="54017" t="36082" r="11355" b="674"/>
          <a:stretch/>
        </p:blipFill>
        <p:spPr>
          <a:xfrm rot="-5400000">
            <a:off x="5792642" y="4819952"/>
            <a:ext cx="1719709" cy="2366806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20" name="Google Shape;20;p2"/>
          <p:cNvSpPr txBox="1">
            <a:spLocks noGrp="1"/>
          </p:cNvSpPr>
          <p:nvPr>
            <p:ph type="title"/>
          </p:nvPr>
        </p:nvSpPr>
        <p:spPr>
          <a:xfrm>
            <a:off x="176047" y="175938"/>
            <a:ext cx="6157185" cy="3972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sz="80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3"/>
          <p:cNvPicPr preferRelativeResize="0"/>
          <p:nvPr/>
        </p:nvPicPr>
        <p:blipFill rotWithShape="1">
          <a:blip r:embed="rId2">
            <a:alphaModFix amt="34000"/>
          </a:blip>
          <a:srcRect l="51339" t="39269" r="-2839" b="3541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5" name="Google Shape;25;p3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3"/>
          <p:cNvSpPr/>
          <p:nvPr/>
        </p:nvSpPr>
        <p:spPr>
          <a:xfrm rot="10800000" flipH="1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lang="en-GB" sz="14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400" b="1" i="0" u="none" strike="noStrike" cap="non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" name="Google Shape;28;p3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" name="Google Shape;29;p3"/>
          <p:cNvSpPr txBox="1">
            <a:spLocks noGrp="1"/>
          </p:cNvSpPr>
          <p:nvPr>
            <p:ph type="body" idx="1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sz="2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sz="24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sz="44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33;p4"/>
          <p:cNvPicPr preferRelativeResize="0"/>
          <p:nvPr/>
        </p:nvPicPr>
        <p:blipFill rotWithShape="1">
          <a:blip r:embed="rId2">
            <a:alphaModFix amt="34000"/>
          </a:blip>
          <a:srcRect l="51339" t="39269" r="-2839" b="3541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5" name="Google Shape;35;p4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4"/>
          <p:cNvSpPr/>
          <p:nvPr/>
        </p:nvSpPr>
        <p:spPr>
          <a:xfrm rot="10800000" flipH="1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4"/>
          <p:cNvSpPr txBox="1">
            <a:spLocks noGrp="1"/>
          </p:cNvSpPr>
          <p:nvPr>
            <p:ph type="body" idx="1"/>
          </p:nvPr>
        </p:nvSpPr>
        <p:spPr>
          <a:xfrm>
            <a:off x="386632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sz="2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sz="24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8" name="Google Shape;38;p4"/>
          <p:cNvSpPr txBox="1">
            <a:spLocks noGrp="1"/>
          </p:cNvSpPr>
          <p:nvPr>
            <p:ph type="body" idx="2"/>
          </p:nvPr>
        </p:nvSpPr>
        <p:spPr>
          <a:xfrm>
            <a:off x="6296361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sz="2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sz="24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9" name="Google Shape;39;p4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lang="en-GB" sz="1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400"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" name="Google Shape;40;p4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sz="44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41" name="Google Shape;41;p4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 amt="34000"/>
          </a:blip>
          <a:srcRect l="51339" t="39269" r="-2839" b="3541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6" name="Google Shape;46;p5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5"/>
          <p:cNvSpPr/>
          <p:nvPr/>
        </p:nvSpPr>
        <p:spPr>
          <a:xfrm rot="10800000" flipH="1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5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lang="en-GB" sz="1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400"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5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sz="44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0" name="Google Shape;50;p5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6"/>
          <p:cNvPicPr preferRelativeResize="0"/>
          <p:nvPr/>
        </p:nvPicPr>
        <p:blipFill rotWithShape="1">
          <a:blip r:embed="rId2">
            <a:alphaModFix amt="34000"/>
          </a:blip>
          <a:srcRect l="51339" t="39269" r="-2839" b="3541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5" name="Google Shape;55;p6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6"/>
          <p:cNvSpPr/>
          <p:nvPr/>
        </p:nvSpPr>
        <p:spPr>
          <a:xfrm rot="10800000" flipH="1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6"/>
          <p:cNvSpPr txBox="1">
            <a:spLocks noGrp="1"/>
          </p:cNvSpPr>
          <p:nvPr>
            <p:ph type="body" idx="1"/>
          </p:nvPr>
        </p:nvSpPr>
        <p:spPr>
          <a:xfrm>
            <a:off x="5180012" y="1373852"/>
            <a:ext cx="6172200" cy="4694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sz="32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4064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sz="28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sz="24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8" name="Google Shape;58;p6"/>
          <p:cNvSpPr txBox="1">
            <a:spLocks noGrp="1"/>
          </p:cNvSpPr>
          <p:nvPr>
            <p:ph type="body" idx="2"/>
          </p:nvPr>
        </p:nvSpPr>
        <p:spPr>
          <a:xfrm>
            <a:off x="839788" y="1373852"/>
            <a:ext cx="3932237" cy="46305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sz="16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sz="14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sz="12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228600" algn="l" rtl="0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sz="100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59" name="Google Shape;59;p6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lang="en-GB" sz="14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sz="1400"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sz="440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sz="18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61" name="Google Shape;61;p6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2026, 8-10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7;p1"/>
          <p:cNvPicPr preferRelativeResize="0"/>
          <p:nvPr/>
        </p:nvPicPr>
        <p:blipFill rotWithShape="1">
          <a:blip r:embed="rId7">
            <a:alphaModFix amt="34000"/>
          </a:blip>
          <a:srcRect l="51339" t="39269" r="-2839" b="3541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" name="Google Shape;9;p1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"/>
          <p:cNvSpPr/>
          <p:nvPr/>
        </p:nvSpPr>
        <p:spPr>
          <a:xfrm rot="10800000" flipH="1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229836" y="179610"/>
            <a:ext cx="8178900" cy="3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GB" sz="5400"/>
              <a:t>CEOS Governing Documents Updates</a:t>
            </a:r>
            <a:endParaRPr sz="3000" i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7"/>
          <p:cNvSpPr/>
          <p:nvPr/>
        </p:nvSpPr>
        <p:spPr>
          <a:xfrm>
            <a:off x="7219125" y="3730474"/>
            <a:ext cx="4833000" cy="3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Lefteris </a:t>
            </a:r>
            <a:r>
              <a:rPr lang="en-GB" sz="2200" b="1" i="0" u="none" strike="noStrike" cap="none" err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Mamais</a:t>
            </a:r>
            <a:br>
              <a:rPr sz="2200"/>
            </a:br>
            <a:r>
              <a:rPr lang="en-GB" sz="22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CEOS Executive Officer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i="0" u="none" strike="noStrike" cap="non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Agenda Item</a:t>
            </a:r>
            <a:r>
              <a:rPr lang="en-GB" sz="22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 2.1</a:t>
            </a:r>
            <a:endParaRPr sz="2200"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SIT TW 2026</a:t>
            </a:r>
            <a:endParaRPr sz="2200"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Washington DC, USA</a:t>
            </a:r>
            <a:endParaRPr sz="2200"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8-10 September, 2026</a:t>
            </a:r>
            <a:endParaRPr sz="2200" b="1" i="0" u="none" strike="noStrike" cap="non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/>
              <a:t>Why a Document Handling Framework?</a:t>
            </a:r>
            <a:endParaRPr sz="3500"/>
          </a:p>
        </p:txBody>
      </p:sp>
      <p:sp>
        <p:nvSpPr>
          <p:cNvPr id="73" name="Google Shape;73;p8"/>
          <p:cNvSpPr txBox="1"/>
          <p:nvPr/>
        </p:nvSpPr>
        <p:spPr>
          <a:xfrm>
            <a:off x="357100" y="1290950"/>
            <a:ext cx="11594400" cy="4401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14313" marR="0" lvl="0" indent="-201613" algn="l" rtl="0">
              <a:lnSpc>
                <a:spcPct val="12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2000" b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starting point: </a:t>
            </a:r>
            <a:r>
              <a:rPr lang="en-GB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Plenary Action 39-02 (Bath, November 2025)</a:t>
            </a:r>
            <a:endParaRPr sz="2000">
              <a:latin typeface="Montserrat"/>
            </a:endParaRPr>
          </a:p>
          <a:p>
            <a:pPr marL="214313" marR="0" lvl="0" indent="-201613" algn="l" rtl="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Principals are presented with a wide range of documents – with no defined way of knowing what is being asked of them</a:t>
            </a:r>
            <a:endParaRPr sz="2000">
              <a:latin typeface="Montserrat"/>
            </a:endParaRPr>
          </a:p>
          <a:p>
            <a:pPr marL="214313" marR="0" lvl="0" indent="-201613" algn="l" rtl="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Stakeholders had no consistent way of understanding what status a document holds once presented</a:t>
            </a:r>
          </a:p>
          <a:p>
            <a:pPr marL="214313" marR="0" lvl="0" indent="-201613" algn="l" rtl="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Feedback on a draft and endorsement of a final text were often conflated</a:t>
            </a:r>
            <a:endParaRPr sz="2000">
              <a:latin typeface="Montserrat"/>
            </a:endParaRPr>
          </a:p>
          <a:p>
            <a:pPr marL="214313" marR="0" lvl="0" indent="-201613" algn="l" rtl="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2000" b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aim: </a:t>
            </a:r>
            <a:r>
              <a:rPr lang="en-GB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every document put to Principals carries a clear request – and leaves with a clear status</a:t>
            </a:r>
            <a:endParaRPr sz="2000">
              <a:latin typeface="Montserrat"/>
            </a:endParaRPr>
          </a:p>
          <a:p>
            <a:pPr marL="214313" marR="0" lvl="0" indent="-201613" algn="l" rtl="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Also supports efficient meetings: clearer agendas, clearer decisions, clearer records</a:t>
            </a:r>
            <a:endParaRPr sz="2000">
              <a:latin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/>
              <a:t>From Action to Endorsement</a:t>
            </a:r>
            <a:endParaRPr sz="3500"/>
          </a:p>
        </p:txBody>
      </p:sp>
      <p:sp>
        <p:nvSpPr>
          <p:cNvPr id="73" name="Google Shape;73;p8"/>
          <p:cNvSpPr txBox="1"/>
          <p:nvPr/>
        </p:nvSpPr>
        <p:spPr>
          <a:xfrm>
            <a:off x="357100" y="1290950"/>
            <a:ext cx="115944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endParaRPr sz="1800"/>
          </a:p>
        </p:txBody>
      </p:sp>
      <p:sp>
        <p:nvSpPr>
          <p:cNvPr id="200" name="tl"/>
          <p:cNvSpPr/>
          <p:nvPr/>
        </p:nvSpPr>
        <p:spPr>
          <a:xfrm>
            <a:off x="548640" y="3236595"/>
            <a:ext cx="11094720" cy="19050"/>
          </a:xfrm>
          <a:prstGeom prst="rect">
            <a:avLst/>
          </a:prstGeom>
          <a:solidFill>
            <a:srgbClr val="2E4A6B"/>
          </a:solidFill>
          <a:ln>
            <a:noFill/>
          </a:ln>
        </p:spPr>
        <p:txBody>
          <a:bodyPr/>
          <a:lstStyle/>
          <a:p>
            <a:endParaRPr sz="1800"/>
          </a:p>
        </p:txBody>
      </p:sp>
      <p:sp>
        <p:nvSpPr>
          <p:cNvPr id="201" name="c0"/>
          <p:cNvSpPr/>
          <p:nvPr/>
        </p:nvSpPr>
        <p:spPr>
          <a:xfrm>
            <a:off x="638640" y="3156120"/>
            <a:ext cx="180000" cy="180000"/>
          </a:xfrm>
          <a:prstGeom prst="ellipse">
            <a:avLst/>
          </a:prstGeom>
          <a:solidFill>
            <a:srgbClr val="2E4A6B"/>
          </a:solidFill>
          <a:ln w="19050">
            <a:solidFill>
              <a:srgbClr val="FFFFFF"/>
            </a:solidFill>
          </a:ln>
        </p:spPr>
        <p:txBody>
          <a:bodyPr/>
          <a:lstStyle/>
          <a:p>
            <a:endParaRPr sz="1800"/>
          </a:p>
        </p:txBody>
      </p:sp>
      <p:sp>
        <p:nvSpPr>
          <p:cNvPr id="202" name="t0"/>
          <p:cNvSpPr txBox="1"/>
          <p:nvPr/>
        </p:nvSpPr>
        <p:spPr>
          <a:xfrm>
            <a:off x="0" y="1893715"/>
            <a:ext cx="1756847" cy="11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/>
          <a:lstStyle/>
          <a:p>
            <a:pPr algn="ctr">
              <a:lnSpc>
                <a:spcPct val="105000"/>
              </a:lnSpc>
              <a:buNone/>
            </a:pPr>
            <a:r>
              <a:rPr lang="en-GB" sz="1800" b="1">
                <a:solidFill>
                  <a:srgbClr val="2E4A6B"/>
                </a:solidFill>
                <a:latin typeface="Montserrat"/>
                <a:ea typeface="Montserrat"/>
                <a:cs typeface="Montserrat"/>
                <a:sym typeface="Montserrat"/>
              </a:rPr>
              <a:t>Nov 2025</a:t>
            </a:r>
          </a:p>
          <a:p>
            <a:pPr algn="ctr">
              <a:lnSpc>
                <a:spcPct val="105000"/>
              </a:lnSpc>
              <a:buNone/>
            </a:pPr>
            <a:r>
              <a:rPr lang="en-GB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Bath Plenary:</a:t>
            </a:r>
          </a:p>
          <a:p>
            <a:pPr algn="ctr">
              <a:lnSpc>
                <a:spcPct val="105000"/>
              </a:lnSpc>
              <a:buNone/>
            </a:pPr>
            <a:r>
              <a:rPr lang="en-GB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Action 39-02</a:t>
            </a:r>
          </a:p>
        </p:txBody>
      </p:sp>
      <p:sp>
        <p:nvSpPr>
          <p:cNvPr id="203" name="c1"/>
          <p:cNvSpPr/>
          <p:nvPr/>
        </p:nvSpPr>
        <p:spPr>
          <a:xfrm>
            <a:off x="1980480" y="3156120"/>
            <a:ext cx="180000" cy="180000"/>
          </a:xfrm>
          <a:prstGeom prst="ellipse">
            <a:avLst/>
          </a:prstGeom>
          <a:solidFill>
            <a:srgbClr val="2E4A6B"/>
          </a:solidFill>
          <a:ln w="19050">
            <a:solidFill>
              <a:srgbClr val="FFFFFF"/>
            </a:solidFill>
          </a:ln>
        </p:spPr>
        <p:txBody>
          <a:bodyPr/>
          <a:lstStyle/>
          <a:p>
            <a:endParaRPr sz="1800"/>
          </a:p>
        </p:txBody>
      </p:sp>
      <p:sp>
        <p:nvSpPr>
          <p:cNvPr id="204" name="t1"/>
          <p:cNvSpPr txBox="1"/>
          <p:nvPr/>
        </p:nvSpPr>
        <p:spPr>
          <a:xfrm>
            <a:off x="947060" y="3521881"/>
            <a:ext cx="2246840" cy="11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05000"/>
              </a:lnSpc>
              <a:buNone/>
            </a:pPr>
            <a:r>
              <a:rPr lang="en-GB" sz="1800" b="1">
                <a:solidFill>
                  <a:srgbClr val="2E4A6B"/>
                </a:solidFill>
                <a:latin typeface="Montserrat"/>
                <a:ea typeface="Montserrat"/>
                <a:cs typeface="Montserrat"/>
                <a:sym typeface="Montserrat"/>
              </a:rPr>
              <a:t>23 Feb 2026</a:t>
            </a:r>
          </a:p>
          <a:p>
            <a:pPr algn="ctr">
              <a:lnSpc>
                <a:spcPct val="105000"/>
              </a:lnSpc>
              <a:buNone/>
            </a:pPr>
            <a:r>
              <a:rPr lang="en-GB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1st Decision Types</a:t>
            </a:r>
          </a:p>
          <a:p>
            <a:pPr algn="ctr">
              <a:lnSpc>
                <a:spcPct val="105000"/>
              </a:lnSpc>
              <a:buNone/>
            </a:pPr>
            <a:r>
              <a:rPr lang="en-GB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working session</a:t>
            </a:r>
          </a:p>
        </p:txBody>
      </p:sp>
      <p:sp>
        <p:nvSpPr>
          <p:cNvPr id="205" name="c2"/>
          <p:cNvSpPr/>
          <p:nvPr/>
        </p:nvSpPr>
        <p:spPr>
          <a:xfrm>
            <a:off x="3322320" y="3156120"/>
            <a:ext cx="180000" cy="180000"/>
          </a:xfrm>
          <a:prstGeom prst="ellipse">
            <a:avLst/>
          </a:prstGeom>
          <a:solidFill>
            <a:srgbClr val="2E4A6B"/>
          </a:solidFill>
          <a:ln w="19050">
            <a:solidFill>
              <a:srgbClr val="FFFFFF"/>
            </a:solidFill>
          </a:ln>
        </p:spPr>
        <p:txBody>
          <a:bodyPr/>
          <a:lstStyle/>
          <a:p>
            <a:endParaRPr sz="1800"/>
          </a:p>
        </p:txBody>
      </p:sp>
      <p:sp>
        <p:nvSpPr>
          <p:cNvPr id="206" name="t2"/>
          <p:cNvSpPr txBox="1"/>
          <p:nvPr/>
        </p:nvSpPr>
        <p:spPr>
          <a:xfrm>
            <a:off x="2160480" y="1875393"/>
            <a:ext cx="2494280" cy="11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/>
          <a:lstStyle/>
          <a:p>
            <a:pPr algn="ctr">
              <a:lnSpc>
                <a:spcPct val="105000"/>
              </a:lnSpc>
              <a:buNone/>
            </a:pPr>
            <a:r>
              <a:rPr lang="en-GB" sz="1800" b="1">
                <a:solidFill>
                  <a:srgbClr val="2E4A6B"/>
                </a:solidFill>
                <a:latin typeface="Montserrat"/>
                <a:ea typeface="Montserrat"/>
                <a:cs typeface="Montserrat"/>
                <a:sym typeface="Montserrat"/>
              </a:rPr>
              <a:t>25 Mar 2026</a:t>
            </a:r>
          </a:p>
          <a:p>
            <a:pPr algn="ctr">
              <a:lnSpc>
                <a:spcPct val="105000"/>
              </a:lnSpc>
              <a:buNone/>
            </a:pPr>
            <a:r>
              <a:rPr lang="en-GB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2nd working session:</a:t>
            </a:r>
          </a:p>
          <a:p>
            <a:pPr algn="ctr">
              <a:lnSpc>
                <a:spcPct val="105000"/>
              </a:lnSpc>
              <a:buNone/>
            </a:pPr>
            <a:r>
              <a:rPr lang="en-GB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model consolidated</a:t>
            </a:r>
          </a:p>
        </p:txBody>
      </p:sp>
      <p:sp>
        <p:nvSpPr>
          <p:cNvPr id="207" name="c3"/>
          <p:cNvSpPr/>
          <p:nvPr/>
        </p:nvSpPr>
        <p:spPr>
          <a:xfrm>
            <a:off x="4664160" y="3156120"/>
            <a:ext cx="180000" cy="180000"/>
          </a:xfrm>
          <a:prstGeom prst="ellipse">
            <a:avLst/>
          </a:prstGeom>
          <a:solidFill>
            <a:srgbClr val="2E4A6B"/>
          </a:solidFill>
          <a:ln w="19050">
            <a:solidFill>
              <a:srgbClr val="FFFFFF"/>
            </a:solidFill>
          </a:ln>
        </p:spPr>
        <p:txBody>
          <a:bodyPr/>
          <a:lstStyle/>
          <a:p>
            <a:endParaRPr sz="1800"/>
          </a:p>
        </p:txBody>
      </p:sp>
      <p:sp>
        <p:nvSpPr>
          <p:cNvPr id="208" name="t3"/>
          <p:cNvSpPr txBox="1"/>
          <p:nvPr/>
        </p:nvSpPr>
        <p:spPr>
          <a:xfrm>
            <a:off x="3630740" y="3551195"/>
            <a:ext cx="2246840" cy="11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05000"/>
              </a:lnSpc>
              <a:buNone/>
            </a:pPr>
            <a:r>
              <a:rPr lang="en-GB" sz="1800" b="1">
                <a:solidFill>
                  <a:srgbClr val="2E4A6B"/>
                </a:solidFill>
                <a:latin typeface="Montserrat"/>
                <a:ea typeface="Montserrat"/>
                <a:cs typeface="Montserrat"/>
                <a:sym typeface="Montserrat"/>
              </a:rPr>
              <a:t>Apr 2026</a:t>
            </a:r>
          </a:p>
          <a:p>
            <a:pPr algn="ctr">
              <a:lnSpc>
                <a:spcPct val="105000"/>
              </a:lnSpc>
              <a:buNone/>
            </a:pPr>
            <a:r>
              <a:rPr lang="en-GB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Terminology agreed;</a:t>
            </a:r>
          </a:p>
          <a:p>
            <a:pPr algn="ctr">
              <a:lnSpc>
                <a:spcPct val="105000"/>
              </a:lnSpc>
              <a:buNone/>
            </a:pPr>
            <a:r>
              <a:rPr lang="en-GB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presented at SIT-41</a:t>
            </a:r>
          </a:p>
        </p:txBody>
      </p:sp>
      <p:sp>
        <p:nvSpPr>
          <p:cNvPr id="209" name="c4"/>
          <p:cNvSpPr/>
          <p:nvPr/>
        </p:nvSpPr>
        <p:spPr>
          <a:xfrm>
            <a:off x="6006000" y="3156120"/>
            <a:ext cx="180000" cy="180000"/>
          </a:xfrm>
          <a:prstGeom prst="ellipse">
            <a:avLst/>
          </a:prstGeom>
          <a:solidFill>
            <a:srgbClr val="2E4A6B"/>
          </a:solidFill>
          <a:ln w="19050">
            <a:solidFill>
              <a:srgbClr val="FFFFFF"/>
            </a:solidFill>
          </a:ln>
        </p:spPr>
        <p:txBody>
          <a:bodyPr/>
          <a:lstStyle/>
          <a:p>
            <a:endParaRPr sz="1800"/>
          </a:p>
        </p:txBody>
      </p:sp>
      <p:sp>
        <p:nvSpPr>
          <p:cNvPr id="210" name="t4"/>
          <p:cNvSpPr txBox="1"/>
          <p:nvPr/>
        </p:nvSpPr>
        <p:spPr>
          <a:xfrm>
            <a:off x="5082064" y="1870441"/>
            <a:ext cx="2027871" cy="11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/>
          <a:lstStyle/>
          <a:p>
            <a:pPr algn="ctr">
              <a:lnSpc>
                <a:spcPct val="105000"/>
              </a:lnSpc>
              <a:buNone/>
            </a:pPr>
            <a:r>
              <a:rPr lang="en-GB" sz="1800" b="1">
                <a:solidFill>
                  <a:srgbClr val="2E4A6B"/>
                </a:solidFill>
                <a:latin typeface="Montserrat"/>
                <a:ea typeface="Montserrat"/>
                <a:cs typeface="Montserrat"/>
                <a:sym typeface="Montserrat"/>
              </a:rPr>
              <a:t>May 2026</a:t>
            </a:r>
          </a:p>
          <a:p>
            <a:pPr algn="ctr">
              <a:lnSpc>
                <a:spcPct val="105000"/>
              </a:lnSpc>
              <a:buNone/>
            </a:pPr>
            <a:r>
              <a:rPr lang="en-GB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Consolidated draft</a:t>
            </a:r>
          </a:p>
          <a:p>
            <a:pPr algn="ctr">
              <a:lnSpc>
                <a:spcPct val="105000"/>
              </a:lnSpc>
              <a:buNone/>
            </a:pPr>
            <a:r>
              <a:rPr lang="en-GB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+ flowchart (v4.0)</a:t>
            </a:r>
          </a:p>
        </p:txBody>
      </p:sp>
      <p:sp>
        <p:nvSpPr>
          <p:cNvPr id="211" name="c5"/>
          <p:cNvSpPr/>
          <p:nvPr/>
        </p:nvSpPr>
        <p:spPr>
          <a:xfrm>
            <a:off x="7347840" y="3156120"/>
            <a:ext cx="180000" cy="180000"/>
          </a:xfrm>
          <a:prstGeom prst="ellipse">
            <a:avLst/>
          </a:prstGeom>
          <a:solidFill>
            <a:srgbClr val="2E4A6B"/>
          </a:solidFill>
          <a:ln w="19050">
            <a:solidFill>
              <a:srgbClr val="FFFFFF"/>
            </a:solidFill>
          </a:ln>
        </p:spPr>
        <p:txBody>
          <a:bodyPr/>
          <a:lstStyle/>
          <a:p>
            <a:endParaRPr sz="1800"/>
          </a:p>
        </p:txBody>
      </p:sp>
      <p:sp>
        <p:nvSpPr>
          <p:cNvPr id="212" name="t5"/>
          <p:cNvSpPr txBox="1"/>
          <p:nvPr/>
        </p:nvSpPr>
        <p:spPr>
          <a:xfrm>
            <a:off x="6359420" y="3515887"/>
            <a:ext cx="2156840" cy="11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05000"/>
              </a:lnSpc>
              <a:buNone/>
            </a:pPr>
            <a:r>
              <a:rPr lang="en-GB" sz="1800" b="1">
                <a:solidFill>
                  <a:srgbClr val="2E4A6B"/>
                </a:solidFill>
                <a:latin typeface="Montserrat"/>
                <a:ea typeface="Montserrat"/>
                <a:cs typeface="Montserrat"/>
                <a:sym typeface="Montserrat"/>
              </a:rPr>
              <a:t>Jul 2026</a:t>
            </a:r>
          </a:p>
          <a:p>
            <a:pPr algn="ctr">
              <a:lnSpc>
                <a:spcPct val="105000"/>
              </a:lnSpc>
              <a:buNone/>
            </a:pPr>
            <a:r>
              <a:rPr lang="en-GB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v5.0 to Chair + SIT</a:t>
            </a:r>
          </a:p>
          <a:p>
            <a:pPr algn="ctr">
              <a:lnSpc>
                <a:spcPct val="105000"/>
              </a:lnSpc>
              <a:buNone/>
            </a:pPr>
            <a:r>
              <a:rPr lang="en-GB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Chair teams; SEC-349</a:t>
            </a:r>
          </a:p>
        </p:txBody>
      </p:sp>
      <p:sp>
        <p:nvSpPr>
          <p:cNvPr id="213" name="c6"/>
          <p:cNvSpPr/>
          <p:nvPr/>
        </p:nvSpPr>
        <p:spPr>
          <a:xfrm>
            <a:off x="8689680" y="3156120"/>
            <a:ext cx="180000" cy="180000"/>
          </a:xfrm>
          <a:prstGeom prst="ellipse">
            <a:avLst/>
          </a:prstGeom>
          <a:solidFill>
            <a:srgbClr val="2E4A6B"/>
          </a:solidFill>
          <a:ln w="19050">
            <a:solidFill>
              <a:srgbClr val="FFFFFF"/>
            </a:solidFill>
          </a:ln>
        </p:spPr>
        <p:txBody>
          <a:bodyPr/>
          <a:lstStyle/>
          <a:p>
            <a:endParaRPr sz="1800"/>
          </a:p>
        </p:txBody>
      </p:sp>
      <p:sp>
        <p:nvSpPr>
          <p:cNvPr id="214" name="t6"/>
          <p:cNvSpPr txBox="1"/>
          <p:nvPr/>
        </p:nvSpPr>
        <p:spPr>
          <a:xfrm>
            <a:off x="7568643" y="1870441"/>
            <a:ext cx="2422073" cy="11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/>
          <a:lstStyle/>
          <a:p>
            <a:pPr algn="ctr">
              <a:lnSpc>
                <a:spcPct val="105000"/>
              </a:lnSpc>
              <a:buNone/>
            </a:pPr>
            <a:r>
              <a:rPr lang="en-GB" sz="1800" b="1">
                <a:solidFill>
                  <a:srgbClr val="2E4A6B"/>
                </a:solidFill>
                <a:latin typeface="Montserrat"/>
                <a:ea typeface="Montserrat"/>
                <a:cs typeface="Montserrat"/>
                <a:sym typeface="Montserrat"/>
              </a:rPr>
              <a:t>Aug 2026</a:t>
            </a:r>
          </a:p>
          <a:p>
            <a:pPr algn="ctr">
              <a:lnSpc>
                <a:spcPct val="105000"/>
              </a:lnSpc>
              <a:buNone/>
            </a:pPr>
            <a:r>
              <a:rPr lang="en-GB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v6.0 into</a:t>
            </a:r>
          </a:p>
          <a:p>
            <a:pPr algn="ctr">
              <a:lnSpc>
                <a:spcPct val="105000"/>
              </a:lnSpc>
              <a:buNone/>
            </a:pPr>
            <a:r>
              <a:rPr lang="en-GB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draft G&amp;P Rev 2.0</a:t>
            </a:r>
          </a:p>
        </p:txBody>
      </p:sp>
      <p:sp>
        <p:nvSpPr>
          <p:cNvPr id="215" name="c7"/>
          <p:cNvSpPr/>
          <p:nvPr/>
        </p:nvSpPr>
        <p:spPr>
          <a:xfrm>
            <a:off x="10031520" y="3156120"/>
            <a:ext cx="180000" cy="180000"/>
          </a:xfrm>
          <a:prstGeom prst="ellipse">
            <a:avLst/>
          </a:prstGeom>
          <a:solidFill>
            <a:srgbClr val="2E4A6B"/>
          </a:solidFill>
          <a:ln w="19050">
            <a:solidFill>
              <a:srgbClr val="FFFFFF"/>
            </a:solidFill>
          </a:ln>
        </p:spPr>
        <p:txBody>
          <a:bodyPr/>
          <a:lstStyle/>
          <a:p>
            <a:endParaRPr sz="1800"/>
          </a:p>
        </p:txBody>
      </p:sp>
      <p:sp>
        <p:nvSpPr>
          <p:cNvPr id="216" name="t7"/>
          <p:cNvSpPr txBox="1"/>
          <p:nvPr/>
        </p:nvSpPr>
        <p:spPr>
          <a:xfrm>
            <a:off x="8844030" y="3527725"/>
            <a:ext cx="2554980" cy="11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algn="ctr">
              <a:lnSpc>
                <a:spcPct val="105000"/>
              </a:lnSpc>
              <a:buNone/>
            </a:pPr>
            <a:r>
              <a:rPr lang="en-GB" sz="1800" b="1">
                <a:solidFill>
                  <a:srgbClr val="2E4A6B"/>
                </a:solidFill>
                <a:latin typeface="Montserrat"/>
                <a:ea typeface="Montserrat"/>
                <a:cs typeface="Montserrat"/>
                <a:sym typeface="Montserrat"/>
              </a:rPr>
              <a:t>18 Aug 2026</a:t>
            </a:r>
          </a:p>
          <a:p>
            <a:pPr algn="ctr">
              <a:lnSpc>
                <a:spcPct val="105000"/>
              </a:lnSpc>
              <a:buNone/>
            </a:pPr>
            <a:r>
              <a:rPr lang="en-GB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Virtual endorsement</a:t>
            </a:r>
          </a:p>
          <a:p>
            <a:pPr algn="ctr">
              <a:lnSpc>
                <a:spcPct val="105000"/>
              </a:lnSpc>
              <a:buNone/>
            </a:pPr>
            <a:r>
              <a:rPr lang="en-GB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launched to Principals</a:t>
            </a:r>
          </a:p>
        </p:txBody>
      </p:sp>
      <p:sp>
        <p:nvSpPr>
          <p:cNvPr id="217" name="c8"/>
          <p:cNvSpPr/>
          <p:nvPr/>
        </p:nvSpPr>
        <p:spPr>
          <a:xfrm>
            <a:off x="11373360" y="3156120"/>
            <a:ext cx="180000" cy="180000"/>
          </a:xfrm>
          <a:prstGeom prst="ellipse">
            <a:avLst/>
          </a:prstGeom>
          <a:solidFill>
            <a:srgbClr val="8CC63F"/>
          </a:solidFill>
          <a:ln w="19050">
            <a:solidFill>
              <a:srgbClr val="FFFFFF"/>
            </a:solidFill>
          </a:ln>
        </p:spPr>
        <p:txBody>
          <a:bodyPr/>
          <a:lstStyle/>
          <a:p>
            <a:endParaRPr sz="1800">
              <a:solidFill>
                <a:srgbClr val="92D050"/>
              </a:solidFill>
            </a:endParaRPr>
          </a:p>
        </p:txBody>
      </p:sp>
      <p:sp>
        <p:nvSpPr>
          <p:cNvPr id="218" name="t8"/>
          <p:cNvSpPr txBox="1"/>
          <p:nvPr/>
        </p:nvSpPr>
        <p:spPr>
          <a:xfrm>
            <a:off x="10557722" y="1838112"/>
            <a:ext cx="1682576" cy="11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/>
          <a:lstStyle/>
          <a:p>
            <a:pPr algn="ctr">
              <a:lnSpc>
                <a:spcPct val="105000"/>
              </a:lnSpc>
              <a:buNone/>
            </a:pPr>
            <a:r>
              <a:rPr lang="en-GB" sz="1800" b="1">
                <a:solidFill>
                  <a:srgbClr val="92D050"/>
                </a:solidFill>
                <a:latin typeface="Montserrat"/>
                <a:ea typeface="Montserrat"/>
                <a:cs typeface="Montserrat"/>
                <a:sym typeface="Montserrat"/>
              </a:rPr>
              <a:t>4 Sep 2026</a:t>
            </a:r>
          </a:p>
          <a:p>
            <a:pPr algn="ctr">
              <a:lnSpc>
                <a:spcPct val="105000"/>
              </a:lnSpc>
              <a:buNone/>
            </a:pPr>
            <a:r>
              <a:rPr lang="en-GB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Endorsed –</a:t>
            </a:r>
          </a:p>
          <a:p>
            <a:pPr algn="ctr">
              <a:lnSpc>
                <a:spcPct val="105000"/>
              </a:lnSpc>
              <a:buNone/>
            </a:pPr>
            <a:r>
              <a:rPr lang="en-GB" sz="18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no objections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774776" cy="77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/>
              <a:t>Endorsed: Four Document Request Types</a:t>
            </a:r>
            <a:endParaRPr sz="3500"/>
          </a:p>
        </p:txBody>
      </p:sp>
      <p:sp>
        <p:nvSpPr>
          <p:cNvPr id="73" name="Google Shape;73;p8"/>
          <p:cNvSpPr txBox="1"/>
          <p:nvPr/>
        </p:nvSpPr>
        <p:spPr>
          <a:xfrm>
            <a:off x="357100" y="1290950"/>
            <a:ext cx="11594400" cy="42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endParaRPr/>
          </a:p>
        </p:txBody>
      </p:sp>
      <p:graphicFrame>
        <p:nvGraphicFramePr>
          <p:cNvPr id="300" name="tbl32"/>
          <p:cNvGraphicFramePr/>
          <p:nvPr>
            <p:extLst>
              <p:ext uri="{D42A27DB-BD31-4B8C-83A1-F6EECF244321}">
                <p14:modId xmlns:p14="http://schemas.microsoft.com/office/powerpoint/2010/main" val="1854867454"/>
              </p:ext>
            </p:extLst>
          </p:nvPr>
        </p:nvGraphicFramePr>
        <p:xfrm>
          <a:off x="700000" y="1499999"/>
          <a:ext cx="10700000" cy="3698076"/>
        </p:xfrm>
        <a:graphic>
          <a:graphicData uri="http://schemas.openxmlformats.org/drawingml/2006/table">
            <a:tbl>
              <a:tblPr firstRow="1" bandRow="1"/>
              <a:tblGrid>
                <a:gridCol w="26468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3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0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19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9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Request</a:t>
                      </a:r>
                    </a:p>
                  </a:txBody>
                  <a:tcPr marL="72000" marR="72000" marT="36000" marB="36000" anchor="ctr">
                    <a:solidFill>
                      <a:srgbClr val="2E4A6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9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Purpose</a:t>
                      </a:r>
                    </a:p>
                  </a:txBody>
                  <a:tcPr marL="72000" marR="72000" marT="36000" marB="36000" anchor="ctr">
                    <a:solidFill>
                      <a:srgbClr val="2E4A6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900" b="1">
                          <a:solidFill>
                            <a:srgbClr val="FFFFFF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Outcome</a:t>
                      </a:r>
                    </a:p>
                  </a:txBody>
                  <a:tcPr marL="72000" marR="72000" marT="36000" marB="36000" anchor="ctr">
                    <a:solidFill>
                      <a:srgbClr val="2E4A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740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900" b="1">
                          <a:solidFill>
                            <a:srgbClr val="2E4A6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For Information</a:t>
                      </a:r>
                    </a:p>
                  </a:txBody>
                  <a:tcPr marL="72000" marR="72000" marT="36000" marB="36000" anchor="ctr"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9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Share a document for awareness</a:t>
                      </a:r>
                    </a:p>
                  </a:txBody>
                  <a:tcPr marL="72000" marR="72000" marT="36000" marB="36000" anchor="ctr"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9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No decision or action; no view of Principals implied. No DOI.</a:t>
                      </a:r>
                    </a:p>
                  </a:txBody>
                  <a:tcPr marL="72000" marR="72000" marT="36000" marB="36000" anchor="ctr">
                    <a:solidFill>
                      <a:srgbClr val="EDF1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740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900" b="1">
                          <a:solidFill>
                            <a:srgbClr val="2E4A6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For Feedback</a:t>
                      </a:r>
                    </a:p>
                  </a:txBody>
                  <a:tcPr marL="72000" marR="72000" marT="36000" marB="360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9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Share a draft with a formal request for comments</a:t>
                      </a:r>
                    </a:p>
                  </a:txBody>
                  <a:tcPr marL="72000" marR="72000" marT="36000" marB="360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9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Input invited within a timeframe; no position implied. No DOI.</a:t>
                      </a:r>
                    </a:p>
                  </a:txBody>
                  <a:tcPr marL="72000" marR="72000" marT="36000" marB="360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740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900" b="1">
                          <a:solidFill>
                            <a:srgbClr val="2E4A6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For Acknowledgement</a:t>
                      </a:r>
                    </a:p>
                  </a:txBody>
                  <a:tcPr marL="72000" marR="72000" marT="36000" marB="36000" anchor="ctr"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9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Share a final document for consideration and recognition</a:t>
                      </a:r>
                    </a:p>
                  </a:txBody>
                  <a:tcPr marL="72000" marR="72000" marT="36000" marB="36000" anchor="ctr">
                    <a:solidFill>
                      <a:srgbClr val="EDF1F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9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Quality and effort recognised; use encouraged. DOI case by case.</a:t>
                      </a:r>
                    </a:p>
                  </a:txBody>
                  <a:tcPr marL="72000" marR="72000" marT="36000" marB="36000" anchor="ctr">
                    <a:solidFill>
                      <a:srgbClr val="EDF1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740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900" b="1">
                          <a:solidFill>
                            <a:srgbClr val="2E4A6B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For Endorsement</a:t>
                      </a:r>
                    </a:p>
                  </a:txBody>
                  <a:tcPr marL="72000" marR="72000" marT="36000" marB="360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9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Confirm formal Principal support for a final document</a:t>
                      </a:r>
                    </a:p>
                  </a:txBody>
                  <a:tcPr marL="72000" marR="72000" marT="36000" marB="360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GB" sz="1900">
                          <a:solidFill>
                            <a:srgbClr val="000000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Public endorsement; best-effort implementation. DOI eligible.</a:t>
                      </a:r>
                    </a:p>
                  </a:txBody>
                  <a:tcPr marL="72000" marR="72000" marT="36000" marB="360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01" name="src"/>
          <p:cNvSpPr txBox="1"/>
          <p:nvPr/>
        </p:nvSpPr>
        <p:spPr>
          <a:xfrm>
            <a:off x="700000" y="5650000"/>
            <a:ext cx="10700000" cy="4000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>
              <a:buNone/>
            </a:pPr>
            <a:r>
              <a:rPr lang="en-GB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Governance and Processes Rev 2.0, Section 3, Table 3-2 – virtually endorsed 4 September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/>
              <a:t>Endorsed: How Documents Are Handled</a:t>
            </a:r>
            <a:endParaRPr sz="3500"/>
          </a:p>
        </p:txBody>
      </p:sp>
      <p:sp>
        <p:nvSpPr>
          <p:cNvPr id="73" name="Google Shape;73;p8"/>
          <p:cNvSpPr txBox="1"/>
          <p:nvPr/>
        </p:nvSpPr>
        <p:spPr>
          <a:xfrm>
            <a:off x="357100" y="1290950"/>
            <a:ext cx="11594400" cy="5055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14313" marR="0" lvl="0" indent="-201613" algn="l" rtl="0">
              <a:lnSpc>
                <a:spcPct val="12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1900" b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Timing</a:t>
            </a:r>
            <a:endParaRPr sz="1900">
              <a:latin typeface="Montserrat"/>
            </a:endParaRPr>
          </a:p>
          <a:p>
            <a:pPr marL="671513" marR="0" lvl="1" indent="-201613" algn="l" rtl="0">
              <a:lnSpc>
                <a:spcPct val="12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1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Endorsement documents should be discussed at a Principal-level meeting first; the final version follows at least two weeks before the decision meeting</a:t>
            </a:r>
            <a:endParaRPr sz="1900">
              <a:latin typeface="Montserrat"/>
            </a:endParaRPr>
          </a:p>
          <a:p>
            <a:pPr marL="671513" marR="0" lvl="1" indent="-201613" algn="l" rtl="0">
              <a:lnSpc>
                <a:spcPct val="12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1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Where that step has not occurred: at least four weeks before the meeting</a:t>
            </a:r>
            <a:endParaRPr sz="1900">
              <a:latin typeface="Montserrat"/>
            </a:endParaRPr>
          </a:p>
          <a:p>
            <a:pPr marL="214313" marR="0" lvl="0" indent="-201613" algn="l" rtl="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1900" b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Process</a:t>
            </a:r>
            <a:endParaRPr sz="1900">
              <a:latin typeface="Montserrat"/>
            </a:endParaRPr>
          </a:p>
          <a:p>
            <a:pPr marL="671513" marR="0" lvl="1" indent="-201613" algn="l" rtl="0">
              <a:lnSpc>
                <a:spcPct val="12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1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Any ambiguity on category, timing or process: Secretariat consulted via the CEOS Executive Officer</a:t>
            </a:r>
            <a:endParaRPr sz="1900">
              <a:latin typeface="Montserrat"/>
            </a:endParaRPr>
          </a:p>
          <a:p>
            <a:pPr marL="671513" marR="0" lvl="1" indent="-201613" algn="l" rtl="0">
              <a:lnSpc>
                <a:spcPct val="12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1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Secretariat may allow exemptions case by case – including virtual endorsement where timeframes do not align with meetings</a:t>
            </a:r>
            <a:endParaRPr sz="1900">
              <a:latin typeface="Montserrat"/>
            </a:endParaRPr>
          </a:p>
          <a:p>
            <a:pPr marL="214313" marR="0" lvl="0" indent="-201613" algn="l" rtl="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1900" b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Status carries through</a:t>
            </a:r>
            <a:endParaRPr sz="1900">
              <a:latin typeface="Montserrat"/>
            </a:endParaRPr>
          </a:p>
          <a:p>
            <a:pPr marL="671513" marR="0" lvl="1" indent="-201613" algn="l" rtl="0">
              <a:lnSpc>
                <a:spcPct val="12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19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Publication and branding must align with document status; the DOI Process Paper provides further guidance</a:t>
            </a:r>
            <a:endParaRPr sz="1900">
              <a:latin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/>
              <a:t>CEOS DOI Process Paper</a:t>
            </a:r>
            <a:endParaRPr sz="3500"/>
          </a:p>
        </p:txBody>
      </p:sp>
      <p:sp>
        <p:nvSpPr>
          <p:cNvPr id="73" name="Google Shape;73;p8"/>
          <p:cNvSpPr txBox="1"/>
          <p:nvPr/>
        </p:nvSpPr>
        <p:spPr>
          <a:xfrm>
            <a:off x="357100" y="1290950"/>
            <a:ext cx="11594400" cy="42472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14313" marR="0" lvl="0" indent="-201613" algn="l" rtl="0">
              <a:lnSpc>
                <a:spcPct val="12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2000" b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New standalone CEOS Process Paper</a:t>
            </a:r>
            <a:r>
              <a:rPr lang="en-GB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endorsed in the same virtual round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214313" marR="0" lvl="0" indent="-201613" algn="l" rtl="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2000" b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What it does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671513" marR="0" lvl="1" indent="-201613" algn="l" rtl="0">
              <a:lnSpc>
                <a:spcPct val="12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Defines how CEOS-issued Digital Object Identifiers are managed once material is eligible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671513" marR="0" lvl="1" indent="-201613" algn="l" rtl="0">
              <a:lnSpc>
                <a:spcPct val="12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Eligibility rules sit in Governance and Processes; the paper covers the process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214313" marR="0" lvl="0" indent="-201613" algn="l" rtl="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2000" b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Why it matters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671513" marR="0" lvl="1" indent="-201613" algn="l" rtl="0">
              <a:lnSpc>
                <a:spcPct val="12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 CEOS DOI associates material with CEOS – clear procedures protect all Agencies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671513" marR="0" lvl="1" indent="-201613" algn="l" rtl="0">
              <a:lnSpc>
                <a:spcPct val="12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2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Several documents coming to Principals are expected to be DOI-eligible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marL="214313" marR="0" lvl="0" indent="-201613" algn="l" rtl="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2000">
                <a:latin typeface="Montserrat"/>
                <a:ea typeface="Montserrat"/>
                <a:cs typeface="Montserrat"/>
                <a:sym typeface="Montserrat"/>
              </a:rPr>
              <a:t>Led by SEO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/>
              <a:t>Administrative Updates in Rev 2.0</a:t>
            </a:r>
            <a:endParaRPr sz="3500"/>
          </a:p>
        </p:txBody>
      </p:sp>
      <p:sp>
        <p:nvSpPr>
          <p:cNvPr id="73" name="Google Shape;73;p8"/>
          <p:cNvSpPr txBox="1"/>
          <p:nvPr/>
        </p:nvSpPr>
        <p:spPr>
          <a:xfrm>
            <a:off x="357100" y="1290950"/>
            <a:ext cx="11594400" cy="3708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14313" marR="0" lvl="0" indent="-201613" algn="l" rtl="0">
              <a:lnSpc>
                <a:spcPct val="12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20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Virtual Constellations</a:t>
            </a:r>
            <a:r>
              <a:rPr lang="en-GB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– establishment decided at a Principal-level meeting (SIT Meeting or Plenary), per the VC Process Paper (Section 2)</a:t>
            </a:r>
            <a:endParaRPr sz="2000" dirty="0">
              <a:latin typeface="Montserrat"/>
            </a:endParaRPr>
          </a:p>
          <a:p>
            <a:pPr marL="214313" marR="0" lvl="0" indent="-201613" algn="l" rtl="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20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Plenary timing</a:t>
            </a:r>
            <a:r>
              <a:rPr lang="en-GB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– reference to the GEO Plenary removed, reflecting GEO scheduling decisions (Table 5-1)</a:t>
            </a:r>
            <a:endParaRPr sz="2000" dirty="0">
              <a:latin typeface="Montserrat"/>
            </a:endParaRPr>
          </a:p>
          <a:p>
            <a:pPr marL="214313" marR="0" lvl="0" indent="-201613" algn="l" rtl="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20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Annex 1</a:t>
            </a:r>
            <a:r>
              <a:rPr lang="en-GB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– technical groups updated to 2026: Biodiversity VC added; COAST transitioned from Ad Hoc Team to Virtual Constellation</a:t>
            </a:r>
            <a:endParaRPr sz="2000" dirty="0">
              <a:latin typeface="Montserrat"/>
            </a:endParaRPr>
          </a:p>
          <a:p>
            <a:pPr marL="214313" marR="0" lvl="0" indent="-201613" algn="l" rtl="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20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Annex 2</a:t>
            </a:r>
            <a:r>
              <a:rPr lang="en-GB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– membership record updated: six agencies added (ECMWF, Portugal Space, ECCC, </a:t>
            </a:r>
            <a:r>
              <a:rPr lang="en-GB" sz="20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AfSA</a:t>
            </a:r>
            <a:r>
              <a:rPr lang="en-GB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HSC, </a:t>
            </a:r>
            <a:r>
              <a:rPr lang="en-GB" sz="20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PhilSA</a:t>
            </a:r>
            <a:r>
              <a:rPr lang="en-GB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 sz="2000" dirty="0">
              <a:latin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968025" cy="77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 err="1"/>
              <a:t>ToR</a:t>
            </a:r>
            <a:r>
              <a:rPr lang="en-GB" sz="3600" dirty="0"/>
              <a:t>: Membership Withdrawal Provision</a:t>
            </a:r>
            <a:endParaRPr sz="3600" dirty="0"/>
          </a:p>
        </p:txBody>
      </p:sp>
      <p:sp>
        <p:nvSpPr>
          <p:cNvPr id="73" name="Google Shape;73;p8"/>
          <p:cNvSpPr txBox="1"/>
          <p:nvPr/>
        </p:nvSpPr>
        <p:spPr>
          <a:xfrm>
            <a:off x="357099" y="1290950"/>
            <a:ext cx="11308971" cy="4170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13995" marR="0" lvl="0" indent="-201295" algn="l" rtl="0">
              <a:lnSpc>
                <a:spcPct val="12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20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Why: </a:t>
            </a:r>
            <a:r>
              <a:rPr lang="en-GB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the CDTI withdrawal and AEM dissolution exposed a gap – the </a:t>
            </a:r>
            <a:r>
              <a:rPr lang="en-GB" sz="2000" dirty="0" err="1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ToR</a:t>
            </a:r>
            <a:r>
              <a:rPr lang="en-GB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foresees a change of status only by Member consensus at a Plenary</a:t>
            </a:r>
            <a:endParaRPr lang="en-US" sz="2000" dirty="0">
              <a:latin typeface="Montserrat"/>
              <a:ea typeface="Montserrat"/>
              <a:cs typeface="Montserrat"/>
            </a:endParaRPr>
          </a:p>
          <a:p>
            <a:pPr marL="213995" marR="0" lvl="0" indent="-201295" algn="l" rtl="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20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Direction of the revised text</a:t>
            </a:r>
            <a:endParaRPr sz="2000" dirty="0">
              <a:latin typeface="Montserrat"/>
              <a:ea typeface="Montserrat"/>
              <a:cs typeface="Montserrat"/>
            </a:endParaRPr>
          </a:p>
          <a:p>
            <a:pPr marL="671195" marR="0" lvl="1" indent="-201295" algn="l" rtl="0">
              <a:lnSpc>
                <a:spcPct val="12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Withdrawal by written notification, taking effect after a notice period (replacing the current clause)</a:t>
            </a:r>
            <a:endParaRPr sz="2000" dirty="0">
              <a:latin typeface="Montserrat"/>
              <a:ea typeface="Montserrat"/>
              <a:cs typeface="Montserrat"/>
            </a:endParaRPr>
          </a:p>
          <a:p>
            <a:pPr marL="671195" marR="0" lvl="1" indent="-201295" algn="l" rtl="0">
              <a:lnSpc>
                <a:spcPct val="12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Coverage of dissolution and merger cases, where no withdrawal letter will arrive</a:t>
            </a:r>
            <a:endParaRPr sz="2000" dirty="0">
              <a:latin typeface="Montserrat"/>
              <a:ea typeface="Montserrat"/>
              <a:cs typeface="Montserrat"/>
            </a:endParaRPr>
          </a:p>
          <a:p>
            <a:pPr marL="213995" marR="0" lvl="0" indent="-201295" algn="l" rtl="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20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Status: </a:t>
            </a:r>
            <a:r>
              <a:rPr lang="en-GB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revised text to be circulated for comment ahead of the 2026 Plenary for endorsement</a:t>
            </a:r>
            <a:endParaRPr lang="en-GB" sz="2000" dirty="0">
              <a:latin typeface="Montserrat"/>
              <a:ea typeface="Montserrat"/>
              <a:cs typeface="Montserrat"/>
            </a:endParaRPr>
          </a:p>
          <a:p>
            <a:pPr marL="213995" marR="0" lvl="0" indent="-201295" algn="l" rtl="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Input welcome – including on the notice period (working suggestion: three months)</a:t>
            </a:r>
            <a:endParaRPr sz="2000" dirty="0">
              <a:latin typeface="Montserrat"/>
              <a:ea typeface="Montserrat"/>
              <a:cs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8"/>
          <p:cNvSpPr txBox="1">
            <a:spLocks noGrp="1"/>
          </p:cNvSpPr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/>
              <a:t>Next Steps</a:t>
            </a:r>
            <a:endParaRPr sz="3500"/>
          </a:p>
        </p:txBody>
      </p:sp>
      <p:sp>
        <p:nvSpPr>
          <p:cNvPr id="73" name="Google Shape;73;p8"/>
          <p:cNvSpPr txBox="1"/>
          <p:nvPr/>
        </p:nvSpPr>
        <p:spPr>
          <a:xfrm>
            <a:off x="357100" y="1290950"/>
            <a:ext cx="11594400" cy="3285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14313" marR="0" lvl="0" indent="-201613" algn="l" rtl="0">
              <a:lnSpc>
                <a:spcPct val="125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20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New document handling procedures apply from the upcoming meetings</a:t>
            </a:r>
            <a:endParaRPr sz="20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214313" marR="0" lvl="0" indent="-201613" algn="l" rtl="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20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2026 CEOS Plenary (Hobart, 3–6 November)</a:t>
            </a:r>
            <a:endParaRPr sz="20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671513" marR="0" lvl="1" indent="-201613" algn="l" rtl="0">
              <a:lnSpc>
                <a:spcPct val="12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Formal recording of Governance and Processes Rev 2.0 and the DOI Process Paper</a:t>
            </a:r>
            <a:endParaRPr sz="20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671513" marR="0" lvl="1" indent="-201613" algn="l" rtl="0">
              <a:lnSpc>
                <a:spcPct val="12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Terms of Reference withdrawal amendment for </a:t>
            </a:r>
            <a:r>
              <a:rPr lang="en-US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endorsement</a:t>
            </a:r>
            <a:endParaRPr sz="20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671513" marR="0" lvl="1" indent="-201613" algn="l" rtl="0">
              <a:lnSpc>
                <a:spcPct val="125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CDTI and AEM status changes confirmed in the record</a:t>
            </a:r>
            <a:endParaRPr sz="20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214313" marR="0" lvl="0" indent="-201613" algn="l" rtl="0">
              <a:lnSpc>
                <a:spcPct val="12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❯"/>
            </a:pPr>
            <a:r>
              <a:rPr lang="en-GB" sz="2000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Outcome sought: </a:t>
            </a:r>
            <a:r>
              <a:rPr lang="en-GB" sz="2000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Principals note the endorsed Rev 2.0 and DOI Process Paper, and the Terms of Reference amendment path to Plenary</a:t>
            </a:r>
            <a:endParaRPr sz="2000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eos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752</Words>
  <Application>Microsoft Office PowerPoint</Application>
  <PresentationFormat>Widescreen</PresentationFormat>
  <Paragraphs>96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Montserrat</vt:lpstr>
      <vt:lpstr>Arial</vt:lpstr>
      <vt:lpstr>ceos</vt:lpstr>
      <vt:lpstr>CEOS Governing Documents Updates</vt:lpstr>
      <vt:lpstr>Why a Document Handling Framework?</vt:lpstr>
      <vt:lpstr>From Action to Endorsement</vt:lpstr>
      <vt:lpstr>Endorsed: Four Document Request Types</vt:lpstr>
      <vt:lpstr>Endorsed: How Documents Are Handled</vt:lpstr>
      <vt:lpstr>CEOS DOI Process Paper</vt:lpstr>
      <vt:lpstr>Administrative Updates in Rev 2.0</vt:lpstr>
      <vt:lpstr>ToR: Membership Withdrawal Provision</vt:lpstr>
      <vt:lpstr>Next Steps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Lefteris Mamais</cp:lastModifiedBy>
  <cp:revision>1</cp:revision>
  <dcterms:modified xsi:type="dcterms:W3CDTF">2026-09-10T13:07:06Z</dcterms:modified>
</cp:coreProperties>
</file>