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3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y="6858000" cx="12192000"/>
  <p:notesSz cx="6858000" cy="9144000"/>
  <p:embeddedFontLst>
    <p:embeddedFont>
      <p:font typeface="Montserrat"/>
      <p:regular r:id="rId19"/>
      <p:bold r:id="rId20"/>
      <p:italic r:id="rId21"/>
      <p:boldItalic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F273CF57-FF57-4022-8E08-1B865D3FE18A}">
  <a:tblStyle styleId="{F273CF57-FF57-4022-8E08-1B865D3FE18A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Montserrat-bold.fntdata"/><Relationship Id="rId11" Type="http://schemas.openxmlformats.org/officeDocument/2006/relationships/slide" Target="slides/slide6.xml"/><Relationship Id="rId22" Type="http://schemas.openxmlformats.org/officeDocument/2006/relationships/font" Target="fonts/Montserrat-boldItalic.fntdata"/><Relationship Id="rId10" Type="http://schemas.openxmlformats.org/officeDocument/2006/relationships/slide" Target="slides/slide5.xml"/><Relationship Id="rId21" Type="http://schemas.openxmlformats.org/officeDocument/2006/relationships/font" Target="fonts/Montserrat-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Montserrat-regular.fntdata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f9d2df9f7d_0_9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f9d2df9f7d_0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f974a60e8b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3f974a60e8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f9d2df9f7d_0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g3f9d2df9f7d_0_10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f9d2df9f7d_0_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f9d2df9f7d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f9d2df9f7d_0_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f9d2df9f7d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f9d2df9f7d_0_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3f9d2df9f7d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f9d2df9f7d_0_1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3f9d2df9f7d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f9d2df9f7d_0_2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3f9d2df9f7d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f9d2df9f7d_0_17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3f9d2df9f7d_0_1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3f9d2df9f7d_0_2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3f9d2df9f7d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3f9d2df9f7d_0_6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3f9d2df9f7d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3f9d2df9f7d_0_8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3f9d2df9f7d_0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Relationship Id="rId3" Type="http://schemas.openxmlformats.org/officeDocument/2006/relationships/image" Target="../media/image3.jpg"/><Relationship Id="rId4" Type="http://schemas.openxmlformats.org/officeDocument/2006/relationships/image" Target="../media/image4.jpg"/><Relationship Id="rId5" Type="http://schemas.openxmlformats.org/officeDocument/2006/relationships/image" Target="../media/image5.png"/><Relationship Id="rId6" Type="http://schemas.openxmlformats.org/officeDocument/2006/relationships/image" Target="../media/image1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Relationship Id="rId3" Type="http://schemas.openxmlformats.org/officeDocument/2006/relationships/image" Target="../media/image6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Relationship Id="rId3" Type="http://schemas.openxmlformats.org/officeDocument/2006/relationships/image" Target="../media/image6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Relationship Id="rId3" Type="http://schemas.openxmlformats.org/officeDocument/2006/relationships/image" Target="../media/image6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Relationship Id="rId3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301750" y="2265730"/>
            <a:ext cx="8288157" cy="27567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;p2"/>
          <p:cNvPicPr preferRelativeResize="0"/>
          <p:nvPr/>
        </p:nvPicPr>
        <p:blipFill rotWithShape="1">
          <a:blip r:embed="rId3">
            <a:alphaModFix/>
          </a:blip>
          <a:srcRect b="-114" l="0" r="0" t="0"/>
          <a:stretch/>
        </p:blipFill>
        <p:spPr>
          <a:xfrm flipH="1" rot="10800000">
            <a:off x="2824280" y="4824248"/>
            <a:ext cx="5391556" cy="203809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nature&#10;&#10;Description automatically generated" id="14" name="Google Shape;14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477344" y="-1"/>
            <a:ext cx="3714656" cy="2686815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2"/>
          <p:cNvSpPr/>
          <p:nvPr/>
        </p:nvSpPr>
        <p:spPr>
          <a:xfrm flipH="1">
            <a:off x="5456394" y="1968439"/>
            <a:ext cx="6751471" cy="4901119"/>
          </a:xfrm>
          <a:custGeom>
            <a:rect b="b" l="l" r="r" t="t"/>
            <a:pathLst>
              <a:path extrusionOk="0" h="4901119" w="6751471">
                <a:moveTo>
                  <a:pt x="0" y="4901119"/>
                </a:moveTo>
                <a:cubicBezTo>
                  <a:pt x="794" y="3261063"/>
                  <a:pt x="1588" y="1640056"/>
                  <a:pt x="2382" y="0"/>
                </a:cubicBezTo>
                <a:lnTo>
                  <a:pt x="6751471" y="4901119"/>
                </a:lnTo>
                <a:lnTo>
                  <a:pt x="0" y="490111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50800" rotWithShape="0" algn="br" dir="135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6;p2"/>
          <p:cNvSpPr/>
          <p:nvPr/>
        </p:nvSpPr>
        <p:spPr>
          <a:xfrm flipH="1">
            <a:off x="-4784" y="-14542"/>
            <a:ext cx="12199164" cy="6874921"/>
          </a:xfrm>
          <a:custGeom>
            <a:rect b="b" l="l" r="r" t="t"/>
            <a:pathLst>
              <a:path extrusionOk="0" h="6836301" w="14761910">
                <a:moveTo>
                  <a:pt x="11356917" y="6833935"/>
                </a:moveTo>
                <a:lnTo>
                  <a:pt x="0" y="12611"/>
                </a:lnTo>
                <a:lnTo>
                  <a:pt x="14761631" y="0"/>
                </a:lnTo>
                <a:cubicBezTo>
                  <a:pt x="14763636" y="1138989"/>
                  <a:pt x="14754117" y="2277978"/>
                  <a:pt x="14756122" y="3416967"/>
                </a:cubicBezTo>
                <a:cubicBezTo>
                  <a:pt x="14754955" y="4555956"/>
                  <a:pt x="14759552" y="5697312"/>
                  <a:pt x="14758385" y="6836301"/>
                </a:cubicBezTo>
                <a:lnTo>
                  <a:pt x="11356917" y="683393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" rotWithShape="0" algn="t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" name="Google Shape;17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8431" y="5311498"/>
            <a:ext cx="2738896" cy="1508514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pic>
        <p:nvPicPr>
          <p:cNvPr id="18" name="Google Shape;18;p2"/>
          <p:cNvPicPr preferRelativeResize="0"/>
          <p:nvPr/>
        </p:nvPicPr>
        <p:blipFill rotWithShape="1">
          <a:blip r:embed="rId6">
            <a:alphaModFix amt="34000"/>
          </a:blip>
          <a:srcRect b="-8774" l="32582" r="8554" t="2399"/>
          <a:stretch/>
        </p:blipFill>
        <p:spPr>
          <a:xfrm rot="5400000">
            <a:off x="5734286" y="-1016167"/>
            <a:ext cx="5455273" cy="7480884"/>
          </a:xfrm>
          <a:prstGeom prst="rtTriangle">
            <a:avLst/>
          </a:prstGeom>
          <a:noFill/>
          <a:ln>
            <a:noFill/>
          </a:ln>
        </p:spPr>
      </p:pic>
      <p:pic>
        <p:nvPicPr>
          <p:cNvPr id="19" name="Google Shape;19;p2"/>
          <p:cNvPicPr preferRelativeResize="0"/>
          <p:nvPr/>
        </p:nvPicPr>
        <p:blipFill rotWithShape="1">
          <a:blip r:embed="rId6">
            <a:alphaModFix amt="34000"/>
          </a:blip>
          <a:srcRect b="674" l="54017" r="11355" t="36082"/>
          <a:stretch/>
        </p:blipFill>
        <p:spPr>
          <a:xfrm rot="-5400000">
            <a:off x="5792642" y="4819952"/>
            <a:ext cx="1719709" cy="2366806"/>
          </a:xfrm>
          <a:prstGeom prst="rtTriangle">
            <a:avLst/>
          </a:prstGeom>
          <a:noFill/>
          <a:ln>
            <a:noFill/>
          </a:ln>
        </p:spPr>
      </p:pic>
      <p:sp>
        <p:nvSpPr>
          <p:cNvPr id="20" name="Google Shape;20;p2"/>
          <p:cNvSpPr txBox="1"/>
          <p:nvPr>
            <p:ph type="title"/>
          </p:nvPr>
        </p:nvSpPr>
        <p:spPr>
          <a:xfrm>
            <a:off x="176047" y="175938"/>
            <a:ext cx="6157185" cy="39726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Montserrat"/>
              <a:buNone/>
              <a:defRPr i="0" sz="8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" name="Google Shape;23;p3"/>
          <p:cNvPicPr preferRelativeResize="0"/>
          <p:nvPr/>
        </p:nvPicPr>
        <p:blipFill rotWithShape="1">
          <a:blip r:embed="rId2">
            <a:alphaModFix amt="34000"/>
          </a:blip>
          <a:srcRect b="35419" l="51339" r="-2839" t="3926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4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25" name="Google Shape;25;p3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26;p3"/>
          <p:cNvSpPr/>
          <p:nvPr/>
        </p:nvSpPr>
        <p:spPr>
          <a:xfrm flipH="1" rot="10800000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27;p3"/>
          <p:cNvSpPr txBox="1"/>
          <p:nvPr/>
        </p:nvSpPr>
        <p:spPr>
          <a:xfrm>
            <a:off x="10265664" y="6574604"/>
            <a:ext cx="19254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Slide </a:t>
            </a:r>
            <a:fld id="{00000000-1234-1234-1234-123412341234}" type="slidenum"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b="1" i="0" sz="1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" name="Google Shape;28;p3"/>
          <p:cNvSpPr txBox="1"/>
          <p:nvPr/>
        </p:nvSpPr>
        <p:spPr>
          <a:xfrm>
            <a:off x="-24375" y="6562800"/>
            <a:ext cx="5875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SIT TW 2026, 8-10 September 2026</a:t>
            </a:r>
            <a:endParaRPr b="1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" name="Google Shape;29;p3"/>
          <p:cNvSpPr txBox="1"/>
          <p:nvPr>
            <p:ph idx="1" type="body"/>
          </p:nvPr>
        </p:nvSpPr>
        <p:spPr>
          <a:xfrm>
            <a:off x="324233" y="1558533"/>
            <a:ext cx="11495400" cy="46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❖"/>
              <a:defRPr i="0" sz="2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81000" lvl="1" marL="914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▪"/>
              <a:defRPr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55600" lvl="2" marL="1371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o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42900" lvl="3" marL="1828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42900" lvl="4" marL="22860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55600" lvl="5" marL="2743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55600" lvl="6" marL="3200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55600" lvl="7" marL="3657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55600" lvl="8" marL="4114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30" name="Google Shape;30;p3"/>
          <p:cNvSpPr txBox="1"/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i="0" sz="4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4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" name="Google Shape;33;p4"/>
          <p:cNvPicPr preferRelativeResize="0"/>
          <p:nvPr/>
        </p:nvPicPr>
        <p:blipFill rotWithShape="1">
          <a:blip r:embed="rId2">
            <a:alphaModFix amt="34000"/>
          </a:blip>
          <a:srcRect b="35419" l="51339" r="-2839" t="3926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34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35" name="Google Shape;35;p4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36;p4"/>
          <p:cNvSpPr/>
          <p:nvPr/>
        </p:nvSpPr>
        <p:spPr>
          <a:xfrm flipH="1" rot="10800000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4"/>
          <p:cNvSpPr txBox="1"/>
          <p:nvPr>
            <p:ph idx="1" type="body"/>
          </p:nvPr>
        </p:nvSpPr>
        <p:spPr>
          <a:xfrm>
            <a:off x="386632" y="1445923"/>
            <a:ext cx="5509008" cy="47754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❖"/>
              <a:defRPr i="0" sz="2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81000" lvl="1" marL="914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▪"/>
              <a:defRPr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55600" lvl="2" marL="1371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o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42900" lvl="3" marL="1828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42900" lvl="4" marL="22860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55600" lvl="5" marL="2743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55600" lvl="6" marL="3200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55600" lvl="7" marL="3657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55600" lvl="8" marL="4114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38" name="Google Shape;38;p4"/>
          <p:cNvSpPr txBox="1"/>
          <p:nvPr>
            <p:ph idx="2" type="body"/>
          </p:nvPr>
        </p:nvSpPr>
        <p:spPr>
          <a:xfrm>
            <a:off x="6296361" y="1445923"/>
            <a:ext cx="5509008" cy="47754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❖"/>
              <a:defRPr i="0" sz="2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81000" lvl="1" marL="914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▪"/>
              <a:defRPr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55600" lvl="2" marL="1371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o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42900" lvl="3" marL="1828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42900" lvl="4" marL="22860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55600" lvl="5" marL="2743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55600" lvl="6" marL="3200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55600" lvl="7" marL="3657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55600" lvl="8" marL="4114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39" name="Google Shape;39;p4"/>
          <p:cNvSpPr txBox="1"/>
          <p:nvPr/>
        </p:nvSpPr>
        <p:spPr>
          <a:xfrm>
            <a:off x="10265664" y="6574604"/>
            <a:ext cx="19254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Slide </a:t>
            </a:r>
            <a:fld id="{00000000-1234-1234-1234-123412341234}" type="slidenum">
              <a:rPr b="1" lang="en-GB" sz="14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b="1" sz="14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0" name="Google Shape;40;p4"/>
          <p:cNvSpPr txBox="1"/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i="0" sz="4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41" name="Google Shape;41;p4"/>
          <p:cNvSpPr txBox="1"/>
          <p:nvPr/>
        </p:nvSpPr>
        <p:spPr>
          <a:xfrm>
            <a:off x="-24375" y="6562800"/>
            <a:ext cx="5875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SIT TW 2026, 8-10 September 2026</a:t>
            </a:r>
            <a:endParaRPr b="1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5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4" name="Google Shape;44;p5"/>
          <p:cNvPicPr preferRelativeResize="0"/>
          <p:nvPr/>
        </p:nvPicPr>
        <p:blipFill rotWithShape="1">
          <a:blip r:embed="rId2">
            <a:alphaModFix amt="34000"/>
          </a:blip>
          <a:srcRect b="35419" l="51339" r="-2839" t="3926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45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46" name="Google Shape;46;p5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Google Shape;47;p5"/>
          <p:cNvSpPr/>
          <p:nvPr/>
        </p:nvSpPr>
        <p:spPr>
          <a:xfrm flipH="1" rot="10800000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8;p5"/>
          <p:cNvSpPr txBox="1"/>
          <p:nvPr/>
        </p:nvSpPr>
        <p:spPr>
          <a:xfrm>
            <a:off x="10265664" y="6574604"/>
            <a:ext cx="19254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Slide </a:t>
            </a:r>
            <a:fld id="{00000000-1234-1234-1234-123412341234}" type="slidenum">
              <a:rPr b="1" lang="en-GB" sz="14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b="1" sz="14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9" name="Google Shape;49;p5"/>
          <p:cNvSpPr txBox="1"/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i="0" sz="4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50" name="Google Shape;50;p5"/>
          <p:cNvSpPr txBox="1"/>
          <p:nvPr/>
        </p:nvSpPr>
        <p:spPr>
          <a:xfrm>
            <a:off x="-24375" y="6562800"/>
            <a:ext cx="5875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SIT TW 2026, 8-10 September 2026</a:t>
            </a:r>
            <a:endParaRPr b="1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>
  <p:cSld name="Content with Caption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6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3" name="Google Shape;53;p6"/>
          <p:cNvPicPr preferRelativeResize="0"/>
          <p:nvPr/>
        </p:nvPicPr>
        <p:blipFill rotWithShape="1">
          <a:blip r:embed="rId2">
            <a:alphaModFix amt="34000"/>
          </a:blip>
          <a:srcRect b="35419" l="51339" r="-2839" t="3926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Google Shape;54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55" name="Google Shape;55;p6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6"/>
          <p:cNvSpPr/>
          <p:nvPr/>
        </p:nvSpPr>
        <p:spPr>
          <a:xfrm flipH="1" rot="10800000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6"/>
          <p:cNvSpPr txBox="1"/>
          <p:nvPr>
            <p:ph idx="1" type="body"/>
          </p:nvPr>
        </p:nvSpPr>
        <p:spPr>
          <a:xfrm>
            <a:off x="5180012" y="1373852"/>
            <a:ext cx="6172200" cy="46944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ontserrat"/>
              <a:buChar char="❖"/>
              <a:defRPr i="0" sz="3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406400" lvl="1" marL="914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▪"/>
              <a:defRPr i="0" sz="2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81000" lvl="2" marL="1371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o"/>
              <a:defRPr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55600" lvl="3" marL="1828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55600" lvl="4" marL="22860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55600" lvl="5" marL="2743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55600" lvl="6" marL="3200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55600" lvl="7" marL="3657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55600" lvl="8" marL="4114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58" name="Google Shape;58;p6"/>
          <p:cNvSpPr txBox="1"/>
          <p:nvPr>
            <p:ph idx="2" type="body"/>
          </p:nvPr>
        </p:nvSpPr>
        <p:spPr>
          <a:xfrm>
            <a:off x="839788" y="1373852"/>
            <a:ext cx="3932237" cy="46305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i="0" sz="1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228600" lvl="1" marL="914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i="0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228600" lvl="2" marL="1371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i="0" sz="1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228600" lvl="3" marL="1828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228600" lvl="4" marL="22860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228600" lvl="5" marL="2743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228600" lvl="6" marL="3200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228600" lvl="7" marL="3657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228600" lvl="8" marL="4114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59" name="Google Shape;59;p6"/>
          <p:cNvSpPr txBox="1"/>
          <p:nvPr/>
        </p:nvSpPr>
        <p:spPr>
          <a:xfrm>
            <a:off x="10265664" y="6574604"/>
            <a:ext cx="19254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Slide </a:t>
            </a:r>
            <a:fld id="{00000000-1234-1234-1234-123412341234}" type="slidenum">
              <a:rPr b="1" lang="en-GB" sz="14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b="1" sz="14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" name="Google Shape;60;p6"/>
          <p:cNvSpPr txBox="1"/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i="0" sz="4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61" name="Google Shape;61;p6"/>
          <p:cNvSpPr txBox="1"/>
          <p:nvPr/>
        </p:nvSpPr>
        <p:spPr>
          <a:xfrm>
            <a:off x="-24375" y="6562800"/>
            <a:ext cx="5875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SIT TW 2026, 8-10 September 2026</a:t>
            </a:r>
            <a:endParaRPr b="1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image" Target="../media/image6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" name="Google Shape;7;p1"/>
          <p:cNvPicPr preferRelativeResize="0"/>
          <p:nvPr/>
        </p:nvPicPr>
        <p:blipFill rotWithShape="1">
          <a:blip r:embed="rId1">
            <a:alphaModFix amt="34000"/>
          </a:blip>
          <a:srcRect b="35419" l="51339" r="-2839" t="3926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8;p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9" name="Google Shape;9;p1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10;p1"/>
          <p:cNvSpPr/>
          <p:nvPr/>
        </p:nvSpPr>
        <p:spPr>
          <a:xfrm flipH="1" rot="10800000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3"/>
    <p:sldLayoutId id="2147483649" r:id="rId4"/>
    <p:sldLayoutId id="2147483650" r:id="rId5"/>
    <p:sldLayoutId id="2147483651" r:id="rId6"/>
    <p:sldLayoutId id="2147483652" r:id="rId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7"/>
          <p:cNvSpPr txBox="1"/>
          <p:nvPr>
            <p:ph type="title"/>
          </p:nvPr>
        </p:nvSpPr>
        <p:spPr>
          <a:xfrm>
            <a:off x="114100" y="377700"/>
            <a:ext cx="8178900" cy="328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Arial"/>
              <a:buNone/>
            </a:pPr>
            <a:r>
              <a:rPr lang="en-GB" sz="6500"/>
              <a:t>DOI </a:t>
            </a:r>
            <a:endParaRPr sz="65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Arial"/>
              <a:buNone/>
            </a:pPr>
            <a:r>
              <a:rPr lang="en-GB" sz="6500"/>
              <a:t>Process Paper</a:t>
            </a:r>
            <a:endParaRPr i="1" sz="3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7" name="Google Shape;67;p7"/>
          <p:cNvSpPr/>
          <p:nvPr/>
        </p:nvSpPr>
        <p:spPr>
          <a:xfrm>
            <a:off x="7272909" y="4252807"/>
            <a:ext cx="4833000" cy="260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2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Dave Borges, SEO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2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Agenda Item</a:t>
            </a:r>
            <a:r>
              <a:rPr b="1" lang="en-GB" sz="22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 2.2</a:t>
            </a:r>
            <a:endParaRPr b="1" sz="22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2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SIT TW 2026</a:t>
            </a:r>
            <a:endParaRPr b="1" sz="22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2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Washington DC, USA</a:t>
            </a:r>
            <a:endParaRPr b="1" sz="22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2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8-10 September, 2026</a:t>
            </a:r>
            <a:endParaRPr b="1" i="0" sz="22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8"/>
          <p:cNvSpPr txBox="1"/>
          <p:nvPr>
            <p:ph idx="1" type="body"/>
          </p:nvPr>
        </p:nvSpPr>
        <p:spPr>
          <a:xfrm>
            <a:off x="348308" y="1421408"/>
            <a:ext cx="11495400" cy="4662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064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2800"/>
              <a:buChar char="❖"/>
            </a:pPr>
            <a:r>
              <a:rPr lang="en-GB"/>
              <a:t>CEOS documents and papers have lacked persistent identifiers</a:t>
            </a:r>
            <a:endParaRPr/>
          </a:p>
          <a:p>
            <a:pPr indent="-4064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❖"/>
            </a:pPr>
            <a:r>
              <a:rPr lang="en-GB"/>
              <a:t>Multiple CEOS groups requested SEO create a standardized mechanism to assign Digital Object Identifiers (DOIs)</a:t>
            </a:r>
            <a:endParaRPr/>
          </a:p>
          <a:p>
            <a:pPr indent="-4064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❖"/>
            </a:pPr>
            <a:r>
              <a:rPr lang="en-GB"/>
              <a:t>CEOS had no formal process for assigning DOIs</a:t>
            </a:r>
            <a:endParaRPr/>
          </a:p>
          <a:p>
            <a:pPr indent="-4064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❖"/>
            </a:pPr>
            <a:r>
              <a:rPr lang="en-GB"/>
              <a:t>Defines a formal process for the assignment of DOI to eligible CEOS documents and papers</a:t>
            </a:r>
            <a:endParaRPr/>
          </a:p>
          <a:p>
            <a:pPr indent="-4064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❖"/>
            </a:pPr>
            <a:r>
              <a:rPr lang="en-GB"/>
              <a:t>Serves to create a public record specifying that a version of a document holds a specific CEOS status</a:t>
            </a:r>
            <a:endParaRPr/>
          </a:p>
        </p:txBody>
      </p:sp>
      <p:sp>
        <p:nvSpPr>
          <p:cNvPr id="73" name="Google Shape;73;p8"/>
          <p:cNvSpPr txBox="1"/>
          <p:nvPr>
            <p:ph type="title"/>
          </p:nvPr>
        </p:nvSpPr>
        <p:spPr>
          <a:xfrm>
            <a:off x="176048" y="175939"/>
            <a:ext cx="9387000" cy="779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</a:pPr>
            <a:r>
              <a:rPr lang="en-GB"/>
              <a:t>DOI Process Paper Motivation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9"/>
          <p:cNvSpPr txBox="1"/>
          <p:nvPr>
            <p:ph idx="1" type="body"/>
          </p:nvPr>
        </p:nvSpPr>
        <p:spPr>
          <a:xfrm>
            <a:off x="348308" y="1097558"/>
            <a:ext cx="11495400" cy="4662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rtl="0" algn="l">
              <a:spcBef>
                <a:spcPts val="1000"/>
              </a:spcBef>
              <a:spcAft>
                <a:spcPts val="0"/>
              </a:spcAft>
              <a:buSzPts val="2400"/>
              <a:buChar char="❖"/>
            </a:pPr>
            <a:r>
              <a:rPr lang="en-GB" sz="2400"/>
              <a:t>Persistent Access </a:t>
            </a:r>
            <a:endParaRPr sz="2400"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Char char="▪"/>
            </a:pPr>
            <a:r>
              <a:rPr lang="en-GB" sz="2200"/>
              <a:t>A DOI resolves permanently, so a CEOS document remains reachable after websites are reorganised or links change</a:t>
            </a:r>
            <a:endParaRPr sz="22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❖"/>
            </a:pPr>
            <a:r>
              <a:rPr lang="en-GB" sz="2400"/>
              <a:t>Increased Discoverability</a:t>
            </a:r>
            <a:endParaRPr sz="2400"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Char char="▪"/>
            </a:pPr>
            <a:r>
              <a:rPr lang="en-GB" sz="2200"/>
              <a:t>Standardized metadata means CEOS outputs appear in global research indices (DataCite, OpenAIRE, Google Search), making them findable by the broader EO community.</a:t>
            </a:r>
            <a:endParaRPr sz="22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❖"/>
            </a:pPr>
            <a:r>
              <a:rPr lang="en-GB" sz="2400"/>
              <a:t>Citation Tracking</a:t>
            </a:r>
            <a:endParaRPr sz="2400"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Char char="▪"/>
            </a:pPr>
            <a:r>
              <a:rPr lang="en-GB" sz="2200"/>
              <a:t>DOIs enable formal citation of CEOS work in peer-reviewed literature, allowing measurement of the reach and impact </a:t>
            </a:r>
            <a:endParaRPr sz="2200"/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SzPts val="2600"/>
              <a:buChar char="❖"/>
            </a:pPr>
            <a:r>
              <a:rPr lang="en-GB" sz="2400"/>
              <a:t>Open Access Alignmen</a:t>
            </a:r>
            <a:r>
              <a:rPr lang="en-GB" sz="2600"/>
              <a:t>t </a:t>
            </a:r>
            <a:endParaRPr sz="2600"/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SzPts val="2200"/>
              <a:buChar char="▪"/>
            </a:pPr>
            <a:r>
              <a:rPr lang="en-GB" sz="2200"/>
              <a:t>DOI registration is open by default and consistent with CEOS's open-data commitments and FAIR principles.</a:t>
            </a:r>
            <a:endParaRPr sz="2200"/>
          </a:p>
        </p:txBody>
      </p:sp>
      <p:sp>
        <p:nvSpPr>
          <p:cNvPr id="79" name="Google Shape;79;p9"/>
          <p:cNvSpPr txBox="1"/>
          <p:nvPr>
            <p:ph type="title"/>
          </p:nvPr>
        </p:nvSpPr>
        <p:spPr>
          <a:xfrm>
            <a:off x="176048" y="175939"/>
            <a:ext cx="9387000" cy="779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Benefits of DOIs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0"/>
          <p:cNvSpPr txBox="1"/>
          <p:nvPr>
            <p:ph type="title"/>
          </p:nvPr>
        </p:nvSpPr>
        <p:spPr>
          <a:xfrm>
            <a:off x="176048" y="175939"/>
            <a:ext cx="9387000" cy="77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</a:pPr>
            <a:r>
              <a:rPr lang="en-GB"/>
              <a:t>Platform for Assigning DOIs</a:t>
            </a:r>
            <a:endParaRPr/>
          </a:p>
        </p:txBody>
      </p:sp>
      <p:pic>
        <p:nvPicPr>
          <p:cNvPr descr="About | Zenodo" id="85" name="Google Shape;85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67062" y="869115"/>
            <a:ext cx="3057873" cy="1209468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0"/>
          <p:cNvSpPr/>
          <p:nvPr/>
        </p:nvSpPr>
        <p:spPr>
          <a:xfrm>
            <a:off x="6526900" y="1887366"/>
            <a:ext cx="5491800" cy="399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10"/>
          <p:cNvSpPr/>
          <p:nvPr/>
        </p:nvSpPr>
        <p:spPr>
          <a:xfrm>
            <a:off x="6690590" y="1940061"/>
            <a:ext cx="38310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8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CEOS Implementation Approach</a:t>
            </a:r>
            <a:endParaRPr/>
          </a:p>
        </p:txBody>
      </p:sp>
      <p:sp>
        <p:nvSpPr>
          <p:cNvPr id="88" name="Google Shape;88;p10"/>
          <p:cNvSpPr/>
          <p:nvPr/>
        </p:nvSpPr>
        <p:spPr>
          <a:xfrm>
            <a:off x="6526900" y="2350351"/>
            <a:ext cx="5548800" cy="256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30200" lvl="0" marL="4572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Char char="❖"/>
            </a:pPr>
            <a:r>
              <a:rPr b="1" lang="en-GB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Community Management</a:t>
            </a:r>
            <a:r>
              <a:rPr b="0" i="0" lang="en-GB" sz="1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:</a:t>
            </a:r>
            <a:r>
              <a:rPr lang="en-GB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SEO will serve as </a:t>
            </a:r>
            <a:r>
              <a:rPr b="0" i="0" lang="en-GB" sz="1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Technical Coordinator to manage</a:t>
            </a:r>
            <a:r>
              <a:rPr lang="en-GB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the CEOS</a:t>
            </a:r>
            <a:r>
              <a:rPr b="0" i="0" lang="en-GB" sz="1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Zenodo Community, metadata standards, and publication execution.</a:t>
            </a:r>
            <a:endParaRPr/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Char char="❖"/>
            </a:pPr>
            <a:r>
              <a:rPr b="1" i="0" lang="en-GB" sz="1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Standardized metadata requirements:</a:t>
            </a:r>
            <a:r>
              <a:rPr b="0" i="0" lang="en-GB" sz="1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mandatory CEOS keywords, author affiliations with CEOS agency identification, Earth observation context, and related identifier linkages.</a:t>
            </a:r>
            <a:endParaRPr/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Char char="❖"/>
            </a:pPr>
            <a:r>
              <a:rPr b="1" i="0" lang="en-GB" sz="1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Complements agency DOI practices:</a:t>
            </a:r>
            <a:r>
              <a:rPr b="0" i="0" lang="en-GB" sz="1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the CEOS process is for collaborative CEOS outputs. Member agencies may continue to assign DOIs through their own repositories for agency-specific work.</a:t>
            </a:r>
            <a:endParaRPr/>
          </a:p>
        </p:txBody>
      </p:sp>
      <p:sp>
        <p:nvSpPr>
          <p:cNvPr id="89" name="Google Shape;89;p10"/>
          <p:cNvSpPr/>
          <p:nvPr/>
        </p:nvSpPr>
        <p:spPr>
          <a:xfrm>
            <a:off x="116219" y="1885836"/>
            <a:ext cx="6096000" cy="401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10"/>
          <p:cNvSpPr/>
          <p:nvPr/>
        </p:nvSpPr>
        <p:spPr>
          <a:xfrm>
            <a:off x="299099" y="1940061"/>
            <a:ext cx="41862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GB" sz="18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Why Zenodo is the Right Platform</a:t>
            </a:r>
            <a:endParaRPr b="0" i="0" sz="18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1" name="Google Shape;91;p10"/>
          <p:cNvSpPr/>
          <p:nvPr/>
        </p:nvSpPr>
        <p:spPr>
          <a:xfrm>
            <a:off x="116220" y="2341119"/>
            <a:ext cx="6096000" cy="437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Char char="❖"/>
            </a:pPr>
            <a:r>
              <a:rPr b="1" i="0" lang="en-GB" sz="1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Free, open-source platform</a:t>
            </a:r>
            <a:r>
              <a:rPr b="0" i="0" lang="en-GB" sz="1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operated by CERN and funded by the European Commission through OpenAIRE. No cost to CEOS and no vendor lock-in; data remains exportable.</a:t>
            </a:r>
            <a:endParaRPr b="0" i="0" sz="16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Char char="❖"/>
            </a:pPr>
            <a:r>
              <a:rPr b="1" i="0" lang="en-GB" sz="1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Community curation model</a:t>
            </a:r>
            <a:r>
              <a:rPr b="0" i="0" lang="en-GB" sz="1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CEOS maintains a dedicated collection space with admin/curator controls. Only approved content appears in the CEOS community.</a:t>
            </a:r>
            <a:endParaRPr b="0" i="0" sz="16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Char char="❖"/>
            </a:pPr>
            <a:r>
              <a:rPr b="1" i="0" lang="en-GB" sz="1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Flexible content types</a:t>
            </a:r>
            <a:r>
              <a:rPr b="0" i="0" lang="en-GB" sz="1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a single platform handles reports, datasets, software tools, presentations, and standards documents. All receive DOIs through DataCite.</a:t>
            </a:r>
            <a:endParaRPr b="0" i="0" sz="16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Char char="❖"/>
            </a:pPr>
            <a:r>
              <a:rPr b="1" i="0" lang="en-GB" sz="1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Built-in review workflow</a:t>
            </a:r>
            <a:r>
              <a:rPr b="0" i="0" lang="en-GB" sz="1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Zenodo's 'Submit for Review' feature allows draft submissions to remain private until curator-approved. All review comments are tracked, providing a transparent audit trail.</a:t>
            </a:r>
            <a:endParaRPr b="0" i="0" sz="16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1"/>
          <p:cNvSpPr txBox="1"/>
          <p:nvPr>
            <p:ph idx="1" type="body"/>
          </p:nvPr>
        </p:nvSpPr>
        <p:spPr>
          <a:xfrm>
            <a:off x="348308" y="1358508"/>
            <a:ext cx="11495400" cy="4662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rtl="0" algn="l">
              <a:spcBef>
                <a:spcPts val="1000"/>
              </a:spcBef>
              <a:spcAft>
                <a:spcPts val="0"/>
              </a:spcAft>
              <a:buSzPts val="2400"/>
              <a:buChar char="❖"/>
            </a:pPr>
            <a:r>
              <a:rPr i="1" lang="en-GB" sz="2400"/>
              <a:t>Governance and Processes Document</a:t>
            </a:r>
            <a:r>
              <a:rPr lang="en-GB" sz="2400"/>
              <a:t> decides how documents reach Principals and what statuses are eligible for DOIs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❖"/>
            </a:pPr>
            <a:r>
              <a:rPr lang="en-GB" sz="2400"/>
              <a:t>The process paper defines </a:t>
            </a:r>
            <a:r>
              <a:rPr b="1" lang="en-GB" sz="2400"/>
              <a:t>only</a:t>
            </a:r>
            <a:r>
              <a:rPr lang="en-GB" sz="2400"/>
              <a:t> the mechanism for DOI assignment 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❖"/>
            </a:pPr>
            <a:r>
              <a:rPr lang="en-GB" sz="2400"/>
              <a:t>Covers how to submit, review, and publish, not whether a document should be published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❖"/>
            </a:pPr>
            <a:r>
              <a:rPr lang="en-GB" sz="2400"/>
              <a:t>No role in the process may interpret, extend or waive Governance requirements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❖"/>
            </a:pPr>
            <a:r>
              <a:rPr lang="en-GB" sz="2400"/>
              <a:t>If the </a:t>
            </a:r>
            <a:r>
              <a:rPr lang="en-GB" sz="2400"/>
              <a:t>Governance is updated (e.g., the status of a decision type changes), the DOI Process Paper's applicability criteria will </a:t>
            </a:r>
            <a:r>
              <a:rPr lang="en-GB" sz="2400"/>
              <a:t>update</a:t>
            </a:r>
            <a:r>
              <a:rPr lang="en-GB" sz="2400"/>
              <a:t> accordingly without requiring significant amendment (specific status is mentioned for clarity)</a:t>
            </a:r>
            <a:endParaRPr sz="24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  <p:sp>
        <p:nvSpPr>
          <p:cNvPr id="97" name="Google Shape;97;p11"/>
          <p:cNvSpPr txBox="1"/>
          <p:nvPr>
            <p:ph type="title"/>
          </p:nvPr>
        </p:nvSpPr>
        <p:spPr>
          <a:xfrm>
            <a:off x="176048" y="175939"/>
            <a:ext cx="9387000" cy="779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Relationship to Governance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2"/>
          <p:cNvSpPr txBox="1"/>
          <p:nvPr>
            <p:ph idx="1" type="body"/>
          </p:nvPr>
        </p:nvSpPr>
        <p:spPr>
          <a:xfrm>
            <a:off x="324225" y="2933702"/>
            <a:ext cx="11495400" cy="3287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06400" lvl="0" marL="457200" rtl="0" algn="l">
              <a:spcBef>
                <a:spcPts val="1000"/>
              </a:spcBef>
              <a:spcAft>
                <a:spcPts val="0"/>
              </a:spcAft>
              <a:buSzPts val="2800"/>
              <a:buChar char="❖"/>
            </a:pPr>
            <a:r>
              <a:rPr lang="en-GB"/>
              <a:t>For </a:t>
            </a:r>
            <a:r>
              <a:rPr lang="en-GB"/>
              <a:t>Endorsement submission is taken as the DOI decision. No separate election later</a:t>
            </a:r>
            <a:endParaRPr/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Char char="❖"/>
            </a:pPr>
            <a:r>
              <a:rPr lang="en-GB"/>
              <a:t>For Acknowledged documents the election belongs to the submitting entity </a:t>
            </a:r>
            <a:endParaRPr/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Char char="❖"/>
            </a:pPr>
            <a:r>
              <a:rPr lang="en-GB"/>
              <a:t>All other statuses are not eligible</a:t>
            </a:r>
            <a:endParaRPr/>
          </a:p>
        </p:txBody>
      </p:sp>
      <p:sp>
        <p:nvSpPr>
          <p:cNvPr id="103" name="Google Shape;103;p12"/>
          <p:cNvSpPr txBox="1"/>
          <p:nvPr>
            <p:ph type="title"/>
          </p:nvPr>
        </p:nvSpPr>
        <p:spPr>
          <a:xfrm>
            <a:off x="176048" y="175939"/>
            <a:ext cx="9387000" cy="779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Two Status are Eligible</a:t>
            </a:r>
            <a:endParaRPr/>
          </a:p>
        </p:txBody>
      </p:sp>
      <p:graphicFrame>
        <p:nvGraphicFramePr>
          <p:cNvPr id="104" name="Google Shape;104;p12"/>
          <p:cNvGraphicFramePr/>
          <p:nvPr/>
        </p:nvGraphicFramePr>
        <p:xfrm>
          <a:off x="739050" y="14001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{F273CF57-FF57-4022-8E08-1B865D3FE18A}</a:tableStyleId>
              </a:tblPr>
              <a:tblGrid>
                <a:gridCol w="2855575"/>
                <a:gridCol w="3645900"/>
                <a:gridCol w="3897550"/>
              </a:tblGrid>
              <a:tr h="4495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F5F5F5"/>
                          </a:solidFill>
                        </a:rPr>
                        <a:t>Document Status</a:t>
                      </a:r>
                      <a:endParaRPr>
                        <a:solidFill>
                          <a:srgbClr val="F5F5F5"/>
                        </a:solidFill>
                      </a:endParaRPr>
                    </a:p>
                  </a:txBody>
                  <a:tcPr marT="91425" marB="91425" marR="66675" marL="666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F5F5F5"/>
                          </a:solidFill>
                        </a:rPr>
                        <a:t>DOI Treatment</a:t>
                      </a:r>
                      <a:endParaRPr>
                        <a:solidFill>
                          <a:srgbClr val="F5F5F5"/>
                        </a:solidFill>
                      </a:endParaRPr>
                    </a:p>
                  </a:txBody>
                  <a:tcPr marT="91425" marB="91425" marR="66675" marL="666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rgbClr val="F5F5F5"/>
                          </a:solidFill>
                        </a:rPr>
                        <a:t>Decision Required</a:t>
                      </a:r>
                      <a:endParaRPr>
                        <a:solidFill>
                          <a:srgbClr val="F5F5F5"/>
                        </a:solidFill>
                      </a:endParaRPr>
                    </a:p>
                  </a:txBody>
                  <a:tcPr marT="91425" marB="91425" marR="66675" marL="666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2"/>
                    </a:solidFill>
                  </a:tcPr>
                </a:tc>
              </a:tr>
              <a:tr h="3853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Endorsed</a:t>
                      </a:r>
                      <a:endParaRPr/>
                    </a:p>
                  </a:txBody>
                  <a:tcPr marT="91425" marB="91425" marR="66675" marL="666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Assigned Automatically</a:t>
                      </a:r>
                      <a:endParaRPr/>
                    </a:p>
                  </a:txBody>
                  <a:tcPr marT="91425" marB="91425" marR="66675" marL="666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At Endorsement</a:t>
                      </a:r>
                      <a:endParaRPr/>
                    </a:p>
                  </a:txBody>
                  <a:tcPr marT="91425" marB="91425" marR="66675" marL="666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084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Acknowledged</a:t>
                      </a:r>
                      <a:endParaRPr/>
                    </a:p>
                  </a:txBody>
                  <a:tcPr marT="91425" marB="91425" marR="66675" marL="666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Elective, by submitting entity</a:t>
                      </a:r>
                      <a:endParaRPr/>
                    </a:p>
                  </a:txBody>
                  <a:tcPr marT="91425" marB="91425" marR="66675" marL="666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At Submission, or any later time (Section 2.1)</a:t>
                      </a:r>
                      <a:endParaRPr/>
                    </a:p>
                  </a:txBody>
                  <a:tcPr marT="91425" marB="91425" marR="66675" marL="66675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3"/>
          <p:cNvSpPr txBox="1"/>
          <p:nvPr>
            <p:ph type="title"/>
          </p:nvPr>
        </p:nvSpPr>
        <p:spPr>
          <a:xfrm>
            <a:off x="176048" y="175939"/>
            <a:ext cx="9387000" cy="779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Roles and Responsibilities </a:t>
            </a:r>
            <a:endParaRPr/>
          </a:p>
        </p:txBody>
      </p:sp>
      <p:sp>
        <p:nvSpPr>
          <p:cNvPr id="110" name="Google Shape;110;p13"/>
          <p:cNvSpPr/>
          <p:nvPr/>
        </p:nvSpPr>
        <p:spPr>
          <a:xfrm>
            <a:off x="560850" y="1255375"/>
            <a:ext cx="11079300" cy="6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GB" sz="1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Three roles execute the process.</a:t>
            </a:r>
            <a:r>
              <a:rPr i="1" lang="en-GB" sz="1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None holds authority to interpret, extend or waive the Governance requirements; each verifies against the record or executes a technical step. The Secretariat sits outside the process as the authoritative source of that record.</a:t>
            </a:r>
            <a:endParaRPr i="1" sz="15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1" name="Google Shape;111;p13"/>
          <p:cNvSpPr/>
          <p:nvPr/>
        </p:nvSpPr>
        <p:spPr>
          <a:xfrm>
            <a:off x="487617" y="3179590"/>
            <a:ext cx="5364600" cy="3169800"/>
          </a:xfrm>
          <a:prstGeom prst="rect">
            <a:avLst/>
          </a:prstGeom>
          <a:solidFill>
            <a:srgbClr val="F0F2F5"/>
          </a:solidFill>
          <a:ln>
            <a:noFill/>
          </a:ln>
          <a:effectLst>
            <a:outerShdw blurRad="50800" rotWithShape="0" algn="bl" dir="8100000" dist="25400">
              <a:srgbClr val="000000">
                <a:alpha val="1216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67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2" name="Google Shape;112;p13"/>
          <p:cNvSpPr/>
          <p:nvPr/>
        </p:nvSpPr>
        <p:spPr>
          <a:xfrm>
            <a:off x="487617" y="3179590"/>
            <a:ext cx="5364600" cy="426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67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3" name="Google Shape;113;p13"/>
          <p:cNvSpPr/>
          <p:nvPr/>
        </p:nvSpPr>
        <p:spPr>
          <a:xfrm>
            <a:off x="731458" y="3179590"/>
            <a:ext cx="4876800" cy="42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CEOS CEO as </a:t>
            </a:r>
            <a:r>
              <a:rPr b="0" i="0" lang="en-GB" sz="18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Documentation Lead</a:t>
            </a:r>
            <a:endParaRPr b="0" i="0" sz="18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4" name="Google Shape;114;p13"/>
          <p:cNvSpPr/>
          <p:nvPr/>
        </p:nvSpPr>
        <p:spPr>
          <a:xfrm>
            <a:off x="731458" y="3667270"/>
            <a:ext cx="4876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GB" sz="1200" u="none" cap="none" strike="noStrike">
                <a:solidFill>
                  <a:srgbClr val="A6CE37"/>
                </a:solidFill>
                <a:latin typeface="Montserrat"/>
                <a:ea typeface="Montserrat"/>
                <a:cs typeface="Montserrat"/>
                <a:sym typeface="Montserrat"/>
              </a:rPr>
              <a:t>Strategic coordination &amp; governance verification</a:t>
            </a:r>
            <a:endParaRPr b="0" i="0" sz="1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5" name="Google Shape;115;p13"/>
          <p:cNvSpPr/>
          <p:nvPr/>
        </p:nvSpPr>
        <p:spPr>
          <a:xfrm>
            <a:off x="731458" y="4033030"/>
            <a:ext cx="4876800" cy="21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200" u="none" cap="none" strike="noStrike">
                <a:solidFill>
                  <a:srgbClr val="2D3748"/>
                </a:solidFill>
                <a:latin typeface="Montserrat"/>
                <a:ea typeface="Montserrat"/>
                <a:cs typeface="Montserrat"/>
                <a:sym typeface="Montserrat"/>
              </a:rPr>
              <a:t>Verification: </a:t>
            </a:r>
            <a:r>
              <a:rPr b="0" i="0" lang="en-GB" sz="1200" u="none" cap="none" strike="noStrike">
                <a:solidFill>
                  <a:srgbClr val="2D3748"/>
                </a:solidFill>
                <a:latin typeface="Montserrat"/>
                <a:ea typeface="Montserrat"/>
                <a:cs typeface="Montserrat"/>
                <a:sym typeface="Montserrat"/>
              </a:rPr>
              <a:t>Confirms that submitted documents have completed the </a:t>
            </a:r>
            <a:r>
              <a:rPr lang="en-GB" sz="1200">
                <a:solidFill>
                  <a:srgbClr val="2D3748"/>
                </a:solidFill>
                <a:latin typeface="Montserrat"/>
                <a:ea typeface="Montserrat"/>
                <a:cs typeface="Montserrat"/>
                <a:sym typeface="Montserrat"/>
              </a:rPr>
              <a:t>Document Approval</a:t>
            </a:r>
            <a:r>
              <a:rPr b="0" i="0" lang="en-GB" sz="1200" u="none" cap="none" strike="noStrike">
                <a:solidFill>
                  <a:srgbClr val="2D3748"/>
                </a:solidFill>
                <a:latin typeface="Montserrat"/>
                <a:ea typeface="Montserrat"/>
                <a:cs typeface="Montserrat"/>
                <a:sym typeface="Montserrat"/>
              </a:rPr>
              <a:t> by examining meeting minutes and formal communications.</a:t>
            </a:r>
            <a:endParaRPr b="0" i="0" sz="1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b="1" i="0" lang="en-GB" sz="1200" u="none" cap="none" strike="noStrike">
                <a:solidFill>
                  <a:srgbClr val="2D3748"/>
                </a:solidFill>
                <a:latin typeface="Montserrat"/>
                <a:ea typeface="Montserrat"/>
                <a:cs typeface="Montserrat"/>
                <a:sym typeface="Montserrat"/>
              </a:rPr>
              <a:t>Coordination: </a:t>
            </a:r>
            <a:r>
              <a:rPr b="0" i="0" lang="en-GB" sz="1200" u="none" cap="none" strike="noStrike">
                <a:solidFill>
                  <a:srgbClr val="2D3748"/>
                </a:solidFill>
                <a:latin typeface="Montserrat"/>
                <a:ea typeface="Montserrat"/>
                <a:cs typeface="Montserrat"/>
                <a:sym typeface="Montserrat"/>
              </a:rPr>
              <a:t>Works with submitters and CEOS Secretariat to gather endorsement documentation.</a:t>
            </a:r>
            <a:endParaRPr b="0" i="0" sz="1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b="1" i="0" lang="en-GB" sz="1200" u="none" cap="none" strike="noStrike">
                <a:solidFill>
                  <a:srgbClr val="2D3748"/>
                </a:solidFill>
                <a:latin typeface="Montserrat"/>
                <a:ea typeface="Montserrat"/>
                <a:cs typeface="Montserrat"/>
                <a:sym typeface="Montserrat"/>
              </a:rPr>
              <a:t>Referral: </a:t>
            </a:r>
            <a:r>
              <a:rPr b="0" i="0" lang="en-GB" sz="1200" u="none" cap="none" strike="noStrike">
                <a:solidFill>
                  <a:srgbClr val="2D3748"/>
                </a:solidFill>
                <a:latin typeface="Montserrat"/>
                <a:ea typeface="Montserrat"/>
                <a:cs typeface="Montserrat"/>
                <a:sym typeface="Montserrat"/>
              </a:rPr>
              <a:t>For unclear or contested governance status, refers the matter to CEOS leadership</a:t>
            </a:r>
            <a:endParaRPr b="0" i="0" sz="1200" u="none" cap="none" strike="noStrike">
              <a:solidFill>
                <a:srgbClr val="2D3748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rgbClr val="2D3748"/>
                </a:solidFill>
                <a:latin typeface="Montserrat"/>
                <a:ea typeface="Montserrat"/>
                <a:cs typeface="Montserrat"/>
                <a:sym typeface="Montserrat"/>
              </a:rPr>
              <a:t>Completion: </a:t>
            </a:r>
            <a:r>
              <a:rPr lang="en-GB" sz="1200">
                <a:solidFill>
                  <a:srgbClr val="2D3748"/>
                </a:solidFill>
                <a:latin typeface="Montserrat"/>
                <a:ea typeface="Montserrat"/>
                <a:cs typeface="Montserrat"/>
                <a:sym typeface="Montserrat"/>
              </a:rPr>
              <a:t>Ensures DOI assignment completes once status is conferred, following up with the Submitter where it has not concluded within 30 days</a:t>
            </a:r>
            <a:endParaRPr sz="1200">
              <a:solidFill>
                <a:srgbClr val="2D3748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2D3748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2D3748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6" name="Google Shape;116;p13"/>
          <p:cNvSpPr/>
          <p:nvPr/>
        </p:nvSpPr>
        <p:spPr>
          <a:xfrm>
            <a:off x="6339777" y="3179590"/>
            <a:ext cx="5364600" cy="3169800"/>
          </a:xfrm>
          <a:prstGeom prst="rect">
            <a:avLst/>
          </a:prstGeom>
          <a:solidFill>
            <a:srgbClr val="F0F2F5"/>
          </a:solidFill>
          <a:ln>
            <a:noFill/>
          </a:ln>
          <a:effectLst>
            <a:outerShdw blurRad="50800" rotWithShape="0" algn="bl" dir="8100000" dist="25400">
              <a:srgbClr val="000000">
                <a:alpha val="1216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67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7" name="Google Shape;117;p13"/>
          <p:cNvSpPr/>
          <p:nvPr/>
        </p:nvSpPr>
        <p:spPr>
          <a:xfrm>
            <a:off x="6339777" y="3179590"/>
            <a:ext cx="5364600" cy="426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67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8" name="Google Shape;118;p13"/>
          <p:cNvSpPr/>
          <p:nvPr/>
        </p:nvSpPr>
        <p:spPr>
          <a:xfrm>
            <a:off x="6583618" y="3179590"/>
            <a:ext cx="4876800" cy="42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CEOS SEO as</a:t>
            </a:r>
            <a:r>
              <a:rPr lang="en-GB"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0" i="0" lang="en-GB" sz="18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Technical Coordinator</a:t>
            </a:r>
            <a:endParaRPr b="0" i="0" sz="18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9" name="Google Shape;119;p13"/>
          <p:cNvSpPr/>
          <p:nvPr/>
        </p:nvSpPr>
        <p:spPr>
          <a:xfrm>
            <a:off x="6583618" y="3667270"/>
            <a:ext cx="4876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GB" sz="1200" u="none" cap="none" strike="noStrike">
                <a:solidFill>
                  <a:srgbClr val="A6CE37"/>
                </a:solidFill>
                <a:latin typeface="Montserrat"/>
                <a:ea typeface="Montserrat"/>
                <a:cs typeface="Montserrat"/>
                <a:sym typeface="Montserrat"/>
              </a:rPr>
              <a:t>Technical implementation &amp; platform management</a:t>
            </a:r>
            <a:endParaRPr b="0" i="0" sz="1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0" name="Google Shape;120;p13"/>
          <p:cNvSpPr/>
          <p:nvPr/>
        </p:nvSpPr>
        <p:spPr>
          <a:xfrm>
            <a:off x="6583618" y="4002551"/>
            <a:ext cx="4876800" cy="21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200" u="none" cap="none" strike="noStrike">
                <a:solidFill>
                  <a:srgbClr val="2D3748"/>
                </a:solidFill>
                <a:latin typeface="Montserrat"/>
                <a:ea typeface="Montserrat"/>
                <a:cs typeface="Montserrat"/>
                <a:sym typeface="Montserrat"/>
              </a:rPr>
              <a:t>Technical Review: </a:t>
            </a:r>
            <a:r>
              <a:rPr b="0" i="0" lang="en-GB" sz="1200" u="none" cap="none" strike="noStrike">
                <a:solidFill>
                  <a:srgbClr val="2D3748"/>
                </a:solidFill>
                <a:latin typeface="Montserrat"/>
                <a:ea typeface="Montserrat"/>
                <a:cs typeface="Montserrat"/>
                <a:sym typeface="Montserrat"/>
              </a:rPr>
              <a:t>Reviews submissions against CEOS metadata standards for completeness, resource type selection, mandatory keywords, related identifiers, professional presentation.</a:t>
            </a:r>
            <a:endParaRPr b="0" i="0" sz="1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b="1" i="0" lang="en-GB" sz="1200" u="none" cap="none" strike="noStrike">
                <a:solidFill>
                  <a:srgbClr val="2D3748"/>
                </a:solidFill>
                <a:latin typeface="Montserrat"/>
                <a:ea typeface="Montserrat"/>
                <a:cs typeface="Montserrat"/>
                <a:sym typeface="Montserrat"/>
              </a:rPr>
              <a:t>Platform Administration: </a:t>
            </a:r>
            <a:r>
              <a:rPr b="0" i="0" lang="en-GB" sz="1200" u="none" cap="none" strike="noStrike">
                <a:solidFill>
                  <a:srgbClr val="2D3748"/>
                </a:solidFill>
                <a:latin typeface="Montserrat"/>
                <a:ea typeface="Montserrat"/>
                <a:cs typeface="Montserrat"/>
                <a:sym typeface="Montserrat"/>
              </a:rPr>
              <a:t>Manages CEOS Zenodo community space, user permissions, community curation, and quality oversight.</a:t>
            </a:r>
            <a:endParaRPr b="0" i="0" sz="1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b="1" i="0" lang="en-GB" sz="1200" u="none" cap="none" strike="noStrike">
                <a:solidFill>
                  <a:srgbClr val="2D3748"/>
                </a:solidFill>
                <a:latin typeface="Montserrat"/>
                <a:ea typeface="Montserrat"/>
                <a:cs typeface="Montserrat"/>
                <a:sym typeface="Montserrat"/>
              </a:rPr>
              <a:t>Publication Execution: </a:t>
            </a:r>
            <a:r>
              <a:rPr b="0" i="0" lang="en-GB" sz="1200" u="none" cap="none" strike="noStrike">
                <a:solidFill>
                  <a:srgbClr val="2D3748"/>
                </a:solidFill>
                <a:latin typeface="Montserrat"/>
                <a:ea typeface="Montserrat"/>
                <a:cs typeface="Montserrat"/>
                <a:sym typeface="Montserrat"/>
              </a:rPr>
              <a:t>Publishes approved submissions after both technical compliance and governance verification are confirmed.</a:t>
            </a:r>
            <a:endParaRPr b="0" i="0" sz="1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b="1" i="0" lang="en-GB" sz="1200" u="none" cap="none" strike="noStrike">
                <a:solidFill>
                  <a:srgbClr val="2D3748"/>
                </a:solidFill>
                <a:latin typeface="Montserrat"/>
                <a:ea typeface="Montserrat"/>
                <a:cs typeface="Montserrat"/>
                <a:sym typeface="Montserrat"/>
              </a:rPr>
              <a:t>Support: </a:t>
            </a:r>
            <a:r>
              <a:rPr b="0" i="0" lang="en-GB" sz="1200" u="none" cap="none" strike="noStrike">
                <a:solidFill>
                  <a:srgbClr val="2D3748"/>
                </a:solidFill>
                <a:latin typeface="Montserrat"/>
                <a:ea typeface="Montserrat"/>
                <a:cs typeface="Montserrat"/>
                <a:sym typeface="Montserrat"/>
              </a:rPr>
              <a:t>Assists submitters with Zenodo interface and metadata requirements.</a:t>
            </a:r>
            <a:endParaRPr b="0" i="0" sz="1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1" name="Google Shape;121;p13"/>
          <p:cNvSpPr/>
          <p:nvPr/>
        </p:nvSpPr>
        <p:spPr>
          <a:xfrm>
            <a:off x="487655" y="2082490"/>
            <a:ext cx="11216700" cy="792600"/>
          </a:xfrm>
          <a:prstGeom prst="rect">
            <a:avLst/>
          </a:prstGeom>
          <a:solidFill>
            <a:srgbClr val="F0F2F5"/>
          </a:solidFill>
          <a:ln>
            <a:noFill/>
          </a:ln>
          <a:effectLst>
            <a:outerShdw blurRad="50800" rotWithShape="0" algn="bl" dir="8100000" dist="25400">
              <a:srgbClr val="000000">
                <a:alpha val="1216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67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2" name="Google Shape;122;p13"/>
          <p:cNvSpPr/>
          <p:nvPr/>
        </p:nvSpPr>
        <p:spPr>
          <a:xfrm>
            <a:off x="487655" y="2082490"/>
            <a:ext cx="73200" cy="792600"/>
          </a:xfrm>
          <a:prstGeom prst="rect">
            <a:avLst/>
          </a:prstGeom>
          <a:solidFill>
            <a:srgbClr val="A6CE3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67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3" name="Google Shape;123;p13"/>
          <p:cNvSpPr/>
          <p:nvPr/>
        </p:nvSpPr>
        <p:spPr>
          <a:xfrm>
            <a:off x="853415" y="2082490"/>
            <a:ext cx="106071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D3748"/>
                </a:solidFill>
                <a:latin typeface="Montserrat"/>
                <a:ea typeface="Montserrat"/>
                <a:cs typeface="Montserrat"/>
                <a:sym typeface="Montserrat"/>
              </a:rPr>
              <a:t>Submitter: </a:t>
            </a:r>
            <a:r>
              <a:rPr b="0" i="0" lang="en-GB" sz="1400" u="none" cap="none" strike="noStrike">
                <a:solidFill>
                  <a:srgbClr val="2D3748"/>
                </a:solidFill>
                <a:latin typeface="Montserrat"/>
                <a:ea typeface="Montserrat"/>
                <a:cs typeface="Montserrat"/>
                <a:sym typeface="Montserrat"/>
              </a:rPr>
              <a:t>Creates Zenodo account, prepares draft submission with complete metadata, submits for review, responds to feedback, performs post-publication verification. Submitters are typically Working Group or Virtual Constellation members preparing documents on behalf of their CEOS entity.</a:t>
            </a:r>
            <a:endParaRPr b="0"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4"/>
          <p:cNvSpPr txBox="1"/>
          <p:nvPr>
            <p:ph idx="1" type="body"/>
          </p:nvPr>
        </p:nvSpPr>
        <p:spPr>
          <a:xfrm>
            <a:off x="348300" y="3550200"/>
            <a:ext cx="11495400" cy="2873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06400" lvl="0" marL="457200" rtl="0" algn="l">
              <a:spcBef>
                <a:spcPts val="1000"/>
              </a:spcBef>
              <a:spcAft>
                <a:spcPts val="0"/>
              </a:spcAft>
              <a:buSzPts val="2800"/>
              <a:buChar char="❖"/>
            </a:pPr>
            <a:r>
              <a:rPr lang="en-GB"/>
              <a:t>Two lanes, the Document Approval and Reference </a:t>
            </a:r>
            <a:r>
              <a:rPr lang="en-GB"/>
              <a:t>Preparation</a:t>
            </a:r>
            <a:r>
              <a:rPr lang="en-GB"/>
              <a:t>, may proceed independently and come together at status verification</a:t>
            </a:r>
            <a:endParaRPr/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Char char="❖"/>
            </a:pPr>
            <a:r>
              <a:rPr lang="en-GB"/>
              <a:t>N</a:t>
            </a:r>
            <a:r>
              <a:rPr lang="en-GB"/>
              <a:t>othing public before publication. Any draft withdrawn or retained privately leaves no public trace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14"/>
          <p:cNvSpPr txBox="1"/>
          <p:nvPr>
            <p:ph type="title"/>
          </p:nvPr>
        </p:nvSpPr>
        <p:spPr>
          <a:xfrm>
            <a:off x="176048" y="175939"/>
            <a:ext cx="9387000" cy="779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DOI Workflow</a:t>
            </a:r>
            <a:endParaRPr/>
          </a:p>
        </p:txBody>
      </p:sp>
      <p:pic>
        <p:nvPicPr>
          <p:cNvPr id="130" name="Google Shape;130;p14"/>
          <p:cNvPicPr preferRelativeResize="0"/>
          <p:nvPr/>
        </p:nvPicPr>
        <p:blipFill rotWithShape="1">
          <a:blip r:embed="rId3">
            <a:alphaModFix/>
          </a:blip>
          <a:srcRect b="-4943" l="-682" r="-1182" t="0"/>
          <a:stretch/>
        </p:blipFill>
        <p:spPr>
          <a:xfrm>
            <a:off x="269400" y="1295625"/>
            <a:ext cx="11709000" cy="2091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5"/>
          <p:cNvSpPr txBox="1"/>
          <p:nvPr>
            <p:ph idx="1" type="body"/>
          </p:nvPr>
        </p:nvSpPr>
        <p:spPr>
          <a:xfrm>
            <a:off x="324225" y="2886075"/>
            <a:ext cx="11495400" cy="3335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06400" lvl="0" marL="457200" rtl="0" algn="l">
              <a:spcBef>
                <a:spcPts val="1000"/>
              </a:spcBef>
              <a:spcAft>
                <a:spcPts val="0"/>
              </a:spcAft>
              <a:buSzPts val="2800"/>
              <a:buChar char="❖"/>
            </a:pPr>
            <a:r>
              <a:rPr lang="en-GB"/>
              <a:t>Originality and Attribution Review</a:t>
            </a:r>
            <a:endParaRPr/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Char char="❖"/>
            </a:pPr>
            <a:r>
              <a:rPr lang="en-GB"/>
              <a:t>All authors confirm final text</a:t>
            </a:r>
            <a:endParaRPr/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Char char="❖"/>
            </a:pPr>
            <a:r>
              <a:rPr lang="en-GB"/>
              <a:t>Correct cover page based on status</a:t>
            </a:r>
            <a:endParaRPr/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Char char="❖"/>
            </a:pPr>
            <a:r>
              <a:rPr lang="en-GB"/>
              <a:t>Acknowledgement packages should indicate the election for DOI assignment within 30 days</a:t>
            </a:r>
            <a:endParaRPr/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Char char="❖"/>
            </a:pPr>
            <a:r>
              <a:rPr lang="en-GB"/>
              <a:t>Submitted to Principal meeting with time to review</a:t>
            </a:r>
            <a:endParaRPr/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Char char="❖"/>
            </a:pPr>
            <a:r>
              <a:rPr lang="en-GB"/>
              <a:t>Once approved, status is confirmed by CEOS CEO</a:t>
            </a:r>
            <a:endParaRPr/>
          </a:p>
        </p:txBody>
      </p:sp>
      <p:sp>
        <p:nvSpPr>
          <p:cNvPr id="136" name="Google Shape;136;p15"/>
          <p:cNvSpPr txBox="1"/>
          <p:nvPr>
            <p:ph type="title"/>
          </p:nvPr>
        </p:nvSpPr>
        <p:spPr>
          <a:xfrm>
            <a:off x="176048" y="175939"/>
            <a:ext cx="9387000" cy="779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Document Approval</a:t>
            </a:r>
            <a:endParaRPr/>
          </a:p>
        </p:txBody>
      </p:sp>
      <p:pic>
        <p:nvPicPr>
          <p:cNvPr id="137" name="Google Shape;137;p15"/>
          <p:cNvPicPr preferRelativeResize="0"/>
          <p:nvPr/>
        </p:nvPicPr>
        <p:blipFill rotWithShape="1">
          <a:blip r:embed="rId3">
            <a:alphaModFix/>
          </a:blip>
          <a:srcRect b="-8619" l="-2211" r="-2086" t="-10756"/>
          <a:stretch/>
        </p:blipFill>
        <p:spPr>
          <a:xfrm>
            <a:off x="2390775" y="1019500"/>
            <a:ext cx="7400924" cy="1952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6"/>
          <p:cNvSpPr txBox="1"/>
          <p:nvPr>
            <p:ph idx="1" type="body"/>
          </p:nvPr>
        </p:nvSpPr>
        <p:spPr>
          <a:xfrm>
            <a:off x="348300" y="2830550"/>
            <a:ext cx="11495400" cy="3335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06400" lvl="0" marL="457200" rtl="0" algn="l">
              <a:spcBef>
                <a:spcPts val="1000"/>
              </a:spcBef>
              <a:spcAft>
                <a:spcPts val="0"/>
              </a:spcAft>
              <a:buSzPts val="2800"/>
              <a:buChar char="❖"/>
            </a:pPr>
            <a:r>
              <a:rPr lang="en-GB"/>
              <a:t>Zenodo Account creation and CEOS community access</a:t>
            </a:r>
            <a:endParaRPr/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Char char="❖"/>
            </a:pPr>
            <a:r>
              <a:rPr lang="en-GB"/>
              <a:t>Draft is prepared with metadata outlined in the Zenodo Submission Guide</a:t>
            </a:r>
            <a:endParaRPr/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Char char="❖"/>
            </a:pPr>
            <a:r>
              <a:rPr lang="en-GB"/>
              <a:t>Four Acceptance Criteria: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▪"/>
            </a:pPr>
            <a:r>
              <a:rPr lang="en-GB"/>
              <a:t>M</a:t>
            </a:r>
            <a:r>
              <a:rPr lang="en-GB"/>
              <a:t>etadata complete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▪"/>
            </a:pPr>
            <a:r>
              <a:rPr lang="en-GB"/>
              <a:t>All authors agree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▪"/>
            </a:pPr>
            <a:r>
              <a:rPr lang="en-GB"/>
              <a:t>Files final and submitted</a:t>
            </a:r>
            <a:endParaRPr/>
          </a:p>
          <a:p>
            <a:pPr indent="-381000" lvl="1" marL="914400" rtl="0" algn="l">
              <a:spcBef>
                <a:spcPts val="0"/>
              </a:spcBef>
              <a:spcAft>
                <a:spcPts val="0"/>
              </a:spcAft>
              <a:buSzPts val="2400"/>
              <a:buChar char="▪"/>
            </a:pPr>
            <a:r>
              <a:rPr lang="en-GB"/>
              <a:t>Licence is appropriate</a:t>
            </a:r>
            <a:endParaRPr/>
          </a:p>
        </p:txBody>
      </p:sp>
      <p:sp>
        <p:nvSpPr>
          <p:cNvPr id="143" name="Google Shape;143;p16"/>
          <p:cNvSpPr txBox="1"/>
          <p:nvPr>
            <p:ph type="title"/>
          </p:nvPr>
        </p:nvSpPr>
        <p:spPr>
          <a:xfrm>
            <a:off x="176048" y="175939"/>
            <a:ext cx="9387000" cy="779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Reference Preparation</a:t>
            </a:r>
            <a:endParaRPr/>
          </a:p>
        </p:txBody>
      </p:sp>
      <p:pic>
        <p:nvPicPr>
          <p:cNvPr id="144" name="Google Shape;14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66975" y="1123025"/>
            <a:ext cx="7258051" cy="1672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7"/>
          <p:cNvSpPr txBox="1"/>
          <p:nvPr>
            <p:ph idx="1" type="body"/>
          </p:nvPr>
        </p:nvSpPr>
        <p:spPr>
          <a:xfrm>
            <a:off x="324233" y="1558533"/>
            <a:ext cx="11495400" cy="4662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06400" lvl="0" marL="457200" rtl="0" algn="l">
              <a:spcBef>
                <a:spcPts val="1000"/>
              </a:spcBef>
              <a:spcAft>
                <a:spcPts val="0"/>
              </a:spcAft>
              <a:buSzPts val="2800"/>
              <a:buChar char="❖"/>
            </a:pPr>
            <a:r>
              <a:rPr b="1" lang="en-GB"/>
              <a:t>Publication </a:t>
            </a:r>
            <a:r>
              <a:rPr b="1" lang="en-GB"/>
              <a:t>Confirmation</a:t>
            </a:r>
            <a:r>
              <a:rPr b="1" lang="en-GB"/>
              <a:t>: </a:t>
            </a:r>
            <a:r>
              <a:rPr lang="en-GB"/>
              <a:t>After SEO publishes, Zenodo mints via DataCite. Submitter's will check that the DOI resolves, the record visible in community, metadata is correct</a:t>
            </a:r>
            <a:endParaRPr/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Char char="❖"/>
            </a:pPr>
            <a:r>
              <a:rPr b="1" lang="en-GB"/>
              <a:t>Version Rule: </a:t>
            </a:r>
            <a:r>
              <a:rPr lang="en-GB"/>
              <a:t>DOI attaches to the version that received status. Any change needs fresh status before a new version is published</a:t>
            </a:r>
            <a:endParaRPr/>
          </a:p>
          <a:p>
            <a:pPr indent="-406400" lvl="0" marL="457200" rtl="0" algn="l">
              <a:spcBef>
                <a:spcPts val="0"/>
              </a:spcBef>
              <a:spcAft>
                <a:spcPts val="0"/>
              </a:spcAft>
              <a:buSzPts val="2800"/>
              <a:buChar char="❖"/>
            </a:pPr>
            <a:r>
              <a:rPr b="1" lang="en-GB"/>
              <a:t>Hosting: </a:t>
            </a:r>
            <a:r>
              <a:rPr lang="en-GB"/>
              <a:t>DOI resolves to the Zenodo landing page; canonical copy lives on the CEOS publications page with Zenodo metadata pointing there</a:t>
            </a:r>
            <a:endParaRPr/>
          </a:p>
        </p:txBody>
      </p:sp>
      <p:sp>
        <p:nvSpPr>
          <p:cNvPr id="150" name="Google Shape;150;p17"/>
          <p:cNvSpPr txBox="1"/>
          <p:nvPr>
            <p:ph type="title"/>
          </p:nvPr>
        </p:nvSpPr>
        <p:spPr>
          <a:xfrm>
            <a:off x="176048" y="175939"/>
            <a:ext cx="9387000" cy="779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100"/>
              <a:t>After Confirmation and Publication</a:t>
            </a:r>
            <a:endParaRPr sz="41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8"/>
          <p:cNvSpPr txBox="1"/>
          <p:nvPr>
            <p:ph type="title"/>
          </p:nvPr>
        </p:nvSpPr>
        <p:spPr>
          <a:xfrm>
            <a:off x="176048" y="175939"/>
            <a:ext cx="9387000" cy="779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</a:pPr>
            <a:r>
              <a:rPr lang="en-GB"/>
              <a:t>Status and Next Steps</a:t>
            </a:r>
            <a:endParaRPr/>
          </a:p>
        </p:txBody>
      </p:sp>
      <p:sp>
        <p:nvSpPr>
          <p:cNvPr id="156" name="Google Shape;156;p18"/>
          <p:cNvSpPr/>
          <p:nvPr/>
        </p:nvSpPr>
        <p:spPr>
          <a:xfrm>
            <a:off x="487680" y="4505780"/>
            <a:ext cx="11216700" cy="390000"/>
          </a:xfrm>
          <a:prstGeom prst="rect">
            <a:avLst/>
          </a:prstGeom>
          <a:solidFill>
            <a:srgbClr val="33445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67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7" name="Google Shape;157;p18"/>
          <p:cNvSpPr/>
          <p:nvPr/>
        </p:nvSpPr>
        <p:spPr>
          <a:xfrm>
            <a:off x="731520" y="4505780"/>
            <a:ext cx="10728900" cy="39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6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Path to Plenary 2026</a:t>
            </a:r>
            <a:endParaRPr b="0" i="0" sz="1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8" name="Google Shape;158;p18"/>
          <p:cNvSpPr/>
          <p:nvPr/>
        </p:nvSpPr>
        <p:spPr>
          <a:xfrm>
            <a:off x="853378" y="5102426"/>
            <a:ext cx="3291900" cy="1219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38100" rotWithShape="0" algn="bl" dir="8100000" dist="12700">
              <a:srgbClr val="000000">
                <a:alpha val="102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67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9" name="Google Shape;159;p18"/>
          <p:cNvSpPr/>
          <p:nvPr/>
        </p:nvSpPr>
        <p:spPr>
          <a:xfrm>
            <a:off x="853378" y="5175578"/>
            <a:ext cx="3291900" cy="34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67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SIT-41 (Apr 2026)</a:t>
            </a:r>
            <a:endParaRPr b="0" i="0" sz="1467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0" name="Google Shape;160;p18"/>
          <p:cNvSpPr/>
          <p:nvPr/>
        </p:nvSpPr>
        <p:spPr>
          <a:xfrm>
            <a:off x="975297" y="5516954"/>
            <a:ext cx="30480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Update and discussion.</a:t>
            </a:r>
            <a:endParaRPr b="0" i="0" sz="12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Solicit feedback on approach,</a:t>
            </a:r>
            <a:endParaRPr b="0" i="0" sz="12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2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scope, and governance alignment.</a:t>
            </a:r>
            <a:endParaRPr b="0" i="0" sz="1200" u="none" cap="none" strike="noStrik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1" name="Google Shape;161;p18"/>
          <p:cNvSpPr/>
          <p:nvPr/>
        </p:nvSpPr>
        <p:spPr>
          <a:xfrm>
            <a:off x="4460105" y="5110353"/>
            <a:ext cx="3291900" cy="121920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38100" rotWithShape="0" algn="bl" dir="8100000" dist="12700">
              <a:srgbClr val="000000">
                <a:alpha val="102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67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2" name="Google Shape;162;p18"/>
          <p:cNvSpPr/>
          <p:nvPr/>
        </p:nvSpPr>
        <p:spPr>
          <a:xfrm>
            <a:off x="4450018" y="5175578"/>
            <a:ext cx="3291900" cy="34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67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SIT Technical Workshop </a:t>
            </a:r>
            <a:endParaRPr b="0" i="0" sz="1467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3" name="Google Shape;163;p18"/>
          <p:cNvSpPr/>
          <p:nvPr/>
        </p:nvSpPr>
        <p:spPr>
          <a:xfrm>
            <a:off x="4571938" y="5516954"/>
            <a:ext cx="30480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Final draft circulated by CEO prior to TW. Virtual Endorsement secured Friday, 04 September 2026.</a:t>
            </a:r>
            <a:endParaRPr b="0" i="0" sz="12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4" name="Google Shape;164;p18"/>
          <p:cNvSpPr/>
          <p:nvPr/>
        </p:nvSpPr>
        <p:spPr>
          <a:xfrm>
            <a:off x="8036571" y="5102426"/>
            <a:ext cx="3291900" cy="1219200"/>
          </a:xfrm>
          <a:prstGeom prst="rect">
            <a:avLst/>
          </a:prstGeom>
          <a:solidFill>
            <a:srgbClr val="33445F"/>
          </a:solidFill>
          <a:ln>
            <a:noFill/>
          </a:ln>
          <a:effectLst>
            <a:outerShdw blurRad="38100" rotWithShape="0" algn="bl" dir="8100000" dist="12700">
              <a:srgbClr val="000000">
                <a:alpha val="102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67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5" name="Google Shape;165;p18"/>
          <p:cNvSpPr/>
          <p:nvPr/>
        </p:nvSpPr>
        <p:spPr>
          <a:xfrm>
            <a:off x="8046658" y="5175578"/>
            <a:ext cx="3291900" cy="34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67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Plenary 2026 (</a:t>
            </a:r>
            <a:r>
              <a:rPr b="1" lang="en-GB" sz="1467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Nov)</a:t>
            </a:r>
            <a:endParaRPr b="0" i="0" sz="1467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6" name="Google Shape;166;p18"/>
          <p:cNvSpPr/>
          <p:nvPr/>
        </p:nvSpPr>
        <p:spPr>
          <a:xfrm>
            <a:off x="8168578" y="5516954"/>
            <a:ext cx="3048000" cy="731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Updated Governance and Processes Paper &amp; DOI Process Paper in place, guiding Principal decisioning.</a:t>
            </a:r>
            <a:endParaRPr b="0" i="0" sz="1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7" name="Google Shape;167;p18"/>
          <p:cNvSpPr/>
          <p:nvPr/>
        </p:nvSpPr>
        <p:spPr>
          <a:xfrm>
            <a:off x="4090179" y="5565722"/>
            <a:ext cx="359700" cy="3048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A3CB34"/>
          </a:solidFill>
          <a:ln cap="flat" cmpd="sng" w="25400">
            <a:solidFill>
              <a:srgbClr val="44551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8" name="Google Shape;168;p18"/>
          <p:cNvSpPr/>
          <p:nvPr/>
        </p:nvSpPr>
        <p:spPr>
          <a:xfrm>
            <a:off x="7676732" y="5553530"/>
            <a:ext cx="359700" cy="3048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A3CB34"/>
          </a:solidFill>
          <a:ln cap="flat" cmpd="sng" w="25400">
            <a:solidFill>
              <a:srgbClr val="44551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9" name="Google Shape;169;p18"/>
          <p:cNvSpPr/>
          <p:nvPr/>
        </p:nvSpPr>
        <p:spPr>
          <a:xfrm>
            <a:off x="487680" y="1214377"/>
            <a:ext cx="5364600" cy="390000"/>
          </a:xfrm>
          <a:prstGeom prst="rect">
            <a:avLst/>
          </a:prstGeom>
          <a:solidFill>
            <a:srgbClr val="33445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67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0" name="Google Shape;170;p18"/>
          <p:cNvSpPr/>
          <p:nvPr/>
        </p:nvSpPr>
        <p:spPr>
          <a:xfrm>
            <a:off x="731520" y="1214377"/>
            <a:ext cx="4876800" cy="39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6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Current Status</a:t>
            </a:r>
            <a:endParaRPr b="0" i="0" sz="1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1" name="Google Shape;171;p18"/>
          <p:cNvSpPr/>
          <p:nvPr/>
        </p:nvSpPr>
        <p:spPr>
          <a:xfrm>
            <a:off x="619675" y="1673498"/>
            <a:ext cx="4876800" cy="25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Montserrat"/>
                <a:ea typeface="Montserrat"/>
                <a:cs typeface="Montserrat"/>
                <a:sym typeface="Montserrat"/>
              </a:rPr>
              <a:t>Process Paper v1.0 </a:t>
            </a: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(Aug 2026) finalised and circulated. Redesigned since SIT-41 to sit entirely beneath CEOS Governance and Processes Rev 2.0: eligibility follows document status, two-lane workflow</a:t>
            </a:r>
            <a:endParaRPr b="0"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None/>
            </a:pPr>
            <a:r>
              <a:rPr b="1" lang="en-GB">
                <a:latin typeface="Montserrat"/>
                <a:ea typeface="Montserrat"/>
                <a:cs typeface="Montserrat"/>
                <a:sym typeface="Montserrat"/>
              </a:rPr>
              <a:t>Governance Rev 2.0 </a:t>
            </a: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now names the DOI Process Paper as the mechanism by which publication and branding align with status. The two documents are designed to be endorsed together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None/>
            </a:pPr>
            <a:r>
              <a:rPr b="1" lang="en-GB">
                <a:latin typeface="Montserrat"/>
                <a:ea typeface="Montserrat"/>
                <a:cs typeface="Montserrat"/>
                <a:sym typeface="Montserrat"/>
              </a:rPr>
              <a:t>Roles assigned: </a:t>
            </a: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CEOS Executive Officer as Documentation Lead; SEO as Technical Coordinator. CEOS Zenodo community established and ready to receive submissions on endorsement.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2" name="Google Shape;172;p18"/>
          <p:cNvSpPr/>
          <p:nvPr/>
        </p:nvSpPr>
        <p:spPr>
          <a:xfrm>
            <a:off x="6339840" y="1214377"/>
            <a:ext cx="5364600" cy="390000"/>
          </a:xfrm>
          <a:prstGeom prst="rect">
            <a:avLst/>
          </a:prstGeom>
          <a:solidFill>
            <a:srgbClr val="33445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67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3" name="Google Shape;173;p18"/>
          <p:cNvSpPr/>
          <p:nvPr/>
        </p:nvSpPr>
        <p:spPr>
          <a:xfrm>
            <a:off x="6583680" y="1214377"/>
            <a:ext cx="4876800" cy="39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Next Steps</a:t>
            </a:r>
            <a:endParaRPr b="0" i="0" sz="16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4" name="Google Shape;174;p18"/>
          <p:cNvSpPr/>
          <p:nvPr/>
        </p:nvSpPr>
        <p:spPr>
          <a:xfrm>
            <a:off x="6517900" y="1679948"/>
            <a:ext cx="4876800" cy="261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Montserrat"/>
                <a:ea typeface="Montserrat"/>
                <a:cs typeface="Montserrat"/>
                <a:sym typeface="Montserrat"/>
              </a:rPr>
              <a:t>Submission of DOI Process Paper </a:t>
            </a: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for endorsement, alongside Governance and Processes Rev 2.0. Final version provided to for review.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Montserrat"/>
                <a:ea typeface="Montserrat"/>
                <a:cs typeface="Montserrat"/>
                <a:sym typeface="Montserrat"/>
              </a:rPr>
              <a:t>Zenodo Submission Guide:</a:t>
            </a:r>
            <a:r>
              <a:rPr b="1" lang="en-GB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the operational companion to the paper is being prepared by SEO and will be published on the website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Montserrat"/>
                <a:ea typeface="Montserrat"/>
                <a:cs typeface="Montserrat"/>
                <a:sym typeface="Montserrat"/>
              </a:rPr>
              <a:t>Retroactive assignment: </a:t>
            </a: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prepare list of existing CEOS key documents to receive DOI and confirm status record for legacy documents before first batch.</a:t>
            </a:r>
            <a:endParaRPr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just">
              <a:lnSpc>
                <a:spcPct val="100000"/>
              </a:lnSpc>
              <a:spcBef>
                <a:spcPts val="667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9"/>
          <p:cNvSpPr txBox="1"/>
          <p:nvPr>
            <p:ph idx="1" type="body"/>
          </p:nvPr>
        </p:nvSpPr>
        <p:spPr>
          <a:xfrm>
            <a:off x="176058" y="1312333"/>
            <a:ext cx="11495400" cy="46629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/>
              <a:t>K</a:t>
            </a:r>
            <a:r>
              <a:rPr lang="en-GB"/>
              <a:t>ey documents will retroactively be assigned a DOI </a:t>
            </a:r>
            <a:endParaRPr/>
          </a:p>
        </p:txBody>
      </p:sp>
      <p:sp>
        <p:nvSpPr>
          <p:cNvPr id="180" name="Google Shape;180;p19"/>
          <p:cNvSpPr txBox="1"/>
          <p:nvPr>
            <p:ph type="title"/>
          </p:nvPr>
        </p:nvSpPr>
        <p:spPr>
          <a:xfrm>
            <a:off x="176048" y="175939"/>
            <a:ext cx="9387000" cy="779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Existing Publications </a:t>
            </a:r>
            <a:endParaRPr/>
          </a:p>
        </p:txBody>
      </p:sp>
      <p:sp>
        <p:nvSpPr>
          <p:cNvPr id="181" name="Google Shape;181;p19"/>
          <p:cNvSpPr txBox="1"/>
          <p:nvPr/>
        </p:nvSpPr>
        <p:spPr>
          <a:xfrm>
            <a:off x="238000" y="1972925"/>
            <a:ext cx="5852700" cy="400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❖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Monitoring Surface PM2.5: An International Constellation Approach (2022)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❖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Greenhouse Gas Roadmap Issue 1 (2020)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❖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Greenhouse Gas Roadmap Issue 2 (2024)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❖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Geostationary Air Quality Constellations Validation Strategy (2019)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❖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Greenhouse Gas White Paper (2018)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❖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Geostationary Air Quality Constellation (2011)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❖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Common Practices for Quantifying Methane Emissions from Plumes Detected by Remote Sensing (2025)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❖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CEOS Strategy for Carbon Observations from Space (2014)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❖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CEOS Global Stocktake Strategy (2021)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❖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Lessons Learned and Recommendations from Space Agencies' Support for the First Global Stocktake (2025)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❖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Essential Climate Variable Inventory Analyses (2018)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❖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Space Agency Response to GCOS IP (2018)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❖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Space Agency Response to 2022 GCOS IP v1.2 (2026)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❖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ECV Inventory Gap Analysis Report (2024)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❖"/>
            </a:pPr>
            <a:r>
              <a:rPr lang="en-GB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WGClimate Coordinated Action Plan (2024)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2" name="Google Shape;182;p19"/>
          <p:cNvSpPr txBox="1"/>
          <p:nvPr/>
        </p:nvSpPr>
        <p:spPr>
          <a:xfrm>
            <a:off x="5932225" y="1929400"/>
            <a:ext cx="6234600" cy="400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❖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Sustainable Development Goals Data Supply Analysis and Strategy (2020)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❖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CEOS Ecosystem Extent Task Team White Paper v1.1 (2023)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❖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WGDisasters Strategy Paper: Promoting Space Data for Disaster Risk Management (2020)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❖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CEOS AFOLU Roadmap (2023)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❖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Land Sector Emissions: CEOS AFOLU Discussion Paper (2020)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❖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Agriculture: CEOS Response to GEOGLAM Requirements (2019)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❖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Forests: Space Data Strategy for GFOI (2011)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❖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A Coordinated International Satellite Altimetry Virtual Constellation: Towards 2050 (2025)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❖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Next-Generation Sea Surface Temperature Constellation (2020)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❖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15 Year Vision for Ocean Surface Topography (2009)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❖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Global Satellite Precipitation Constellation: Status &amp; Requirements (2021)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❖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Feasibility Study for an Aquatic Ecosystem Earth Observing System (2018)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❖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CEOS Strategy for Water Observations from Space (2015)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❖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And many other publications...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eos">
  <a:themeElements>
    <a:clrScheme name="Custom 2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33445F"/>
      </a:accent1>
      <a:accent2>
        <a:srgbClr val="A3CB34"/>
      </a:accent2>
      <a:accent3>
        <a:srgbClr val="C1666B"/>
      </a:accent3>
      <a:accent4>
        <a:srgbClr val="DDDDDD"/>
      </a:accent4>
      <a:accent5>
        <a:srgbClr val="7BC0D7"/>
      </a:accent5>
      <a:accent6>
        <a:srgbClr val="D1462F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