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Montserrat"/>
      <p:regular r:id="rId20"/>
      <p:bold r:id="rId21"/>
      <p:italic r:id="rId22"/>
      <p:boldItalic r:id="rId23"/>
    </p:embeddedFont>
    <p:embeddedFont>
      <p:font typeface="Inter"/>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gbuBY8FB5699ph5J3Bo4ZCxkI8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ontserrat-regular.fntdata"/><Relationship Id="rId22" Type="http://schemas.openxmlformats.org/officeDocument/2006/relationships/font" Target="fonts/Montserrat-italic.fntdata"/><Relationship Id="rId21" Type="http://schemas.openxmlformats.org/officeDocument/2006/relationships/font" Target="fonts/Montserrat-bold.fntdata"/><Relationship Id="rId24" Type="http://schemas.openxmlformats.org/officeDocument/2006/relationships/font" Target="fonts/Inter-regular.fntdata"/><Relationship Id="rId23"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Inter-italic.fntdata"/><Relationship Id="rId25" Type="http://schemas.openxmlformats.org/officeDocument/2006/relationships/font" Target="fonts/Inter-bold.fntdata"/><Relationship Id="rId28" Type="http://customschemas.google.com/relationships/presentationmetadata" Target="metadata"/><Relationship Id="rId27" Type="http://schemas.openxmlformats.org/officeDocument/2006/relationships/font" Target="fonts/Inter-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28 Co-authors from Universities, Agencies and Industry in the US, Europe, Canada, Australia, Middle East and South America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Font typeface="Arial"/>
              <a:buNone/>
            </a:pPr>
            <a:r>
              <a:rPr b="0" i="0" lang="en-US" sz="1100" u="none" cap="none" strike="noStrike">
                <a:solidFill>
                  <a:srgbClr val="000000"/>
                </a:solidFill>
                <a:latin typeface="Arial"/>
                <a:ea typeface="Arial"/>
                <a:cs typeface="Arial"/>
                <a:sym typeface="Arial"/>
              </a:rPr>
              <a:t>Projected to be megacities (population ≥ 10 million) by 2100.  Only 12 are megacities now, mostly in India. Forecast population </a:t>
            </a:r>
            <a:endParaRPr/>
          </a:p>
          <a:p>
            <a:pPr indent="0" lvl="0" marL="158750" rtl="0" algn="l">
              <a:lnSpc>
                <a:spcPct val="100000"/>
              </a:lnSpc>
              <a:spcBef>
                <a:spcPts val="0"/>
              </a:spcBef>
              <a:spcAft>
                <a:spcPts val="0"/>
              </a:spcAft>
              <a:buSzPts val="1100"/>
              <a:buFont typeface="Arial"/>
              <a:buNone/>
            </a:pPr>
            <a:r>
              <a:rPr b="0" i="0" lang="en-US" sz="1100" u="none" cap="none" strike="noStrike">
                <a:solidFill>
                  <a:srgbClr val="000000"/>
                </a:solidFill>
                <a:latin typeface="Arial"/>
                <a:ea typeface="Arial"/>
                <a:cs typeface="Arial"/>
                <a:sym typeface="Arial"/>
              </a:rPr>
              <a:t>growth rates from 2020 to 2100 range from 3 to 31% per year  in Africa, 1% per year for Riyadh and 8% per yr for Sana’a in the </a:t>
            </a:r>
            <a:endParaRPr/>
          </a:p>
          <a:p>
            <a:pPr indent="0" lvl="0" marL="158750" rtl="0" algn="l">
              <a:lnSpc>
                <a:spcPct val="100000"/>
              </a:lnSpc>
              <a:spcBef>
                <a:spcPts val="0"/>
              </a:spcBef>
              <a:spcAft>
                <a:spcPts val="0"/>
              </a:spcAft>
              <a:buSzPts val="1100"/>
              <a:buFont typeface="Arial"/>
              <a:buNone/>
            </a:pPr>
            <a:r>
              <a:rPr b="0" i="0" lang="en-US" sz="1100" u="none" cap="none" strike="noStrike">
                <a:solidFill>
                  <a:srgbClr val="000000"/>
                </a:solidFill>
                <a:latin typeface="Arial"/>
                <a:ea typeface="Arial"/>
                <a:cs typeface="Arial"/>
                <a:sym typeface="Arial"/>
              </a:rPr>
              <a:t>Middle East, 0.8 to 3% per year in South Asia, and 0.5 to 7% per year  in Southeast Asia. The largest cities, predicted to surpass 50 million</a:t>
            </a:r>
            <a:endParaRPr/>
          </a:p>
          <a:p>
            <a:pPr indent="0" lvl="0" marL="158750" rtl="0" algn="l">
              <a:lnSpc>
                <a:spcPct val="100000"/>
              </a:lnSpc>
              <a:spcBef>
                <a:spcPts val="0"/>
              </a:spcBef>
              <a:spcAft>
                <a:spcPts val="0"/>
              </a:spcAft>
              <a:buSzPts val="1100"/>
              <a:buFont typeface="Arial"/>
              <a:buNone/>
            </a:pPr>
            <a:r>
              <a:rPr b="0" i="0" lang="en-US" sz="1100" u="none" cap="none" strike="noStrike">
                <a:solidFill>
                  <a:srgbClr val="000000"/>
                </a:solidFill>
                <a:latin typeface="Arial"/>
                <a:ea typeface="Arial"/>
                <a:cs typeface="Arial"/>
                <a:sym typeface="Arial"/>
              </a:rPr>
              <a:t>inhabitants by 2100, include Lagos (80 million) in Nigeria, Dar es Salaam (62 million) in Tanzania, Kinshasa (60 million) in the </a:t>
            </a:r>
            <a:endParaRPr/>
          </a:p>
          <a:p>
            <a:pPr indent="0" lvl="0" marL="158750" rtl="0" algn="l">
              <a:lnSpc>
                <a:spcPct val="100000"/>
              </a:lnSpc>
              <a:spcBef>
                <a:spcPts val="0"/>
              </a:spcBef>
              <a:spcAft>
                <a:spcPts val="0"/>
              </a:spcAft>
              <a:buSzPts val="1100"/>
              <a:buFont typeface="Arial"/>
              <a:buNone/>
            </a:pPr>
            <a:r>
              <a:rPr b="0" i="0" lang="en-US" sz="1100" u="none" cap="none" strike="noStrike">
                <a:solidFill>
                  <a:srgbClr val="000000"/>
                </a:solidFill>
                <a:latin typeface="Arial"/>
                <a:ea typeface="Arial"/>
                <a:cs typeface="Arial"/>
                <a:sym typeface="Arial"/>
              </a:rPr>
              <a:t>Democratic Republic of the Congo, and Mumbai (58 million) in India</a:t>
            </a:r>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2.png"/><Relationship Id="rId6"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17"/>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13" name="Google Shape;13;p17"/>
          <p:cNvPicPr preferRelativeResize="0"/>
          <p:nvPr/>
        </p:nvPicPr>
        <p:blipFill rotWithShape="1">
          <a:blip r:embed="rId3">
            <a:alphaModFix/>
          </a:blip>
          <a:srcRect b="-114"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17"/>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17"/>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 name="Google Shape;16;p17"/>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 name="Google Shape;17;p17"/>
          <p:cNvPicPr preferRelativeResize="0"/>
          <p:nvPr/>
        </p:nvPicPr>
        <p:blipFill rotWithShape="1">
          <a:blip r:embed="rId5">
            <a:alphaModFix amt="34000"/>
          </a:blip>
          <a:srcRect b="-8774" l="32582" r="8554" t="2399"/>
          <a:stretch/>
        </p:blipFill>
        <p:spPr>
          <a:xfrm rot="5400000">
            <a:off x="5734286" y="-1016167"/>
            <a:ext cx="5455273" cy="7480884"/>
          </a:xfrm>
          <a:prstGeom prst="rtTriangle">
            <a:avLst/>
          </a:prstGeom>
          <a:noFill/>
          <a:ln>
            <a:noFill/>
          </a:ln>
        </p:spPr>
      </p:pic>
      <p:pic>
        <p:nvPicPr>
          <p:cNvPr id="18" name="Google Shape;18;p17"/>
          <p:cNvPicPr preferRelativeResize="0"/>
          <p:nvPr/>
        </p:nvPicPr>
        <p:blipFill rotWithShape="1">
          <a:blip r:embed="rId5">
            <a:alphaModFix amt="34000"/>
          </a:blip>
          <a:srcRect b="674" l="54017" r="11355" t="36082"/>
          <a:stretch/>
        </p:blipFill>
        <p:spPr>
          <a:xfrm rot="-5400000">
            <a:off x="5792642" y="4819952"/>
            <a:ext cx="1719709" cy="2366806"/>
          </a:xfrm>
          <a:prstGeom prst="rtTriangle">
            <a:avLst/>
          </a:prstGeom>
          <a:noFill/>
          <a:ln>
            <a:noFill/>
          </a:ln>
        </p:spPr>
      </p:pic>
      <p:sp>
        <p:nvSpPr>
          <p:cNvPr id="19" name="Google Shape;19;p17"/>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8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0" name="Google Shape;20;p17"/>
          <p:cNvPicPr preferRelativeResize="0"/>
          <p:nvPr/>
        </p:nvPicPr>
        <p:blipFill rotWithShape="1">
          <a:blip r:embed="rId6">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18"/>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23" name="Google Shape;23;p18"/>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sp>
        <p:nvSpPr>
          <p:cNvPr id="24" name="Google Shape;24;p18"/>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5" name="Google Shape;25;p18"/>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6" name="Google Shape;26;p18"/>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7" name="Google Shape;27;p18"/>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28" name="Google Shape;28;p18"/>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9" name="Google Shape;29;p18"/>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30" name="Google Shape;30;p18"/>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1" name="Shape 31"/>
        <p:cNvGrpSpPr/>
        <p:nvPr/>
      </p:nvGrpSpPr>
      <p:grpSpPr>
        <a:xfrm>
          <a:off x="0" y="0"/>
          <a:ext cx="0" cy="0"/>
          <a:chOff x="0" y="0"/>
          <a:chExt cx="0" cy="0"/>
        </a:xfrm>
      </p:grpSpPr>
      <p:sp>
        <p:nvSpPr>
          <p:cNvPr id="32" name="Google Shape;32;p19"/>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3" name="Google Shape;33;p19"/>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4" name="Google Shape;34;p19"/>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 name="Google Shape;35;p19"/>
          <p:cNvSpPr txBox="1"/>
          <p:nvPr>
            <p:ph idx="1" type="body"/>
          </p:nvPr>
        </p:nvSpPr>
        <p:spPr>
          <a:xfrm>
            <a:off x="386632"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36" name="Google Shape;36;p19"/>
          <p:cNvSpPr txBox="1"/>
          <p:nvPr>
            <p:ph idx="2" type="body"/>
          </p:nvPr>
        </p:nvSpPr>
        <p:spPr>
          <a:xfrm>
            <a:off x="6296361"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37" name="Google Shape;37;p19"/>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38" name="Google Shape;38;p19"/>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pic>
        <p:nvPicPr>
          <p:cNvPr id="39" name="Google Shape;39;p19"/>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40" name="Google Shape;40;p19"/>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41" name="Shape 41"/>
        <p:cNvGrpSpPr/>
        <p:nvPr/>
      </p:nvGrpSpPr>
      <p:grpSpPr>
        <a:xfrm>
          <a:off x="0" y="0"/>
          <a:ext cx="0" cy="0"/>
          <a:chOff x="0" y="0"/>
          <a:chExt cx="0" cy="0"/>
        </a:xfrm>
      </p:grpSpPr>
      <p:sp>
        <p:nvSpPr>
          <p:cNvPr id="42" name="Google Shape;42;p20"/>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43" name="Google Shape;43;p20"/>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sp>
        <p:nvSpPr>
          <p:cNvPr id="44" name="Google Shape;44;p20"/>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5" name="Google Shape;45;p20"/>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6" name="Google Shape;46;p20"/>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b="0"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b="0"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47" name="Google Shape;47;p20"/>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b="0"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b="0"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9pPr>
          </a:lstStyle>
          <a:p/>
        </p:txBody>
      </p:sp>
      <p:sp>
        <p:nvSpPr>
          <p:cNvPr id="48" name="Google Shape;48;p20"/>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49" name="Google Shape;49;p20"/>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pic>
        <p:nvPicPr>
          <p:cNvPr id="50" name="Google Shape;50;p20"/>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51" name="Google Shape;51;p20"/>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52" name="Shape 52"/>
        <p:cNvGrpSpPr/>
        <p:nvPr/>
      </p:nvGrpSpPr>
      <p:grpSpPr>
        <a:xfrm>
          <a:off x="0" y="0"/>
          <a:ext cx="0" cy="0"/>
          <a:chOff x="0" y="0"/>
          <a:chExt cx="0" cy="0"/>
        </a:xfrm>
      </p:grpSpPr>
      <p:sp>
        <p:nvSpPr>
          <p:cNvPr id="53" name="Google Shape;53;p21"/>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54" name="Google Shape;54;p21"/>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sp>
        <p:nvSpPr>
          <p:cNvPr id="55" name="Google Shape;55;p21"/>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6" name="Google Shape;56;p21"/>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7" name="Google Shape;57;p21"/>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pic>
        <p:nvPicPr>
          <p:cNvPr id="58" name="Google Shape;58;p21"/>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59" name="Google Shape;59;p21"/>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SIT TW 2026, 8-10 September 2026</a:t>
            </a:r>
            <a:endParaRPr b="1" i="0" sz="1400" u="none" cap="none" strike="noStrike">
              <a:solidFill>
                <a:schemeClr val="accent1"/>
              </a:solidFill>
              <a:latin typeface="Montserrat"/>
              <a:ea typeface="Montserrat"/>
              <a:cs typeface="Montserrat"/>
              <a:sym typeface="Montserrat"/>
            </a:endParaRPr>
          </a:p>
        </p:txBody>
      </p:sp>
      <p:sp>
        <p:nvSpPr>
          <p:cNvPr id="60" name="Google Shape;60;p21"/>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7" name="Google Shape;7;p16"/>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8" name="Google Shape;8;p16"/>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 name="Google Shape;9;p16"/>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 name="Google Shape;10;p16"/>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type="title"/>
          </p:nvPr>
        </p:nvSpPr>
        <p:spPr>
          <a:xfrm>
            <a:off x="176050" y="175950"/>
            <a:ext cx="8127978" cy="4773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i="1" lang="en-US" sz="4000"/>
              <a:t>Expanding Geostationary Atmospheric Composition Satellite Constellation: Towards Global Coverage </a:t>
            </a:r>
            <a:br>
              <a:rPr i="1" lang="en-US" sz="4000"/>
            </a:br>
            <a:endParaRPr i="1" sz="4000"/>
          </a:p>
        </p:txBody>
      </p:sp>
      <p:sp>
        <p:nvSpPr>
          <p:cNvPr id="66" name="Google Shape;66;p1"/>
          <p:cNvSpPr txBox="1"/>
          <p:nvPr/>
        </p:nvSpPr>
        <p:spPr>
          <a:xfrm>
            <a:off x="7427177" y="4536825"/>
            <a:ext cx="4476815" cy="310854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2800" u="none" cap="none" strike="noStrike">
                <a:solidFill>
                  <a:schemeClr val="dk1"/>
                </a:solidFill>
                <a:latin typeface="Montserrat"/>
                <a:ea typeface="Montserrat"/>
                <a:cs typeface="Montserrat"/>
                <a:sym typeface="Montserrat"/>
              </a:rPr>
              <a:t>Emma Knowland </a:t>
            </a:r>
            <a:endParaRPr/>
          </a:p>
          <a:p>
            <a:pPr indent="0" lvl="0" marL="0" marR="0" rtl="0" algn="r">
              <a:lnSpc>
                <a:spcPct val="100000"/>
              </a:lnSpc>
              <a:spcBef>
                <a:spcPts val="0"/>
              </a:spcBef>
              <a:spcAft>
                <a:spcPts val="0"/>
              </a:spcAft>
              <a:buNone/>
            </a:pPr>
            <a:r>
              <a:rPr b="1" i="0" lang="en-US" sz="2800" u="none" cap="none" strike="noStrike">
                <a:solidFill>
                  <a:schemeClr val="dk1"/>
                </a:solidFill>
                <a:latin typeface="Montserrat"/>
                <a:ea typeface="Montserrat"/>
                <a:cs typeface="Montserrat"/>
                <a:sym typeface="Montserrat"/>
              </a:rPr>
              <a:t>Ali Omar, NASA</a:t>
            </a:r>
            <a:endParaRPr/>
          </a:p>
          <a:p>
            <a:pPr indent="0" lvl="0" marL="0" marR="0" rtl="0" algn="r">
              <a:lnSpc>
                <a:spcPct val="100000"/>
              </a:lnSpc>
              <a:spcBef>
                <a:spcPts val="0"/>
              </a:spcBef>
              <a:spcAft>
                <a:spcPts val="0"/>
              </a:spcAft>
              <a:buNone/>
            </a:pPr>
            <a:r>
              <a:rPr b="1" i="0" lang="en-US" sz="2800" u="none" cap="none" strike="noStrike">
                <a:solidFill>
                  <a:schemeClr val="dk1"/>
                </a:solidFill>
                <a:latin typeface="Montserrat"/>
                <a:ea typeface="Montserrat"/>
                <a:cs typeface="Montserrat"/>
                <a:sym typeface="Montserrat"/>
              </a:rPr>
              <a:t>Agenda Item 2.4</a:t>
            </a:r>
            <a:endParaRPr/>
          </a:p>
          <a:p>
            <a:pPr indent="0" lvl="0" marL="0" marR="0" rtl="0" algn="r">
              <a:lnSpc>
                <a:spcPct val="100000"/>
              </a:lnSpc>
              <a:spcBef>
                <a:spcPts val="0"/>
              </a:spcBef>
              <a:spcAft>
                <a:spcPts val="0"/>
              </a:spcAft>
              <a:buNone/>
            </a:pPr>
            <a:r>
              <a:rPr b="1" i="0" lang="en-US" sz="2800" u="none" cap="none" strike="noStrike">
                <a:solidFill>
                  <a:schemeClr val="dk1"/>
                </a:solidFill>
                <a:latin typeface="Montserrat"/>
                <a:ea typeface="Montserrat"/>
                <a:cs typeface="Montserrat"/>
                <a:sym typeface="Montserrat"/>
              </a:rPr>
              <a:t>SIT TW 2026 Washington, DC</a:t>
            </a:r>
            <a:endParaRPr/>
          </a:p>
          <a:p>
            <a:pPr indent="0" lvl="0" marL="0" marR="0" rtl="0" algn="r">
              <a:lnSpc>
                <a:spcPct val="100000"/>
              </a:lnSpc>
              <a:spcBef>
                <a:spcPts val="0"/>
              </a:spcBef>
              <a:spcAft>
                <a:spcPts val="0"/>
              </a:spcAft>
              <a:buNone/>
            </a:pPr>
            <a:r>
              <a:rPr b="1" i="0" lang="en-US" sz="2800" u="none" cap="none" strike="noStrike">
                <a:solidFill>
                  <a:schemeClr val="dk1"/>
                </a:solidFill>
                <a:latin typeface="Montserrat"/>
                <a:ea typeface="Montserrat"/>
                <a:cs typeface="Montserrat"/>
                <a:sym typeface="Montserrat"/>
              </a:rPr>
              <a:t>8-10 September, 2026</a:t>
            </a:r>
            <a:endParaRPr/>
          </a:p>
          <a:p>
            <a:pPr indent="0" lvl="0" marL="0" marR="0" rtl="0" algn="r">
              <a:lnSpc>
                <a:spcPct val="100000"/>
              </a:lnSpc>
              <a:spcBef>
                <a:spcPts val="0"/>
              </a:spcBef>
              <a:spcAft>
                <a:spcPts val="0"/>
              </a:spcAft>
              <a:buNone/>
            </a:pPr>
            <a:r>
              <a:t/>
            </a:r>
            <a:endParaRPr b="1" i="0" sz="28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200"/>
              <a:t>Outline of White Paper and this Presentation</a:t>
            </a:r>
            <a:br>
              <a:rPr lang="en-US" sz="3200"/>
            </a:br>
            <a:br>
              <a:rPr lang="en-US" sz="3200"/>
            </a:br>
            <a:endParaRPr sz="3200"/>
          </a:p>
        </p:txBody>
      </p:sp>
      <p:grpSp>
        <p:nvGrpSpPr>
          <p:cNvPr id="72" name="Google Shape;72;p2"/>
          <p:cNvGrpSpPr/>
          <p:nvPr/>
        </p:nvGrpSpPr>
        <p:grpSpPr>
          <a:xfrm>
            <a:off x="1830501" y="1323910"/>
            <a:ext cx="6545392" cy="5106520"/>
            <a:chOff x="5004625" y="1407992"/>
            <a:chExt cx="6545392" cy="5106520"/>
          </a:xfrm>
        </p:grpSpPr>
        <p:sp>
          <p:nvSpPr>
            <p:cNvPr id="73" name="Google Shape;73;p2"/>
            <p:cNvSpPr txBox="1"/>
            <p:nvPr/>
          </p:nvSpPr>
          <p:spPr>
            <a:xfrm>
              <a:off x="5955534" y="2485895"/>
              <a:ext cx="2080076" cy="7130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The Problem</a:t>
              </a:r>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74" name="Google Shape;74;p2"/>
            <p:cNvSpPr txBox="1"/>
            <p:nvPr/>
          </p:nvSpPr>
          <p:spPr>
            <a:xfrm>
              <a:off x="5955534" y="2735442"/>
              <a:ext cx="2080076"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Geostationary Solution</a:t>
              </a:r>
              <a:endParaRPr/>
            </a:p>
          </p:txBody>
        </p:sp>
        <p:sp>
          <p:nvSpPr>
            <p:cNvPr id="75" name="Google Shape;75;p2"/>
            <p:cNvSpPr txBox="1"/>
            <p:nvPr/>
          </p:nvSpPr>
          <p:spPr>
            <a:xfrm>
              <a:off x="5062695" y="2398704"/>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03</a:t>
              </a:r>
              <a:endParaRPr/>
            </a:p>
          </p:txBody>
        </p:sp>
        <p:sp>
          <p:nvSpPr>
            <p:cNvPr id="76" name="Google Shape;76;p2"/>
            <p:cNvSpPr txBox="1"/>
            <p:nvPr/>
          </p:nvSpPr>
          <p:spPr>
            <a:xfrm>
              <a:off x="5897464" y="1520675"/>
              <a:ext cx="208007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At the beginning</a:t>
              </a:r>
              <a:endParaRPr/>
            </a:p>
          </p:txBody>
        </p:sp>
        <p:sp>
          <p:nvSpPr>
            <p:cNvPr id="77" name="Google Shape;77;p2"/>
            <p:cNvSpPr txBox="1"/>
            <p:nvPr/>
          </p:nvSpPr>
          <p:spPr>
            <a:xfrm>
              <a:off x="5897464" y="1770222"/>
              <a:ext cx="2260612" cy="3385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Genesis of this activity</a:t>
              </a:r>
              <a:endParaRPr/>
            </a:p>
          </p:txBody>
        </p:sp>
        <p:sp>
          <p:nvSpPr>
            <p:cNvPr id="78" name="Google Shape;78;p2"/>
            <p:cNvSpPr txBox="1"/>
            <p:nvPr/>
          </p:nvSpPr>
          <p:spPr>
            <a:xfrm>
              <a:off x="5004625" y="1433484"/>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01</a:t>
              </a:r>
              <a:endParaRPr/>
            </a:p>
          </p:txBody>
        </p:sp>
        <p:sp>
          <p:nvSpPr>
            <p:cNvPr id="79" name="Google Shape;79;p2"/>
            <p:cNvSpPr txBox="1"/>
            <p:nvPr/>
          </p:nvSpPr>
          <p:spPr>
            <a:xfrm>
              <a:off x="8694160" y="1420666"/>
              <a:ext cx="2619911" cy="712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   The Volunteer Team</a:t>
              </a:r>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80" name="Google Shape;80;p2"/>
            <p:cNvSpPr txBox="1"/>
            <p:nvPr/>
          </p:nvSpPr>
          <p:spPr>
            <a:xfrm>
              <a:off x="8867398" y="1670213"/>
              <a:ext cx="2619911" cy="3385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Orgs/Disciplines/Regions</a:t>
              </a:r>
              <a:endParaRPr/>
            </a:p>
          </p:txBody>
        </p:sp>
        <p:sp>
          <p:nvSpPr>
            <p:cNvPr id="81" name="Google Shape;81;p2"/>
            <p:cNvSpPr txBox="1"/>
            <p:nvPr/>
          </p:nvSpPr>
          <p:spPr>
            <a:xfrm>
              <a:off x="8040248" y="1407992"/>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02</a:t>
              </a:r>
              <a:endParaRPr/>
            </a:p>
          </p:txBody>
        </p:sp>
        <p:sp>
          <p:nvSpPr>
            <p:cNvPr id="82" name="Google Shape;82;p2"/>
            <p:cNvSpPr txBox="1"/>
            <p:nvPr/>
          </p:nvSpPr>
          <p:spPr>
            <a:xfrm>
              <a:off x="8930107" y="2580029"/>
              <a:ext cx="2293526" cy="7130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Gaps in Observations</a:t>
              </a:r>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83" name="Google Shape;83;p2"/>
            <p:cNvSpPr txBox="1"/>
            <p:nvPr/>
          </p:nvSpPr>
          <p:spPr>
            <a:xfrm>
              <a:off x="8930107" y="2829576"/>
              <a:ext cx="2619910"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The case for a Geo-Belt Constellation</a:t>
              </a:r>
              <a:endParaRPr/>
            </a:p>
          </p:txBody>
        </p:sp>
        <p:sp>
          <p:nvSpPr>
            <p:cNvPr id="84" name="Google Shape;84;p2"/>
            <p:cNvSpPr txBox="1"/>
            <p:nvPr/>
          </p:nvSpPr>
          <p:spPr>
            <a:xfrm>
              <a:off x="8037268" y="2492838"/>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04</a:t>
              </a:r>
              <a:endParaRPr/>
            </a:p>
          </p:txBody>
        </p:sp>
        <p:sp>
          <p:nvSpPr>
            <p:cNvPr id="85" name="Google Shape;85;p2"/>
            <p:cNvSpPr txBox="1"/>
            <p:nvPr/>
          </p:nvSpPr>
          <p:spPr>
            <a:xfrm>
              <a:off x="5955533" y="3535322"/>
              <a:ext cx="2477991" cy="712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Ground Measurements</a:t>
              </a:r>
              <a:endParaRPr b="1" i="0" sz="16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86" name="Google Shape;86;p2"/>
            <p:cNvSpPr txBox="1"/>
            <p:nvPr/>
          </p:nvSpPr>
          <p:spPr>
            <a:xfrm>
              <a:off x="5955534" y="3784869"/>
              <a:ext cx="2080076"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Strengthening and standardizing</a:t>
              </a:r>
              <a:endParaRPr/>
            </a:p>
          </p:txBody>
        </p:sp>
        <p:sp>
          <p:nvSpPr>
            <p:cNvPr id="87" name="Google Shape;87;p2"/>
            <p:cNvSpPr txBox="1"/>
            <p:nvPr/>
          </p:nvSpPr>
          <p:spPr>
            <a:xfrm>
              <a:off x="5062695" y="3448131"/>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05</a:t>
              </a:r>
              <a:endParaRPr/>
            </a:p>
          </p:txBody>
        </p:sp>
        <p:sp>
          <p:nvSpPr>
            <p:cNvPr id="88" name="Google Shape;88;p2"/>
            <p:cNvSpPr txBox="1"/>
            <p:nvPr/>
          </p:nvSpPr>
          <p:spPr>
            <a:xfrm>
              <a:off x="8991157" y="3601096"/>
              <a:ext cx="2496152" cy="9591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Closing high latitude gaps</a:t>
              </a:r>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89" name="Google Shape;89;p2"/>
            <p:cNvSpPr txBox="1"/>
            <p:nvPr/>
          </p:nvSpPr>
          <p:spPr>
            <a:xfrm>
              <a:off x="9030590" y="4148743"/>
              <a:ext cx="2293525" cy="3385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Inclined Geo Solution</a:t>
              </a:r>
              <a:endParaRPr/>
            </a:p>
          </p:txBody>
        </p:sp>
        <p:sp>
          <p:nvSpPr>
            <p:cNvPr id="90" name="Google Shape;90;p2"/>
            <p:cNvSpPr txBox="1"/>
            <p:nvPr/>
          </p:nvSpPr>
          <p:spPr>
            <a:xfrm>
              <a:off x="8098318" y="3513905"/>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06</a:t>
              </a:r>
              <a:endParaRPr/>
            </a:p>
          </p:txBody>
        </p:sp>
        <p:sp>
          <p:nvSpPr>
            <p:cNvPr id="91" name="Google Shape;91;p2"/>
            <p:cNvSpPr txBox="1"/>
            <p:nvPr/>
          </p:nvSpPr>
          <p:spPr>
            <a:xfrm>
              <a:off x="5895777" y="4767291"/>
              <a:ext cx="2537748" cy="712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Benefits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92" name="Google Shape;92;p2"/>
            <p:cNvSpPr txBox="1"/>
            <p:nvPr/>
          </p:nvSpPr>
          <p:spPr>
            <a:xfrm>
              <a:off x="5982921" y="5016838"/>
              <a:ext cx="2450604"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Integrated Observations  Modeling, Forecasting, Transport</a:t>
              </a:r>
              <a:endParaRPr b="0" i="0" sz="1800" u="none" cap="none" strike="noStrike">
                <a:solidFill>
                  <a:schemeClr val="dk1"/>
                </a:solidFill>
                <a:latin typeface="Arial"/>
                <a:ea typeface="Arial"/>
                <a:cs typeface="Arial"/>
                <a:sym typeface="Arial"/>
              </a:endParaRPr>
            </a:p>
          </p:txBody>
        </p:sp>
        <p:sp>
          <p:nvSpPr>
            <p:cNvPr id="93" name="Google Shape;93;p2"/>
            <p:cNvSpPr txBox="1"/>
            <p:nvPr/>
          </p:nvSpPr>
          <p:spPr>
            <a:xfrm>
              <a:off x="5090083" y="4680100"/>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07</a:t>
              </a:r>
              <a:endParaRPr b="0" i="0" sz="1800" u="none" cap="none" strike="noStrike">
                <a:solidFill>
                  <a:schemeClr val="dk1"/>
                </a:solidFill>
                <a:latin typeface="Arial"/>
                <a:ea typeface="Arial"/>
                <a:cs typeface="Arial"/>
                <a:sym typeface="Arial"/>
              </a:endParaRPr>
            </a:p>
          </p:txBody>
        </p:sp>
        <p:sp>
          <p:nvSpPr>
            <p:cNvPr id="94" name="Google Shape;94;p2"/>
            <p:cNvSpPr txBox="1"/>
            <p:nvPr/>
          </p:nvSpPr>
          <p:spPr>
            <a:xfrm>
              <a:off x="9143557" y="4876620"/>
              <a:ext cx="2080076" cy="9591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1" i="0" lang="en-US" sz="1600" u="none" cap="none" strike="noStrike">
                  <a:solidFill>
                    <a:schemeClr val="dk1"/>
                  </a:solidFill>
                  <a:latin typeface="Arial"/>
                  <a:ea typeface="Arial"/>
                  <a:cs typeface="Arial"/>
                  <a:sym typeface="Arial"/>
                </a:rPr>
                <a:t>After the White Paper</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FFFFFF"/>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95" name="Google Shape;95;p2"/>
            <p:cNvSpPr txBox="1"/>
            <p:nvPr/>
          </p:nvSpPr>
          <p:spPr>
            <a:xfrm>
              <a:off x="9080849" y="5437334"/>
              <a:ext cx="2293525" cy="10771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600"/>
                <a:buFont typeface="Arial"/>
                <a:buNone/>
              </a:pPr>
              <a:r>
                <a:rPr b="0" i="0" lang="en-US" sz="1600" u="none" cap="none" strike="noStrike">
                  <a:solidFill>
                    <a:schemeClr val="dk1"/>
                  </a:solidFill>
                  <a:latin typeface="Arial"/>
                  <a:ea typeface="Arial"/>
                  <a:cs typeface="Arial"/>
                  <a:sym typeface="Arial"/>
                </a:rPr>
                <a:t>Continue efforts to inform, build capacity and explore opportunities</a:t>
              </a:r>
              <a:endParaRPr b="0" i="0" sz="1800" u="none" cap="none" strike="noStrike">
                <a:solidFill>
                  <a:schemeClr val="dk1"/>
                </a:solidFill>
                <a:latin typeface="Arial"/>
                <a:ea typeface="Arial"/>
                <a:cs typeface="Arial"/>
                <a:sym typeface="Arial"/>
              </a:endParaRPr>
            </a:p>
          </p:txBody>
        </p:sp>
        <p:sp>
          <p:nvSpPr>
            <p:cNvPr id="96" name="Google Shape;96;p2"/>
            <p:cNvSpPr txBox="1"/>
            <p:nvPr/>
          </p:nvSpPr>
          <p:spPr>
            <a:xfrm>
              <a:off x="8250718" y="4789429"/>
              <a:ext cx="830131" cy="76944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FFFFFF"/>
                </a:buClr>
                <a:buSzPts val="4400"/>
                <a:buFont typeface="Arial"/>
                <a:buNone/>
              </a:pPr>
              <a:r>
                <a:rPr b="1" i="0" lang="en-US" sz="4400" u="none" cap="none" strike="noStrike">
                  <a:solidFill>
                    <a:schemeClr val="dk1"/>
                  </a:solidFill>
                  <a:latin typeface="Arial"/>
                  <a:ea typeface="Arial"/>
                  <a:cs typeface="Arial"/>
                  <a:sym typeface="Arial"/>
                </a:rPr>
                <a:t>08</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2400"/>
              <a:t>Expanding Geostationary Atmospheric Composition Satellite Constellation: Towards Global Coverage  </a:t>
            </a:r>
            <a:br>
              <a:rPr lang="en-US" sz="2400"/>
            </a:br>
            <a:br>
              <a:rPr lang="en-US" sz="2400"/>
            </a:br>
            <a:endParaRPr sz="2400"/>
          </a:p>
        </p:txBody>
      </p:sp>
      <p:sp>
        <p:nvSpPr>
          <p:cNvPr id="102" name="Google Shape;102;p3"/>
          <p:cNvSpPr txBox="1"/>
          <p:nvPr/>
        </p:nvSpPr>
        <p:spPr>
          <a:xfrm>
            <a:off x="116345" y="5619163"/>
            <a:ext cx="11976128" cy="769441"/>
          </a:xfrm>
          <a:prstGeom prst="rect">
            <a:avLst/>
          </a:prstGeom>
          <a:noFill/>
          <a:ln>
            <a:noFill/>
          </a:ln>
        </p:spPr>
        <p:txBody>
          <a:bodyPr anchorCtr="0" anchor="t" bIns="45700" lIns="91425" spcFirstLastPara="1" rIns="91425" wrap="square" tIns="45700">
            <a:spAutoFit/>
          </a:bodyPr>
          <a:lstStyle/>
          <a:p>
            <a:pPr indent="0" lvl="0" marL="50800" marR="0" rtl="0" algn="ctr">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Montserrat"/>
                <a:ea typeface="Montserrat"/>
                <a:cs typeface="Montserrat"/>
                <a:sym typeface="Montserrat"/>
              </a:rPr>
              <a:t>A final Geo Expansion White Paper will be ready for the </a:t>
            </a:r>
            <a:r>
              <a:rPr b="1" i="0" lang="en-US" sz="2200" u="none" cap="none" strike="noStrike">
                <a:solidFill>
                  <a:srgbClr val="000000"/>
                </a:solidFill>
                <a:latin typeface="Montserrat"/>
                <a:ea typeface="Montserrat"/>
                <a:cs typeface="Montserrat"/>
                <a:sym typeface="Montserrat"/>
              </a:rPr>
              <a:t>2027 SIT 42 meeting </a:t>
            </a:r>
            <a:r>
              <a:rPr b="0" i="0" lang="en-US" sz="2200" u="none" cap="none" strike="noStrike">
                <a:solidFill>
                  <a:srgbClr val="000000"/>
                </a:solidFill>
                <a:latin typeface="Montserrat"/>
                <a:ea typeface="Montserrat"/>
                <a:cs typeface="Montserrat"/>
                <a:sym typeface="Montserrat"/>
              </a:rPr>
              <a:t>for review by the Principals.</a:t>
            </a:r>
            <a:endParaRPr/>
          </a:p>
        </p:txBody>
      </p:sp>
      <p:sp>
        <p:nvSpPr>
          <p:cNvPr id="103" name="Google Shape;103;p3"/>
          <p:cNvSpPr txBox="1"/>
          <p:nvPr/>
        </p:nvSpPr>
        <p:spPr>
          <a:xfrm>
            <a:off x="1055800" y="1616692"/>
            <a:ext cx="9455086" cy="38164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In 2024, CEOS AC-VC commissioned a new White Paper to expand GEO coverage to unmonitored regions</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The goal was to complement GEMS, TEMPO, and Sentinel-4 with additional satellites for global air quality and greenhouse gas observations</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A dedicated team has been meeting bi-weekly from October 2024 to draft the document</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The initial plan was presented at the October 2025 CEOS SIT TW Meeting</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Following this meeting, the scope was reduced to focus exclusively on air quality</a:t>
            </a:r>
            <a:endParaRPr/>
          </a:p>
        </p:txBody>
      </p:sp>
      <p:sp>
        <p:nvSpPr>
          <p:cNvPr id="104" name="Google Shape;104;p3"/>
          <p:cNvSpPr txBox="1"/>
          <p:nvPr/>
        </p:nvSpPr>
        <p:spPr>
          <a:xfrm>
            <a:off x="526194" y="1155027"/>
            <a:ext cx="157607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Montserrat"/>
                <a:ea typeface="Montserrat"/>
                <a:cs typeface="Montserrat"/>
                <a:sym typeface="Montserrat"/>
              </a:rPr>
              <a:t>GENESIS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txBox="1"/>
          <p:nvPr>
            <p:ph idx="1" type="body"/>
          </p:nvPr>
        </p:nvSpPr>
        <p:spPr>
          <a:xfrm>
            <a:off x="347102" y="1036600"/>
            <a:ext cx="5565000" cy="5425200"/>
          </a:xfrm>
          <a:prstGeom prst="rect">
            <a:avLst/>
          </a:prstGeom>
          <a:noFill/>
          <a:ln>
            <a:noFill/>
          </a:ln>
        </p:spPr>
        <p:txBody>
          <a:bodyPr anchorCtr="0" anchor="t" bIns="45700" lIns="91425" spcFirstLastPara="1" rIns="91425" wrap="square" tIns="45700">
            <a:noAutofit/>
          </a:bodyPr>
          <a:lstStyle/>
          <a:p>
            <a:pPr indent="0" lvl="0" marL="50800" rtl="0" algn="l">
              <a:lnSpc>
                <a:spcPct val="115000"/>
              </a:lnSpc>
              <a:spcBef>
                <a:spcPts val="0"/>
              </a:spcBef>
              <a:spcAft>
                <a:spcPts val="0"/>
              </a:spcAft>
              <a:buSzPts val="2800"/>
              <a:buNone/>
            </a:pPr>
            <a:r>
              <a:rPr lang="en-US" sz="1300"/>
              <a:t>Ali Omar, Emma Knowland, Barry Lefer</a:t>
            </a:r>
            <a:endParaRPr sz="2600"/>
          </a:p>
          <a:p>
            <a:pPr indent="0" lvl="0" marL="50800" rtl="0" algn="l">
              <a:lnSpc>
                <a:spcPct val="115000"/>
              </a:lnSpc>
              <a:spcBef>
                <a:spcPts val="0"/>
              </a:spcBef>
              <a:spcAft>
                <a:spcPts val="0"/>
              </a:spcAft>
              <a:buSzPts val="2800"/>
              <a:buNone/>
            </a:pPr>
            <a:r>
              <a:rPr b="1" lang="en-US" sz="1300"/>
              <a:t>NASA </a:t>
            </a:r>
            <a:endParaRPr sz="1300"/>
          </a:p>
          <a:p>
            <a:pPr indent="0" lvl="0" marL="50800" rtl="0" algn="l">
              <a:lnSpc>
                <a:spcPct val="115000"/>
              </a:lnSpc>
              <a:spcBef>
                <a:spcPts val="0"/>
              </a:spcBef>
              <a:spcAft>
                <a:spcPts val="0"/>
              </a:spcAft>
              <a:buSzPts val="2800"/>
              <a:buNone/>
            </a:pPr>
            <a:r>
              <a:rPr lang="en-US" sz="1300"/>
              <a:t>James Hannigan, Pieternel Levelt, Shima Shams, Helen Worden</a:t>
            </a:r>
            <a:endParaRPr sz="2600"/>
          </a:p>
          <a:p>
            <a:pPr indent="0" lvl="0" marL="50800" rtl="0" algn="l">
              <a:lnSpc>
                <a:spcPct val="115000"/>
              </a:lnSpc>
              <a:spcBef>
                <a:spcPts val="0"/>
              </a:spcBef>
              <a:spcAft>
                <a:spcPts val="0"/>
              </a:spcAft>
              <a:buSzPts val="2800"/>
              <a:buNone/>
            </a:pPr>
            <a:r>
              <a:rPr b="1" lang="en-US" sz="1300"/>
              <a:t>National Center for Atmospheric Research (NCAR)</a:t>
            </a:r>
            <a:endParaRPr sz="1300"/>
          </a:p>
          <a:p>
            <a:pPr indent="0" lvl="0" marL="50800" rtl="0" algn="l">
              <a:lnSpc>
                <a:spcPct val="115000"/>
              </a:lnSpc>
              <a:spcBef>
                <a:spcPts val="0"/>
              </a:spcBef>
              <a:spcAft>
                <a:spcPts val="0"/>
              </a:spcAft>
              <a:buSzPts val="2800"/>
              <a:buNone/>
            </a:pPr>
            <a:r>
              <a:rPr lang="en-US" sz="1300"/>
              <a:t>Owen Cooper, Shobha Kondragunta</a:t>
            </a:r>
            <a:endParaRPr sz="1300"/>
          </a:p>
          <a:p>
            <a:pPr indent="0" lvl="0" marL="50800" rtl="0" algn="l">
              <a:lnSpc>
                <a:spcPct val="115000"/>
              </a:lnSpc>
              <a:spcBef>
                <a:spcPts val="0"/>
              </a:spcBef>
              <a:spcAft>
                <a:spcPts val="0"/>
              </a:spcAft>
              <a:buSzPts val="2800"/>
              <a:buNone/>
            </a:pPr>
            <a:r>
              <a:rPr b="1" lang="en-US" sz="1300"/>
              <a:t>National Oceanic and Atmospheric Administration (NOAA)</a:t>
            </a:r>
            <a:endParaRPr sz="1300"/>
          </a:p>
          <a:p>
            <a:pPr indent="0" lvl="0" marL="50800" rtl="0" algn="l">
              <a:lnSpc>
                <a:spcPct val="115000"/>
              </a:lnSpc>
              <a:spcBef>
                <a:spcPts val="0"/>
              </a:spcBef>
              <a:spcAft>
                <a:spcPts val="0"/>
              </a:spcAft>
              <a:buSzPts val="2800"/>
              <a:buNone/>
            </a:pPr>
            <a:r>
              <a:rPr lang="en-US" sz="1300"/>
              <a:t>Ana Andries</a:t>
            </a:r>
            <a:endParaRPr sz="2600"/>
          </a:p>
          <a:p>
            <a:pPr indent="0" lvl="0" marL="50800" rtl="0" algn="l">
              <a:lnSpc>
                <a:spcPct val="115000"/>
              </a:lnSpc>
              <a:spcBef>
                <a:spcPts val="0"/>
              </a:spcBef>
              <a:spcAft>
                <a:spcPts val="0"/>
              </a:spcAft>
              <a:buSzPts val="2800"/>
              <a:buNone/>
            </a:pPr>
            <a:r>
              <a:rPr b="1" lang="en-US" sz="1300"/>
              <a:t>Surrey University, UK </a:t>
            </a:r>
            <a:endParaRPr sz="1300"/>
          </a:p>
          <a:p>
            <a:pPr indent="0" lvl="0" marL="50800" rtl="0" algn="l">
              <a:lnSpc>
                <a:spcPct val="115000"/>
              </a:lnSpc>
              <a:spcBef>
                <a:spcPts val="0"/>
              </a:spcBef>
              <a:spcAft>
                <a:spcPts val="0"/>
              </a:spcAft>
              <a:buSzPts val="2800"/>
              <a:buNone/>
            </a:pPr>
            <a:r>
              <a:rPr lang="en-US" sz="1300"/>
              <a:t>Paulo Artaxo</a:t>
            </a:r>
            <a:endParaRPr sz="1300"/>
          </a:p>
          <a:p>
            <a:pPr indent="0" lvl="0" marL="50800" rtl="0" algn="l">
              <a:lnSpc>
                <a:spcPct val="115000"/>
              </a:lnSpc>
              <a:spcBef>
                <a:spcPts val="0"/>
              </a:spcBef>
              <a:spcAft>
                <a:spcPts val="0"/>
              </a:spcAft>
              <a:buSzPts val="2800"/>
              <a:buNone/>
            </a:pPr>
            <a:r>
              <a:rPr b="1" lang="en-US" sz="1300"/>
              <a:t>University of Sao Paolo, Brazil </a:t>
            </a:r>
            <a:endParaRPr sz="1300"/>
          </a:p>
          <a:p>
            <a:pPr indent="0" lvl="0" marL="50800" rtl="0" algn="l">
              <a:lnSpc>
                <a:spcPct val="115000"/>
              </a:lnSpc>
              <a:spcBef>
                <a:spcPts val="0"/>
              </a:spcBef>
              <a:spcAft>
                <a:spcPts val="0"/>
              </a:spcAft>
              <a:buSzPts val="2800"/>
              <a:buNone/>
            </a:pPr>
            <a:r>
              <a:rPr lang="en-US" sz="1300"/>
              <a:t>Sara Basart</a:t>
            </a:r>
            <a:endParaRPr sz="2600"/>
          </a:p>
          <a:p>
            <a:pPr indent="0" lvl="0" marL="50800" rtl="0" algn="l">
              <a:lnSpc>
                <a:spcPct val="115000"/>
              </a:lnSpc>
              <a:spcBef>
                <a:spcPts val="0"/>
              </a:spcBef>
              <a:spcAft>
                <a:spcPts val="0"/>
              </a:spcAft>
              <a:buSzPts val="2800"/>
              <a:buNone/>
            </a:pPr>
            <a:r>
              <a:rPr b="1" lang="en-US" sz="1300"/>
              <a:t>World Meteorological Organization (WMO) </a:t>
            </a:r>
            <a:endParaRPr sz="1300"/>
          </a:p>
          <a:p>
            <a:pPr indent="0" lvl="0" marL="50800" rtl="0" algn="l">
              <a:lnSpc>
                <a:spcPct val="115000"/>
              </a:lnSpc>
              <a:spcBef>
                <a:spcPts val="0"/>
              </a:spcBef>
              <a:spcAft>
                <a:spcPts val="0"/>
              </a:spcAft>
              <a:buSzPts val="2800"/>
              <a:buNone/>
            </a:pPr>
            <a:r>
              <a:rPr lang="en-US" sz="1300"/>
              <a:t>Dominika Cyzewska</a:t>
            </a:r>
            <a:endParaRPr sz="1300"/>
          </a:p>
          <a:p>
            <a:pPr indent="0" lvl="0" marL="50800" rtl="0" algn="l">
              <a:lnSpc>
                <a:spcPct val="115000"/>
              </a:lnSpc>
              <a:spcBef>
                <a:spcPts val="0"/>
              </a:spcBef>
              <a:spcAft>
                <a:spcPts val="0"/>
              </a:spcAft>
              <a:buSzPts val="2800"/>
              <a:buNone/>
            </a:pPr>
            <a:r>
              <a:rPr b="1" lang="en-US" sz="1300"/>
              <a:t>European Org. for the Exploitation of Meteorol. Satellites (EUMETSAT</a:t>
            </a:r>
            <a:r>
              <a:rPr lang="en-US" sz="1300"/>
              <a:t>)</a:t>
            </a:r>
            <a:endParaRPr sz="2600"/>
          </a:p>
          <a:p>
            <a:pPr indent="0" lvl="0" marL="50800" rtl="0" algn="l">
              <a:lnSpc>
                <a:spcPct val="115000"/>
              </a:lnSpc>
              <a:spcBef>
                <a:spcPts val="0"/>
              </a:spcBef>
              <a:spcAft>
                <a:spcPts val="0"/>
              </a:spcAft>
              <a:buSzPts val="2800"/>
              <a:buNone/>
            </a:pPr>
            <a:r>
              <a:rPr lang="en-US" sz="1300"/>
              <a:t>Arlindo daSilva</a:t>
            </a:r>
            <a:endParaRPr sz="1300"/>
          </a:p>
          <a:p>
            <a:pPr indent="0" lvl="0" marL="50800" rtl="0" algn="l">
              <a:lnSpc>
                <a:spcPct val="115000"/>
              </a:lnSpc>
              <a:spcBef>
                <a:spcPts val="0"/>
              </a:spcBef>
              <a:spcAft>
                <a:spcPts val="0"/>
              </a:spcAft>
              <a:buSzPts val="2800"/>
              <a:buNone/>
            </a:pPr>
            <a:r>
              <a:rPr b="1" lang="en-US" sz="1300"/>
              <a:t>Asticou-Earth Systems LLC USA) </a:t>
            </a:r>
            <a:endParaRPr b="1" sz="1300"/>
          </a:p>
          <a:p>
            <a:pPr indent="0" lvl="0" marL="50800" rtl="0" algn="l">
              <a:spcBef>
                <a:spcPts val="0"/>
              </a:spcBef>
              <a:spcAft>
                <a:spcPts val="0"/>
              </a:spcAft>
              <a:buClr>
                <a:schemeClr val="dk1"/>
              </a:buClr>
              <a:buSzPts val="1100"/>
              <a:buFont typeface="Arial"/>
              <a:buNone/>
            </a:pPr>
            <a:r>
              <a:rPr lang="en-US" sz="1300"/>
              <a:t>Sebastian Diez</a:t>
            </a:r>
            <a:endParaRPr sz="2600"/>
          </a:p>
          <a:p>
            <a:pPr indent="0" lvl="0" marL="50800" rtl="0" algn="l">
              <a:spcBef>
                <a:spcPts val="0"/>
              </a:spcBef>
              <a:spcAft>
                <a:spcPts val="0"/>
              </a:spcAft>
              <a:buClr>
                <a:schemeClr val="dk1"/>
              </a:buClr>
              <a:buSzPts val="1100"/>
              <a:buFont typeface="Arial"/>
              <a:buNone/>
            </a:pPr>
            <a:r>
              <a:rPr b="1" lang="en-US" sz="1300"/>
              <a:t>Universidad del Desarrollo, Chile </a:t>
            </a:r>
            <a:endParaRPr sz="1300"/>
          </a:p>
          <a:p>
            <a:pPr indent="0" lvl="0" marL="50800" rtl="0" algn="l">
              <a:spcBef>
                <a:spcPts val="0"/>
              </a:spcBef>
              <a:spcAft>
                <a:spcPts val="0"/>
              </a:spcAft>
              <a:buClr>
                <a:schemeClr val="dk1"/>
              </a:buClr>
              <a:buSzPts val="1100"/>
              <a:buFont typeface="Arial"/>
              <a:buNone/>
            </a:pPr>
            <a:r>
              <a:rPr lang="en-US" sz="1300"/>
              <a:t>Omar Emam</a:t>
            </a:r>
            <a:endParaRPr sz="2600"/>
          </a:p>
          <a:p>
            <a:pPr indent="0" lvl="0" marL="50800" rtl="0" algn="l">
              <a:spcBef>
                <a:spcPts val="0"/>
              </a:spcBef>
              <a:spcAft>
                <a:spcPts val="0"/>
              </a:spcAft>
              <a:buClr>
                <a:schemeClr val="dk1"/>
              </a:buClr>
              <a:buSzPts val="1100"/>
              <a:buFont typeface="Arial"/>
              <a:buNone/>
            </a:pPr>
            <a:r>
              <a:rPr b="1" lang="en-US" sz="1300"/>
              <a:t>Intospass, UK </a:t>
            </a:r>
            <a:endParaRPr b="1" sz="1300"/>
          </a:p>
          <a:p>
            <a:pPr indent="0" lvl="0" marL="50800" rtl="0" algn="l">
              <a:lnSpc>
                <a:spcPct val="115000"/>
              </a:lnSpc>
              <a:spcBef>
                <a:spcPts val="1000"/>
              </a:spcBef>
              <a:spcAft>
                <a:spcPts val="0"/>
              </a:spcAft>
              <a:buSzPts val="2800"/>
              <a:buNone/>
            </a:pPr>
            <a:r>
              <a:t/>
            </a:r>
            <a:endParaRPr sz="1300"/>
          </a:p>
        </p:txBody>
      </p:sp>
      <p:sp>
        <p:nvSpPr>
          <p:cNvPr id="110" name="Google Shape;110;p4"/>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a:t>White Paper Authors</a:t>
            </a:r>
            <a:endParaRPr/>
          </a:p>
        </p:txBody>
      </p:sp>
      <p:sp>
        <p:nvSpPr>
          <p:cNvPr id="111" name="Google Shape;111;p4"/>
          <p:cNvSpPr txBox="1"/>
          <p:nvPr/>
        </p:nvSpPr>
        <p:spPr>
          <a:xfrm>
            <a:off x="6725100" y="737250"/>
            <a:ext cx="5466900" cy="5805600"/>
          </a:xfrm>
          <a:prstGeom prst="rect">
            <a:avLst/>
          </a:prstGeom>
          <a:noFill/>
          <a:ln>
            <a:noFill/>
          </a:ln>
        </p:spPr>
        <p:txBody>
          <a:bodyPr anchorCtr="0" anchor="t" bIns="91425" lIns="91425" spcFirstLastPara="1" rIns="91425" wrap="square" tIns="91425">
            <a:spAutoFit/>
          </a:bodyPr>
          <a:lstStyle/>
          <a:p>
            <a:pPr indent="0" lvl="0" marL="50800" rtl="0" algn="l">
              <a:lnSpc>
                <a:spcPct val="115000"/>
              </a:lnSpc>
              <a:spcBef>
                <a:spcPts val="0"/>
              </a:spcBef>
              <a:spcAft>
                <a:spcPts val="0"/>
              </a:spcAft>
              <a:buClr>
                <a:schemeClr val="dk1"/>
              </a:buClr>
              <a:buSzPts val="2800"/>
              <a:buFont typeface="Arial"/>
              <a:buNone/>
            </a:pPr>
            <a:r>
              <a:t/>
            </a:r>
            <a:endParaRPr sz="13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Betsy Farris</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Clr>
                <a:schemeClr val="dk1"/>
              </a:buClr>
              <a:buSzPts val="2800"/>
              <a:buFont typeface="Arial"/>
              <a:buNone/>
            </a:pPr>
            <a:r>
              <a:rPr b="1" lang="en-US" sz="1300">
                <a:solidFill>
                  <a:schemeClr val="dk1"/>
                </a:solidFill>
                <a:latin typeface="Montserrat"/>
                <a:ea typeface="Montserrat"/>
                <a:cs typeface="Montserrat"/>
                <a:sym typeface="Montserrat"/>
              </a:rPr>
              <a:t>University of Colorado </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Jonathan E Hickman</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Clr>
                <a:schemeClr val="dk1"/>
              </a:buClr>
              <a:buSzPts val="2800"/>
              <a:buFont typeface="Arial"/>
              <a:buNone/>
            </a:pPr>
            <a:r>
              <a:rPr b="1" lang="en-US" sz="1300">
                <a:solidFill>
                  <a:schemeClr val="dk1"/>
                </a:solidFill>
                <a:latin typeface="Montserrat"/>
                <a:ea typeface="Montserrat"/>
                <a:cs typeface="Montserrat"/>
                <a:sym typeface="Montserrat"/>
              </a:rPr>
              <a:t>NASA GISS (Columbia University) </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Eloise Marais</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Clr>
                <a:schemeClr val="dk1"/>
              </a:buClr>
              <a:buSzPts val="2800"/>
              <a:buFont typeface="Arial"/>
              <a:buNone/>
            </a:pPr>
            <a:r>
              <a:rPr b="1" lang="en-US" sz="1300">
                <a:solidFill>
                  <a:schemeClr val="dk1"/>
                </a:solidFill>
                <a:latin typeface="Montserrat"/>
                <a:ea typeface="Montserrat"/>
                <a:cs typeface="Montserrat"/>
                <a:sym typeface="Montserrat"/>
              </a:rPr>
              <a:t>University College London</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Dylan Millet</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Clr>
                <a:schemeClr val="dk1"/>
              </a:buClr>
              <a:buSzPts val="2800"/>
              <a:buFont typeface="Arial"/>
              <a:buNone/>
            </a:pPr>
            <a:r>
              <a:rPr b="1" lang="en-US" sz="1300">
                <a:solidFill>
                  <a:schemeClr val="dk1"/>
                </a:solidFill>
                <a:latin typeface="Montserrat"/>
                <a:ea typeface="Montserrat"/>
                <a:cs typeface="Montserrat"/>
                <a:sym typeface="Montserrat"/>
              </a:rPr>
              <a:t>University of Minnesota</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Ray Nassar, Christopher Sioris</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Clr>
                <a:schemeClr val="dk1"/>
              </a:buClr>
              <a:buSzPts val="2800"/>
              <a:buFont typeface="Arial"/>
              <a:buNone/>
            </a:pPr>
            <a:r>
              <a:rPr b="1" lang="en-US" sz="1300">
                <a:solidFill>
                  <a:schemeClr val="dk1"/>
                </a:solidFill>
                <a:latin typeface="Montserrat"/>
                <a:ea typeface="Montserrat"/>
                <a:cs typeface="Montserrat"/>
                <a:sym typeface="Montserrat"/>
              </a:rPr>
              <a:t>Environment and Climate Change Canada (ECCC) </a:t>
            </a:r>
            <a:endParaRPr sz="26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Marloes Penning DeVries</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University of Twente, Netherlands</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Rob Ryan</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University of Melbourne, Australia</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Raid M Suleiman</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Harvard-Smithsonian Astronomical Observatory </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Ben Veihelmann</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European Space Agency (ESA)</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 </a:t>
            </a:r>
            <a:r>
              <a:rPr lang="en-US" sz="1300">
                <a:solidFill>
                  <a:schemeClr val="dk1"/>
                </a:solidFill>
                <a:latin typeface="Montserrat"/>
                <a:ea typeface="Montserrat"/>
                <a:cs typeface="Montserrat"/>
                <a:sym typeface="Montserrat"/>
              </a:rPr>
              <a:t>Karn Vohra</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University of Birmingham, UK</a:t>
            </a:r>
            <a:endParaRPr sz="13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lang="en-US" sz="1300">
                <a:solidFill>
                  <a:schemeClr val="dk1"/>
                </a:solidFill>
                <a:latin typeface="Montserrat"/>
                <a:ea typeface="Montserrat"/>
                <a:cs typeface="Montserrat"/>
                <a:sym typeface="Montserrat"/>
              </a:rPr>
              <a:t> Jun Wang</a:t>
            </a:r>
            <a:endParaRPr sz="2600">
              <a:solidFill>
                <a:schemeClr val="dk1"/>
              </a:solidFill>
              <a:latin typeface="Montserrat"/>
              <a:ea typeface="Montserrat"/>
              <a:cs typeface="Montserrat"/>
              <a:sym typeface="Montserrat"/>
            </a:endParaRPr>
          </a:p>
          <a:p>
            <a:pPr indent="0" lvl="0" marL="50800" rtl="0" algn="l">
              <a:lnSpc>
                <a:spcPct val="115000"/>
              </a:lnSpc>
              <a:spcBef>
                <a:spcPts val="0"/>
              </a:spcBef>
              <a:spcAft>
                <a:spcPts val="0"/>
              </a:spcAft>
              <a:buNone/>
            </a:pPr>
            <a:r>
              <a:rPr b="1" lang="en-US" sz="1300">
                <a:solidFill>
                  <a:schemeClr val="dk1"/>
                </a:solidFill>
                <a:latin typeface="Montserrat"/>
                <a:ea typeface="Montserrat"/>
                <a:cs typeface="Montserrat"/>
                <a:sym typeface="Montserrat"/>
              </a:rPr>
              <a:t>University of Iowa</a:t>
            </a:r>
            <a:endParaRPr sz="1300">
              <a:solidFill>
                <a:schemeClr val="dk1"/>
              </a:solidFill>
              <a:latin typeface="Montserrat"/>
              <a:ea typeface="Montserrat"/>
              <a:cs typeface="Montserrat"/>
              <a:sym typeface="Montserrat"/>
            </a:endParaRPr>
          </a:p>
          <a:p>
            <a:pPr indent="0" lvl="0" marL="50800" rtl="0" algn="l">
              <a:lnSpc>
                <a:spcPct val="115000"/>
              </a:lnSpc>
              <a:spcBef>
                <a:spcPts val="1000"/>
              </a:spcBef>
              <a:spcAft>
                <a:spcPts val="0"/>
              </a:spcAft>
              <a:buNone/>
            </a:pPr>
            <a:r>
              <a:t/>
            </a:r>
            <a:endParaRPr sz="1300">
              <a:solidFill>
                <a:schemeClr val="dk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ph type="title"/>
          </p:nvPr>
        </p:nvSpPr>
        <p:spPr>
          <a:xfrm>
            <a:off x="176048" y="348428"/>
            <a:ext cx="9630104" cy="60828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2800"/>
              <a:t>The Challenge – Addressing the Gap in Observations</a:t>
            </a:r>
            <a:endParaRPr/>
          </a:p>
        </p:txBody>
      </p:sp>
      <p:sp>
        <p:nvSpPr>
          <p:cNvPr id="117" name="Google Shape;117;p5"/>
          <p:cNvSpPr txBox="1"/>
          <p:nvPr/>
        </p:nvSpPr>
        <p:spPr>
          <a:xfrm>
            <a:off x="8155880" y="3652626"/>
            <a:ext cx="2873481" cy="400110"/>
          </a:xfrm>
          <a:prstGeom prst="rect">
            <a:avLst/>
          </a:prstGeom>
          <a:noFill/>
          <a:ln>
            <a:noFill/>
          </a:ln>
        </p:spPr>
        <p:txBody>
          <a:bodyPr anchorCtr="0" anchor="t" bIns="45700" lIns="91425" spcFirstLastPara="1" rIns="91425" wrap="square" tIns="45700">
            <a:spAutoFit/>
          </a:bodyPr>
          <a:lstStyle/>
          <a:p>
            <a:pPr indent="-215900" lvl="0" marL="3429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Montserrat"/>
              <a:ea typeface="Montserrat"/>
              <a:cs typeface="Montserrat"/>
              <a:sym typeface="Montserrat"/>
            </a:endParaRPr>
          </a:p>
        </p:txBody>
      </p:sp>
      <p:sp>
        <p:nvSpPr>
          <p:cNvPr id="118" name="Google Shape;118;p5"/>
          <p:cNvSpPr txBox="1"/>
          <p:nvPr/>
        </p:nvSpPr>
        <p:spPr>
          <a:xfrm>
            <a:off x="176048" y="5009446"/>
            <a:ext cx="6683337"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en-US" sz="1200" u="none" cap="none" strike="noStrike">
                <a:solidFill>
                  <a:srgbClr val="000000"/>
                </a:solidFill>
                <a:latin typeface="Montserrat"/>
                <a:ea typeface="Montserrat"/>
                <a:cs typeface="Montserrat"/>
                <a:sym typeface="Montserrat"/>
              </a:rPr>
              <a:t>Tropospheric Nitrogen dioxide (NO</a:t>
            </a:r>
            <a:r>
              <a:rPr b="0" baseline="-25000" i="1" lang="en-US" sz="1200" u="none" cap="none" strike="noStrike">
                <a:solidFill>
                  <a:srgbClr val="000000"/>
                </a:solidFill>
                <a:latin typeface="Montserrat"/>
                <a:ea typeface="Montserrat"/>
                <a:cs typeface="Montserrat"/>
                <a:sym typeface="Montserrat"/>
              </a:rPr>
              <a:t>2</a:t>
            </a:r>
            <a:r>
              <a:rPr b="0" i="1" lang="en-US" sz="1200" u="none" cap="none" strike="noStrike">
                <a:solidFill>
                  <a:srgbClr val="000000"/>
                </a:solidFill>
                <a:latin typeface="Montserrat"/>
                <a:ea typeface="Montserrat"/>
                <a:cs typeface="Montserrat"/>
                <a:sym typeface="Montserrat"/>
              </a:rPr>
              <a:t> ) column concentration retrieved by Sentinel 5P for the month of June 2024. High column densities ( denoted by bright red colors ) over the South Africa are associated with high power plant and industrial emissions in the region. Elevated column densities over south equatorial Africa are associated with dry season biomass burning activity </a:t>
            </a:r>
            <a:endParaRPr/>
          </a:p>
        </p:txBody>
      </p:sp>
      <p:sp>
        <p:nvSpPr>
          <p:cNvPr id="119" name="Google Shape;119;p5"/>
          <p:cNvSpPr txBox="1"/>
          <p:nvPr/>
        </p:nvSpPr>
        <p:spPr>
          <a:xfrm>
            <a:off x="6653592" y="1192876"/>
            <a:ext cx="5466055" cy="3600986"/>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2200"/>
              <a:buFont typeface="Noto Sans Symbols"/>
              <a:buChar char="•"/>
            </a:pPr>
            <a:r>
              <a:rPr b="0" i="0" lang="en-US" sz="2200" u="none" cap="none" strike="noStrike">
                <a:solidFill>
                  <a:srgbClr val="000000"/>
                </a:solidFill>
                <a:latin typeface="Montserrat"/>
                <a:ea typeface="Montserrat"/>
                <a:cs typeface="Montserrat"/>
                <a:sym typeface="Montserrat"/>
              </a:rPr>
              <a:t>Human activities drive rapid atmospheric changes.</a:t>
            </a:r>
            <a:endParaRPr b="0" i="0" sz="2200" u="none" cap="none" strike="noStrike">
              <a:solidFill>
                <a:srgbClr val="000000"/>
              </a:solidFill>
              <a:latin typeface="Times New Roman"/>
              <a:ea typeface="Times New Roman"/>
              <a:cs typeface="Times New Roman"/>
              <a:sym typeface="Times New Roman"/>
            </a:endParaRPr>
          </a:p>
          <a:p>
            <a:pPr indent="-342900" lvl="0" marL="342900" marR="0" rtl="0" algn="l">
              <a:lnSpc>
                <a:spcPct val="100000"/>
              </a:lnSpc>
              <a:spcBef>
                <a:spcPts val="1200"/>
              </a:spcBef>
              <a:spcAft>
                <a:spcPts val="0"/>
              </a:spcAft>
              <a:buClr>
                <a:srgbClr val="000000"/>
              </a:buClr>
              <a:buSzPts val="2200"/>
              <a:buFont typeface="Noto Sans Symbols"/>
              <a:buChar char="•"/>
            </a:pPr>
            <a:r>
              <a:rPr b="0" i="0" lang="en-US" sz="2200" u="none" cap="none" strike="noStrike">
                <a:solidFill>
                  <a:srgbClr val="000000"/>
                </a:solidFill>
                <a:latin typeface="Montserrat"/>
                <a:ea typeface="Montserrat"/>
                <a:cs typeface="Montserrat"/>
                <a:sym typeface="Montserrat"/>
              </a:rPr>
              <a:t>The fast pace of change requires hourly observations.</a:t>
            </a:r>
            <a:endParaRPr b="0" i="0" sz="2200" u="none" cap="none" strike="noStrike">
              <a:solidFill>
                <a:srgbClr val="000000"/>
              </a:solidFill>
              <a:latin typeface="Times New Roman"/>
              <a:ea typeface="Times New Roman"/>
              <a:cs typeface="Times New Roman"/>
              <a:sym typeface="Times New Roman"/>
            </a:endParaRPr>
          </a:p>
          <a:p>
            <a:pPr indent="-342900" lvl="0" marL="342900" marR="0" rtl="0" algn="l">
              <a:lnSpc>
                <a:spcPct val="100000"/>
              </a:lnSpc>
              <a:spcBef>
                <a:spcPts val="1200"/>
              </a:spcBef>
              <a:spcAft>
                <a:spcPts val="0"/>
              </a:spcAft>
              <a:buClr>
                <a:srgbClr val="000000"/>
              </a:buClr>
              <a:buSzPts val="2200"/>
              <a:buFont typeface="Noto Sans Symbols"/>
              <a:buChar char="•"/>
            </a:pPr>
            <a:r>
              <a:rPr b="0" i="0" lang="en-US" sz="2200" u="none" cap="none" strike="noStrike">
                <a:solidFill>
                  <a:srgbClr val="000000"/>
                </a:solidFill>
                <a:latin typeface="Montserrat"/>
                <a:ea typeface="Montserrat"/>
                <a:cs typeface="Montserrat"/>
                <a:sym typeface="Montserrat"/>
              </a:rPr>
              <a:t>These shifts directly impact air quality and human health.</a:t>
            </a:r>
            <a:endParaRPr b="0" i="0" sz="2200" u="none" cap="none" strike="noStrike">
              <a:solidFill>
                <a:srgbClr val="000000"/>
              </a:solidFill>
              <a:latin typeface="Times New Roman"/>
              <a:ea typeface="Times New Roman"/>
              <a:cs typeface="Times New Roman"/>
              <a:sym typeface="Times New Roman"/>
            </a:endParaRPr>
          </a:p>
          <a:p>
            <a:pPr indent="-342900" lvl="0" marL="342900" marR="0" rtl="0" algn="l">
              <a:lnSpc>
                <a:spcPct val="100000"/>
              </a:lnSpc>
              <a:spcBef>
                <a:spcPts val="1200"/>
              </a:spcBef>
              <a:spcAft>
                <a:spcPts val="0"/>
              </a:spcAft>
              <a:buClr>
                <a:srgbClr val="000000"/>
              </a:buClr>
              <a:buSzPts val="2200"/>
              <a:buFont typeface="Noto Sans Symbols"/>
              <a:buChar char="•"/>
            </a:pPr>
            <a:r>
              <a:rPr b="0" i="0" lang="en-US" sz="2200" u="none" cap="none" strike="noStrike">
                <a:solidFill>
                  <a:srgbClr val="000000"/>
                </a:solidFill>
                <a:latin typeface="Montserrat"/>
                <a:ea typeface="Montserrat"/>
                <a:cs typeface="Montserrat"/>
                <a:sym typeface="Montserrat"/>
              </a:rPr>
              <a:t>Accurate measurements are vital to guide actions and evaluate the success of current strategies</a:t>
            </a:r>
            <a:endParaRPr b="0" i="0" sz="2200" u="none" cap="none" strike="noStrike">
              <a:solidFill>
                <a:srgbClr val="000000"/>
              </a:solidFill>
              <a:latin typeface="Times New Roman"/>
              <a:ea typeface="Times New Roman"/>
              <a:cs typeface="Times New Roman"/>
              <a:sym typeface="Times New Roman"/>
            </a:endParaRPr>
          </a:p>
        </p:txBody>
      </p:sp>
      <p:pic>
        <p:nvPicPr>
          <p:cNvPr id="120" name="Google Shape;120;p5"/>
          <p:cNvPicPr preferRelativeResize="0"/>
          <p:nvPr/>
        </p:nvPicPr>
        <p:blipFill rotWithShape="1">
          <a:blip r:embed="rId3">
            <a:alphaModFix/>
          </a:blip>
          <a:srcRect b="0" l="0" r="0" t="0"/>
          <a:stretch/>
        </p:blipFill>
        <p:spPr>
          <a:xfrm>
            <a:off x="144369" y="1047046"/>
            <a:ext cx="6578600" cy="3962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type="title"/>
          </p:nvPr>
        </p:nvSpPr>
        <p:spPr>
          <a:xfrm>
            <a:off x="176048" y="175939"/>
            <a:ext cx="10263352"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600"/>
              <a:t>No</a:t>
            </a:r>
            <a:r>
              <a:rPr baseline="-25000" lang="en-US" sz="3600"/>
              <a:t>x</a:t>
            </a:r>
            <a:r>
              <a:rPr lang="en-US" sz="3600"/>
              <a:t> Emissions : A tale of two hemispheres</a:t>
            </a:r>
            <a:endParaRPr/>
          </a:p>
        </p:txBody>
      </p:sp>
      <p:pic>
        <p:nvPicPr>
          <p:cNvPr id="126" name="Google Shape;126;p6"/>
          <p:cNvPicPr preferRelativeResize="0"/>
          <p:nvPr/>
        </p:nvPicPr>
        <p:blipFill rotWithShape="1">
          <a:blip r:embed="rId3">
            <a:alphaModFix/>
          </a:blip>
          <a:srcRect b="0" l="0" r="0" t="0"/>
          <a:stretch/>
        </p:blipFill>
        <p:spPr>
          <a:xfrm>
            <a:off x="176048" y="1259934"/>
            <a:ext cx="9012526" cy="4828825"/>
          </a:xfrm>
          <a:prstGeom prst="rect">
            <a:avLst/>
          </a:prstGeom>
          <a:noFill/>
          <a:ln cap="flat" cmpd="sng" w="9525">
            <a:solidFill>
              <a:schemeClr val="dk1"/>
            </a:solidFill>
            <a:prstDash val="solid"/>
            <a:round/>
            <a:headEnd len="sm" w="sm" type="none"/>
            <a:tailEnd len="sm" w="sm" type="none"/>
          </a:ln>
        </p:spPr>
      </p:pic>
      <p:sp>
        <p:nvSpPr>
          <p:cNvPr id="127" name="Google Shape;127;p6"/>
          <p:cNvSpPr txBox="1"/>
          <p:nvPr/>
        </p:nvSpPr>
        <p:spPr>
          <a:xfrm>
            <a:off x="9188574" y="1444079"/>
            <a:ext cx="2945450" cy="37702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Times New Roman"/>
                <a:ea typeface="Times New Roman"/>
                <a:cs typeface="Times New Roman"/>
                <a:sym typeface="Times New Roman"/>
              </a:rPr>
              <a:t>NH - NOx emissions from different source sectors are higher than fire emissions in the NH </a:t>
            </a:r>
            <a:endParaRPr/>
          </a:p>
          <a:p>
            <a:pPr indent="0" lvl="0" marL="0" marR="0" rtl="0" algn="l">
              <a:lnSpc>
                <a:spcPct val="100000"/>
              </a:lnSpc>
              <a:spcBef>
                <a:spcPts val="900"/>
              </a:spcBef>
              <a:spcAft>
                <a:spcPts val="0"/>
              </a:spcAft>
              <a:buClr>
                <a:srgbClr val="000000"/>
              </a:buClr>
              <a:buSzPts val="1800"/>
              <a:buFont typeface="Arial"/>
              <a:buNone/>
            </a:pPr>
            <a:r>
              <a:rPr b="0" i="0" lang="en-US" sz="1800" u="none" cap="none" strike="noStrike">
                <a:solidFill>
                  <a:srgbClr val="000000"/>
                </a:solidFill>
                <a:latin typeface="Times New Roman"/>
                <a:ea typeface="Times New Roman"/>
                <a:cs typeface="Times New Roman"/>
                <a:sym typeface="Times New Roman"/>
              </a:rPr>
              <a:t>SH - fire emissions are are the main source of NOx</a:t>
            </a:r>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900"/>
              </a:spcBef>
              <a:spcAft>
                <a:spcPts val="0"/>
              </a:spcAft>
              <a:buClr>
                <a:srgbClr val="000000"/>
              </a:buClr>
              <a:buSzPts val="1400"/>
              <a:buFont typeface="Arial"/>
              <a:buNone/>
            </a:pPr>
            <a:r>
              <a:t/>
            </a:r>
            <a:endParaRPr b="0" i="0" sz="1400" u="none" cap="none" strike="noStrike">
              <a:solidFill>
                <a:srgbClr val="000000"/>
              </a:solidFill>
              <a:latin typeface="Times New Roman"/>
              <a:ea typeface="Times New Roman"/>
              <a:cs typeface="Times New Roman"/>
              <a:sym typeface="Times New Roman"/>
            </a:endParaRPr>
          </a:p>
        </p:txBody>
      </p:sp>
      <p:sp>
        <p:nvSpPr>
          <p:cNvPr id="128" name="Google Shape;128;p6"/>
          <p:cNvSpPr/>
          <p:nvPr/>
        </p:nvSpPr>
        <p:spPr>
          <a:xfrm>
            <a:off x="7527851" y="2977116"/>
            <a:ext cx="1541721" cy="3083442"/>
          </a:xfrm>
          <a:custGeom>
            <a:rect b="b" l="l" r="r" t="t"/>
            <a:pathLst>
              <a:path extrusionOk="0" h="3083442" w="1541721">
                <a:moveTo>
                  <a:pt x="138223" y="85061"/>
                </a:moveTo>
                <a:cubicBezTo>
                  <a:pt x="145311" y="74429"/>
                  <a:pt x="186707" y="54505"/>
                  <a:pt x="212651" y="42531"/>
                </a:cubicBezTo>
                <a:cubicBezTo>
                  <a:pt x="233004" y="33137"/>
                  <a:pt x="255182" y="28354"/>
                  <a:pt x="276447" y="21265"/>
                </a:cubicBezTo>
                <a:cubicBezTo>
                  <a:pt x="338787" y="485"/>
                  <a:pt x="297216" y="11869"/>
                  <a:pt x="404037" y="0"/>
                </a:cubicBezTo>
                <a:cubicBezTo>
                  <a:pt x="513247" y="5201"/>
                  <a:pt x="593057" y="252"/>
                  <a:pt x="691116" y="21265"/>
                </a:cubicBezTo>
                <a:cubicBezTo>
                  <a:pt x="719694" y="27389"/>
                  <a:pt x="747823" y="35443"/>
                  <a:pt x="776177" y="42531"/>
                </a:cubicBezTo>
                <a:cubicBezTo>
                  <a:pt x="790354" y="46075"/>
                  <a:pt x="804844" y="48542"/>
                  <a:pt x="818707" y="53163"/>
                </a:cubicBezTo>
                <a:lnTo>
                  <a:pt x="882502" y="74428"/>
                </a:lnTo>
                <a:cubicBezTo>
                  <a:pt x="893135" y="81516"/>
                  <a:pt x="902723" y="90503"/>
                  <a:pt x="914400" y="95693"/>
                </a:cubicBezTo>
                <a:cubicBezTo>
                  <a:pt x="934884" y="104797"/>
                  <a:pt x="978196" y="116958"/>
                  <a:pt x="978196" y="116958"/>
                </a:cubicBezTo>
                <a:cubicBezTo>
                  <a:pt x="985284" y="124047"/>
                  <a:pt x="990495" y="133741"/>
                  <a:pt x="999461" y="138224"/>
                </a:cubicBezTo>
                <a:cubicBezTo>
                  <a:pt x="1019510" y="148249"/>
                  <a:pt x="1041991" y="152401"/>
                  <a:pt x="1063256" y="159489"/>
                </a:cubicBezTo>
                <a:cubicBezTo>
                  <a:pt x="1139714" y="184975"/>
                  <a:pt x="1044257" y="154061"/>
                  <a:pt x="1137684" y="180754"/>
                </a:cubicBezTo>
                <a:cubicBezTo>
                  <a:pt x="1148461" y="183833"/>
                  <a:pt x="1158949" y="187842"/>
                  <a:pt x="1169582" y="191386"/>
                </a:cubicBezTo>
                <a:cubicBezTo>
                  <a:pt x="1180214" y="198474"/>
                  <a:pt x="1191862" y="204236"/>
                  <a:pt x="1201479" y="212651"/>
                </a:cubicBezTo>
                <a:cubicBezTo>
                  <a:pt x="1258469" y="262518"/>
                  <a:pt x="1255268" y="266753"/>
                  <a:pt x="1297172" y="329610"/>
                </a:cubicBezTo>
                <a:lnTo>
                  <a:pt x="1339702" y="393405"/>
                </a:lnTo>
                <a:cubicBezTo>
                  <a:pt x="1346791" y="414670"/>
                  <a:pt x="1350944" y="437151"/>
                  <a:pt x="1360968" y="457200"/>
                </a:cubicBezTo>
                <a:cubicBezTo>
                  <a:pt x="1379869" y="495003"/>
                  <a:pt x="1394740" y="519734"/>
                  <a:pt x="1403498" y="563526"/>
                </a:cubicBezTo>
                <a:cubicBezTo>
                  <a:pt x="1407042" y="581247"/>
                  <a:pt x="1410210" y="599047"/>
                  <a:pt x="1414130" y="616689"/>
                </a:cubicBezTo>
                <a:cubicBezTo>
                  <a:pt x="1417300" y="630954"/>
                  <a:pt x="1422361" y="644805"/>
                  <a:pt x="1424763" y="659219"/>
                </a:cubicBezTo>
                <a:cubicBezTo>
                  <a:pt x="1437801" y="737444"/>
                  <a:pt x="1448667" y="823829"/>
                  <a:pt x="1456661" y="903768"/>
                </a:cubicBezTo>
                <a:cubicBezTo>
                  <a:pt x="1489141" y="1228562"/>
                  <a:pt x="1467968" y="1018198"/>
                  <a:pt x="1488558" y="1265275"/>
                </a:cubicBezTo>
                <a:cubicBezTo>
                  <a:pt x="1491809" y="1304287"/>
                  <a:pt x="1495093" y="1343301"/>
                  <a:pt x="1499191" y="1382233"/>
                </a:cubicBezTo>
                <a:cubicBezTo>
                  <a:pt x="1502182" y="1410650"/>
                  <a:pt x="1507114" y="1438848"/>
                  <a:pt x="1509823" y="1467293"/>
                </a:cubicBezTo>
                <a:cubicBezTo>
                  <a:pt x="1514204" y="1513296"/>
                  <a:pt x="1516618" y="1559466"/>
                  <a:pt x="1520456" y="1605517"/>
                </a:cubicBezTo>
                <a:cubicBezTo>
                  <a:pt x="1523707" y="1644529"/>
                  <a:pt x="1527545" y="1683489"/>
                  <a:pt x="1531089" y="1722475"/>
                </a:cubicBezTo>
                <a:cubicBezTo>
                  <a:pt x="1534633" y="1811080"/>
                  <a:pt x="1541721" y="1899613"/>
                  <a:pt x="1541721" y="1988289"/>
                </a:cubicBezTo>
                <a:cubicBezTo>
                  <a:pt x="1541721" y="2158447"/>
                  <a:pt x="1536758" y="2328588"/>
                  <a:pt x="1531089" y="2498651"/>
                </a:cubicBezTo>
                <a:cubicBezTo>
                  <a:pt x="1528630" y="2572415"/>
                  <a:pt x="1524729" y="2614812"/>
                  <a:pt x="1509823" y="2679405"/>
                </a:cubicBezTo>
                <a:cubicBezTo>
                  <a:pt x="1503251" y="2707882"/>
                  <a:pt x="1497800" y="2736739"/>
                  <a:pt x="1488558" y="2764465"/>
                </a:cubicBezTo>
                <a:cubicBezTo>
                  <a:pt x="1485014" y="2775098"/>
                  <a:pt x="1482938" y="2786338"/>
                  <a:pt x="1477926" y="2796363"/>
                </a:cubicBezTo>
                <a:cubicBezTo>
                  <a:pt x="1455649" y="2840919"/>
                  <a:pt x="1461218" y="2819147"/>
                  <a:pt x="1424763" y="2849526"/>
                </a:cubicBezTo>
                <a:cubicBezTo>
                  <a:pt x="1332024" y="2926808"/>
                  <a:pt x="1461828" y="2833685"/>
                  <a:pt x="1350335" y="2913321"/>
                </a:cubicBezTo>
                <a:cubicBezTo>
                  <a:pt x="1313560" y="2939588"/>
                  <a:pt x="1313867" y="2938181"/>
                  <a:pt x="1265275" y="2955851"/>
                </a:cubicBezTo>
                <a:cubicBezTo>
                  <a:pt x="1244209" y="2963512"/>
                  <a:pt x="1223225" y="2971681"/>
                  <a:pt x="1201479" y="2977117"/>
                </a:cubicBezTo>
                <a:cubicBezTo>
                  <a:pt x="1187302" y="2980661"/>
                  <a:pt x="1172946" y="2983550"/>
                  <a:pt x="1158949" y="2987749"/>
                </a:cubicBezTo>
                <a:cubicBezTo>
                  <a:pt x="1158911" y="2987760"/>
                  <a:pt x="1079224" y="3014325"/>
                  <a:pt x="1063256" y="3019647"/>
                </a:cubicBezTo>
                <a:cubicBezTo>
                  <a:pt x="1052623" y="3023191"/>
                  <a:pt x="1042231" y="3027561"/>
                  <a:pt x="1031358" y="3030279"/>
                </a:cubicBezTo>
                <a:lnTo>
                  <a:pt x="946298" y="3051544"/>
                </a:lnTo>
                <a:cubicBezTo>
                  <a:pt x="932121" y="3055088"/>
                  <a:pt x="918097" y="3059311"/>
                  <a:pt x="903768" y="3062177"/>
                </a:cubicBezTo>
                <a:cubicBezTo>
                  <a:pt x="829465" y="3077038"/>
                  <a:pt x="868431" y="3069839"/>
                  <a:pt x="786809" y="3083442"/>
                </a:cubicBezTo>
                <a:cubicBezTo>
                  <a:pt x="708837" y="3079898"/>
                  <a:pt x="630697" y="3079034"/>
                  <a:pt x="552893" y="3072810"/>
                </a:cubicBezTo>
                <a:cubicBezTo>
                  <a:pt x="541721" y="3071916"/>
                  <a:pt x="530793" y="3067620"/>
                  <a:pt x="520996" y="3062177"/>
                </a:cubicBezTo>
                <a:cubicBezTo>
                  <a:pt x="424251" y="3008430"/>
                  <a:pt x="487296" y="3039411"/>
                  <a:pt x="425302" y="2987749"/>
                </a:cubicBezTo>
                <a:cubicBezTo>
                  <a:pt x="415485" y="2979568"/>
                  <a:pt x="404037" y="2973572"/>
                  <a:pt x="393405" y="2966484"/>
                </a:cubicBezTo>
                <a:cubicBezTo>
                  <a:pt x="336701" y="2881427"/>
                  <a:pt x="411123" y="2984201"/>
                  <a:pt x="340242" y="2913321"/>
                </a:cubicBezTo>
                <a:cubicBezTo>
                  <a:pt x="331206" y="2904285"/>
                  <a:pt x="328594" y="2889839"/>
                  <a:pt x="318977" y="2881424"/>
                </a:cubicBezTo>
                <a:cubicBezTo>
                  <a:pt x="299743" y="2864594"/>
                  <a:pt x="273254" y="2856964"/>
                  <a:pt x="255182" y="2838893"/>
                </a:cubicBezTo>
                <a:cubicBezTo>
                  <a:pt x="224880" y="2808592"/>
                  <a:pt x="242257" y="2823189"/>
                  <a:pt x="202019" y="2796363"/>
                </a:cubicBezTo>
                <a:lnTo>
                  <a:pt x="170121" y="2700670"/>
                </a:lnTo>
                <a:lnTo>
                  <a:pt x="159489" y="2668772"/>
                </a:lnTo>
                <a:cubicBezTo>
                  <a:pt x="155945" y="2658140"/>
                  <a:pt x="151054" y="2647865"/>
                  <a:pt x="148856" y="2636875"/>
                </a:cubicBezTo>
                <a:lnTo>
                  <a:pt x="138223" y="2583712"/>
                </a:lnTo>
                <a:cubicBezTo>
                  <a:pt x="134679" y="2410047"/>
                  <a:pt x="133682" y="2236311"/>
                  <a:pt x="127591" y="2062717"/>
                </a:cubicBezTo>
                <a:cubicBezTo>
                  <a:pt x="125892" y="2014306"/>
                  <a:pt x="112897" y="1962051"/>
                  <a:pt x="106326" y="1913861"/>
                </a:cubicBezTo>
                <a:cubicBezTo>
                  <a:pt x="98605" y="1857237"/>
                  <a:pt x="92149" y="1800447"/>
                  <a:pt x="85061" y="1743740"/>
                </a:cubicBezTo>
                <a:cubicBezTo>
                  <a:pt x="81517" y="1715386"/>
                  <a:pt x="79125" y="1686865"/>
                  <a:pt x="74428" y="1658679"/>
                </a:cubicBezTo>
                <a:cubicBezTo>
                  <a:pt x="65562" y="1605483"/>
                  <a:pt x="60002" y="1575167"/>
                  <a:pt x="53163" y="1520456"/>
                </a:cubicBezTo>
                <a:cubicBezTo>
                  <a:pt x="48464" y="1482866"/>
                  <a:pt x="34772" y="1352925"/>
                  <a:pt x="31898" y="1318437"/>
                </a:cubicBezTo>
                <a:cubicBezTo>
                  <a:pt x="24223" y="1226335"/>
                  <a:pt x="19001" y="1134032"/>
                  <a:pt x="10633" y="1041991"/>
                </a:cubicBezTo>
                <a:lnTo>
                  <a:pt x="0" y="925033"/>
                </a:lnTo>
                <a:cubicBezTo>
                  <a:pt x="3544" y="783266"/>
                  <a:pt x="4729" y="641420"/>
                  <a:pt x="10633" y="499731"/>
                </a:cubicBezTo>
                <a:cubicBezTo>
                  <a:pt x="11134" y="487711"/>
                  <a:pt x="28836" y="357085"/>
                  <a:pt x="31898" y="340242"/>
                </a:cubicBezTo>
                <a:cubicBezTo>
                  <a:pt x="33845" y="329531"/>
                  <a:pt x="46655" y="278831"/>
                  <a:pt x="53163" y="265814"/>
                </a:cubicBezTo>
                <a:cubicBezTo>
                  <a:pt x="58878" y="254385"/>
                  <a:pt x="66445" y="243895"/>
                  <a:pt x="74428" y="233917"/>
                </a:cubicBezTo>
                <a:cubicBezTo>
                  <a:pt x="80690" y="226089"/>
                  <a:pt x="86727" y="217134"/>
                  <a:pt x="95693" y="212651"/>
                </a:cubicBezTo>
                <a:cubicBezTo>
                  <a:pt x="115742" y="202626"/>
                  <a:pt x="159489" y="191386"/>
                  <a:pt x="159489" y="191386"/>
                </a:cubicBezTo>
                <a:cubicBezTo>
                  <a:pt x="182816" y="156396"/>
                  <a:pt x="194522" y="155127"/>
                  <a:pt x="170121" y="106326"/>
                </a:cubicBezTo>
                <a:cubicBezTo>
                  <a:pt x="166577" y="99238"/>
                  <a:pt x="131135" y="95693"/>
                  <a:pt x="138223" y="85061"/>
                </a:cubicBezTo>
                <a:close/>
              </a:path>
            </a:pathLst>
          </a:custGeom>
          <a:noFill/>
          <a:ln cap="flat" cmpd="sng" w="25400">
            <a:solidFill>
              <a:srgbClr val="FF0000"/>
            </a:solidFill>
            <a:prstDash val="dot"/>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9" name="Google Shape;129;p6"/>
          <p:cNvSpPr txBox="1"/>
          <p:nvPr/>
        </p:nvSpPr>
        <p:spPr>
          <a:xfrm>
            <a:off x="1965960" y="6158841"/>
            <a:ext cx="793678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Times New Roman"/>
                <a:ea typeface="Times New Roman"/>
                <a:cs typeface="Times New Roman"/>
                <a:sym typeface="Times New Roman"/>
              </a:rPr>
              <a:t>Source: EDGAR database for anthropogenic emissions and Zhu and Kondragunta (2026) for fire emissions.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7"/>
          <p:cNvSpPr txBox="1"/>
          <p:nvPr>
            <p:ph type="title"/>
          </p:nvPr>
        </p:nvSpPr>
        <p:spPr>
          <a:xfrm>
            <a:off x="176047" y="77369"/>
            <a:ext cx="10743590"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000"/>
              <a:t>Projected population growth for the fastest-growing cities in the tropics (25°S to 25°N) by 2100</a:t>
            </a:r>
            <a:br>
              <a:rPr lang="en-US" sz="3000"/>
            </a:br>
            <a:endParaRPr sz="3000"/>
          </a:p>
        </p:txBody>
      </p:sp>
      <p:pic>
        <p:nvPicPr>
          <p:cNvPr id="135" name="Google Shape;135;p7"/>
          <p:cNvPicPr preferRelativeResize="0"/>
          <p:nvPr/>
        </p:nvPicPr>
        <p:blipFill rotWithShape="1">
          <a:blip r:embed="rId3">
            <a:alphaModFix/>
          </a:blip>
          <a:srcRect b="0" l="0" r="0" t="0"/>
          <a:stretch/>
        </p:blipFill>
        <p:spPr>
          <a:xfrm>
            <a:off x="59086" y="921696"/>
            <a:ext cx="12115189" cy="4973603"/>
          </a:xfrm>
          <a:prstGeom prst="rect">
            <a:avLst/>
          </a:prstGeom>
          <a:noFill/>
          <a:ln>
            <a:noFill/>
          </a:ln>
        </p:spPr>
      </p:pic>
      <p:sp>
        <p:nvSpPr>
          <p:cNvPr id="136" name="Google Shape;136;p7"/>
          <p:cNvSpPr txBox="1"/>
          <p:nvPr/>
        </p:nvSpPr>
        <p:spPr>
          <a:xfrm>
            <a:off x="9420447" y="5960624"/>
            <a:ext cx="233269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Source: Vohra et al. (2022)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8"/>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a:t>The Current Landscape</a:t>
            </a:r>
            <a:endParaRPr/>
          </a:p>
        </p:txBody>
      </p:sp>
      <p:pic>
        <p:nvPicPr>
          <p:cNvPr id="142" name="Google Shape;142;p8"/>
          <p:cNvPicPr preferRelativeResize="0"/>
          <p:nvPr/>
        </p:nvPicPr>
        <p:blipFill rotWithShape="1">
          <a:blip r:embed="rId3">
            <a:alphaModFix/>
          </a:blip>
          <a:srcRect b="0" l="0" r="0" t="0"/>
          <a:stretch/>
        </p:blipFill>
        <p:spPr>
          <a:xfrm>
            <a:off x="381522" y="1457934"/>
            <a:ext cx="5714478" cy="4207142"/>
          </a:xfrm>
          <a:prstGeom prst="rect">
            <a:avLst/>
          </a:prstGeom>
          <a:noFill/>
          <a:ln>
            <a:noFill/>
          </a:ln>
        </p:spPr>
      </p:pic>
      <p:sp>
        <p:nvSpPr>
          <p:cNvPr id="143" name="Google Shape;143;p8"/>
          <p:cNvSpPr txBox="1"/>
          <p:nvPr>
            <p:ph idx="1" type="body"/>
          </p:nvPr>
        </p:nvSpPr>
        <p:spPr>
          <a:xfrm>
            <a:off x="5699738" y="1045547"/>
            <a:ext cx="6342441" cy="4766906"/>
          </a:xfrm>
          <a:prstGeom prst="rect">
            <a:avLst/>
          </a:prstGeom>
          <a:noFill/>
          <a:ln>
            <a:noFill/>
          </a:ln>
        </p:spPr>
        <p:txBody>
          <a:bodyPr anchorCtr="0" anchor="t" bIns="45700" lIns="91425" spcFirstLastPara="1" rIns="91425" wrap="square" tIns="45700">
            <a:spAutoFit/>
          </a:bodyPr>
          <a:lstStyle/>
          <a:p>
            <a:pPr indent="-165100" lvl="0" marL="342900" rtl="0" algn="l">
              <a:lnSpc>
                <a:spcPct val="100000"/>
              </a:lnSpc>
              <a:spcBef>
                <a:spcPts val="0"/>
              </a:spcBef>
              <a:spcAft>
                <a:spcPts val="0"/>
              </a:spcAft>
              <a:buClr>
                <a:schemeClr val="dk1"/>
              </a:buClr>
              <a:buSzPts val="2800"/>
              <a:buFont typeface="Noto Sans Symbols"/>
              <a:buNone/>
            </a:pPr>
            <a:r>
              <a:t/>
            </a:r>
            <a:endParaRPr sz="2200">
              <a:latin typeface="Montserrat"/>
              <a:ea typeface="Montserrat"/>
              <a:cs typeface="Montserrat"/>
              <a:sym typeface="Montserrat"/>
            </a:endParaRPr>
          </a:p>
          <a:p>
            <a:pPr indent="-342900" lvl="1" marL="800100" marR="0" rtl="0" algn="l">
              <a:lnSpc>
                <a:spcPct val="100000"/>
              </a:lnSpc>
              <a:spcBef>
                <a:spcPts val="500"/>
              </a:spcBef>
              <a:spcAft>
                <a:spcPts val="0"/>
              </a:spcAft>
              <a:buClr>
                <a:schemeClr val="dk1"/>
              </a:buClr>
              <a:buSzPts val="1000"/>
              <a:buFont typeface="Noto Sans Symbols"/>
              <a:buChar char="❖"/>
            </a:pPr>
            <a:r>
              <a:rPr lang="en-US" sz="2200">
                <a:latin typeface="Montserrat"/>
                <a:ea typeface="Montserrat"/>
                <a:cs typeface="Montserrat"/>
                <a:sym typeface="Montserrat"/>
              </a:rPr>
              <a:t>The CEOS Atmospheric Composition Virtual Constellation (AC-VC) partners  provide valuable data</a:t>
            </a:r>
            <a:endParaRPr sz="2200">
              <a:latin typeface="Montserrat"/>
              <a:ea typeface="Montserrat"/>
              <a:cs typeface="Montserrat"/>
              <a:sym typeface="Montserrat"/>
            </a:endParaRPr>
          </a:p>
          <a:p>
            <a:pPr indent="-342900" lvl="1" marL="800100" rtl="0" algn="l">
              <a:lnSpc>
                <a:spcPct val="115000"/>
              </a:lnSpc>
              <a:spcBef>
                <a:spcPts val="500"/>
              </a:spcBef>
              <a:spcAft>
                <a:spcPts val="0"/>
              </a:spcAft>
              <a:buClr>
                <a:schemeClr val="dk1"/>
              </a:buClr>
              <a:buSzPts val="1000"/>
              <a:buFont typeface="Noto Sans Symbols"/>
              <a:buChar char="❖"/>
            </a:pPr>
            <a:r>
              <a:rPr lang="en-US" sz="2200">
                <a:latin typeface="Montserrat"/>
                <a:ea typeface="Montserrat"/>
                <a:cs typeface="Montserrat"/>
                <a:sym typeface="Montserrat"/>
              </a:rPr>
              <a:t>Gaps remain in observing diurnal cycles, rapidly changing events, and specific pollutants in the SH and populated NH regions </a:t>
            </a:r>
            <a:endParaRPr/>
          </a:p>
          <a:p>
            <a:pPr indent="-342900" lvl="1" marL="800100" rtl="0" algn="l">
              <a:lnSpc>
                <a:spcPct val="115000"/>
              </a:lnSpc>
              <a:spcBef>
                <a:spcPts val="500"/>
              </a:spcBef>
              <a:spcAft>
                <a:spcPts val="0"/>
              </a:spcAft>
              <a:buClr>
                <a:schemeClr val="dk1"/>
              </a:buClr>
              <a:buSzPts val="1000"/>
              <a:buFont typeface="Noto Sans Symbols"/>
              <a:buChar char="❖"/>
            </a:pPr>
            <a:r>
              <a:rPr lang="en-US" sz="2200">
                <a:latin typeface="Montserrat"/>
                <a:ea typeface="Montserrat"/>
                <a:cs typeface="Montserrat"/>
                <a:sym typeface="Montserrat"/>
              </a:rPr>
              <a:t>Polar-orbiting satellites offer global coverage, but limited temporal resolution</a:t>
            </a:r>
            <a:endParaRPr/>
          </a:p>
          <a:p>
            <a:pPr indent="-279400" lvl="1" marL="800100" marR="0" rtl="0" algn="l">
              <a:lnSpc>
                <a:spcPct val="100000"/>
              </a:lnSpc>
              <a:spcBef>
                <a:spcPts val="500"/>
              </a:spcBef>
              <a:spcAft>
                <a:spcPts val="0"/>
              </a:spcAft>
              <a:buClr>
                <a:schemeClr val="dk1"/>
              </a:buClr>
              <a:buSzPts val="1000"/>
              <a:buFont typeface="Noto Sans Symbols"/>
              <a:buNone/>
            </a:pPr>
            <a:r>
              <a:t/>
            </a:r>
            <a:endParaRPr sz="2200">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9"/>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2800"/>
              <a:t>Closing the Gap: The Global Geostationary Satellite Solution (Geo-Belt)</a:t>
            </a:r>
            <a:endParaRPr/>
          </a:p>
        </p:txBody>
      </p:sp>
      <p:sp>
        <p:nvSpPr>
          <p:cNvPr id="149" name="Google Shape;149;p9"/>
          <p:cNvSpPr txBox="1"/>
          <p:nvPr/>
        </p:nvSpPr>
        <p:spPr>
          <a:xfrm>
            <a:off x="6014544" y="1351508"/>
            <a:ext cx="5998780" cy="4062651"/>
          </a:xfrm>
          <a:prstGeom prst="rect">
            <a:avLst/>
          </a:prstGeom>
          <a:noFill/>
          <a:ln>
            <a:noFill/>
          </a:ln>
        </p:spPr>
        <p:txBody>
          <a:bodyPr anchorCtr="0" anchor="t" bIns="0" lIns="0" spcFirstLastPara="1" rIns="0" wrap="square" tIns="0">
            <a:spAutoFit/>
          </a:bodyPr>
          <a:lstStyle/>
          <a:p>
            <a:pPr indent="-285750" lvl="1" marL="742950" marR="0" rtl="0" algn="l">
              <a:lnSpc>
                <a:spcPct val="100000"/>
              </a:lnSpc>
              <a:spcBef>
                <a:spcPts val="0"/>
              </a:spcBef>
              <a:spcAft>
                <a:spcPts val="0"/>
              </a:spcAft>
              <a:buClr>
                <a:schemeClr val="dk1"/>
              </a:buClr>
              <a:buSzPts val="1000"/>
              <a:buFont typeface="Courier New"/>
              <a:buChar char="o"/>
            </a:pPr>
            <a:r>
              <a:rPr b="0" i="0" lang="en-US" sz="2200" u="none" cap="none" strike="noStrike">
                <a:solidFill>
                  <a:schemeClr val="dk1"/>
                </a:solidFill>
                <a:latin typeface="Montserrat"/>
                <a:ea typeface="Montserrat"/>
                <a:cs typeface="Montserrat"/>
                <a:sym typeface="Montserrat"/>
              </a:rPr>
              <a:t>Notional geostationary satellite concepts for coverage of gaps</a:t>
            </a:r>
            <a:endParaRPr b="0" i="0" sz="2200" u="none" cap="none" strike="noStrike">
              <a:solidFill>
                <a:schemeClr val="dk1"/>
              </a:solidFill>
              <a:latin typeface="Montserrat"/>
              <a:ea typeface="Montserrat"/>
              <a:cs typeface="Montserrat"/>
              <a:sym typeface="Montserrat"/>
            </a:endParaRPr>
          </a:p>
          <a:p>
            <a:pPr indent="-285750" lvl="1" marL="742950" marR="0" rtl="0" algn="l">
              <a:lnSpc>
                <a:spcPct val="100000"/>
              </a:lnSpc>
              <a:spcBef>
                <a:spcPts val="0"/>
              </a:spcBef>
              <a:spcAft>
                <a:spcPts val="0"/>
              </a:spcAft>
              <a:buClr>
                <a:schemeClr val="dk1"/>
              </a:buClr>
              <a:buSzPts val="1000"/>
              <a:buFont typeface="Courier New"/>
              <a:buChar char="o"/>
            </a:pPr>
            <a:r>
              <a:rPr b="0" i="0" lang="en-US" sz="2200" u="none" cap="none" strike="noStrike">
                <a:solidFill>
                  <a:schemeClr val="dk1"/>
                </a:solidFill>
                <a:latin typeface="Montserrat"/>
                <a:ea typeface="Montserrat"/>
                <a:cs typeface="Montserrat"/>
                <a:sym typeface="Montserrat"/>
              </a:rPr>
              <a:t>Continuous, wide-area coverage over currently undermonitored regions</a:t>
            </a:r>
            <a:endParaRPr b="0" i="0" sz="2200" u="none" cap="none" strike="noStrike">
              <a:solidFill>
                <a:schemeClr val="dk1"/>
              </a:solidFill>
              <a:latin typeface="Montserrat"/>
              <a:ea typeface="Montserrat"/>
              <a:cs typeface="Montserrat"/>
              <a:sym typeface="Montserrat"/>
            </a:endParaRPr>
          </a:p>
          <a:p>
            <a:pPr indent="-285750" lvl="1" marL="742950" marR="0" rtl="0" algn="l">
              <a:lnSpc>
                <a:spcPct val="100000"/>
              </a:lnSpc>
              <a:spcBef>
                <a:spcPts val="0"/>
              </a:spcBef>
              <a:spcAft>
                <a:spcPts val="0"/>
              </a:spcAft>
              <a:buClr>
                <a:schemeClr val="dk1"/>
              </a:buClr>
              <a:buSzPts val="1000"/>
              <a:buFont typeface="Courier New"/>
              <a:buChar char="o"/>
            </a:pPr>
            <a:r>
              <a:rPr b="0" i="0" lang="en-US" sz="2200" u="none" cap="none" strike="noStrike">
                <a:solidFill>
                  <a:schemeClr val="dk1"/>
                </a:solidFill>
                <a:latin typeface="Montserrat"/>
                <a:ea typeface="Montserrat"/>
                <a:cs typeface="Montserrat"/>
                <a:sym typeface="Montserrat"/>
              </a:rPr>
              <a:t>Complementing and enhancing existing constellation</a:t>
            </a:r>
            <a:endParaRPr/>
          </a:p>
          <a:p>
            <a:pPr indent="-285750" lvl="1" marL="742950" marR="0" rtl="0" algn="l">
              <a:lnSpc>
                <a:spcPct val="100000"/>
              </a:lnSpc>
              <a:spcBef>
                <a:spcPts val="0"/>
              </a:spcBef>
              <a:spcAft>
                <a:spcPts val="0"/>
              </a:spcAft>
              <a:buClr>
                <a:schemeClr val="dk1"/>
              </a:buClr>
              <a:buSzPts val="1000"/>
              <a:buFont typeface="Courier New"/>
              <a:buChar char="o"/>
            </a:pPr>
            <a:r>
              <a:rPr b="0" i="0" lang="en-US" sz="2200" u="none" cap="none" strike="noStrike">
                <a:solidFill>
                  <a:schemeClr val="dk1"/>
                </a:solidFill>
                <a:latin typeface="Montserrat"/>
                <a:ea typeface="Montserrat"/>
                <a:cs typeface="Montserrat"/>
                <a:sym typeface="Montserrat"/>
              </a:rPr>
              <a:t>Significant ownership and participation at the regional level to build capacity</a:t>
            </a:r>
            <a:endParaRPr/>
          </a:p>
          <a:p>
            <a:pPr indent="-285750" lvl="1" marL="742950" marR="0" rtl="0" algn="l">
              <a:lnSpc>
                <a:spcPct val="100000"/>
              </a:lnSpc>
              <a:spcBef>
                <a:spcPts val="0"/>
              </a:spcBef>
              <a:spcAft>
                <a:spcPts val="0"/>
              </a:spcAft>
              <a:buClr>
                <a:schemeClr val="dk1"/>
              </a:buClr>
              <a:buSzPts val="1000"/>
              <a:buFont typeface="Courier New"/>
              <a:buChar char="o"/>
            </a:pPr>
            <a:r>
              <a:rPr b="0" i="0" lang="en-US" sz="2200" u="none" cap="none" strike="noStrike">
                <a:solidFill>
                  <a:schemeClr val="dk1"/>
                </a:solidFill>
                <a:latin typeface="Montserrat"/>
                <a:ea typeface="Montserrat"/>
                <a:cs typeface="Montserrat"/>
                <a:sym typeface="Montserrat"/>
              </a:rPr>
              <a:t>Leverage the Analysis Ready Data (ARD) concepts for Geo</a:t>
            </a:r>
            <a:endParaRPr b="0" i="0" sz="2200" u="none" cap="none" strike="noStrike">
              <a:solidFill>
                <a:schemeClr val="dk1"/>
              </a:solidFill>
              <a:latin typeface="Montserrat"/>
              <a:ea typeface="Montserrat"/>
              <a:cs typeface="Montserrat"/>
              <a:sym typeface="Montserrat"/>
            </a:endParaRPr>
          </a:p>
          <a:p>
            <a:pPr indent="-222250" lvl="1" marL="742950" marR="0" rtl="0" algn="l">
              <a:lnSpc>
                <a:spcPct val="100000"/>
              </a:lnSpc>
              <a:spcBef>
                <a:spcPts val="0"/>
              </a:spcBef>
              <a:spcAft>
                <a:spcPts val="0"/>
              </a:spcAft>
              <a:buClr>
                <a:srgbClr val="000000"/>
              </a:buClr>
              <a:buSzPts val="1000"/>
              <a:buFont typeface="Courier New"/>
              <a:buNone/>
            </a:pPr>
            <a:r>
              <a:t/>
            </a:r>
            <a:endParaRPr b="0" i="0" sz="2200" u="none" cap="none" strike="noStrike">
              <a:solidFill>
                <a:schemeClr val="dk1"/>
              </a:solidFill>
              <a:latin typeface="Montserrat"/>
              <a:ea typeface="Montserrat"/>
              <a:cs typeface="Montserrat"/>
              <a:sym typeface="Montserrat"/>
            </a:endParaRPr>
          </a:p>
        </p:txBody>
      </p:sp>
      <p:sp>
        <p:nvSpPr>
          <p:cNvPr id="150" name="Google Shape;150;p9"/>
          <p:cNvSpPr txBox="1"/>
          <p:nvPr/>
        </p:nvSpPr>
        <p:spPr>
          <a:xfrm>
            <a:off x="177362" y="5302894"/>
            <a:ext cx="11837276"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The benefits of investing in geostationary atmospheric composition monitoring extend far beyond the science. By improving our ability to predict and respond to environmental challenges, we can realize significant economic savings in areas such as healthcare, agriculture, and resource management </a:t>
            </a:r>
            <a:endParaRPr b="0" i="0" sz="1800" u="none" cap="none" strike="noStrike">
              <a:solidFill>
                <a:schemeClr val="dk1"/>
              </a:solidFill>
              <a:latin typeface="Arial"/>
              <a:ea typeface="Arial"/>
              <a:cs typeface="Arial"/>
              <a:sym typeface="Arial"/>
            </a:endParaRPr>
          </a:p>
        </p:txBody>
      </p:sp>
      <p:pic>
        <p:nvPicPr>
          <p:cNvPr id="151" name="Google Shape;151;p9"/>
          <p:cNvPicPr preferRelativeResize="0"/>
          <p:nvPr/>
        </p:nvPicPr>
        <p:blipFill rotWithShape="1">
          <a:blip r:embed="rId3">
            <a:alphaModFix/>
          </a:blip>
          <a:srcRect b="0" l="0" r="0" t="0"/>
          <a:stretch/>
        </p:blipFill>
        <p:spPr>
          <a:xfrm>
            <a:off x="453656" y="1545927"/>
            <a:ext cx="5943600" cy="27666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0"/>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2600"/>
              <a:t>Strengthening Ground-Based Measurements for Calibration/Validation</a:t>
            </a:r>
            <a:endParaRPr/>
          </a:p>
        </p:txBody>
      </p:sp>
      <p:pic>
        <p:nvPicPr>
          <p:cNvPr descr="DSCN0174.jpg" id="157" name="Google Shape;157;p10"/>
          <p:cNvPicPr preferRelativeResize="0"/>
          <p:nvPr/>
        </p:nvPicPr>
        <p:blipFill rotWithShape="1">
          <a:blip r:embed="rId3">
            <a:alphaModFix/>
          </a:blip>
          <a:srcRect b="0" l="0" r="0" t="0"/>
          <a:stretch/>
        </p:blipFill>
        <p:spPr>
          <a:xfrm>
            <a:off x="154254" y="1271385"/>
            <a:ext cx="5865369" cy="3323476"/>
          </a:xfrm>
          <a:prstGeom prst="rect">
            <a:avLst/>
          </a:prstGeom>
          <a:noFill/>
          <a:ln>
            <a:noFill/>
          </a:ln>
        </p:spPr>
      </p:pic>
      <p:sp>
        <p:nvSpPr>
          <p:cNvPr id="158" name="Google Shape;158;p10"/>
          <p:cNvSpPr txBox="1"/>
          <p:nvPr/>
        </p:nvSpPr>
        <p:spPr>
          <a:xfrm>
            <a:off x="4187896" y="4225529"/>
            <a:ext cx="168687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Credit: Ali Omar</a:t>
            </a:r>
            <a:endParaRPr b="0" i="0" sz="1400" u="none" cap="none" strike="noStrike">
              <a:solidFill>
                <a:schemeClr val="dk1"/>
              </a:solidFill>
              <a:latin typeface="Arial"/>
              <a:ea typeface="Arial"/>
              <a:cs typeface="Arial"/>
              <a:sym typeface="Arial"/>
            </a:endParaRPr>
          </a:p>
        </p:txBody>
      </p:sp>
      <p:sp>
        <p:nvSpPr>
          <p:cNvPr id="159" name="Google Shape;159;p10"/>
          <p:cNvSpPr txBox="1"/>
          <p:nvPr/>
        </p:nvSpPr>
        <p:spPr>
          <a:xfrm>
            <a:off x="6019623" y="1194186"/>
            <a:ext cx="6239954" cy="38164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Leverage existing ground-based networks (e.g., AERONET, Pandonia, NDACC).</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Establish strategically located collection of instruments at relevant sites</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Focus on comprehensive instrumentation and local capacity building.</a:t>
            </a:r>
            <a:endParaRPr/>
          </a:p>
          <a:p>
            <a:pPr indent="-285750" lvl="0" marL="285750" marR="0" rtl="0" algn="l">
              <a:lnSpc>
                <a:spcPct val="100000"/>
              </a:lnSpc>
              <a:spcBef>
                <a:spcPts val="0"/>
              </a:spcBef>
              <a:spcAft>
                <a:spcPts val="0"/>
              </a:spcAft>
              <a:buClr>
                <a:srgbClr val="000000"/>
              </a:buClr>
              <a:buSzPts val="2200"/>
              <a:buFont typeface="Arial"/>
              <a:buChar char="•"/>
            </a:pPr>
            <a:r>
              <a:rPr b="0" i="0" lang="en-US" sz="2200" u="none" cap="none" strike="noStrike">
                <a:solidFill>
                  <a:srgbClr val="000000"/>
                </a:solidFill>
                <a:latin typeface="Montserrat"/>
                <a:ea typeface="Montserrat"/>
                <a:cs typeface="Montserrat"/>
                <a:sym typeface="Montserrat"/>
              </a:rPr>
              <a:t>Engage diaspora scientists to reach local institutions (e.g., AMS Townhall Jan 2025) in developing countries</a:t>
            </a:r>
            <a:endParaRPr/>
          </a:p>
        </p:txBody>
      </p:sp>
      <p:sp>
        <p:nvSpPr>
          <p:cNvPr id="160" name="Google Shape;160;p10"/>
          <p:cNvSpPr txBox="1"/>
          <p:nvPr/>
        </p:nvSpPr>
        <p:spPr>
          <a:xfrm>
            <a:off x="172906" y="5249860"/>
            <a:ext cx="11403724" cy="830997"/>
          </a:xfrm>
          <a:prstGeom prst="rect">
            <a:avLst/>
          </a:prstGeom>
          <a:noFill/>
          <a:ln>
            <a:noFill/>
          </a:ln>
        </p:spPr>
        <p:txBody>
          <a:bodyPr anchorCtr="0" anchor="t" bIns="0" lIns="0" spcFirstLastPara="1" rIns="0" wrap="square" tIns="0">
            <a:spAutoFit/>
          </a:bodyPr>
          <a:lstStyle/>
          <a:p>
            <a:pPr indent="0" lvl="1" marL="457200" marR="0" rtl="0" algn="l">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Montserrat"/>
                <a:ea typeface="Montserrat"/>
                <a:cs typeface="Montserrat"/>
                <a:sym typeface="Montserrat"/>
              </a:rPr>
              <a:t>The disparity in atmospheric composition ground-based measurements around the globe creates an issue, as unmonitored regions are often disproportionately impacted by pollution but lack the resources to monitor and mitigate the impacts effectively.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1"/>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2800"/>
              <a:t>Ground Stations for Monitoring Ozone, Nitrogen dioxide, and Particulate Matter</a:t>
            </a:r>
            <a:br>
              <a:rPr lang="en-US" sz="2800"/>
            </a:br>
            <a:br>
              <a:rPr lang="en-US" sz="2800"/>
            </a:br>
            <a:endParaRPr sz="2800"/>
          </a:p>
        </p:txBody>
      </p:sp>
      <p:pic>
        <p:nvPicPr>
          <p:cNvPr descr="Chart&#10;&#10;AI-generated content may be incorrect." id="166" name="Google Shape;166;p11"/>
          <p:cNvPicPr preferRelativeResize="0"/>
          <p:nvPr/>
        </p:nvPicPr>
        <p:blipFill rotWithShape="1">
          <a:blip r:embed="rId3">
            <a:alphaModFix/>
          </a:blip>
          <a:srcRect b="0" l="0" r="25225" t="0"/>
          <a:stretch/>
        </p:blipFill>
        <p:spPr>
          <a:xfrm>
            <a:off x="176048" y="1083820"/>
            <a:ext cx="3951173" cy="2590160"/>
          </a:xfrm>
          <a:prstGeom prst="rect">
            <a:avLst/>
          </a:prstGeom>
          <a:noFill/>
          <a:ln>
            <a:noFill/>
          </a:ln>
        </p:spPr>
      </p:pic>
      <p:sp>
        <p:nvSpPr>
          <p:cNvPr id="167" name="Google Shape;167;p11"/>
          <p:cNvSpPr txBox="1"/>
          <p:nvPr/>
        </p:nvSpPr>
        <p:spPr>
          <a:xfrm>
            <a:off x="4263454" y="1199312"/>
            <a:ext cx="6677637" cy="230832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Montserrat"/>
                <a:ea typeface="Montserrat"/>
                <a:cs typeface="Montserrat"/>
                <a:sym typeface="Montserrat"/>
              </a:rPr>
              <a:t>All available surface ozone (O</a:t>
            </a:r>
            <a:r>
              <a:rPr b="0" baseline="-25000" i="0" lang="en-US" sz="1800" u="none" cap="none" strike="noStrike">
                <a:solidFill>
                  <a:schemeClr val="dk1"/>
                </a:solidFill>
                <a:latin typeface="Montserrat"/>
                <a:ea typeface="Montserrat"/>
                <a:cs typeface="Montserrat"/>
                <a:sym typeface="Montserrat"/>
              </a:rPr>
              <a:t>3</a:t>
            </a:r>
            <a:r>
              <a:rPr b="0" i="0" lang="en-US" sz="1800" u="none" cap="none" strike="noStrike">
                <a:solidFill>
                  <a:schemeClr val="dk1"/>
                </a:solidFill>
                <a:latin typeface="Montserrat"/>
                <a:ea typeface="Montserrat"/>
                <a:cs typeface="Montserrat"/>
                <a:sym typeface="Montserrat"/>
              </a:rPr>
              <a:t>) observations from the Tropospheric Ozone Assessment Report (TOAR). Note that </a:t>
            </a:r>
            <a:r>
              <a:rPr b="0" i="0" lang="en-US" sz="1800" u="none" cap="none" strike="noStrike">
                <a:solidFill>
                  <a:srgbClr val="000000"/>
                </a:solidFill>
                <a:latin typeface="Montserrat"/>
                <a:ea typeface="Montserrat"/>
                <a:cs typeface="Montserrat"/>
                <a:sym typeface="Montserrat"/>
              </a:rPr>
              <a:t>Ozone monitors exist in Australia but are not yet in the open-access TOAR-II database (Szopa et al., 2026)</a:t>
            </a:r>
            <a:endParaRPr b="0" i="0" sz="1800" u="none" cap="none" strike="noStrike">
              <a:solidFill>
                <a:schemeClr val="dk1"/>
              </a:solidFill>
              <a:latin typeface="Montserrat"/>
              <a:ea typeface="Montserrat"/>
              <a:cs typeface="Montserrat"/>
              <a:sym typeface="Montserrat"/>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Montserrat"/>
                <a:ea typeface="Montserrat"/>
                <a:cs typeface="Montserrat"/>
                <a:sym typeface="Montserrat"/>
              </a:rPr>
              <a:t>Pandonia Global Network (PGN) – Trace gases NO</a:t>
            </a:r>
            <a:r>
              <a:rPr b="0" baseline="-25000" i="0" lang="en-US" sz="1800" u="none" cap="none" strike="noStrike">
                <a:solidFill>
                  <a:schemeClr val="dk1"/>
                </a:solidFill>
                <a:latin typeface="Montserrat"/>
                <a:ea typeface="Montserrat"/>
                <a:cs typeface="Montserrat"/>
                <a:sym typeface="Montserrat"/>
              </a:rPr>
              <a:t>2</a:t>
            </a:r>
            <a:r>
              <a:rPr b="0" i="0" lang="en-US" sz="1800" u="none" cap="none" strike="noStrike">
                <a:solidFill>
                  <a:schemeClr val="dk1"/>
                </a:solidFill>
                <a:latin typeface="Montserrat"/>
                <a:ea typeface="Montserrat"/>
                <a:cs typeface="Montserrat"/>
                <a:sym typeface="Montserrat"/>
              </a:rPr>
              <a:t>, O</a:t>
            </a:r>
            <a:r>
              <a:rPr b="0" baseline="-25000" i="0" lang="en-US" sz="1800" u="none" cap="none" strike="noStrike">
                <a:solidFill>
                  <a:schemeClr val="dk1"/>
                </a:solidFill>
                <a:latin typeface="Montserrat"/>
                <a:ea typeface="Montserrat"/>
                <a:cs typeface="Montserrat"/>
                <a:sym typeface="Montserrat"/>
              </a:rPr>
              <a:t>3</a:t>
            </a:r>
            <a:r>
              <a:rPr b="0" i="0" lang="en-US" sz="1800" u="none" cap="none" strike="noStrike">
                <a:solidFill>
                  <a:schemeClr val="dk1"/>
                </a:solidFill>
                <a:latin typeface="Montserrat"/>
                <a:ea typeface="Montserrat"/>
                <a:cs typeface="Montserrat"/>
                <a:sym typeface="Montserrat"/>
              </a:rPr>
              <a:t>, HCHO, etc</a:t>
            </a:r>
            <a:endParaRPr b="0" i="0" sz="1800" u="none" cap="none" strike="noStrike">
              <a:solidFill>
                <a:schemeClr val="dk1"/>
              </a:solidFill>
              <a:latin typeface="Montserrat"/>
              <a:ea typeface="Montserrat"/>
              <a:cs typeface="Montserrat"/>
              <a:sym typeface="Montserrat"/>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Montserrat"/>
                <a:ea typeface="Montserrat"/>
                <a:cs typeface="Montserrat"/>
                <a:sym typeface="Montserrat"/>
              </a:rPr>
              <a:t>AERONET – Optical Depth (proxy for PM)</a:t>
            </a:r>
            <a:endParaRPr b="0" i="0" sz="1800" u="none" cap="none" strike="noStrike">
              <a:solidFill>
                <a:schemeClr val="dk1"/>
              </a:solidFill>
              <a:latin typeface="Montserrat"/>
              <a:ea typeface="Montserrat"/>
              <a:cs typeface="Montserrat"/>
              <a:sym typeface="Montserrat"/>
            </a:endParaRPr>
          </a:p>
        </p:txBody>
      </p:sp>
      <p:grpSp>
        <p:nvGrpSpPr>
          <p:cNvPr id="168" name="Google Shape;168;p11"/>
          <p:cNvGrpSpPr/>
          <p:nvPr/>
        </p:nvGrpSpPr>
        <p:grpSpPr>
          <a:xfrm>
            <a:off x="4901387" y="3631187"/>
            <a:ext cx="4028479" cy="2421957"/>
            <a:chOff x="5345893" y="4008265"/>
            <a:chExt cx="4028479" cy="2421957"/>
          </a:xfrm>
        </p:grpSpPr>
        <p:grpSp>
          <p:nvGrpSpPr>
            <p:cNvPr id="169" name="Google Shape;169;p11"/>
            <p:cNvGrpSpPr/>
            <p:nvPr/>
          </p:nvGrpSpPr>
          <p:grpSpPr>
            <a:xfrm>
              <a:off x="5345893" y="4008265"/>
              <a:ext cx="4028479" cy="2421957"/>
              <a:chOff x="5534433" y="4008265"/>
              <a:chExt cx="4028479" cy="2421957"/>
            </a:xfrm>
          </p:grpSpPr>
          <p:pic>
            <p:nvPicPr>
              <p:cNvPr id="170" name="Google Shape;170;p11"/>
              <p:cNvPicPr preferRelativeResize="0"/>
              <p:nvPr/>
            </p:nvPicPr>
            <p:blipFill rotWithShape="1">
              <a:blip r:embed="rId4">
                <a:alphaModFix/>
              </a:blip>
              <a:srcRect b="0" l="0" r="0" t="0"/>
              <a:stretch/>
            </p:blipFill>
            <p:spPr>
              <a:xfrm>
                <a:off x="5544758" y="4008265"/>
                <a:ext cx="4018154" cy="2421957"/>
              </a:xfrm>
              <a:prstGeom prst="rect">
                <a:avLst/>
              </a:prstGeom>
              <a:noFill/>
              <a:ln>
                <a:noFill/>
              </a:ln>
            </p:spPr>
          </p:pic>
          <p:pic>
            <p:nvPicPr>
              <p:cNvPr id="171" name="Google Shape;171;p11"/>
              <p:cNvPicPr preferRelativeResize="0"/>
              <p:nvPr/>
            </p:nvPicPr>
            <p:blipFill rotWithShape="1">
              <a:blip r:embed="rId5">
                <a:alphaModFix/>
              </a:blip>
              <a:srcRect b="0" l="0" r="0" t="0"/>
              <a:stretch/>
            </p:blipFill>
            <p:spPr>
              <a:xfrm>
                <a:off x="5534433" y="6021136"/>
                <a:ext cx="1619613" cy="407140"/>
              </a:xfrm>
              <a:prstGeom prst="rect">
                <a:avLst/>
              </a:prstGeom>
              <a:noFill/>
              <a:ln>
                <a:noFill/>
              </a:ln>
            </p:spPr>
          </p:pic>
        </p:grpSp>
        <p:sp>
          <p:nvSpPr>
            <p:cNvPr id="172" name="Google Shape;172;p11"/>
            <p:cNvSpPr txBox="1"/>
            <p:nvPr/>
          </p:nvSpPr>
          <p:spPr>
            <a:xfrm>
              <a:off x="8418136" y="4008265"/>
              <a:ext cx="95410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Montserrat"/>
                  <a:ea typeface="Montserrat"/>
                  <a:cs typeface="Montserrat"/>
                  <a:sym typeface="Montserrat"/>
                </a:rPr>
                <a:t>AERONET</a:t>
              </a:r>
              <a:endParaRPr/>
            </a:p>
          </p:txBody>
        </p:sp>
      </p:grpSp>
      <p:grpSp>
        <p:nvGrpSpPr>
          <p:cNvPr id="173" name="Google Shape;173;p11"/>
          <p:cNvGrpSpPr/>
          <p:nvPr/>
        </p:nvGrpSpPr>
        <p:grpSpPr>
          <a:xfrm>
            <a:off x="394487" y="3870613"/>
            <a:ext cx="4029435" cy="2517734"/>
            <a:chOff x="1046376" y="4002591"/>
            <a:chExt cx="4029435" cy="2517734"/>
          </a:xfrm>
        </p:grpSpPr>
        <p:pic>
          <p:nvPicPr>
            <p:cNvPr id="174" name="Google Shape;174;p11"/>
            <p:cNvPicPr preferRelativeResize="0"/>
            <p:nvPr/>
          </p:nvPicPr>
          <p:blipFill rotWithShape="1">
            <a:blip r:embed="rId6">
              <a:alphaModFix/>
            </a:blip>
            <a:srcRect b="0" l="0" r="0" t="0"/>
            <a:stretch/>
          </p:blipFill>
          <p:spPr>
            <a:xfrm>
              <a:off x="1046376" y="4002591"/>
              <a:ext cx="4018154" cy="2517734"/>
            </a:xfrm>
            <a:prstGeom prst="rect">
              <a:avLst/>
            </a:prstGeom>
            <a:noFill/>
            <a:ln>
              <a:noFill/>
            </a:ln>
          </p:spPr>
        </p:pic>
        <p:pic>
          <p:nvPicPr>
            <p:cNvPr id="175" name="Google Shape;175;p11"/>
            <p:cNvPicPr preferRelativeResize="0"/>
            <p:nvPr/>
          </p:nvPicPr>
          <p:blipFill rotWithShape="1">
            <a:blip r:embed="rId7">
              <a:alphaModFix/>
            </a:blip>
            <a:srcRect b="0" l="0" r="0" t="0"/>
            <a:stretch/>
          </p:blipFill>
          <p:spPr>
            <a:xfrm>
              <a:off x="1046377" y="5409230"/>
              <a:ext cx="857838" cy="815476"/>
            </a:xfrm>
            <a:prstGeom prst="rect">
              <a:avLst/>
            </a:prstGeom>
            <a:noFill/>
            <a:ln>
              <a:noFill/>
            </a:ln>
          </p:spPr>
        </p:pic>
        <p:sp>
          <p:nvSpPr>
            <p:cNvPr id="176" name="Google Shape;176;p11"/>
            <p:cNvSpPr txBox="1"/>
            <p:nvPr/>
          </p:nvSpPr>
          <p:spPr>
            <a:xfrm>
              <a:off x="4006287" y="4021308"/>
              <a:ext cx="1069524"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Montserrat"/>
                  <a:ea typeface="Montserrat"/>
                  <a:cs typeface="Montserrat"/>
                  <a:sym typeface="Montserrat"/>
                </a:rPr>
                <a:t>PANDONIA</a:t>
              </a:r>
              <a:endParaRPr/>
            </a:p>
          </p:txBody>
        </p:sp>
      </p:grpSp>
      <p:sp>
        <p:nvSpPr>
          <p:cNvPr id="177" name="Google Shape;177;p11"/>
          <p:cNvSpPr txBox="1"/>
          <p:nvPr/>
        </p:nvSpPr>
        <p:spPr>
          <a:xfrm>
            <a:off x="2480441" y="2626634"/>
            <a:ext cx="87395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Montserrat"/>
                <a:ea typeface="Montserrat"/>
                <a:cs typeface="Montserrat"/>
                <a:sym typeface="Montserrat"/>
              </a:rPr>
              <a:t>TOAR-II</a:t>
            </a:r>
            <a:endParaRPr/>
          </a:p>
        </p:txBody>
      </p:sp>
      <p:sp>
        <p:nvSpPr>
          <p:cNvPr id="178" name="Google Shape;178;p11"/>
          <p:cNvSpPr txBox="1"/>
          <p:nvPr/>
        </p:nvSpPr>
        <p:spPr>
          <a:xfrm>
            <a:off x="9062953" y="3578068"/>
            <a:ext cx="2824663"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Montserrat"/>
                <a:ea typeface="Montserrat"/>
                <a:cs typeface="Montserrat"/>
                <a:sym typeface="Montserrat"/>
              </a:rPr>
              <a:t>Strengths</a:t>
            </a:r>
            <a:endParaRPr/>
          </a:p>
          <a:p>
            <a:pPr indent="0" lvl="0" marL="0" marR="0" rtl="0" algn="l">
              <a:lnSpc>
                <a:spcPct val="100000"/>
              </a:lnSpc>
              <a:spcBef>
                <a:spcPts val="0"/>
              </a:spcBef>
              <a:spcAft>
                <a:spcPts val="0"/>
              </a:spcAft>
              <a:buNone/>
            </a:pPr>
            <a:r>
              <a:rPr b="1" i="0" lang="en-US" sz="1400" u="none" cap="none" strike="noStrike">
                <a:solidFill>
                  <a:srgbClr val="000000"/>
                </a:solidFill>
                <a:latin typeface="Montserrat"/>
                <a:ea typeface="Montserrat"/>
                <a:cs typeface="Montserrat"/>
                <a:sym typeface="Montserrat"/>
              </a:rPr>
              <a:t>Uniform and standardized</a:t>
            </a:r>
            <a:endParaRPr b="0" i="0" sz="1400" u="none" cap="none" strike="noStrike">
              <a:solidFill>
                <a:srgbClr val="000000"/>
              </a:solidFill>
              <a:latin typeface="Montserrat"/>
              <a:ea typeface="Montserrat"/>
              <a:cs typeface="Montserrat"/>
              <a:sym typeface="Montserrat"/>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Montserrat"/>
                <a:ea typeface="Montserrat"/>
                <a:cs typeface="Montserrat"/>
                <a:sym typeface="Montserrat"/>
              </a:rPr>
              <a:t>Algorithms /data processing</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Montserrat"/>
                <a:ea typeface="Montserrat"/>
                <a:cs typeface="Montserrat"/>
                <a:sym typeface="Montserrat"/>
              </a:rPr>
              <a:t>Instrument operating routines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Montserrat"/>
                <a:ea typeface="Montserrat"/>
                <a:cs typeface="Montserrat"/>
                <a:sym typeface="Montserrat"/>
              </a:rPr>
              <a:t>Quality control</a:t>
            </a:r>
            <a:endParaRPr/>
          </a:p>
          <a:p>
            <a:pPr indent="0" lvl="0" marL="0" marR="0" rtl="0" algn="l">
              <a:lnSpc>
                <a:spcPct val="100000"/>
              </a:lnSpc>
              <a:spcBef>
                <a:spcPts val="0"/>
              </a:spcBef>
              <a:spcAft>
                <a:spcPts val="0"/>
              </a:spcAft>
              <a:buNone/>
            </a:pPr>
            <a:r>
              <a:rPr b="1" i="0" lang="en-US" sz="1400" u="none" cap="none" strike="noStrike">
                <a:solidFill>
                  <a:srgbClr val="000000"/>
                </a:solidFill>
                <a:latin typeface="Montserrat"/>
                <a:ea typeface="Montserrat"/>
                <a:cs typeface="Montserrat"/>
                <a:sym typeface="Montserrat"/>
              </a:rPr>
              <a:t>Real-time data processing</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en-US" sz="1400" u="none" cap="none" strike="noStrike">
                <a:solidFill>
                  <a:srgbClr val="000000"/>
                </a:solidFill>
                <a:latin typeface="Montserrat"/>
                <a:ea typeface="Montserrat"/>
                <a:cs typeface="Montserrat"/>
                <a:sym typeface="Montserrat"/>
              </a:rPr>
              <a:t>Data archiving</a:t>
            </a:r>
            <a:r>
              <a:rPr b="0" i="0" lang="en-US" sz="1400" u="none" cap="none" strike="noStrike">
                <a:solidFill>
                  <a:srgbClr val="000000"/>
                </a:solidFill>
                <a:latin typeface="Montserrat"/>
                <a:ea typeface="Montserrat"/>
                <a:cs typeface="Montserrat"/>
                <a:sym typeface="Montserrat"/>
              </a:rPr>
              <a:t>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Montserrat"/>
              <a:ea typeface="Montserrat"/>
              <a:cs typeface="Montserrat"/>
              <a:sym typeface="Montserrat"/>
            </a:endParaRPr>
          </a:p>
        </p:txBody>
      </p:sp>
      <p:sp>
        <p:nvSpPr>
          <p:cNvPr id="179" name="Google Shape;179;p11"/>
          <p:cNvSpPr txBox="1"/>
          <p:nvPr/>
        </p:nvSpPr>
        <p:spPr>
          <a:xfrm>
            <a:off x="4127221" y="6187814"/>
            <a:ext cx="809708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Montserrat"/>
                <a:ea typeface="Montserrat"/>
                <a:cs typeface="Montserrat"/>
                <a:sym typeface="Montserrat"/>
              </a:rPr>
              <a:t>Geostationary observations will provide data in regions not covered by ground networks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2"/>
          <p:cNvSpPr txBox="1"/>
          <p:nvPr>
            <p:ph type="title"/>
          </p:nvPr>
        </p:nvSpPr>
        <p:spPr>
          <a:xfrm>
            <a:off x="176047" y="175939"/>
            <a:ext cx="10360817"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600"/>
              <a:t>Geo-Belt Constellation – Notional Maps</a:t>
            </a:r>
            <a:endParaRPr/>
          </a:p>
        </p:txBody>
      </p:sp>
      <p:pic>
        <p:nvPicPr>
          <p:cNvPr id="185" name="Google Shape;185;p12"/>
          <p:cNvPicPr preferRelativeResize="0"/>
          <p:nvPr/>
        </p:nvPicPr>
        <p:blipFill rotWithShape="1">
          <a:blip r:embed="rId3">
            <a:alphaModFix/>
          </a:blip>
          <a:srcRect b="0" l="0" r="0" t="0"/>
          <a:stretch/>
        </p:blipFill>
        <p:spPr>
          <a:xfrm>
            <a:off x="795670" y="1570216"/>
            <a:ext cx="5943600" cy="2739390"/>
          </a:xfrm>
          <a:prstGeom prst="rect">
            <a:avLst/>
          </a:prstGeom>
          <a:noFill/>
          <a:ln>
            <a:noFill/>
          </a:ln>
        </p:spPr>
      </p:pic>
      <p:pic>
        <p:nvPicPr>
          <p:cNvPr id="186" name="Google Shape;186;p12"/>
          <p:cNvPicPr preferRelativeResize="0"/>
          <p:nvPr/>
        </p:nvPicPr>
        <p:blipFill rotWithShape="1">
          <a:blip r:embed="rId4">
            <a:alphaModFix/>
          </a:blip>
          <a:srcRect b="0" l="0" r="0" t="0"/>
          <a:stretch/>
        </p:blipFill>
        <p:spPr>
          <a:xfrm>
            <a:off x="6248400" y="3693703"/>
            <a:ext cx="5943600" cy="2766695"/>
          </a:xfrm>
          <a:prstGeom prst="rect">
            <a:avLst/>
          </a:prstGeom>
          <a:noFill/>
          <a:ln>
            <a:noFill/>
          </a:ln>
        </p:spPr>
      </p:pic>
      <p:sp>
        <p:nvSpPr>
          <p:cNvPr id="187" name="Google Shape;187;p12"/>
          <p:cNvSpPr txBox="1"/>
          <p:nvPr/>
        </p:nvSpPr>
        <p:spPr>
          <a:xfrm>
            <a:off x="293650" y="1094846"/>
            <a:ext cx="6947640"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US" sz="2000" u="none" cap="none" strike="noStrike">
                <a:solidFill>
                  <a:schemeClr val="dk1"/>
                </a:solidFill>
                <a:latin typeface="Montserrat"/>
                <a:ea typeface="Montserrat"/>
                <a:cs typeface="Montserrat"/>
                <a:sym typeface="Montserrat"/>
              </a:rPr>
              <a:t>GeoAQ Constellation – TEMPO, Sentinel-4, GEMS</a:t>
            </a:r>
            <a:endParaRPr/>
          </a:p>
        </p:txBody>
      </p:sp>
      <p:sp>
        <p:nvSpPr>
          <p:cNvPr id="188" name="Google Shape;188;p12"/>
          <p:cNvSpPr txBox="1"/>
          <p:nvPr/>
        </p:nvSpPr>
        <p:spPr>
          <a:xfrm>
            <a:off x="7344085" y="2774796"/>
            <a:ext cx="4243100"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0" i="0" lang="en-US" sz="2000" u="none" cap="none" strike="noStrike">
                <a:solidFill>
                  <a:schemeClr val="dk1"/>
                </a:solidFill>
                <a:latin typeface="Montserrat"/>
                <a:ea typeface="Montserrat"/>
                <a:cs typeface="Montserrat"/>
                <a:sym typeface="Montserrat"/>
              </a:rPr>
              <a:t>Geo-Belt Constellation : GeoAQ Constellation +4</a:t>
            </a:r>
            <a:endParaRPr/>
          </a:p>
        </p:txBody>
      </p:sp>
      <p:sp>
        <p:nvSpPr>
          <p:cNvPr id="189" name="Google Shape;189;p12"/>
          <p:cNvSpPr txBox="1"/>
          <p:nvPr/>
        </p:nvSpPr>
        <p:spPr>
          <a:xfrm>
            <a:off x="554012" y="5606891"/>
            <a:ext cx="519749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High latitudes are not covered the the Geostationary Platforms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3"/>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200"/>
              <a:t>Inclined Geosynchronous Orbits (IGOs) </a:t>
            </a:r>
            <a:br>
              <a:rPr lang="en-US" sz="3200"/>
            </a:br>
            <a:br>
              <a:rPr lang="en-US" sz="3200"/>
            </a:br>
            <a:endParaRPr sz="3200"/>
          </a:p>
        </p:txBody>
      </p:sp>
      <p:pic>
        <p:nvPicPr>
          <p:cNvPr id="195" name="Google Shape;195;p13"/>
          <p:cNvPicPr preferRelativeResize="0"/>
          <p:nvPr/>
        </p:nvPicPr>
        <p:blipFill rotWithShape="1">
          <a:blip r:embed="rId3">
            <a:alphaModFix/>
          </a:blip>
          <a:srcRect b="0" l="0" r="0" t="4516"/>
          <a:stretch/>
        </p:blipFill>
        <p:spPr>
          <a:xfrm>
            <a:off x="556641" y="1132959"/>
            <a:ext cx="11078718" cy="5142592"/>
          </a:xfrm>
          <a:prstGeom prst="rect">
            <a:avLst/>
          </a:prstGeom>
          <a:noFill/>
          <a:ln>
            <a:noFill/>
          </a:ln>
        </p:spPr>
      </p:pic>
      <p:sp>
        <p:nvSpPr>
          <p:cNvPr id="196" name="Google Shape;196;p13"/>
          <p:cNvSpPr txBox="1"/>
          <p:nvPr/>
        </p:nvSpPr>
        <p:spPr>
          <a:xfrm>
            <a:off x="91205" y="5483060"/>
            <a:ext cx="6516985" cy="877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700" u="none" cap="none" strike="noStrike">
                <a:solidFill>
                  <a:schemeClr val="dk1"/>
                </a:solidFill>
                <a:latin typeface="Montserrat"/>
                <a:ea typeface="Montserrat"/>
                <a:cs typeface="Montserrat"/>
                <a:sym typeface="Montserrat"/>
              </a:rPr>
              <a:t>ECCC has proposed the use of Inclined Geosynchronous Orbits (IGOs) to observe under monitored regions at high northern latitudes</a:t>
            </a:r>
            <a:endParaRPr b="0" i="0" sz="17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4"/>
          <p:cNvSpPr txBox="1"/>
          <p:nvPr>
            <p:ph type="title"/>
          </p:nvPr>
        </p:nvSpPr>
        <p:spPr>
          <a:xfrm>
            <a:off x="267488" y="99739"/>
            <a:ext cx="10827232" cy="58606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b="1" lang="en-US" sz="3200">
                <a:solidFill>
                  <a:schemeClr val="lt1"/>
                </a:solidFill>
                <a:latin typeface="Inter"/>
                <a:ea typeface="Inter"/>
                <a:cs typeface="Inter"/>
                <a:sym typeface="Inter"/>
              </a:rPr>
              <a:t>Summary and Path Forward: Towards Global Air Quality Coverage</a:t>
            </a:r>
            <a:endParaRPr sz="3200">
              <a:solidFill>
                <a:schemeClr val="lt1"/>
              </a:solidFill>
            </a:endParaRPr>
          </a:p>
        </p:txBody>
      </p:sp>
      <p:sp>
        <p:nvSpPr>
          <p:cNvPr id="202" name="Google Shape;202;p14"/>
          <p:cNvSpPr txBox="1"/>
          <p:nvPr/>
        </p:nvSpPr>
        <p:spPr>
          <a:xfrm>
            <a:off x="130328" y="1142910"/>
            <a:ext cx="11532900" cy="4833300"/>
          </a:xfrm>
          <a:prstGeom prst="rect">
            <a:avLst/>
          </a:prstGeom>
          <a:noFill/>
          <a:ln>
            <a:noFill/>
          </a:ln>
        </p:spPr>
        <p:txBody>
          <a:bodyPr anchorCtr="0" anchor="t" bIns="45700" lIns="91425" spcFirstLastPara="1" rIns="91425" wrap="square" tIns="45700">
            <a:spAutoFit/>
          </a:bodyPr>
          <a:lstStyle/>
          <a:p>
            <a:pPr indent="-311150" lvl="0" marL="342900" marR="0" rtl="0" algn="l">
              <a:lnSpc>
                <a:spcPct val="100000"/>
              </a:lnSpc>
              <a:spcBef>
                <a:spcPts val="0"/>
              </a:spcBef>
              <a:spcAft>
                <a:spcPts val="0"/>
              </a:spcAft>
              <a:buClr>
                <a:srgbClr val="000000"/>
              </a:buClr>
              <a:buSzPts val="2000"/>
              <a:buFont typeface="Arial"/>
              <a:buChar char="•"/>
            </a:pPr>
            <a:r>
              <a:rPr b="1" i="0" lang="en-US" sz="2200" u="none" cap="none" strike="noStrike">
                <a:solidFill>
                  <a:srgbClr val="424242"/>
                </a:solidFill>
                <a:latin typeface="Inter"/>
                <a:ea typeface="Inter"/>
                <a:cs typeface="Inter"/>
                <a:sym typeface="Inter"/>
              </a:rPr>
              <a:t>The Geo-Belt Solution:</a:t>
            </a:r>
            <a:r>
              <a:rPr b="0" i="0" lang="en-US" sz="2200" u="none" cap="none" strike="noStrike">
                <a:solidFill>
                  <a:srgbClr val="424242"/>
                </a:solidFill>
                <a:latin typeface="Inter"/>
                <a:ea typeface="Inter"/>
                <a:cs typeface="Inter"/>
                <a:sym typeface="Inter"/>
              </a:rPr>
              <a:t> Four new geostationary satellites and inclined orbits address critical diurnal air quality coverage gaps across unmonitored regions.</a:t>
            </a:r>
            <a:endParaRPr sz="1100"/>
          </a:p>
          <a:p>
            <a:pPr indent="-311150" lvl="0" marL="342900" marR="0" rtl="0" algn="l">
              <a:lnSpc>
                <a:spcPct val="100000"/>
              </a:lnSpc>
              <a:spcBef>
                <a:spcPts val="0"/>
              </a:spcBef>
              <a:spcAft>
                <a:spcPts val="0"/>
              </a:spcAft>
              <a:buClr>
                <a:srgbClr val="000000"/>
              </a:buClr>
              <a:buSzPts val="2000"/>
              <a:buFont typeface="Arial"/>
              <a:buChar char="•"/>
            </a:pPr>
            <a:r>
              <a:rPr b="1" i="0" lang="en-US" sz="2200" u="none" cap="none" strike="noStrike">
                <a:solidFill>
                  <a:srgbClr val="424242"/>
                </a:solidFill>
                <a:latin typeface="Inter"/>
                <a:ea typeface="Inter"/>
                <a:cs typeface="Inter"/>
                <a:sym typeface="Inter"/>
              </a:rPr>
              <a:t>Notional Concepts:</a:t>
            </a:r>
            <a:r>
              <a:rPr b="0" i="0" lang="en-US" sz="2200" u="none" cap="none" strike="noStrike">
                <a:solidFill>
                  <a:srgbClr val="424242"/>
                </a:solidFill>
                <a:latin typeface="Inter"/>
                <a:ea typeface="Inter"/>
                <a:cs typeface="Inter"/>
                <a:sym typeface="Inter"/>
              </a:rPr>
              <a:t> The proposed orbital configurations and satellite solutions within the white paper are strictly notional ideas for collaboration and consideration.</a:t>
            </a:r>
            <a:endParaRPr sz="1100"/>
          </a:p>
          <a:p>
            <a:pPr indent="-311150" lvl="0" marL="342900" marR="0" rtl="0" algn="l">
              <a:lnSpc>
                <a:spcPct val="100000"/>
              </a:lnSpc>
              <a:spcBef>
                <a:spcPts val="0"/>
              </a:spcBef>
              <a:spcAft>
                <a:spcPts val="0"/>
              </a:spcAft>
              <a:buClr>
                <a:srgbClr val="000000"/>
              </a:buClr>
              <a:buSzPts val="2000"/>
              <a:buFont typeface="Arial"/>
              <a:buChar char="•"/>
            </a:pPr>
            <a:r>
              <a:rPr b="1" i="0" lang="en-US" sz="2200" u="none" cap="none" strike="noStrike">
                <a:solidFill>
                  <a:srgbClr val="424242"/>
                </a:solidFill>
                <a:latin typeface="Inter"/>
                <a:ea typeface="Inter"/>
                <a:cs typeface="Inter"/>
                <a:sym typeface="Inter"/>
              </a:rPr>
              <a:t>Integrated Strategies:</a:t>
            </a:r>
            <a:r>
              <a:rPr b="0" i="0" lang="en-US" sz="2200" u="none" cap="none" strike="noStrike">
                <a:solidFill>
                  <a:srgbClr val="424242"/>
                </a:solidFill>
                <a:latin typeface="Inter"/>
                <a:ea typeface="Inter"/>
                <a:cs typeface="Inter"/>
                <a:sym typeface="Inter"/>
              </a:rPr>
              <a:t> The white paper synthesizes CEOS ARD, Validation, and Geostationary AQ document recommendations to ensure robust ground-based calibration, and data access and interoperability.</a:t>
            </a:r>
            <a:endParaRPr sz="1100"/>
          </a:p>
          <a:p>
            <a:pPr indent="-311150" lvl="0" marL="342900" marR="0" rtl="0" algn="l">
              <a:lnSpc>
                <a:spcPct val="100000"/>
              </a:lnSpc>
              <a:spcBef>
                <a:spcPts val="0"/>
              </a:spcBef>
              <a:spcAft>
                <a:spcPts val="0"/>
              </a:spcAft>
              <a:buClr>
                <a:srgbClr val="000000"/>
              </a:buClr>
              <a:buSzPts val="2000"/>
              <a:buFont typeface="Arial"/>
              <a:buChar char="•"/>
            </a:pPr>
            <a:r>
              <a:rPr b="1" i="0" lang="en-US" sz="2200" u="none" cap="none" strike="noStrike">
                <a:solidFill>
                  <a:srgbClr val="424242"/>
                </a:solidFill>
                <a:latin typeface="Inter"/>
                <a:ea typeface="Inter"/>
                <a:cs typeface="Inter"/>
                <a:sym typeface="Inter"/>
              </a:rPr>
              <a:t>Actionable Benefits:</a:t>
            </a:r>
            <a:r>
              <a:rPr b="0" i="0" lang="en-US" sz="2200" u="none" cap="none" strike="noStrike">
                <a:solidFill>
                  <a:srgbClr val="424242"/>
                </a:solidFill>
                <a:latin typeface="Inter"/>
                <a:ea typeface="Inter"/>
                <a:cs typeface="Inter"/>
                <a:sym typeface="Inter"/>
              </a:rPr>
              <a:t> This integrated, analysis-ready approach improves predictive modeling and supports epidemiological research, potentially saving lives and driving global economic savings in healthcare and resource management.</a:t>
            </a:r>
            <a:endParaRPr sz="1100"/>
          </a:p>
          <a:p>
            <a:pPr indent="0" lvl="0" marL="0" marR="0" rtl="0" algn="l">
              <a:lnSpc>
                <a:spcPct val="100000"/>
              </a:lnSpc>
              <a:spcBef>
                <a:spcPts val="0"/>
              </a:spcBef>
              <a:spcAft>
                <a:spcPts val="0"/>
              </a:spcAft>
              <a:buNone/>
            </a:pPr>
            <a:r>
              <a:t/>
            </a:r>
            <a:endParaRPr b="0" i="0" sz="2200" u="none" cap="none" strike="noStrike">
              <a:solidFill>
                <a:srgbClr val="424242"/>
              </a:solidFill>
              <a:latin typeface="Inter"/>
              <a:ea typeface="Inter"/>
              <a:cs typeface="Inter"/>
              <a:sym typeface="Inter"/>
            </a:endParaRPr>
          </a:p>
          <a:p>
            <a:pPr indent="-311150" lvl="0" marL="342900" marR="0" rtl="0" algn="l">
              <a:lnSpc>
                <a:spcPct val="100000"/>
              </a:lnSpc>
              <a:spcBef>
                <a:spcPts val="0"/>
              </a:spcBef>
              <a:spcAft>
                <a:spcPts val="0"/>
              </a:spcAft>
              <a:buClr>
                <a:srgbClr val="000000"/>
              </a:buClr>
              <a:buSzPts val="2000"/>
              <a:buFont typeface="Arial"/>
              <a:buChar char="•"/>
            </a:pPr>
            <a:r>
              <a:rPr b="1" i="0" lang="en-US" sz="2200" u="none" cap="none" strike="noStrike">
                <a:solidFill>
                  <a:srgbClr val="424242"/>
                </a:solidFill>
                <a:latin typeface="Inter"/>
                <a:ea typeface="Inter"/>
                <a:cs typeface="Inter"/>
                <a:sym typeface="Inter"/>
              </a:rPr>
              <a:t>Path Forward:</a:t>
            </a:r>
            <a:r>
              <a:rPr b="0" i="0" lang="en-US" sz="2200" u="none" cap="none" strike="noStrike">
                <a:solidFill>
                  <a:srgbClr val="424242"/>
                </a:solidFill>
                <a:latin typeface="Inter"/>
                <a:ea typeface="Inter"/>
                <a:cs typeface="Inter"/>
                <a:sym typeface="Inter"/>
              </a:rPr>
              <a:t> Socialize the white paper with the broader science community, integrate CEOS capacity building concepts and submit to the next CEOS meeting.</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5"/>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sz="3600"/>
              <a:t>Schedule</a:t>
            </a:r>
            <a:endParaRPr/>
          </a:p>
        </p:txBody>
      </p:sp>
      <p:sp>
        <p:nvSpPr>
          <p:cNvPr id="208" name="Google Shape;208;p15"/>
          <p:cNvSpPr txBox="1"/>
          <p:nvPr/>
        </p:nvSpPr>
        <p:spPr>
          <a:xfrm>
            <a:off x="6953697" y="4253023"/>
            <a:ext cx="920445"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not today</a:t>
            </a:r>
            <a:endParaRPr/>
          </a:p>
        </p:txBody>
      </p:sp>
      <p:grpSp>
        <p:nvGrpSpPr>
          <p:cNvPr id="209" name="Google Shape;209;p15"/>
          <p:cNvGrpSpPr/>
          <p:nvPr/>
        </p:nvGrpSpPr>
        <p:grpSpPr>
          <a:xfrm>
            <a:off x="1203229" y="4581131"/>
            <a:ext cx="9785542" cy="705620"/>
            <a:chOff x="1076611" y="5518408"/>
            <a:chExt cx="9785542" cy="705620"/>
          </a:xfrm>
        </p:grpSpPr>
        <p:grpSp>
          <p:nvGrpSpPr>
            <p:cNvPr id="210" name="Google Shape;210;p15"/>
            <p:cNvGrpSpPr/>
            <p:nvPr/>
          </p:nvGrpSpPr>
          <p:grpSpPr>
            <a:xfrm>
              <a:off x="1076611" y="5639452"/>
              <a:ext cx="2944311" cy="338554"/>
              <a:chOff x="9247689" y="5542812"/>
              <a:chExt cx="2944311" cy="338554"/>
            </a:xfrm>
          </p:grpSpPr>
          <p:sp>
            <p:nvSpPr>
              <p:cNvPr id="211" name="Google Shape;211;p15"/>
              <p:cNvSpPr/>
              <p:nvPr/>
            </p:nvSpPr>
            <p:spPr>
              <a:xfrm>
                <a:off x="9247689" y="5580673"/>
                <a:ext cx="254523" cy="247936"/>
              </a:xfrm>
              <a:prstGeom prst="star5">
                <a:avLst>
                  <a:gd fmla="val 19098" name="adj"/>
                  <a:gd fmla="val 105146" name="hf"/>
                  <a:gd fmla="val 110557" name="vf"/>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2" name="Google Shape;212;p15"/>
              <p:cNvSpPr txBox="1"/>
              <p:nvPr/>
            </p:nvSpPr>
            <p:spPr>
              <a:xfrm>
                <a:off x="9479398" y="5542812"/>
                <a:ext cx="27126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Major Milestone/Deliverable</a:t>
                </a:r>
                <a:endParaRPr/>
              </a:p>
            </p:txBody>
          </p:sp>
        </p:grpSp>
        <p:grpSp>
          <p:nvGrpSpPr>
            <p:cNvPr id="213" name="Google Shape;213;p15"/>
            <p:cNvGrpSpPr/>
            <p:nvPr/>
          </p:nvGrpSpPr>
          <p:grpSpPr>
            <a:xfrm>
              <a:off x="9224133" y="5550928"/>
              <a:ext cx="1638020" cy="673100"/>
              <a:chOff x="3364509" y="5578023"/>
              <a:chExt cx="1638020" cy="673100"/>
            </a:xfrm>
          </p:grpSpPr>
          <p:pic>
            <p:nvPicPr>
              <p:cNvPr id="214" name="Google Shape;214;p15"/>
              <p:cNvPicPr preferRelativeResize="0"/>
              <p:nvPr/>
            </p:nvPicPr>
            <p:blipFill rotWithShape="1">
              <a:blip r:embed="rId3">
                <a:alphaModFix/>
              </a:blip>
              <a:srcRect b="0" l="0" r="0" t="0"/>
              <a:stretch/>
            </p:blipFill>
            <p:spPr>
              <a:xfrm>
                <a:off x="3364509" y="5578023"/>
                <a:ext cx="419100" cy="673100"/>
              </a:xfrm>
              <a:prstGeom prst="rect">
                <a:avLst/>
              </a:prstGeom>
              <a:noFill/>
              <a:ln>
                <a:noFill/>
              </a:ln>
            </p:spPr>
          </p:pic>
          <p:sp>
            <p:nvSpPr>
              <p:cNvPr id="215" name="Google Shape;215;p15"/>
              <p:cNvSpPr txBox="1"/>
              <p:nvPr/>
            </p:nvSpPr>
            <p:spPr>
              <a:xfrm>
                <a:off x="3790338" y="5648353"/>
                <a:ext cx="1212191"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Future task</a:t>
                </a:r>
                <a:endParaRPr/>
              </a:p>
            </p:txBody>
          </p:sp>
        </p:grpSp>
        <p:sp>
          <p:nvSpPr>
            <p:cNvPr id="216" name="Google Shape;216;p15"/>
            <p:cNvSpPr txBox="1"/>
            <p:nvPr/>
          </p:nvSpPr>
          <p:spPr>
            <a:xfrm>
              <a:off x="6312279" y="5718201"/>
              <a:ext cx="16770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Arial"/>
                  <a:ea typeface="Arial"/>
                  <a:cs typeface="Arial"/>
                  <a:sym typeface="Arial"/>
                </a:rPr>
                <a:t>Completed Task</a:t>
              </a:r>
              <a:endParaRPr/>
            </a:p>
          </p:txBody>
        </p:sp>
        <p:pic>
          <p:nvPicPr>
            <p:cNvPr id="217" name="Google Shape;217;p15"/>
            <p:cNvPicPr preferRelativeResize="0"/>
            <p:nvPr/>
          </p:nvPicPr>
          <p:blipFill rotWithShape="1">
            <a:blip r:embed="rId4">
              <a:alphaModFix/>
            </a:blip>
            <a:srcRect b="0" l="0" r="0" t="0"/>
            <a:stretch/>
          </p:blipFill>
          <p:spPr>
            <a:xfrm>
              <a:off x="5886450" y="5518408"/>
              <a:ext cx="419100" cy="673100"/>
            </a:xfrm>
            <a:prstGeom prst="rect">
              <a:avLst/>
            </a:prstGeom>
            <a:noFill/>
            <a:ln>
              <a:noFill/>
            </a:ln>
          </p:spPr>
        </p:pic>
      </p:grpSp>
      <p:sp>
        <p:nvSpPr>
          <p:cNvPr id="218" name="Google Shape;218;p15"/>
          <p:cNvSpPr txBox="1"/>
          <p:nvPr/>
        </p:nvSpPr>
        <p:spPr>
          <a:xfrm>
            <a:off x="176059" y="5518349"/>
            <a:ext cx="11582100" cy="7851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Author inputs completed (pens down) June 30, 2026</a:t>
            </a:r>
            <a:endParaRPr sz="1300"/>
          </a:p>
          <a:p>
            <a:pPr indent="-279400" lvl="0" marL="2857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Synthesis of inputs and writing July 1 – July 15, 2026</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p:txBody>
      </p:sp>
      <p:pic>
        <p:nvPicPr>
          <p:cNvPr id="219" name="Google Shape;219;p15"/>
          <p:cNvPicPr preferRelativeResize="0"/>
          <p:nvPr/>
        </p:nvPicPr>
        <p:blipFill rotWithShape="1">
          <a:blip r:embed="rId5">
            <a:alphaModFix/>
          </a:blip>
          <a:srcRect b="0" l="0" r="0" t="0"/>
          <a:stretch/>
        </p:blipFill>
        <p:spPr>
          <a:xfrm>
            <a:off x="-1973" y="1064356"/>
            <a:ext cx="12200616" cy="3464018"/>
          </a:xfrm>
          <a:prstGeom prst="rect">
            <a:avLst/>
          </a:prstGeom>
          <a:noFill/>
          <a:ln>
            <a:noFill/>
          </a:ln>
        </p:spPr>
      </p:pic>
      <p:sp>
        <p:nvSpPr>
          <p:cNvPr id="220" name="Google Shape;220;p15"/>
          <p:cNvSpPr txBox="1"/>
          <p:nvPr/>
        </p:nvSpPr>
        <p:spPr>
          <a:xfrm>
            <a:off x="5376250" y="5518350"/>
            <a:ext cx="6381900" cy="646500"/>
          </a:xfrm>
          <a:prstGeom prst="rect">
            <a:avLst/>
          </a:prstGeom>
          <a:noFill/>
          <a:ln>
            <a:noFill/>
          </a:ln>
        </p:spPr>
        <p:txBody>
          <a:bodyPr anchorCtr="0" anchor="t" bIns="91425" lIns="91425" spcFirstLastPara="1" rIns="91425" wrap="square" tIns="91425">
            <a:spAutoFit/>
          </a:bodyPr>
          <a:lstStyle/>
          <a:p>
            <a:pPr indent="-279400" lvl="0" marL="285750" rtl="0" algn="l">
              <a:spcBef>
                <a:spcPts val="0"/>
              </a:spcBef>
              <a:spcAft>
                <a:spcPts val="0"/>
              </a:spcAft>
              <a:buClr>
                <a:schemeClr val="dk1"/>
              </a:buClr>
              <a:buSzPts val="1500"/>
              <a:buChar char="•"/>
            </a:pPr>
            <a:r>
              <a:rPr lang="en-US" sz="1500">
                <a:solidFill>
                  <a:schemeClr val="dk1"/>
                </a:solidFill>
              </a:rPr>
              <a:t>Review by international experts July 16 – Aug 5, 2026</a:t>
            </a:r>
            <a:endParaRPr sz="1300">
              <a:solidFill>
                <a:schemeClr val="dk1"/>
              </a:solidFill>
            </a:endParaRPr>
          </a:p>
          <a:p>
            <a:pPr indent="-279400" lvl="0" marL="285750" rtl="0" algn="l">
              <a:spcBef>
                <a:spcPts val="0"/>
              </a:spcBef>
              <a:spcAft>
                <a:spcPts val="0"/>
              </a:spcAft>
              <a:buClr>
                <a:schemeClr val="dk1"/>
              </a:buClr>
              <a:buSzPts val="1500"/>
              <a:buChar char="•"/>
            </a:pPr>
            <a:r>
              <a:rPr lang="en-US" sz="1500">
                <a:solidFill>
                  <a:schemeClr val="dk1"/>
                </a:solidFill>
              </a:rPr>
              <a:t>Revisions, Reviews, Revisions Aug 6, 2026- April 12, 2027</a:t>
            </a:r>
            <a:endParaRPr sz="13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