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9144000"/>
  <p:embeddedFontLst>
    <p:embeddedFont>
      <p:font typeface="Montserrat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11" Type="http://schemas.openxmlformats.org/officeDocument/2006/relationships/slide" Target="slides/slide7.xml"/><Relationship Id="rId22" Type="http://schemas.openxmlformats.org/officeDocument/2006/relationships/font" Target="fonts/Montserrat-boldItalic.fntdata"/><Relationship Id="rId10" Type="http://schemas.openxmlformats.org/officeDocument/2006/relationships/slide" Target="slides/slide6.xml"/><Relationship Id="rId21" Type="http://schemas.openxmlformats.org/officeDocument/2006/relationships/font" Target="fonts/Montserrat-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font" Target="fonts/Montserrat-regular.fntdata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74bd2317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74bd231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ae7b7ca69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ae7b7ca6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ae7b7ca69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ae7b7ca69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fae7b7ca69_0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fae7b7ca69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ae7b7ca69_0_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fae7b7ca69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  <a:highlight>
                  <a:schemeClr val="dk1"/>
                </a:highlight>
                <a:latin typeface="Montserrat"/>
                <a:ea typeface="Montserrat"/>
                <a:cs typeface="Montserrat"/>
                <a:sym typeface="Montserrat"/>
              </a:rPr>
              <a:t>Working to protect the world’s tropical rainforests by building upon well-established relationships and push for the increased provision of open, trustworthy and harmonised satellite-based data products for tropical forests</a:t>
            </a:r>
            <a:endParaRPr>
              <a:highlight>
                <a:schemeClr val="dk1"/>
              </a:highlight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87bedcfaf_1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f87bedcfaf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AutoNum type="arabicPeriod"/>
            </a:pPr>
            <a:r>
              <a:rPr b="1"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Increasing representation of cloud-native approaches in the CEOS-ARD Framework</a:t>
            </a: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in direct response to feedback from users in the forestry community, with a view to increasing the discoverability, accessibility and usability of satellite EO data;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400"/>
              <a:buFont typeface="Montserrat"/>
              <a:buAutoNum type="arabicPeriod"/>
            </a:pPr>
            <a:r>
              <a:rPr b="1"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Improving data quality </a:t>
            </a: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facilitating discussion on broader adoption of a </a:t>
            </a:r>
            <a:r>
              <a:rPr b="1"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common quality assessment framework by CEOS-ARD</a:t>
            </a:r>
            <a:r>
              <a:rPr lang="en-GB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and potentially more broadly across CEOS.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fae7b7ca69_0_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fae7b7ca69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a1ac23e62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fa1ac23e6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87c119d5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f87c119d5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fae7b7ca69_0_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fae7b7ca69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fae7b7ca69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fae7b7ca69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ae7b7ca69_0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fae7b7ca69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fae7b7ca69_0_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fae7b7ca69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6.jpg"/><Relationship Id="rId4" Type="http://schemas.openxmlformats.org/officeDocument/2006/relationships/image" Target="../media/image2.jpg"/><Relationship Id="rId5" Type="http://schemas.openxmlformats.org/officeDocument/2006/relationships/image" Target="../media/image3.png"/><Relationship Id="rId6" Type="http://schemas.openxmlformats.org/officeDocument/2006/relationships/image" Target="../media/image2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6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13.jpg"/><Relationship Id="rId5" Type="http://schemas.openxmlformats.org/officeDocument/2006/relationships/image" Target="../media/image1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Relationship Id="rId4" Type="http://schemas.openxmlformats.org/officeDocument/2006/relationships/image" Target="../media/image13.jpg"/><Relationship Id="rId5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ceos.org/youth/" TargetMode="External"/><Relationship Id="rId4" Type="http://schemas.openxmlformats.org/officeDocument/2006/relationships/image" Target="../media/image2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jpg"/><Relationship Id="rId4" Type="http://schemas.openxmlformats.org/officeDocument/2006/relationships/image" Target="../media/image9.jpg"/><Relationship Id="rId5" Type="http://schemas.openxmlformats.org/officeDocument/2006/relationships/image" Target="../media/image1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Relationship Id="rId4" Type="http://schemas.openxmlformats.org/officeDocument/2006/relationships/image" Target="../media/image30.png"/><Relationship Id="rId11" Type="http://schemas.openxmlformats.org/officeDocument/2006/relationships/image" Target="../media/image25.jpg"/><Relationship Id="rId10" Type="http://schemas.openxmlformats.org/officeDocument/2006/relationships/image" Target="../media/image28.png"/><Relationship Id="rId12" Type="http://schemas.openxmlformats.org/officeDocument/2006/relationships/image" Target="../media/image26.png"/><Relationship Id="rId9" Type="http://schemas.openxmlformats.org/officeDocument/2006/relationships/image" Target="../media/image23.jpg"/><Relationship Id="rId5" Type="http://schemas.openxmlformats.org/officeDocument/2006/relationships/image" Target="../media/image19.jpg"/><Relationship Id="rId6" Type="http://schemas.openxmlformats.org/officeDocument/2006/relationships/image" Target="../media/image21.jpg"/><Relationship Id="rId7" Type="http://schemas.openxmlformats.org/officeDocument/2006/relationships/image" Target="../media/image24.jpg"/><Relationship Id="rId8" Type="http://schemas.openxmlformats.org/officeDocument/2006/relationships/image" Target="../media/image2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/>
          <p:nvPr>
            <p:ph type="title"/>
          </p:nvPr>
        </p:nvSpPr>
        <p:spPr>
          <a:xfrm>
            <a:off x="176050" y="304300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5100"/>
              <a:t>Norwegian Space Agency (NOSA) 2027 CEOS Chair Themes</a:t>
            </a:r>
            <a:endParaRPr sz="5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t/>
            </a:r>
            <a:endParaRPr sz="5100"/>
          </a:p>
        </p:txBody>
      </p:sp>
      <p:sp>
        <p:nvSpPr>
          <p:cNvPr id="67" name="Google Shape;67;p7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Christian Hauglie-Hanssen</a:t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NOSA, 2027 CEOS Chair</a:t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</a:t>
            </a:r>
            <a:r>
              <a:rPr b="1" lang="en-GB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2.6</a:t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18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18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/>
          <p:nvPr>
            <p:ph idx="1" type="body"/>
          </p:nvPr>
        </p:nvSpPr>
        <p:spPr>
          <a:xfrm>
            <a:off x="284808" y="2071108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3300"/>
              <a:t>2027 CEOS Chair Theme:</a:t>
            </a:r>
            <a:endParaRPr i="1" sz="33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5200"/>
              <a:t>Trusted Satellite Data for a Better Future</a:t>
            </a:r>
            <a:endParaRPr i="1" sz="5200"/>
          </a:p>
        </p:txBody>
      </p:sp>
      <p:pic>
        <p:nvPicPr>
          <p:cNvPr id="73" name="Google Shape;73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100" y="5275850"/>
            <a:ext cx="3526700" cy="92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9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Three </a:t>
            </a:r>
            <a:r>
              <a:rPr lang="en-GB"/>
              <a:t>Interlinked</a:t>
            </a:r>
            <a:r>
              <a:rPr lang="en-GB"/>
              <a:t> Priorities</a:t>
            </a:r>
            <a:endParaRPr/>
          </a:p>
        </p:txBody>
      </p:sp>
      <p:pic>
        <p:nvPicPr>
          <p:cNvPr id="79" name="Google Shape;79;p9" title="20230730_PhytoplanctonBloom.jpeg"/>
          <p:cNvPicPr preferRelativeResize="0"/>
          <p:nvPr/>
        </p:nvPicPr>
        <p:blipFill rotWithShape="1">
          <a:blip r:embed="rId3">
            <a:alphaModFix/>
          </a:blip>
          <a:srcRect b="5127" l="26838" r="28139" t="3146"/>
          <a:stretch/>
        </p:blipFill>
        <p:spPr>
          <a:xfrm>
            <a:off x="4151225" y="1036150"/>
            <a:ext cx="4299848" cy="55566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9" title="AdobeStock_156095781 copy.jpeg"/>
          <p:cNvPicPr preferRelativeResize="0"/>
          <p:nvPr/>
        </p:nvPicPr>
        <p:blipFill rotWithShape="1">
          <a:blip r:embed="rId4">
            <a:alphaModFix/>
          </a:blip>
          <a:srcRect b="0" l="39180" r="0" t="0"/>
          <a:stretch/>
        </p:blipFill>
        <p:spPr>
          <a:xfrm>
            <a:off x="0" y="1036150"/>
            <a:ext cx="4225577" cy="5556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9" title="CEOS-Youth-Summit-3-scaled.jpg"/>
          <p:cNvPicPr preferRelativeResize="0"/>
          <p:nvPr/>
        </p:nvPicPr>
        <p:blipFill rotWithShape="1">
          <a:blip r:embed="rId5">
            <a:alphaModFix/>
          </a:blip>
          <a:srcRect b="0" l="49510" r="0" t="0"/>
          <a:stretch/>
        </p:blipFill>
        <p:spPr>
          <a:xfrm>
            <a:off x="8451175" y="1036150"/>
            <a:ext cx="3740851" cy="555667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9"/>
          <p:cNvSpPr txBox="1"/>
          <p:nvPr/>
        </p:nvSpPr>
        <p:spPr>
          <a:xfrm>
            <a:off x="-75" y="5047150"/>
            <a:ext cx="4225500" cy="4179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</a:rPr>
              <a:t>True Green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83" name="Google Shape;83;p9"/>
          <p:cNvSpPr txBox="1"/>
          <p:nvPr/>
        </p:nvSpPr>
        <p:spPr>
          <a:xfrm>
            <a:off x="4225613" y="5047150"/>
            <a:ext cx="4225500" cy="4179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</a:rPr>
              <a:t>True Blue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84" name="Google Shape;84;p9"/>
          <p:cNvSpPr txBox="1"/>
          <p:nvPr/>
        </p:nvSpPr>
        <p:spPr>
          <a:xfrm>
            <a:off x="8451125" y="5047150"/>
            <a:ext cx="3741000" cy="417900"/>
          </a:xfrm>
          <a:prstGeom prst="rect">
            <a:avLst/>
          </a:prstGeom>
          <a:solidFill>
            <a:srgbClr val="DDAC1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</a:rPr>
              <a:t>True Future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85" name="Google Shape;85;p9"/>
          <p:cNvSpPr txBox="1"/>
          <p:nvPr/>
        </p:nvSpPr>
        <p:spPr>
          <a:xfrm>
            <a:off x="38" y="5465050"/>
            <a:ext cx="4225500" cy="417900"/>
          </a:xfrm>
          <a:prstGeom prst="rect">
            <a:avLst/>
          </a:prstGeom>
          <a:solidFill>
            <a:srgbClr val="38761D">
              <a:alpha val="4937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Tropical Forests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86" name="Google Shape;86;p9"/>
          <p:cNvSpPr txBox="1"/>
          <p:nvPr/>
        </p:nvSpPr>
        <p:spPr>
          <a:xfrm>
            <a:off x="4225600" y="5465050"/>
            <a:ext cx="4225500" cy="417900"/>
          </a:xfrm>
          <a:prstGeom prst="rect">
            <a:avLst/>
          </a:prstGeom>
          <a:solidFill>
            <a:srgbClr val="1155CC">
              <a:alpha val="5000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Ocean and Polar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87" name="Google Shape;87;p9"/>
          <p:cNvSpPr txBox="1"/>
          <p:nvPr/>
        </p:nvSpPr>
        <p:spPr>
          <a:xfrm>
            <a:off x="8451075" y="5465050"/>
            <a:ext cx="3741000" cy="417900"/>
          </a:xfrm>
          <a:prstGeom prst="rect">
            <a:avLst/>
          </a:prstGeom>
          <a:solidFill>
            <a:srgbClr val="DDAC17">
              <a:alpha val="5000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Youth Engagement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0" title="20230730_PhytoplanctonBloom.jpeg"/>
          <p:cNvPicPr preferRelativeResize="0"/>
          <p:nvPr/>
        </p:nvPicPr>
        <p:blipFill rotWithShape="1">
          <a:blip r:embed="rId3">
            <a:alphaModFix/>
          </a:blip>
          <a:srcRect b="5127" l="26838" r="28139" t="3146"/>
          <a:stretch/>
        </p:blipFill>
        <p:spPr>
          <a:xfrm>
            <a:off x="4151225" y="1036150"/>
            <a:ext cx="4299848" cy="555667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0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Three Interlinked Priorities</a:t>
            </a:r>
            <a:endParaRPr/>
          </a:p>
        </p:txBody>
      </p:sp>
      <p:pic>
        <p:nvPicPr>
          <p:cNvPr id="94" name="Google Shape;94;p10" title="AdobeStock_156095781 copy.jpeg"/>
          <p:cNvPicPr preferRelativeResize="0"/>
          <p:nvPr/>
        </p:nvPicPr>
        <p:blipFill rotWithShape="1">
          <a:blip r:embed="rId4">
            <a:alphaModFix/>
          </a:blip>
          <a:srcRect b="0" l="39180" r="0" t="0"/>
          <a:stretch/>
        </p:blipFill>
        <p:spPr>
          <a:xfrm>
            <a:off x="0" y="1036150"/>
            <a:ext cx="4225577" cy="5556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0" title="CEOS-Youth-Summit-3-scaled.jpg"/>
          <p:cNvPicPr preferRelativeResize="0"/>
          <p:nvPr/>
        </p:nvPicPr>
        <p:blipFill rotWithShape="1">
          <a:blip r:embed="rId5">
            <a:alphaModFix/>
          </a:blip>
          <a:srcRect b="0" l="49510" r="0" t="0"/>
          <a:stretch/>
        </p:blipFill>
        <p:spPr>
          <a:xfrm>
            <a:off x="8451150" y="1036150"/>
            <a:ext cx="3740851" cy="555667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0"/>
          <p:cNvSpPr txBox="1"/>
          <p:nvPr/>
        </p:nvSpPr>
        <p:spPr>
          <a:xfrm>
            <a:off x="-75" y="5047150"/>
            <a:ext cx="4225500" cy="4179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</a:rPr>
              <a:t>True Green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97" name="Google Shape;97;p10"/>
          <p:cNvSpPr txBox="1"/>
          <p:nvPr/>
        </p:nvSpPr>
        <p:spPr>
          <a:xfrm>
            <a:off x="4225613" y="5047150"/>
            <a:ext cx="4225500" cy="4179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</a:rPr>
              <a:t>True Blue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98" name="Google Shape;98;p10"/>
          <p:cNvSpPr txBox="1"/>
          <p:nvPr/>
        </p:nvSpPr>
        <p:spPr>
          <a:xfrm>
            <a:off x="8451125" y="5047150"/>
            <a:ext cx="3741000" cy="417900"/>
          </a:xfrm>
          <a:prstGeom prst="rect">
            <a:avLst/>
          </a:prstGeom>
          <a:solidFill>
            <a:srgbClr val="DDAC17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</a:rPr>
              <a:t>True Future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99" name="Google Shape;99;p10"/>
          <p:cNvSpPr txBox="1"/>
          <p:nvPr/>
        </p:nvSpPr>
        <p:spPr>
          <a:xfrm>
            <a:off x="38" y="5465050"/>
            <a:ext cx="4225500" cy="417900"/>
          </a:xfrm>
          <a:prstGeom prst="rect">
            <a:avLst/>
          </a:prstGeom>
          <a:solidFill>
            <a:srgbClr val="38761D">
              <a:alpha val="4937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Tropical Forests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00" name="Google Shape;100;p10"/>
          <p:cNvSpPr txBox="1"/>
          <p:nvPr/>
        </p:nvSpPr>
        <p:spPr>
          <a:xfrm>
            <a:off x="4225600" y="5465050"/>
            <a:ext cx="4225500" cy="417900"/>
          </a:xfrm>
          <a:prstGeom prst="rect">
            <a:avLst/>
          </a:prstGeom>
          <a:solidFill>
            <a:srgbClr val="1155CC">
              <a:alpha val="5000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Ocean and Polar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01" name="Google Shape;101;p10"/>
          <p:cNvSpPr txBox="1"/>
          <p:nvPr/>
        </p:nvSpPr>
        <p:spPr>
          <a:xfrm>
            <a:off x="8451075" y="5465050"/>
            <a:ext cx="3741000" cy="417900"/>
          </a:xfrm>
          <a:prstGeom prst="rect">
            <a:avLst/>
          </a:prstGeom>
          <a:solidFill>
            <a:srgbClr val="DDAC17">
              <a:alpha val="5000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</a:rPr>
              <a:t>Youth Engagement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02" name="Google Shape;102;p10"/>
          <p:cNvSpPr/>
          <p:nvPr/>
        </p:nvSpPr>
        <p:spPr>
          <a:xfrm>
            <a:off x="0" y="1036191"/>
            <a:ext cx="12192000" cy="5556600"/>
          </a:xfrm>
          <a:prstGeom prst="rect">
            <a:avLst/>
          </a:prstGeom>
          <a:solidFill>
            <a:srgbClr val="000000">
              <a:alpha val="5886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0"/>
          <p:cNvSpPr txBox="1"/>
          <p:nvPr/>
        </p:nvSpPr>
        <p:spPr>
          <a:xfrm>
            <a:off x="1750725" y="2594550"/>
            <a:ext cx="8461800" cy="17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3000">
                <a:solidFill>
                  <a:schemeClr val="lt1"/>
                </a:solidFill>
              </a:rPr>
              <a:t>Without the blue, there is no green, and without the future generation, there is no lasting impact</a:t>
            </a:r>
            <a:endParaRPr i="1"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1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D</a:t>
            </a:r>
            <a:r>
              <a:rPr lang="en-GB"/>
              <a:t>elivery of trustworthy, interoperable, and analysis-ready satellite EO data to support global decision-making.</a:t>
            </a:r>
            <a:endParaRPr/>
          </a:p>
        </p:txBody>
      </p:sp>
      <p:sp>
        <p:nvSpPr>
          <p:cNvPr id="109" name="Google Shape;109;p1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Central / Shared Theme</a:t>
            </a:r>
            <a:endParaRPr/>
          </a:p>
        </p:txBody>
      </p:sp>
      <p:sp>
        <p:nvSpPr>
          <p:cNvPr id="110" name="Google Shape;110;p11"/>
          <p:cNvSpPr txBox="1"/>
          <p:nvPr>
            <p:ph idx="1" type="body"/>
          </p:nvPr>
        </p:nvSpPr>
        <p:spPr>
          <a:xfrm>
            <a:off x="324225" y="2854400"/>
            <a:ext cx="78933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200"/>
              <a:t>Norway will build upon the strong foundations of </a:t>
            </a:r>
            <a:r>
              <a:rPr b="1" lang="en-GB" sz="2200"/>
              <a:t>CEOS-ARD</a:t>
            </a:r>
            <a:r>
              <a:rPr lang="en-GB" sz="2200"/>
              <a:t> and </a:t>
            </a:r>
            <a:r>
              <a:rPr lang="en-GB" sz="2200"/>
              <a:t>seek to elevate activities aimed at increasing the quality, trust, interoperability, and scalability of CEOS-ARD:</a:t>
            </a:r>
            <a:endParaRPr sz="2200"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Char char="❖"/>
            </a:pPr>
            <a:r>
              <a:rPr lang="en-GB" sz="2200"/>
              <a:t>Leveraging and implementing </a:t>
            </a:r>
            <a:r>
              <a:rPr b="1" lang="en-GB" sz="2200"/>
              <a:t>CEOS Interoperability Handbook</a:t>
            </a:r>
            <a:r>
              <a:rPr lang="en-GB" sz="2200"/>
              <a:t> principles</a:t>
            </a:r>
            <a:endParaRPr sz="2200"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❖"/>
            </a:pPr>
            <a:r>
              <a:rPr lang="en-GB" sz="2200"/>
              <a:t>Using and promoting world-leading </a:t>
            </a:r>
            <a:r>
              <a:rPr b="1" lang="en-GB" sz="2200"/>
              <a:t>WGCV Cal/Val resources</a:t>
            </a:r>
            <a:endParaRPr sz="2200"/>
          </a:p>
        </p:txBody>
      </p:sp>
      <p:pic>
        <p:nvPicPr>
          <p:cNvPr id="111" name="Google Shape;111;p11" title="CEOS-ARD PFS cover page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7376" y="2902102"/>
            <a:ext cx="1894100" cy="2677525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Pos="0" sy="-100000" ky="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"/>
          <p:cNvSpPr/>
          <p:nvPr/>
        </p:nvSpPr>
        <p:spPr>
          <a:xfrm>
            <a:off x="0" y="0"/>
            <a:ext cx="12192000" cy="66006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2"/>
          <p:cNvSpPr txBox="1"/>
          <p:nvPr>
            <p:ph idx="1" type="body"/>
          </p:nvPr>
        </p:nvSpPr>
        <p:spPr>
          <a:xfrm>
            <a:off x="302875" y="1173950"/>
            <a:ext cx="86595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</a:rPr>
              <a:t>Connected Stakeholders:</a:t>
            </a:r>
            <a:endParaRPr sz="20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❖"/>
            </a:pPr>
            <a:r>
              <a:rPr lang="en-GB" sz="2000">
                <a:solidFill>
                  <a:schemeClr val="lt1"/>
                </a:solidFill>
              </a:rPr>
              <a:t>Norway’s International Climate and Forest Initiative (NICFI) </a:t>
            </a:r>
            <a:endParaRPr sz="2000">
              <a:solidFill>
                <a:schemeClr val="lt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</a:pPr>
            <a:r>
              <a:rPr lang="en-GB" sz="1600" u="sng">
                <a:solidFill>
                  <a:schemeClr val="lt1"/>
                </a:solidFill>
              </a:rPr>
              <a:t>Priority:</a:t>
            </a:r>
            <a:r>
              <a:rPr lang="en-GB" sz="1600">
                <a:solidFill>
                  <a:schemeClr val="lt1"/>
                </a:solidFill>
              </a:rPr>
              <a:t> transparency and accountability in the protection of forests, biodiversity and high-value ecosystems. </a:t>
            </a:r>
            <a:endParaRPr sz="16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❖"/>
            </a:pPr>
            <a:r>
              <a:rPr lang="en-GB" sz="2000">
                <a:solidFill>
                  <a:schemeClr val="lt1"/>
                </a:solidFill>
              </a:rPr>
              <a:t>Global Forest Observations Initiative (GFOI)</a:t>
            </a:r>
            <a:endParaRPr sz="2000">
              <a:solidFill>
                <a:schemeClr val="lt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</a:pPr>
            <a:r>
              <a:rPr lang="en-GB" sz="1600">
                <a:solidFill>
                  <a:schemeClr val="lt1"/>
                </a:solidFill>
              </a:rPr>
              <a:t>Longstanding CEOS priority and GEO Flagship</a:t>
            </a:r>
            <a:endParaRPr sz="1600">
              <a:solidFill>
                <a:schemeClr val="lt1"/>
              </a:solidFill>
            </a:endParaRPr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❖"/>
            </a:pPr>
            <a:r>
              <a:rPr lang="en-GB" sz="2000">
                <a:solidFill>
                  <a:schemeClr val="lt1"/>
                </a:solidFill>
              </a:rPr>
              <a:t>Food and Agriculture Organization (FAO) Forestry Programme</a:t>
            </a:r>
            <a:endParaRPr sz="2000">
              <a:solidFill>
                <a:schemeClr val="lt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</a:pPr>
            <a:r>
              <a:rPr lang="en-GB" sz="1600">
                <a:solidFill>
                  <a:schemeClr val="lt1"/>
                </a:solidFill>
              </a:rPr>
              <a:t>CEOS Associate and operator of System for Earth Observation Data Access, Processing and Analysis for Land Monitoring (SEPAL)</a:t>
            </a:r>
            <a:endParaRPr sz="1600">
              <a:solidFill>
                <a:schemeClr val="lt1"/>
              </a:solidFill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</a:pPr>
            <a:r>
              <a:rPr lang="en-GB" sz="1600">
                <a:solidFill>
                  <a:schemeClr val="lt1"/>
                </a:solidFill>
              </a:rPr>
              <a:t>Capacity building for countries and NFMS/MRV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118" name="Google Shape;118;p12"/>
          <p:cNvSpPr txBox="1"/>
          <p:nvPr>
            <p:ph type="title"/>
          </p:nvPr>
        </p:nvSpPr>
        <p:spPr>
          <a:xfrm>
            <a:off x="176048" y="3948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Focus Activity #1: True Green</a:t>
            </a:r>
            <a:endParaRPr/>
          </a:p>
        </p:txBody>
      </p:sp>
      <p:pic>
        <p:nvPicPr>
          <p:cNvPr id="119" name="Google Shape;119;p12" title="AdobeStock_256080423 copy.jpeg"/>
          <p:cNvPicPr preferRelativeResize="0"/>
          <p:nvPr/>
        </p:nvPicPr>
        <p:blipFill rotWithShape="1">
          <a:blip r:embed="rId3">
            <a:alphaModFix/>
          </a:blip>
          <a:srcRect b="0" l="15945" r="10645" t="0"/>
          <a:stretch/>
        </p:blipFill>
        <p:spPr>
          <a:xfrm>
            <a:off x="8962400" y="0"/>
            <a:ext cx="3229600" cy="6600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"/>
          <p:cNvSpPr/>
          <p:nvPr/>
        </p:nvSpPr>
        <p:spPr>
          <a:xfrm>
            <a:off x="0" y="0"/>
            <a:ext cx="12192000" cy="66006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3"/>
          <p:cNvSpPr txBox="1"/>
          <p:nvPr>
            <p:ph idx="1" type="body"/>
          </p:nvPr>
        </p:nvSpPr>
        <p:spPr>
          <a:xfrm>
            <a:off x="302875" y="1173950"/>
            <a:ext cx="110736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chemeClr val="lt1"/>
                </a:solidFill>
              </a:rPr>
              <a:t>The NOSA CEOS Chair team commits to supporting implementation of the </a:t>
            </a:r>
            <a:r>
              <a:rPr lang="en-GB" sz="2400">
                <a:solidFill>
                  <a:schemeClr val="lt1"/>
                </a:solidFill>
              </a:rPr>
              <a:t>anticipated </a:t>
            </a:r>
            <a:r>
              <a:rPr lang="en-GB" sz="2400">
                <a:solidFill>
                  <a:schemeClr val="lt1"/>
                </a:solidFill>
              </a:rPr>
              <a:t>2026-2031 CEOS-ARD Strategy, and based on user knowledge focus on two key areas:</a:t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AutoNum type="arabicPeriod"/>
            </a:pPr>
            <a:r>
              <a:rPr b="1" lang="en-GB" sz="2400">
                <a:solidFill>
                  <a:schemeClr val="lt1"/>
                </a:solidFill>
              </a:rPr>
              <a:t>Increasing representation of cloud-native approaches in the CEOS-ARD Framework, </a:t>
            </a:r>
            <a:r>
              <a:rPr lang="en-GB" sz="2400">
                <a:solidFill>
                  <a:schemeClr val="lt1"/>
                </a:solidFill>
              </a:rPr>
              <a:t>increasing the discoverability, accessibility and usability of satellite EO data</a:t>
            </a:r>
            <a:r>
              <a:rPr lang="en-GB" sz="2400">
                <a:solidFill>
                  <a:schemeClr val="lt1"/>
                </a:solidFill>
              </a:rPr>
              <a:t>;</a:t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2400"/>
              <a:buAutoNum type="arabicPeriod"/>
            </a:pPr>
            <a:r>
              <a:rPr b="1" lang="en-GB" sz="2400">
                <a:solidFill>
                  <a:schemeClr val="lt1"/>
                </a:solidFill>
              </a:rPr>
              <a:t>Improving data quality </a:t>
            </a:r>
            <a:r>
              <a:rPr lang="en-GB" sz="2400">
                <a:solidFill>
                  <a:schemeClr val="lt1"/>
                </a:solidFill>
              </a:rPr>
              <a:t>and facilitating discussion on broader adoption of a </a:t>
            </a:r>
            <a:r>
              <a:rPr b="1" lang="en-GB" sz="2400">
                <a:solidFill>
                  <a:schemeClr val="lt1"/>
                </a:solidFill>
              </a:rPr>
              <a:t>common quality assessment framework by CEOS-ARD</a:t>
            </a:r>
            <a:r>
              <a:rPr lang="en-GB" sz="2400">
                <a:solidFill>
                  <a:schemeClr val="lt1"/>
                </a:solidFill>
              </a:rPr>
              <a:t>, and potentially more broadly across CEOS.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126" name="Google Shape;126;p13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Focus Activity #1: True Green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/>
          <p:nvPr/>
        </p:nvSpPr>
        <p:spPr>
          <a:xfrm>
            <a:off x="0" y="0"/>
            <a:ext cx="12192000" cy="66006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4"/>
          <p:cNvSpPr txBox="1"/>
          <p:nvPr>
            <p:ph idx="1" type="body"/>
          </p:nvPr>
        </p:nvSpPr>
        <p:spPr>
          <a:xfrm>
            <a:off x="324225" y="1462300"/>
            <a:ext cx="8583600" cy="4629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lt1"/>
                </a:solidFill>
              </a:rPr>
              <a:t>Highlighting the importance of the oceans and polar regions, and working towards building a resilient and comprehensive ocean observing system through enhanced international cooperation, harmonised approaches and improved access to data.</a:t>
            </a:r>
            <a:endParaRPr sz="23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300">
                <a:solidFill>
                  <a:schemeClr val="lt1"/>
                </a:solidFill>
              </a:rPr>
              <a:t>Engaging with established initiatives:</a:t>
            </a:r>
            <a:endParaRPr sz="2300">
              <a:solidFill>
                <a:schemeClr val="lt1"/>
              </a:solidFill>
            </a:endParaRPr>
          </a:p>
          <a:p>
            <a:pPr indent="-37465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00"/>
              <a:buChar char="❖"/>
            </a:pPr>
            <a:r>
              <a:rPr lang="en-GB" sz="2300">
                <a:solidFill>
                  <a:schemeClr val="lt1"/>
                </a:solidFill>
              </a:rPr>
              <a:t>Ocean-Eye International Alliance</a:t>
            </a:r>
            <a:endParaRPr sz="2300">
              <a:solidFill>
                <a:schemeClr val="lt1"/>
              </a:solidFill>
            </a:endParaRPr>
          </a:p>
          <a:p>
            <a:pPr indent="-37465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00"/>
              <a:buChar char="❖"/>
            </a:pPr>
            <a:r>
              <a:rPr lang="en-GB" sz="2300">
                <a:solidFill>
                  <a:schemeClr val="lt1"/>
                </a:solidFill>
              </a:rPr>
              <a:t>WMO’s Task Team on the Cryosphere and Polar Observation from Space (TT-CPOS)</a:t>
            </a:r>
            <a:endParaRPr sz="2300">
              <a:solidFill>
                <a:schemeClr val="lt1"/>
              </a:solidFill>
            </a:endParaRPr>
          </a:p>
          <a:p>
            <a:pPr indent="-37465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300"/>
              <a:buChar char="❖"/>
            </a:pPr>
            <a:r>
              <a:rPr lang="en-GB" sz="2300">
                <a:solidFill>
                  <a:schemeClr val="lt1"/>
                </a:solidFill>
              </a:rPr>
              <a:t>International Polar Year (IPY) </a:t>
            </a:r>
            <a:endParaRPr sz="2300">
              <a:solidFill>
                <a:schemeClr val="lt1"/>
              </a:solidFill>
            </a:endParaRPr>
          </a:p>
        </p:txBody>
      </p:sp>
      <p:sp>
        <p:nvSpPr>
          <p:cNvPr id="133" name="Google Shape;133;p14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Focus Activity #2: True Blue </a:t>
            </a:r>
            <a:endParaRPr/>
          </a:p>
        </p:txBody>
      </p:sp>
      <p:pic>
        <p:nvPicPr>
          <p:cNvPr id="134" name="Google Shape;134;p14" title="20230730_PhytoplanctonBloom.jpeg"/>
          <p:cNvPicPr preferRelativeResize="0"/>
          <p:nvPr/>
        </p:nvPicPr>
        <p:blipFill rotWithShape="1">
          <a:blip r:embed="rId3">
            <a:alphaModFix/>
          </a:blip>
          <a:srcRect b="3395" l="44669" r="28312" t="9550"/>
          <a:stretch/>
        </p:blipFill>
        <p:spPr>
          <a:xfrm>
            <a:off x="8962400" y="0"/>
            <a:ext cx="3229599" cy="6600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5" title="svalsat---mars-2024.jpg"/>
          <p:cNvPicPr preferRelativeResize="0"/>
          <p:nvPr/>
        </p:nvPicPr>
        <p:blipFill rotWithShape="1">
          <a:blip r:embed="rId3">
            <a:alphaModFix/>
          </a:blip>
          <a:srcRect b="0" l="2108" r="1646" t="1351"/>
          <a:stretch/>
        </p:blipFill>
        <p:spPr>
          <a:xfrm>
            <a:off x="0" y="0"/>
            <a:ext cx="12192000" cy="655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5"/>
          <p:cNvSpPr txBox="1"/>
          <p:nvPr/>
        </p:nvSpPr>
        <p:spPr>
          <a:xfrm>
            <a:off x="10580370" y="6125825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</a:rPr>
              <a:t>Image </a:t>
            </a:r>
            <a:r>
              <a:rPr lang="en-GB" sz="1200">
                <a:solidFill>
                  <a:schemeClr val="dk1"/>
                </a:solidFill>
                <a:highlight>
                  <a:srgbClr val="FFFFFF"/>
                </a:highlight>
              </a:rPr>
              <a:t>Credit: KSAT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0"/>
            <a:ext cx="12192000" cy="66006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6"/>
          <p:cNvSpPr txBox="1"/>
          <p:nvPr>
            <p:ph idx="1" type="body"/>
          </p:nvPr>
        </p:nvSpPr>
        <p:spPr>
          <a:xfrm>
            <a:off x="324225" y="1197250"/>
            <a:ext cx="11795400" cy="4894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lt1"/>
                </a:solidFill>
              </a:rPr>
              <a:t>The NOSA CEOS Chair team will focus on two key areas:</a:t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AutoNum type="arabicPeriod"/>
            </a:pPr>
            <a:r>
              <a:rPr b="1" lang="en-GB" sz="2400">
                <a:solidFill>
                  <a:schemeClr val="lt1"/>
                </a:solidFill>
              </a:rPr>
              <a:t>Increasing the </a:t>
            </a:r>
            <a:r>
              <a:rPr b="1" lang="en-GB" sz="2400">
                <a:solidFill>
                  <a:schemeClr val="lt1"/>
                </a:solidFill>
              </a:rPr>
              <a:t>visibility</a:t>
            </a:r>
            <a:r>
              <a:rPr b="1" lang="en-GB" sz="2400">
                <a:solidFill>
                  <a:schemeClr val="lt1"/>
                </a:solidFill>
              </a:rPr>
              <a:t> of ocean and polar issues</a:t>
            </a:r>
            <a:r>
              <a:rPr lang="en-GB" sz="2400">
                <a:solidFill>
                  <a:schemeClr val="lt1"/>
                </a:solidFill>
              </a:rPr>
              <a:t>:</a:t>
            </a:r>
            <a:endParaRPr sz="2400">
              <a:solidFill>
                <a:schemeClr val="lt1"/>
              </a:solidFill>
            </a:endParaRPr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AutoNum type="alphaLcPeriod"/>
            </a:pPr>
            <a:r>
              <a:rPr lang="en-GB" sz="2000">
                <a:solidFill>
                  <a:schemeClr val="lt1"/>
                </a:solidFill>
              </a:rPr>
              <a:t>Encouraging early dialogue with space agencies in support of the upcoming International Polar Year (IPY). CEOS-ARD for IPY. </a:t>
            </a:r>
            <a:endParaRPr sz="2000">
              <a:solidFill>
                <a:schemeClr val="lt1"/>
              </a:solidFill>
            </a:endParaRPr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AutoNum type="alphaLcPeriod"/>
            </a:pPr>
            <a:r>
              <a:rPr lang="en-GB" sz="2000">
                <a:solidFill>
                  <a:schemeClr val="lt1"/>
                </a:solidFill>
              </a:rPr>
              <a:t>Supporting WMO TT-CPOS in coordinating with space agencies</a:t>
            </a:r>
            <a:endParaRPr sz="2000">
              <a:solidFill>
                <a:schemeClr val="lt1"/>
              </a:solidFill>
            </a:endParaRPr>
          </a:p>
          <a:p>
            <a:pPr indent="-355600" lvl="1" marL="9144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AutoNum type="alphaLcPeriod"/>
            </a:pPr>
            <a:r>
              <a:rPr lang="en-GB" sz="2000">
                <a:solidFill>
                  <a:schemeClr val="lt1"/>
                </a:solidFill>
              </a:rPr>
              <a:t>Promoting the importance of satellite data as the backbone of environmental monitoring for polar and ocean regions</a:t>
            </a:r>
            <a:endParaRPr sz="2000">
              <a:solidFill>
                <a:schemeClr val="lt1"/>
              </a:solidFill>
            </a:endParaRPr>
          </a:p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AutoNum type="arabicPeriod"/>
            </a:pPr>
            <a:r>
              <a:rPr b="1" lang="en-GB" sz="2400">
                <a:solidFill>
                  <a:schemeClr val="lt1"/>
                </a:solidFill>
              </a:rPr>
              <a:t>Enhancing in situ and ground-based observation networks in polar regions</a:t>
            </a:r>
            <a:r>
              <a:rPr lang="en-GB" sz="2400">
                <a:solidFill>
                  <a:schemeClr val="lt1"/>
                </a:solidFill>
              </a:rPr>
              <a:t>, collaborating with WGCV as part of their initiative to define cal/val supersites.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147" name="Google Shape;147;p16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Focus Activity #2: True Blue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12192000" cy="6600600"/>
          </a:xfrm>
          <a:prstGeom prst="rect">
            <a:avLst/>
          </a:prstGeom>
          <a:solidFill>
            <a:srgbClr val="DDAC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7"/>
          <p:cNvSpPr txBox="1"/>
          <p:nvPr>
            <p:ph idx="1" type="body"/>
          </p:nvPr>
        </p:nvSpPr>
        <p:spPr>
          <a:xfrm>
            <a:off x="319475" y="1086016"/>
            <a:ext cx="8429100" cy="491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❖"/>
            </a:pPr>
            <a:r>
              <a:rPr lang="en-GB" sz="2400">
                <a:solidFill>
                  <a:schemeClr val="lt1"/>
                </a:solidFill>
              </a:rPr>
              <a:t>Recognise the critical importance of </a:t>
            </a:r>
            <a:r>
              <a:rPr b="1" lang="en-GB" sz="2400">
                <a:solidFill>
                  <a:schemeClr val="lt1"/>
                </a:solidFill>
              </a:rPr>
              <a:t>inspiring and engaging the next generation</a:t>
            </a:r>
            <a:r>
              <a:rPr lang="en-GB" sz="2400">
                <a:solidFill>
                  <a:schemeClr val="lt1"/>
                </a:solidFill>
              </a:rPr>
              <a:t> of Earth observation professionals </a:t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Char char="❖"/>
            </a:pPr>
            <a:r>
              <a:rPr lang="en-GB" sz="2400">
                <a:solidFill>
                  <a:schemeClr val="lt1"/>
                </a:solidFill>
              </a:rPr>
              <a:t>Continue </a:t>
            </a:r>
            <a:r>
              <a:rPr b="1" lang="en-GB" sz="2400">
                <a:solidFill>
                  <a:schemeClr val="lt1"/>
                </a:solidFill>
              </a:rPr>
              <a:t>legacy of the UK and Australia</a:t>
            </a:r>
            <a:r>
              <a:rPr lang="en-GB" sz="2400">
                <a:solidFill>
                  <a:schemeClr val="lt1"/>
                </a:solidFill>
              </a:rPr>
              <a:t> on the CEOS Youth Engagement Programme.</a:t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Char char="❖"/>
            </a:pPr>
            <a:r>
              <a:rPr b="1" lang="en-GB" sz="2400">
                <a:solidFill>
                  <a:schemeClr val="lt1"/>
                </a:solidFill>
              </a:rPr>
              <a:t>Two international webinars</a:t>
            </a:r>
            <a:r>
              <a:rPr lang="en-GB" sz="2400">
                <a:solidFill>
                  <a:schemeClr val="lt1"/>
                </a:solidFill>
              </a:rPr>
              <a:t>, one for each of the True Blue and True Green priorities. </a:t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Char char="❖"/>
            </a:pPr>
            <a:r>
              <a:rPr b="1" lang="en-GB" sz="2400">
                <a:solidFill>
                  <a:schemeClr val="lt1"/>
                </a:solidFill>
              </a:rPr>
              <a:t>CEOS Youth Summit</a:t>
            </a:r>
            <a:r>
              <a:rPr lang="en-GB" sz="2400">
                <a:solidFill>
                  <a:schemeClr val="lt1"/>
                </a:solidFill>
              </a:rPr>
              <a:t> at the CEOS Plenary in Bergen</a:t>
            </a:r>
            <a:endParaRPr sz="2400">
              <a:solidFill>
                <a:schemeClr val="lt1"/>
              </a:solidFill>
            </a:endParaRPr>
          </a:p>
          <a:p>
            <a:pPr indent="-381000" lvl="0" marL="457200" rtl="0" algn="l">
              <a:spcBef>
                <a:spcPts val="1200"/>
              </a:spcBef>
              <a:spcAft>
                <a:spcPts val="1200"/>
              </a:spcAft>
              <a:buClr>
                <a:schemeClr val="lt1"/>
              </a:buClr>
              <a:buSzPts val="2400"/>
              <a:buChar char="❖"/>
            </a:pPr>
            <a:r>
              <a:rPr b="1" lang="en-GB" sz="2400">
                <a:solidFill>
                  <a:schemeClr val="lt1"/>
                </a:solidFill>
              </a:rPr>
              <a:t>Reminder!</a:t>
            </a:r>
            <a:r>
              <a:rPr lang="en-GB" sz="2400">
                <a:solidFill>
                  <a:schemeClr val="lt1"/>
                </a:solidFill>
              </a:rPr>
              <a:t> Please </a:t>
            </a:r>
            <a:r>
              <a:rPr lang="en-GB" sz="2400">
                <a:solidFill>
                  <a:schemeClr val="lt1"/>
                </a:solidFill>
              </a:rPr>
              <a:t>suggest</a:t>
            </a:r>
            <a:r>
              <a:rPr lang="en-GB" sz="2400">
                <a:solidFill>
                  <a:schemeClr val="lt1"/>
                </a:solidFill>
              </a:rPr>
              <a:t> additional resources for </a:t>
            </a:r>
            <a:r>
              <a:rPr lang="en-GB" sz="2400" u="sng">
                <a:solidFill>
                  <a:schemeClr val="l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https://ceos.org/youth/</a:t>
            </a:r>
            <a:r>
              <a:rPr lang="en-GB" sz="2400">
                <a:solidFill>
                  <a:schemeClr val="lt1"/>
                </a:solidFill>
              </a:rPr>
              <a:t> (shown right)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154" name="Google Shape;154;p17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Focus Activity #3: True Future</a:t>
            </a:r>
            <a:endParaRPr/>
          </a:p>
        </p:txBody>
      </p:sp>
      <p:pic>
        <p:nvPicPr>
          <p:cNvPr id="155" name="Google Shape;15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57975" y="362034"/>
            <a:ext cx="2965976" cy="570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8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CEOS Plenary 2027</a:t>
            </a:r>
            <a:endParaRPr/>
          </a:p>
        </p:txBody>
      </p:sp>
      <p:pic>
        <p:nvPicPr>
          <p:cNvPr id="161" name="Google Shape;161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19897" y="3862471"/>
            <a:ext cx="4943480" cy="2631201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8"/>
          <p:cNvSpPr txBox="1"/>
          <p:nvPr/>
        </p:nvSpPr>
        <p:spPr>
          <a:xfrm>
            <a:off x="230175" y="1130438"/>
            <a:ext cx="6935400" cy="53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76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Save the date!</a:t>
            </a:r>
            <a:endParaRPr/>
          </a:p>
          <a:p>
            <a:pPr indent="0" lvl="0" marL="76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76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CEOS Plenary in Bergen, Norway </a:t>
            </a:r>
            <a:endParaRPr/>
          </a:p>
          <a:p>
            <a:pPr indent="0" lvl="0" marL="76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1 - 5 November 2027</a:t>
            </a:r>
            <a:endParaRPr b="0" i="0" sz="2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" name="Google Shape;163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985" y="3692840"/>
            <a:ext cx="6079912" cy="2700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821451" y="1103144"/>
            <a:ext cx="5140374" cy="273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8"/>
          <p:cNvSpPr txBox="1"/>
          <p:nvPr/>
        </p:nvSpPr>
        <p:spPr>
          <a:xfrm>
            <a:off x="9007589" y="3607203"/>
            <a:ext cx="2706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Fløyen. Foto: Sverre Hjørnevik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NOSA CEOS Chair Team</a:t>
            </a:r>
            <a:endParaRPr/>
          </a:p>
        </p:txBody>
      </p:sp>
      <p:sp>
        <p:nvSpPr>
          <p:cNvPr id="171" name="Google Shape;171;p19"/>
          <p:cNvSpPr/>
          <p:nvPr/>
        </p:nvSpPr>
        <p:spPr>
          <a:xfrm>
            <a:off x="9005335" y="1291324"/>
            <a:ext cx="2542200" cy="49695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113700" lIns="113700" spcFirstLastPara="1" rIns="113700" wrap="square" tIns="113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1"/>
              <a:buFont typeface="Arial"/>
              <a:buNone/>
            </a:pPr>
            <a:r>
              <a:t/>
            </a:r>
            <a:endParaRPr b="0" i="0" sz="1741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19"/>
          <p:cNvSpPr txBox="1"/>
          <p:nvPr/>
        </p:nvSpPr>
        <p:spPr>
          <a:xfrm>
            <a:off x="8615398" y="1341251"/>
            <a:ext cx="32718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000" lIns="91000" spcFirstLastPara="1" rIns="91000" wrap="square" tIns="910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92"/>
              <a:buFont typeface="Arial"/>
              <a:buNone/>
            </a:pPr>
            <a:r>
              <a:rPr b="1" i="0" lang="en-GB" sz="1492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CEOS Chair Support</a:t>
            </a:r>
            <a:endParaRPr b="1" i="0" sz="1492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19"/>
          <p:cNvSpPr txBox="1"/>
          <p:nvPr/>
        </p:nvSpPr>
        <p:spPr>
          <a:xfrm>
            <a:off x="9417928" y="2871065"/>
            <a:ext cx="17931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82975" lIns="82975" spcFirstLastPara="1" rIns="82975" wrap="square" tIns="829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5"/>
              <a:buFont typeface="Arial"/>
              <a:buNone/>
            </a:pPr>
            <a:r>
              <a:rPr b="0" i="0" lang="en-GB" sz="99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Stephen Ward</a:t>
            </a:r>
            <a:endParaRPr b="0" i="0" sz="995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19"/>
          <p:cNvSpPr txBox="1"/>
          <p:nvPr/>
        </p:nvSpPr>
        <p:spPr>
          <a:xfrm>
            <a:off x="9450392" y="4423472"/>
            <a:ext cx="1728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82975" lIns="82975" spcFirstLastPara="1" rIns="82975" wrap="square" tIns="829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5"/>
              <a:buFont typeface="Arial"/>
              <a:buNone/>
            </a:pPr>
            <a:r>
              <a:rPr b="0" i="0" lang="en-GB" sz="99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Matt Steventon</a:t>
            </a:r>
            <a:endParaRPr b="0" i="0" sz="995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p19"/>
          <p:cNvSpPr txBox="1"/>
          <p:nvPr/>
        </p:nvSpPr>
        <p:spPr>
          <a:xfrm>
            <a:off x="9734579" y="5927199"/>
            <a:ext cx="1296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82975" lIns="82975" spcFirstLastPara="1" rIns="82975" wrap="square" tIns="829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5"/>
              <a:buFont typeface="Arial"/>
              <a:buNone/>
            </a:pPr>
            <a:r>
              <a:rPr b="0" i="0" lang="en-GB" sz="99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Libby Rose</a:t>
            </a:r>
            <a:endParaRPr b="0" i="0" sz="995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6" name="Google Shape;176;p19" title="IMG_3942 copy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61889" y="1801474"/>
            <a:ext cx="961348" cy="1113605"/>
          </a:xfrm>
          <a:prstGeom prst="rect">
            <a:avLst/>
          </a:prstGeom>
          <a:solidFill>
            <a:srgbClr val="434343"/>
          </a:solidFill>
          <a:ln>
            <a:noFill/>
          </a:ln>
        </p:spPr>
      </p:pic>
      <p:pic>
        <p:nvPicPr>
          <p:cNvPr id="177" name="Google Shape;177;p19" title="Screenshot 2026-08-27 at 10.53.33 pm.png"/>
          <p:cNvPicPr preferRelativeResize="0"/>
          <p:nvPr/>
        </p:nvPicPr>
        <p:blipFill rotWithShape="1">
          <a:blip r:embed="rId4">
            <a:alphaModFix/>
          </a:blip>
          <a:srcRect b="0" l="0" r="0" t="5042"/>
          <a:stretch/>
        </p:blipFill>
        <p:spPr>
          <a:xfrm>
            <a:off x="9914203" y="3231206"/>
            <a:ext cx="874320" cy="119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9" title="CHH_2024-02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107449"/>
            <a:ext cx="1920675" cy="211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9" title="Dag-Anders.jpg"/>
          <p:cNvPicPr preferRelativeResize="0"/>
          <p:nvPr/>
        </p:nvPicPr>
        <p:blipFill rotWithShape="1">
          <a:blip r:embed="rId6">
            <a:alphaModFix/>
          </a:blip>
          <a:srcRect b="28423" l="0" r="0" t="0"/>
          <a:stretch/>
        </p:blipFill>
        <p:spPr>
          <a:xfrm>
            <a:off x="4679725" y="3803774"/>
            <a:ext cx="1920676" cy="2064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9" title="Ola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681650" y="1107450"/>
            <a:ext cx="2122650" cy="212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9" title="Berdahl.jpg"/>
          <p:cNvPicPr preferRelativeResize="0"/>
          <p:nvPr/>
        </p:nvPicPr>
        <p:blipFill rotWithShape="1">
          <a:blip r:embed="rId8">
            <a:alphaModFix/>
          </a:blip>
          <a:srcRect b="24448" l="5625" r="0" t="12962"/>
          <a:stretch/>
        </p:blipFill>
        <p:spPr>
          <a:xfrm>
            <a:off x="6915075" y="3799750"/>
            <a:ext cx="2003250" cy="199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 title="Ole_Morten.jpg"/>
          <p:cNvPicPr preferRelativeResize="0"/>
          <p:nvPr/>
        </p:nvPicPr>
        <p:blipFill rotWithShape="1">
          <a:blip r:embed="rId9">
            <a:alphaModFix/>
          </a:blip>
          <a:srcRect b="18708" l="0" r="0" t="5552"/>
          <a:stretch/>
        </p:blipFill>
        <p:spPr>
          <a:xfrm>
            <a:off x="200200" y="3770500"/>
            <a:ext cx="1920676" cy="2184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316025" y="1107450"/>
            <a:ext cx="2122657" cy="211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 title="Norsk-Romsenter_BAW_07-kopi.jpe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338975" y="3799750"/>
            <a:ext cx="2122650" cy="199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9"/>
          <p:cNvSpPr txBox="1"/>
          <p:nvPr/>
        </p:nvSpPr>
        <p:spPr>
          <a:xfrm>
            <a:off x="2772541" y="6069749"/>
            <a:ext cx="1296000" cy="3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82975" lIns="82975" spcFirstLastPara="1" rIns="82975" wrap="square" tIns="829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5"/>
              <a:buFont typeface="Arial"/>
              <a:buNone/>
            </a:pPr>
            <a:r>
              <a:rPr lang="en-GB" sz="99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Vigdis Lonar</a:t>
            </a:r>
            <a:endParaRPr b="0" i="0" sz="995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19"/>
          <p:cNvSpPr txBox="1"/>
          <p:nvPr/>
        </p:nvSpPr>
        <p:spPr>
          <a:xfrm>
            <a:off x="512529" y="6056249"/>
            <a:ext cx="1296000" cy="3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82975" lIns="82975" spcFirstLastPara="1" rIns="82975" wrap="square" tIns="829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5"/>
              <a:buFont typeface="Arial"/>
              <a:buNone/>
            </a:pPr>
            <a:r>
              <a:rPr lang="en-GB" sz="99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Ole Morten Olsen</a:t>
            </a:r>
            <a:endParaRPr b="0" i="0" sz="995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19"/>
          <p:cNvSpPr txBox="1"/>
          <p:nvPr/>
        </p:nvSpPr>
        <p:spPr>
          <a:xfrm>
            <a:off x="512516" y="3268649"/>
            <a:ext cx="1296000" cy="474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82975" lIns="82975" spcFirstLastPara="1" rIns="82975" wrap="square" tIns="829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5"/>
              <a:buFont typeface="Arial"/>
              <a:buNone/>
            </a:pPr>
            <a:r>
              <a:rPr lang="en-GB" sz="99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Christian Hauglie- Hanssen</a:t>
            </a:r>
            <a:endParaRPr b="0" i="0" sz="995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19"/>
          <p:cNvSpPr txBox="1"/>
          <p:nvPr/>
        </p:nvSpPr>
        <p:spPr>
          <a:xfrm>
            <a:off x="4934911" y="5968500"/>
            <a:ext cx="14103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9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Dag Anders Moldestad</a:t>
            </a:r>
            <a:endParaRPr sz="995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19"/>
          <p:cNvSpPr txBox="1"/>
          <p:nvPr/>
        </p:nvSpPr>
        <p:spPr>
          <a:xfrm>
            <a:off x="2752291" y="3352061"/>
            <a:ext cx="1296000" cy="3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82975" lIns="82975" spcFirstLastPara="1" rIns="82975" wrap="square" tIns="829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5"/>
              <a:buFont typeface="Arial"/>
              <a:buNone/>
            </a:pPr>
            <a:r>
              <a:rPr lang="en-GB" sz="99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Ann Mari Fjæraa</a:t>
            </a:r>
            <a:endParaRPr b="0" i="0" sz="995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19"/>
          <p:cNvSpPr txBox="1"/>
          <p:nvPr/>
        </p:nvSpPr>
        <p:spPr>
          <a:xfrm>
            <a:off x="5094966" y="3382511"/>
            <a:ext cx="1296000" cy="320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82975" lIns="82975" spcFirstLastPara="1" rIns="82975" wrap="square" tIns="829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5"/>
              <a:buFont typeface="Arial"/>
              <a:buNone/>
            </a:pPr>
            <a:r>
              <a:rPr lang="en-GB" sz="99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Ola Nordbeck</a:t>
            </a:r>
            <a:endParaRPr b="0" i="0" sz="995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19"/>
          <p:cNvSpPr txBox="1"/>
          <p:nvPr/>
        </p:nvSpPr>
        <p:spPr>
          <a:xfrm>
            <a:off x="7211549" y="5968500"/>
            <a:ext cx="14103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95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Maria Høegh Berdahl</a:t>
            </a:r>
            <a:endParaRPr sz="995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2" name="Google Shape;192;p19"/>
          <p:cNvPicPr preferRelativeResize="0"/>
          <p:nvPr/>
        </p:nvPicPr>
        <p:blipFill rotWithShape="1">
          <a:blip r:embed="rId12">
            <a:alphaModFix/>
          </a:blip>
          <a:srcRect b="18743" l="15187" r="15180" t="23373"/>
          <a:stretch/>
        </p:blipFill>
        <p:spPr>
          <a:xfrm>
            <a:off x="9812164" y="4742149"/>
            <a:ext cx="1078387" cy="119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"/>
          <p:cNvSpPr txBox="1"/>
          <p:nvPr>
            <p:ph type="title"/>
          </p:nvPr>
        </p:nvSpPr>
        <p:spPr>
          <a:xfrm>
            <a:off x="176047" y="175938"/>
            <a:ext cx="6157200" cy="397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