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Montserra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2" Type="http://schemas.openxmlformats.org/officeDocument/2006/relationships/font" Target="fonts/Montserrat-boldItalic.fntdata"/><Relationship Id="rId9" Type="http://schemas.openxmlformats.org/officeDocument/2006/relationships/font" Target="fonts/Montserra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74c953e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74c953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974c953e5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974c953e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974c953e5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f974c953e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6.jpg"/><Relationship Id="rId4" Type="http://schemas.openxmlformats.org/officeDocument/2006/relationships/image" Target="../media/image4.jpg"/><Relationship Id="rId5" Type="http://schemas.openxmlformats.org/officeDocument/2006/relationships/image" Target="../media/image1.png"/><Relationship Id="rId6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/>
          <p:nvPr>
            <p:ph type="title"/>
          </p:nvPr>
        </p:nvSpPr>
        <p:spPr>
          <a:xfrm>
            <a:off x="155050" y="188775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5500"/>
              <a:t>Working Group Vice Chair Nominations for CEOS Plenary Endorsement</a:t>
            </a:r>
            <a:endParaRPr sz="5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t/>
            </a:r>
            <a:endParaRPr sz="5500"/>
          </a:p>
        </p:txBody>
      </p:sp>
      <p:sp>
        <p:nvSpPr>
          <p:cNvPr id="67" name="Google Shape;67;p7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CEOS Chair Team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</a:t>
            </a: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2.7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/>
          <p:nvPr>
            <p:ph idx="1" type="body"/>
          </p:nvPr>
        </p:nvSpPr>
        <p:spPr>
          <a:xfrm>
            <a:off x="324225" y="1296950"/>
            <a:ext cx="7362300" cy="492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b="1" lang="en-GB"/>
              <a:t>Dr. </a:t>
            </a:r>
            <a:r>
              <a:rPr b="1" lang="en-GB"/>
              <a:t>Melanie Follette-Cook, NASA</a:t>
            </a:r>
            <a:endParaRPr b="1"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Research scientist in the Mesoscale Atmospheric Processes Laboratory at NASA Goddard Space Flight Center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Project Scientist of the NASA Applied Remote Sensing Training (ARSET) Program</a:t>
            </a:r>
            <a:endParaRPr/>
          </a:p>
        </p:txBody>
      </p:sp>
      <p:sp>
        <p:nvSpPr>
          <p:cNvPr id="73" name="Google Shape;73;p8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WGCapD</a:t>
            </a:r>
            <a:endParaRPr/>
          </a:p>
        </p:txBody>
      </p:sp>
      <p:pic>
        <p:nvPicPr>
          <p:cNvPr id="74" name="Google Shape;7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275" y="1369850"/>
            <a:ext cx="3919825" cy="39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 txBox="1"/>
          <p:nvPr>
            <p:ph idx="1" type="body"/>
          </p:nvPr>
        </p:nvSpPr>
        <p:spPr>
          <a:xfrm>
            <a:off x="494525" y="1292800"/>
            <a:ext cx="6954600" cy="4552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❖"/>
            </a:pPr>
            <a:r>
              <a:rPr b="1" lang="en-GB"/>
              <a:t>Dr. </a:t>
            </a:r>
            <a:r>
              <a:rPr b="1" lang="en-GB"/>
              <a:t>Susanne Mecklenburg, ESA</a:t>
            </a:r>
            <a:endParaRPr b="1"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Head of Division on Climate and Long-Term Action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Member of WGClimate since 2019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Nomination has been confirmed by CGMS</a:t>
            </a:r>
            <a:endParaRPr/>
          </a:p>
        </p:txBody>
      </p:sp>
      <p:sp>
        <p:nvSpPr>
          <p:cNvPr id="80" name="Google Shape;80;p9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WGClimate</a:t>
            </a:r>
            <a:endParaRPr/>
          </a:p>
        </p:txBody>
      </p:sp>
      <p:pic>
        <p:nvPicPr>
          <p:cNvPr id="81" name="Google Shape;81;p9" title="Susanne_Mecklenburg.jpg"/>
          <p:cNvPicPr preferRelativeResize="0"/>
          <p:nvPr/>
        </p:nvPicPr>
        <p:blipFill rotWithShape="1">
          <a:blip r:embed="rId3">
            <a:alphaModFix/>
          </a:blip>
          <a:srcRect b="0" l="21338" r="13290" t="0"/>
          <a:stretch/>
        </p:blipFill>
        <p:spPr>
          <a:xfrm>
            <a:off x="7916875" y="1563000"/>
            <a:ext cx="3804524" cy="3879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"/>
          <p:cNvSpPr txBox="1"/>
          <p:nvPr>
            <p:ph idx="1" type="body"/>
          </p:nvPr>
        </p:nvSpPr>
        <p:spPr>
          <a:xfrm>
            <a:off x="324225" y="1291375"/>
            <a:ext cx="7681800" cy="4930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b="1" lang="en-GB"/>
              <a:t>Dr. Nigel Fox, UK NPL </a:t>
            </a:r>
            <a:r>
              <a:rPr lang="en-GB"/>
              <a:t>(on </a:t>
            </a:r>
            <a:r>
              <a:rPr lang="en-GB"/>
              <a:t>behalf</a:t>
            </a:r>
            <a:r>
              <a:rPr lang="en-GB"/>
              <a:t> of USKA)</a:t>
            </a:r>
            <a:r>
              <a:rPr b="1" lang="en-GB"/>
              <a:t> </a:t>
            </a:r>
            <a:endParaRPr b="1"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Long time Infrared and Visible Optical Sensor subgroup lead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FRMSat (formerly SITSat) Task Team co-lead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TRUTHS mission PI</a:t>
            </a:r>
            <a:endParaRPr/>
          </a:p>
        </p:txBody>
      </p:sp>
      <p:sp>
        <p:nvSpPr>
          <p:cNvPr id="87" name="Google Shape;87;p1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WGCV</a:t>
            </a:r>
            <a:endParaRPr/>
          </a:p>
        </p:txBody>
      </p:sp>
      <p:pic>
        <p:nvPicPr>
          <p:cNvPr id="88" name="Google Shape;88;p10"/>
          <p:cNvPicPr preferRelativeResize="0"/>
          <p:nvPr/>
        </p:nvPicPr>
        <p:blipFill rotWithShape="1">
          <a:blip r:embed="rId3">
            <a:alphaModFix/>
          </a:blip>
          <a:srcRect b="0" l="31694" r="0" t="0"/>
          <a:stretch/>
        </p:blipFill>
        <p:spPr>
          <a:xfrm>
            <a:off x="8492175" y="1538550"/>
            <a:ext cx="3572075" cy="349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