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  <p:sldMasterId id="2147483662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Montserrat SemiBold"/>
      <p:regular r:id="rId16"/>
      <p:bold r:id="rId17"/>
      <p:italic r:id="rId18"/>
      <p:boldItalic r:id="rId19"/>
    </p:embeddedFont>
    <p:embeddedFont>
      <p:font typeface="Montserrat"/>
      <p:regular r:id="rId20"/>
      <p:bold r:id="rId21"/>
      <p:italic r:id="rId22"/>
      <p:boldItalic r:id="rId23"/>
    </p:embeddedFont>
    <p:embeddedFont>
      <p:font typeface="Montserrat Medium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MontserratMedium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MontserratMedium-italic.fntdata"/><Relationship Id="rId25" Type="http://schemas.openxmlformats.org/officeDocument/2006/relationships/font" Target="fonts/MontserratMedium-bold.fntdata"/><Relationship Id="rId27" Type="http://schemas.openxmlformats.org/officeDocument/2006/relationships/font" Target="fonts/MontserratMedium-boldItalic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MontserratSemiBold-bold.fntdata"/><Relationship Id="rId16" Type="http://schemas.openxmlformats.org/officeDocument/2006/relationships/font" Target="fonts/MontserratSemiBold-regular.fntdata"/><Relationship Id="rId19" Type="http://schemas.openxmlformats.org/officeDocument/2006/relationships/font" Target="fonts/MontserratSemiBold-boldItalic.fntdata"/><Relationship Id="rId18" Type="http://schemas.openxmlformats.org/officeDocument/2006/relationships/font" Target="fonts/MontserratSemiBol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974e2affa_2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f974e2affa_2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974e2affa_2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f974e2affa_2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974e2affa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974e2affa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Welcome reception at the Tasmanian Museum and Art Gallery - where your journey to Antarctica starts, and access to the Islands to Ice exhibit for self guided tours on </a:t>
            </a:r>
            <a:r>
              <a:rPr lang="en-GB">
                <a:solidFill>
                  <a:schemeClr val="dk1"/>
                </a:solidFill>
              </a:rPr>
              <a:t>bringing the wonders of the Southern Ocean and Antarctica region to the shores of Tasmania.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Antarctic Plenary experience - technical tour at the Australian Antarctic Division providing an opportunity to deepen the CEOS community connections with polar issues through in person engagement with leading experts with lived experience.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974e2aff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974e2af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5f3aadb5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5f3aadb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6f305b065_2_3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6f305b065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6f305b065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6f305b065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Erin (and at end introduce Ayia)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a253a819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fa253a8199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5" Type="http://schemas.openxmlformats.org/officeDocument/2006/relationships/image" Target="../media/image5.png"/><Relationship Id="rId6" Type="http://schemas.openxmlformats.org/officeDocument/2006/relationships/image" Target="../media/image3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2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Relationship Id="rId3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1.png"/><Relationship Id="rId3" Type="http://schemas.openxmlformats.org/officeDocument/2006/relationships/image" Target="../media/image1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2.png"/><Relationship Id="rId3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Light">
  <p:cSld name="2_Title Slid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59608"/>
                </a:srgbClr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0" y="5137150"/>
            <a:ext cx="12192000" cy="1032000"/>
          </a:xfrm>
          <a:prstGeom prst="rect">
            <a:avLst/>
          </a:prstGeom>
          <a:solidFill>
            <a:schemeClr val="dk1">
              <a:alpha val="7294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logo with birds and text&#10;&#10;AI-generated content may be incorrect." id="69" name="Google Shape;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4706" y="5098200"/>
            <a:ext cx="4617132" cy="11100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and blue earth with a green circle around it&#10;&#10;AI-generated content may be incorrect." id="70" name="Google Shape;7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2821" y="180422"/>
            <a:ext cx="1890241" cy="101654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>
            <p:ph type="title"/>
          </p:nvPr>
        </p:nvSpPr>
        <p:spPr>
          <a:xfrm>
            <a:off x="872924" y="395288"/>
            <a:ext cx="6234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/>
        </p:nvSpPr>
        <p:spPr>
          <a:xfrm>
            <a:off x="-53050" y="6611775"/>
            <a:ext cx="1612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004F7F"/>
                </a:solidFill>
                <a:latin typeface="Montserrat"/>
                <a:ea typeface="Montserrat"/>
                <a:cs typeface="Montserrat"/>
                <a:sym typeface="Montserrat"/>
              </a:rPr>
              <a:t>Channel Country, Queensland, Australia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004F7F"/>
                </a:solidFill>
                <a:latin typeface="Montserrat"/>
                <a:ea typeface="Montserrat"/>
                <a:cs typeface="Montserrat"/>
                <a:sym typeface="Montserrat"/>
              </a:rPr>
              <a:t>Captured by Landsat-8 OLI (NASA/USGS)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Dark">
  <p:cSld name="Title Slid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map of land and water&#10;&#10;AI-generated content may be incorrect." id="74" name="Google Shape;7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56471"/>
                </a:srgbClr>
              </a:gs>
              <a:gs pos="100000">
                <a:srgbClr val="000000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137150"/>
            <a:ext cx="12192000" cy="1032000"/>
          </a:xfrm>
          <a:prstGeom prst="rect">
            <a:avLst/>
          </a:prstGeom>
          <a:solidFill>
            <a:schemeClr val="lt1">
              <a:alpha val="7294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black and white logo&#10;&#10;AI-generated content may be incorrect." id="77" name="Google Shape;7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6308" y="5098200"/>
            <a:ext cx="4617132" cy="11100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planet with green circle around it&#10;&#10;AI-generated content may be incorrect." id="78" name="Google Shape;7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2822" y="180422"/>
            <a:ext cx="1890241" cy="101654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title"/>
          </p:nvPr>
        </p:nvSpPr>
        <p:spPr>
          <a:xfrm>
            <a:off x="872924" y="395288"/>
            <a:ext cx="6234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10885576" y="6487050"/>
            <a:ext cx="1306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B27D4E"/>
                </a:solidFill>
                <a:latin typeface="Montserrat"/>
                <a:ea typeface="Montserrat"/>
                <a:cs typeface="Montserrat"/>
                <a:sym typeface="Montserrat"/>
              </a:rPr>
              <a:t>Hobart, Tasmania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B27D4E"/>
                </a:solidFill>
                <a:latin typeface="Montserrat"/>
                <a:ea typeface="Montserrat"/>
                <a:cs typeface="Montserrat"/>
                <a:sym typeface="Montserrat"/>
              </a:rPr>
              <a:t>Credit: European Union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B27D4E"/>
                </a:solidFill>
                <a:latin typeface="Montserrat"/>
                <a:ea typeface="Montserrat"/>
                <a:cs typeface="Montserrat"/>
                <a:sym typeface="Montserrat"/>
              </a:rPr>
              <a:t>Copernicus Sentinel-2 Imagery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- Light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/>
          <p:nvPr/>
        </p:nvSpPr>
        <p:spPr>
          <a:xfrm>
            <a:off x="0" y="6280525"/>
            <a:ext cx="12192000" cy="597300"/>
          </a:xfrm>
          <a:prstGeom prst="rect">
            <a:avLst/>
          </a:prstGeom>
          <a:solidFill>
            <a:schemeClr val="dk1">
              <a:alpha val="7294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9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logo with birds and text&#10;&#10;AI-generated content may be incorrect." id="83" name="Google Shape;8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3183" y="6236697"/>
            <a:ext cx="2848817" cy="68491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0"/>
          <p:cNvSpPr txBox="1"/>
          <p:nvPr>
            <p:ph type="title"/>
          </p:nvPr>
        </p:nvSpPr>
        <p:spPr>
          <a:xfrm>
            <a:off x="293826" y="246927"/>
            <a:ext cx="95907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5" name="Google Shape;85;p10"/>
          <p:cNvSpPr txBox="1"/>
          <p:nvPr>
            <p:ph idx="1" type="body"/>
          </p:nvPr>
        </p:nvSpPr>
        <p:spPr>
          <a:xfrm>
            <a:off x="497411" y="1522818"/>
            <a:ext cx="108573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4925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⮚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49250" lvl="2" marL="13716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▪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49250" lvl="3" marL="18288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49250" lvl="4" marL="22860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descr="A green and blue earth with a green circle around it&#10;&#10;AI-generated content may be incorrect." id="86" name="Google Shape;8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848" y="164396"/>
            <a:ext cx="1770326" cy="9520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0"/>
          <p:cNvCxnSpPr/>
          <p:nvPr/>
        </p:nvCxnSpPr>
        <p:spPr>
          <a:xfrm>
            <a:off x="497411" y="1174325"/>
            <a:ext cx="8922900" cy="0"/>
          </a:xfrm>
          <a:prstGeom prst="straightConnector1">
            <a:avLst/>
          </a:prstGeom>
          <a:noFill/>
          <a:ln cap="rnd" cmpd="sng" w="46575">
            <a:solidFill>
              <a:schemeClr val="dk1">
                <a:alpha val="72940"/>
              </a:schemeClr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- Dark">
  <p:cSld name="1_Title and Content">
    <p:bg>
      <p:bgPr>
        <a:solidFill>
          <a:schemeClr val="dk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1"/>
          <p:cNvSpPr/>
          <p:nvPr/>
        </p:nvSpPr>
        <p:spPr>
          <a:xfrm>
            <a:off x="0" y="6280525"/>
            <a:ext cx="12192000" cy="597300"/>
          </a:xfrm>
          <a:prstGeom prst="rect">
            <a:avLst/>
          </a:prstGeom>
          <a:solidFill>
            <a:schemeClr val="lt1">
              <a:alpha val="7294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black and white logo&#10;&#10;AI-generated content may be incorrect." id="90" name="Google Shape;9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20383" y="6236697"/>
            <a:ext cx="2848818" cy="68491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1"/>
          <p:cNvSpPr txBox="1"/>
          <p:nvPr>
            <p:ph type="title"/>
          </p:nvPr>
        </p:nvSpPr>
        <p:spPr>
          <a:xfrm>
            <a:off x="293826" y="246927"/>
            <a:ext cx="95907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497411" y="1522818"/>
            <a:ext cx="108573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800"/>
              <a:buChar char="❖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⮚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>
                <a:solidFill>
                  <a:schemeClr val="lt1"/>
                </a:solidFill>
              </a:defRPr>
            </a:lvl3pPr>
            <a:lvl4pPr indent="-349250" lvl="3" marL="18288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>
                <a:solidFill>
                  <a:schemeClr val="lt1"/>
                </a:solidFill>
              </a:defRPr>
            </a:lvl4pPr>
            <a:lvl5pPr indent="-349250" lvl="4" marL="22860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>
                <a:solidFill>
                  <a:schemeClr val="lt1"/>
                </a:solidFill>
              </a:defRPr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pic>
        <p:nvPicPr>
          <p:cNvPr descr="A blue planet with green circle around it&#10;&#10;AI-generated content may be incorrect." id="93" name="Google Shape;9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848" y="164396"/>
            <a:ext cx="1770326" cy="9520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p11"/>
          <p:cNvCxnSpPr/>
          <p:nvPr/>
        </p:nvCxnSpPr>
        <p:spPr>
          <a:xfrm>
            <a:off x="497411" y="1174325"/>
            <a:ext cx="8922900" cy="0"/>
          </a:xfrm>
          <a:prstGeom prst="straightConnector1">
            <a:avLst/>
          </a:prstGeom>
          <a:noFill/>
          <a:ln cap="rnd" cmpd="sng" w="46575">
            <a:solidFill>
              <a:schemeClr val="lt1">
                <a:alpha val="72940"/>
              </a:schemeClr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34230" l="729" r="729" t="4787"/>
          <a:stretch/>
        </p:blipFill>
        <p:spPr>
          <a:xfrm>
            <a:off x="0" y="950800"/>
            <a:ext cx="12232397" cy="590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 title="WQ-WS-slide1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900133"/>
            <a:ext cx="12192003" cy="495786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2" name="Google Shape;102;p13"/>
          <p:cNvSpPr/>
          <p:nvPr/>
        </p:nvSpPr>
        <p:spPr>
          <a:xfrm>
            <a:off x="0" y="0"/>
            <a:ext cx="12232400" cy="2016000"/>
          </a:xfrm>
          <a:prstGeom prst="rect">
            <a:avLst/>
          </a:prstGeom>
          <a:solidFill>
            <a:srgbClr val="0CBED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3"/>
          <p:cNvSpPr txBox="1"/>
          <p:nvPr>
            <p:ph type="ctrTitle"/>
          </p:nvPr>
        </p:nvSpPr>
        <p:spPr>
          <a:xfrm>
            <a:off x="415611" y="685100"/>
            <a:ext cx="11360800" cy="27368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  <a:defRPr sz="6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1" type="subTitle"/>
          </p:nvPr>
        </p:nvSpPr>
        <p:spPr>
          <a:xfrm>
            <a:off x="435800" y="3698200"/>
            <a:ext cx="11360800" cy="1056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05" name="Google Shape;105;p13" title="CEOS_logo_white_text_righ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00" y="88232"/>
            <a:ext cx="3326464" cy="76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3"/>
          <p:cNvSpPr txBox="1"/>
          <p:nvPr/>
        </p:nvSpPr>
        <p:spPr>
          <a:xfrm>
            <a:off x="6002635" y="6537994"/>
            <a:ext cx="6270000" cy="3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Landsat-9/OLI-2 (NASA Earth Observatory)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/>
          <p:nvPr>
            <p:ph type="title"/>
          </p:nvPr>
        </p:nvSpPr>
        <p:spPr>
          <a:xfrm>
            <a:off x="415600" y="3536067"/>
            <a:ext cx="11360800" cy="1122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109" name="Google Shape;109;p14" title="CEOS_logo_black_text_righ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0967" y="6020833"/>
            <a:ext cx="3124599" cy="72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>
            <a:off x="4733283" y="6187310"/>
            <a:ext cx="7418400" cy="5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Water Quality Workshop | September 11, 2026</a:t>
            </a:r>
            <a:endParaRPr sz="20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11" name="Google Shape;111;p14" title="WQ-WS-slide1.png"/>
          <p:cNvPicPr preferRelativeResize="0"/>
          <p:nvPr/>
        </p:nvPicPr>
        <p:blipFill rotWithShape="1">
          <a:blip r:embed="rId3">
            <a:alphaModFix/>
          </a:blip>
          <a:srcRect b="0" l="0" r="0" t="2334"/>
          <a:stretch/>
        </p:blipFill>
        <p:spPr>
          <a:xfrm>
            <a:off x="0" y="0"/>
            <a:ext cx="12192003" cy="353606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5" title="WQ-WS-slide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" y="0"/>
            <a:ext cx="639587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>
            <p:ph type="title"/>
          </p:nvPr>
        </p:nvSpPr>
        <p:spPr>
          <a:xfrm>
            <a:off x="1366933" y="394467"/>
            <a:ext cx="11360800" cy="76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5" name="Google Shape;115;p15"/>
          <p:cNvSpPr txBox="1"/>
          <p:nvPr>
            <p:ph idx="1" type="body"/>
          </p:nvPr>
        </p:nvSpPr>
        <p:spPr>
          <a:xfrm>
            <a:off x="1366933" y="1337733"/>
            <a:ext cx="102800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6" name="Google Shape;116;p15"/>
          <p:cNvSpPr txBox="1"/>
          <p:nvPr>
            <p:ph idx="12" type="sldNum"/>
          </p:nvPr>
        </p:nvSpPr>
        <p:spPr>
          <a:xfrm>
            <a:off x="11296610" y="6233576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7" name="Google Shape;117;p15" title="CEOS_logo_white_no_tex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67" y="6247518"/>
            <a:ext cx="1322004" cy="52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1621783" y="6286376"/>
            <a:ext cx="7418400" cy="4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Water Quality Workshop | September 11, 2026</a:t>
            </a:r>
            <a:endParaRPr sz="1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6" title="WQ-WS-slide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796134" y="0"/>
            <a:ext cx="639587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>
            <p:ph type="title"/>
          </p:nvPr>
        </p:nvSpPr>
        <p:spPr>
          <a:xfrm>
            <a:off x="277867" y="348567"/>
            <a:ext cx="11360800" cy="76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22" name="Google Shape;122;p16"/>
          <p:cNvSpPr txBox="1"/>
          <p:nvPr>
            <p:ph idx="1" type="body"/>
          </p:nvPr>
        </p:nvSpPr>
        <p:spPr>
          <a:xfrm>
            <a:off x="277867" y="1291833"/>
            <a:ext cx="102800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23" name="Google Shape;123;p16"/>
          <p:cNvSpPr txBox="1"/>
          <p:nvPr>
            <p:ph idx="12" type="sldNum"/>
          </p:nvPr>
        </p:nvSpPr>
        <p:spPr>
          <a:xfrm>
            <a:off x="11296610" y="6233576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4" name="Google Shape;124;p16" title="CEOS_logo_black_no_tex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67" y="6247532"/>
            <a:ext cx="1321998" cy="52479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 txBox="1"/>
          <p:nvPr/>
        </p:nvSpPr>
        <p:spPr>
          <a:xfrm>
            <a:off x="1621783" y="6286376"/>
            <a:ext cx="7418400" cy="4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Water Quality Workshop | September 11, 2026</a:t>
            </a:r>
            <a:endParaRPr sz="1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5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b="1" i="0" sz="4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64" name="Google Shape;64;p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⮚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▪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9250" lvl="3" marL="18288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 i="0" sz="1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9250" lvl="4" marL="22860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 i="0" sz="1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 i="0" sz="1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 i="0" sz="1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 i="0" sz="1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•"/>
              <a:defRPr i="0" sz="1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  <p:sldLayoutId id="2147483654" r:id="rId2"/>
    <p:sldLayoutId id="2147483655" r:id="rId3"/>
    <p:sldLayoutId id="2147483656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"/>
              <a:buNone/>
              <a:defRPr sz="3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7" name="Google Shape;97;p12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○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■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○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■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●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○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■"/>
              <a:defRPr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8" name="Google Shape;98;p12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Relationship Id="rId6" Type="http://schemas.openxmlformats.org/officeDocument/2006/relationships/image" Target="../media/image2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earthobsforum.org/" TargetMode="External"/><Relationship Id="rId4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7.png"/><Relationship Id="rId4" Type="http://schemas.openxmlformats.org/officeDocument/2006/relationships/image" Target="../media/image36.jpg"/><Relationship Id="rId5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jpg"/><Relationship Id="rId4" Type="http://schemas.openxmlformats.org/officeDocument/2006/relationships/image" Target="../media/image32.jpg"/><Relationship Id="rId5" Type="http://schemas.openxmlformats.org/officeDocument/2006/relationships/image" Target="../media/image3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>
            <p:ph type="title"/>
          </p:nvPr>
        </p:nvSpPr>
        <p:spPr>
          <a:xfrm>
            <a:off x="176050" y="8609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Closing Remarks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Julie Robinson, NASA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Alex Held, CSIRO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9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3.2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19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1964000" y="2272357"/>
            <a:ext cx="8264100" cy="12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1" lang="en-GB" sz="2800">
                <a:latin typeface="Montserrat SemiBold"/>
                <a:ea typeface="Montserrat SemiBold"/>
                <a:cs typeface="Montserrat SemiBold"/>
                <a:sym typeface="Montserrat SemiBold"/>
              </a:rPr>
              <a:t>3-6 November 2026</a:t>
            </a:r>
            <a:endParaRPr b="0" i="1" sz="28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1" lang="en-GB" sz="2800">
                <a:latin typeface="Montserrat SemiBold"/>
                <a:ea typeface="Montserrat SemiBold"/>
                <a:cs typeface="Montserrat SemiBold"/>
                <a:sym typeface="Montserrat SemiBold"/>
              </a:rPr>
              <a:t>Hobart</a:t>
            </a:r>
            <a:r>
              <a:rPr b="0" i="1" lang="en-GB" sz="2800">
                <a:latin typeface="Montserrat SemiBold"/>
                <a:ea typeface="Montserrat SemiBold"/>
                <a:cs typeface="Montserrat SemiBold"/>
                <a:sym typeface="Montserrat SemiBold"/>
              </a:rPr>
              <a:t> (Nipaluna), Australia</a:t>
            </a:r>
            <a:endParaRPr b="0" i="1" sz="2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72444" y="6218252"/>
            <a:ext cx="6423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Credit: USGS/NASA Landsat 8</a:t>
            </a:r>
            <a:endParaRPr sz="400"/>
          </a:p>
        </p:txBody>
      </p:sp>
      <p:sp>
        <p:nvSpPr>
          <p:cNvPr id="138" name="Google Shape;138;p18"/>
          <p:cNvSpPr txBox="1"/>
          <p:nvPr/>
        </p:nvSpPr>
        <p:spPr>
          <a:xfrm>
            <a:off x="2084200" y="1102757"/>
            <a:ext cx="80235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2026 CEOS Plenary</a:t>
            </a:r>
            <a:endParaRPr b="1" sz="6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>
          <a:xfrm>
            <a:off x="293826" y="246927"/>
            <a:ext cx="95913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4000"/>
              <a:t>40</a:t>
            </a:r>
            <a:r>
              <a:rPr baseline="30000" lang="en-GB" sz="4000"/>
              <a:t>th</a:t>
            </a:r>
            <a:r>
              <a:rPr lang="en-GB" sz="4000"/>
              <a:t> CEOS Plenary</a:t>
            </a:r>
            <a:endParaRPr sz="4000"/>
          </a:p>
        </p:txBody>
      </p:sp>
      <p:sp>
        <p:nvSpPr>
          <p:cNvPr id="144" name="Google Shape;144;p19"/>
          <p:cNvSpPr txBox="1"/>
          <p:nvPr>
            <p:ph idx="1" type="body"/>
          </p:nvPr>
        </p:nvSpPr>
        <p:spPr>
          <a:xfrm>
            <a:off x="497401" y="1522825"/>
            <a:ext cx="10136100" cy="46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40640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❖"/>
            </a:pPr>
            <a:r>
              <a:rPr lang="en-GB" sz="2400"/>
              <a:t>3-6 November 2026</a:t>
            </a:r>
            <a:endParaRPr sz="2400"/>
          </a:p>
          <a:p>
            <a:pPr indent="-368300" lvl="0" marL="40640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❖"/>
            </a:pPr>
            <a:r>
              <a:rPr lang="en-GB" sz="2400"/>
              <a:t>Hobart, Australia</a:t>
            </a:r>
            <a:endParaRPr sz="2400"/>
          </a:p>
          <a:p>
            <a:pPr indent="0" lvl="0" marL="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0640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 u="sng"/>
          </a:p>
          <a:p>
            <a:pPr indent="0" lvl="0" marL="40640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0" r="0" t="15626"/>
          <a:stretch/>
        </p:blipFill>
        <p:spPr>
          <a:xfrm>
            <a:off x="4860550" y="1430975"/>
            <a:ext cx="4873350" cy="399605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/>
          <p:nvPr/>
        </p:nvSpPr>
        <p:spPr>
          <a:xfrm>
            <a:off x="8631838" y="5124403"/>
            <a:ext cx="250500" cy="270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27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6425694" y="5005720"/>
            <a:ext cx="250500" cy="524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2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5756236" y="4619703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Antarctica</a:t>
            </a:r>
            <a:endParaRPr sz="700">
              <a:solidFill>
                <a:schemeClr val="lt1"/>
              </a:solidFill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 rotWithShape="1">
          <a:blip r:embed="rId4">
            <a:alphaModFix/>
          </a:blip>
          <a:srcRect b="8616" l="0" r="17783" t="15610"/>
          <a:stretch/>
        </p:blipFill>
        <p:spPr>
          <a:xfrm>
            <a:off x="9856550" y="2441222"/>
            <a:ext cx="2130125" cy="2973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19"/>
          <p:cNvCxnSpPr/>
          <p:nvPr/>
        </p:nvCxnSpPr>
        <p:spPr>
          <a:xfrm>
            <a:off x="8819450" y="5326950"/>
            <a:ext cx="1044300" cy="63600"/>
          </a:xfrm>
          <a:prstGeom prst="straightConnector1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19"/>
          <p:cNvCxnSpPr/>
          <p:nvPr/>
        </p:nvCxnSpPr>
        <p:spPr>
          <a:xfrm flipH="1" rot="10800000">
            <a:off x="8798275" y="2441250"/>
            <a:ext cx="1051200" cy="2885700"/>
          </a:xfrm>
          <a:prstGeom prst="straightConnector1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19"/>
          <p:cNvSpPr/>
          <p:nvPr/>
        </p:nvSpPr>
        <p:spPr>
          <a:xfrm>
            <a:off x="10621881" y="3499385"/>
            <a:ext cx="210000" cy="201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27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97367" y="5530133"/>
            <a:ext cx="5828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25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Venue: Hotel Grand Chancellor</a:t>
            </a:r>
            <a:endParaRPr sz="1200"/>
          </a:p>
        </p:txBody>
      </p:sp>
      <p:sp>
        <p:nvSpPr>
          <p:cNvPr id="154" name="Google Shape;154;p19"/>
          <p:cNvSpPr txBox="1"/>
          <p:nvPr/>
        </p:nvSpPr>
        <p:spPr>
          <a:xfrm>
            <a:off x="9887573" y="5427029"/>
            <a:ext cx="2535300" cy="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Credit: European Union Sentinel-2</a:t>
            </a:r>
            <a:endParaRPr sz="300"/>
          </a:p>
        </p:txBody>
      </p:sp>
      <p:pic>
        <p:nvPicPr>
          <p:cNvPr id="155" name="Google Shape;15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68600" y="1190775"/>
            <a:ext cx="1706018" cy="11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 title="Victoria Dock, Hobart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874" y="2606357"/>
            <a:ext cx="4232023" cy="2820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293826" y="246927"/>
            <a:ext cx="9590700" cy="86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Week-at-a-glance</a:t>
            </a:r>
            <a:endParaRPr/>
          </a:p>
        </p:txBody>
      </p:sp>
      <p:sp>
        <p:nvSpPr>
          <p:cNvPr id="162" name="Google Shape;162;p20"/>
          <p:cNvSpPr txBox="1"/>
          <p:nvPr>
            <p:ph idx="1" type="body"/>
          </p:nvPr>
        </p:nvSpPr>
        <p:spPr>
          <a:xfrm>
            <a:off x="293825" y="1288000"/>
            <a:ext cx="6702900" cy="5061300"/>
          </a:xfrm>
          <a:prstGeom prst="rect">
            <a:avLst/>
          </a:prstGeom>
          <a:noFill/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44500" lvl="0" marL="60960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Tuesday, 3rd November:</a:t>
            </a:r>
            <a:endParaRPr sz="2200"/>
          </a:p>
          <a:p>
            <a:pPr indent="-3873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-GB" sz="1800"/>
              <a:t>CEOS Youth Event</a:t>
            </a:r>
            <a:endParaRPr sz="1800"/>
          </a:p>
          <a:p>
            <a:pPr indent="-3873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-GB" sz="1800"/>
              <a:t>Side Meetings</a:t>
            </a:r>
            <a:endParaRPr sz="1800"/>
          </a:p>
          <a:p>
            <a:pPr indent="-3873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-GB" sz="1800"/>
              <a:t>Welcome Reception at the Tasmanian Museum and Art Gallery</a:t>
            </a:r>
            <a:endParaRPr sz="1800"/>
          </a:p>
          <a:p>
            <a:pPr indent="-406400" lvl="2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-GB" sz="1600"/>
              <a:t>Including Islands to Ice Exhibition</a:t>
            </a:r>
            <a:endParaRPr sz="1600"/>
          </a:p>
          <a:p>
            <a:pPr indent="-444500" lvl="0" marL="60960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Wednesday, 4th November:</a:t>
            </a:r>
            <a:endParaRPr sz="2200"/>
          </a:p>
          <a:p>
            <a:pPr indent="-3873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-GB" sz="1800"/>
              <a:t>CEOS Plenary Day 1</a:t>
            </a:r>
            <a:endParaRPr sz="1800"/>
          </a:p>
          <a:p>
            <a:pPr indent="-3873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-GB" sz="1800"/>
              <a:t>Hosted dinner at Mures Upper Deck</a:t>
            </a:r>
            <a:endParaRPr sz="1800"/>
          </a:p>
          <a:p>
            <a:pPr indent="-444500" lvl="0" marL="60960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Thursday, 5th November:</a:t>
            </a:r>
            <a:endParaRPr sz="2200"/>
          </a:p>
          <a:p>
            <a:pPr indent="-3873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-GB" sz="1800"/>
              <a:t>CEOS Plenary Day 2</a:t>
            </a:r>
            <a:endParaRPr sz="1800"/>
          </a:p>
          <a:p>
            <a:pPr indent="-444500" lvl="0" marL="60960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Friday, 6th November:</a:t>
            </a:r>
            <a:endParaRPr sz="2200"/>
          </a:p>
          <a:p>
            <a:pPr indent="-3873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➢"/>
            </a:pPr>
            <a:r>
              <a:rPr lang="en-GB" sz="1800"/>
              <a:t>Antarctic Plenary Experience at the Australian Antarctic Division</a:t>
            </a:r>
            <a:endParaRPr sz="1800"/>
          </a:p>
        </p:txBody>
      </p:sp>
      <p:sp>
        <p:nvSpPr>
          <p:cNvPr id="163" name="Google Shape;163;p20"/>
          <p:cNvSpPr txBox="1"/>
          <p:nvPr>
            <p:ph idx="1" type="body"/>
          </p:nvPr>
        </p:nvSpPr>
        <p:spPr>
          <a:xfrm>
            <a:off x="7229774" y="4925850"/>
            <a:ext cx="4885500" cy="227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en-GB" sz="1600"/>
              <a:t>Australia’s national EO conference (‘</a:t>
            </a:r>
            <a:r>
              <a:rPr i="1" lang="en-GB" sz="1600" u="sng">
                <a:solidFill>
                  <a:schemeClr val="hlink"/>
                </a:solidFill>
                <a:hlinkClick r:id="rId3"/>
              </a:rPr>
              <a:t>Advancing Earth Observation Forum</a:t>
            </a:r>
            <a:r>
              <a:rPr lang="en-GB" sz="1600"/>
              <a:t>’) will take place in Hobart the following week 9-12 November</a:t>
            </a:r>
            <a:endParaRPr sz="1200"/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4">
            <a:alphaModFix/>
          </a:blip>
          <a:srcRect b="0" l="0" r="0" t="11863"/>
          <a:stretch/>
        </p:blipFill>
        <p:spPr>
          <a:xfrm>
            <a:off x="7696875" y="1407325"/>
            <a:ext cx="3716452" cy="218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idx="1" type="body"/>
          </p:nvPr>
        </p:nvSpPr>
        <p:spPr>
          <a:xfrm>
            <a:off x="88575" y="1359350"/>
            <a:ext cx="6382200" cy="4803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April 20-22, 2027 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Char char="▪"/>
            </a:pPr>
            <a:r>
              <a:rPr b="1" lang="en-GB"/>
              <a:t>Side meetings: </a:t>
            </a:r>
            <a:r>
              <a:rPr lang="en-GB"/>
              <a:t>Tuesday 20th 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1000"/>
              </a:spcAft>
              <a:buSzPts val="2400"/>
              <a:buChar char="▪"/>
            </a:pPr>
            <a:r>
              <a:rPr b="1" lang="en-GB"/>
              <a:t>SIT-42: </a:t>
            </a:r>
            <a:r>
              <a:rPr lang="en-GB"/>
              <a:t>Wednesday 21st &amp; Thursday 22nd </a:t>
            </a:r>
            <a:endParaRPr/>
          </a:p>
        </p:txBody>
      </p:sp>
      <p:sp>
        <p:nvSpPr>
          <p:cNvPr id="170" name="Google Shape;170;p2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Further on… SIT-42</a:t>
            </a:r>
            <a:endParaRPr/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850" y="3824813"/>
            <a:ext cx="4815099" cy="240753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 txBox="1"/>
          <p:nvPr>
            <p:ph idx="1" type="body"/>
          </p:nvPr>
        </p:nvSpPr>
        <p:spPr>
          <a:xfrm>
            <a:off x="5477425" y="4813313"/>
            <a:ext cx="6382200" cy="4803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1000"/>
              </a:spcAft>
              <a:buSzPts val="2800"/>
              <a:buChar char="❖"/>
            </a:pPr>
            <a:r>
              <a:rPr lang="en-GB"/>
              <a:t>Back here, at the National Academy of Sciences Washington D.C.</a:t>
            </a:r>
            <a:endParaRPr/>
          </a:p>
        </p:txBody>
      </p:sp>
      <p:pic>
        <p:nvPicPr>
          <p:cNvPr id="173" name="Google Shape;173;p21" title="IMG_7095.jpg"/>
          <p:cNvPicPr preferRelativeResize="0"/>
          <p:nvPr/>
        </p:nvPicPr>
        <p:blipFill rotWithShape="1">
          <a:blip r:embed="rId4">
            <a:alphaModFix/>
          </a:blip>
          <a:srcRect b="27585" l="16106" r="23233" t="34561"/>
          <a:stretch/>
        </p:blipFill>
        <p:spPr>
          <a:xfrm>
            <a:off x="5922175" y="1285975"/>
            <a:ext cx="5815173" cy="2721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 title="Untitled design (6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35250" y="2131600"/>
            <a:ext cx="408425" cy="148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>
            <p:ph idx="1" type="body"/>
          </p:nvPr>
        </p:nvSpPr>
        <p:spPr>
          <a:xfrm>
            <a:off x="176054" y="1178250"/>
            <a:ext cx="57357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September </a:t>
            </a:r>
            <a:r>
              <a:rPr lang="en-GB"/>
              <a:t>7 - 9, </a:t>
            </a:r>
            <a:r>
              <a:rPr lang="en-GB"/>
              <a:t>2027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At the Beckman Center, Irvine, California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Same location as SIT-41</a:t>
            </a:r>
            <a:endParaRPr/>
          </a:p>
        </p:txBody>
      </p:sp>
      <p:sp>
        <p:nvSpPr>
          <p:cNvPr id="180" name="Google Shape;180;p2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SIT TW 2027</a:t>
            </a:r>
            <a:endParaRPr/>
          </a:p>
        </p:txBody>
      </p:sp>
      <p:pic>
        <p:nvPicPr>
          <p:cNvPr id="181" name="Google Shape;18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1750" y="2019675"/>
            <a:ext cx="5841777" cy="43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/>
          <p:cNvPicPr preferRelativeResize="0"/>
          <p:nvPr/>
        </p:nvPicPr>
        <p:blipFill rotWithShape="1">
          <a:blip r:embed="rId4">
            <a:alphaModFix/>
          </a:blip>
          <a:srcRect b="16681" l="0" r="0" t="0"/>
          <a:stretch/>
        </p:blipFill>
        <p:spPr>
          <a:xfrm>
            <a:off x="461013" y="3490950"/>
            <a:ext cx="4535926" cy="282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/>
          <p:nvPr>
            <p:ph type="ctrTitle"/>
          </p:nvPr>
        </p:nvSpPr>
        <p:spPr>
          <a:xfrm>
            <a:off x="171800" y="929067"/>
            <a:ext cx="11848500" cy="2928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500"/>
              <a:t>Remote Sensing of Water Quality</a:t>
            </a:r>
            <a:endParaRPr b="1" sz="4500"/>
          </a:p>
          <a:p>
            <a:pPr indent="0" lvl="0" marL="0" rtl="0" algn="ctr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i="1" lang="en-GB" sz="3700">
                <a:latin typeface="Montserrat Medium"/>
                <a:ea typeface="Montserrat Medium"/>
                <a:cs typeface="Montserrat Medium"/>
                <a:sym typeface="Montserrat Medium"/>
              </a:rPr>
              <a:t>Requirements for Comprehensive Catchment-to-Coast Observation</a:t>
            </a:r>
            <a:endParaRPr i="1" sz="37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8" name="Google Shape;188;p23"/>
          <p:cNvSpPr txBox="1"/>
          <p:nvPr/>
        </p:nvSpPr>
        <p:spPr>
          <a:xfrm>
            <a:off x="2386791" y="4458618"/>
            <a:ext cx="7418400" cy="10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TOMORROW: </a:t>
            </a:r>
            <a:r>
              <a:rPr b="1" lang="en-GB" sz="25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September 11, 2026</a:t>
            </a:r>
            <a:endParaRPr b="1" sz="2500" u="sng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Arrive 08:30 for 09:00 start</a:t>
            </a:r>
            <a:endParaRPr i="1" sz="1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4" title="Slide1 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0628" y="402450"/>
            <a:ext cx="3006275" cy="4248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4" name="Google Shape;194;p24"/>
          <p:cNvSpPr txBox="1"/>
          <p:nvPr>
            <p:ph type="title"/>
          </p:nvPr>
        </p:nvSpPr>
        <p:spPr>
          <a:xfrm>
            <a:off x="1366933" y="177600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Key Objectives</a:t>
            </a:r>
            <a:endParaRPr b="1"/>
          </a:p>
        </p:txBody>
      </p:sp>
      <p:sp>
        <p:nvSpPr>
          <p:cNvPr id="195" name="Google Shape;195;p24"/>
          <p:cNvSpPr txBox="1"/>
          <p:nvPr>
            <p:ph idx="1" type="body"/>
          </p:nvPr>
        </p:nvSpPr>
        <p:spPr>
          <a:xfrm>
            <a:off x="1643150" y="1014900"/>
            <a:ext cx="5729400" cy="492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318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en-GB" sz="2000">
                <a:highlight>
                  <a:srgbClr val="FFFFFF"/>
                </a:highlight>
              </a:rPr>
              <a:t>Advance conceptual alignment, by bringing together terrestrial hydrology and water quality communities.</a:t>
            </a:r>
            <a:endParaRPr sz="2000">
              <a:highlight>
                <a:srgbClr val="FFFFFF"/>
              </a:highlight>
            </a:endParaRPr>
          </a:p>
          <a:p>
            <a:pPr indent="-431800" lvl="0" marL="609600" rtl="0" algn="l">
              <a:spcBef>
                <a:spcPts val="1300"/>
              </a:spcBef>
              <a:spcAft>
                <a:spcPts val="0"/>
              </a:spcAft>
              <a:buClr>
                <a:srgbClr val="424242"/>
              </a:buClr>
              <a:buSzPts val="2000"/>
              <a:buFont typeface="Arial"/>
              <a:buChar char="●"/>
            </a:pPr>
            <a:r>
              <a:rPr lang="en-GB" sz="2000">
                <a:highlight>
                  <a:srgbClr val="FFFFFF"/>
                </a:highlight>
              </a:rPr>
              <a:t>Explore the essential variables for water quality and integration of requirements across the system, and how this translates to end users.</a:t>
            </a:r>
            <a:endParaRPr sz="2000">
              <a:highlight>
                <a:srgbClr val="FFFFFF"/>
              </a:highlight>
            </a:endParaRPr>
          </a:p>
          <a:p>
            <a:pPr indent="-431800" lvl="0" marL="609600" rtl="0" algn="l">
              <a:spcBef>
                <a:spcPts val="1300"/>
              </a:spcBef>
              <a:spcAft>
                <a:spcPts val="0"/>
              </a:spcAft>
              <a:buClr>
                <a:srgbClr val="424242"/>
              </a:buClr>
              <a:buSzPts val="2000"/>
              <a:buFont typeface="Arial"/>
              <a:buChar char="●"/>
            </a:pPr>
            <a:r>
              <a:rPr lang="en-GB" sz="2000">
                <a:highlight>
                  <a:srgbClr val="FFFFFF"/>
                </a:highlight>
              </a:rPr>
              <a:t>Extend understanding and identification of issues through the application of “catchment to coast” thinking to real life use cases.</a:t>
            </a:r>
            <a:endParaRPr sz="2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400"/>
              </a:spcBef>
              <a:spcAft>
                <a:spcPts val="1300"/>
              </a:spcAft>
              <a:buNone/>
            </a:pPr>
            <a:r>
              <a:t/>
            </a:r>
            <a:endParaRPr sz="2000">
              <a:highlight>
                <a:srgbClr val="FFFFFF"/>
              </a:highlight>
            </a:endParaRPr>
          </a:p>
        </p:txBody>
      </p:sp>
      <p:sp>
        <p:nvSpPr>
          <p:cNvPr id="196" name="Google Shape;196;p24"/>
          <p:cNvSpPr txBox="1"/>
          <p:nvPr>
            <p:ph idx="12" type="sldNum"/>
          </p:nvPr>
        </p:nvSpPr>
        <p:spPr>
          <a:xfrm>
            <a:off x="11296610" y="6233576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197" name="Google Shape;197;p24" title="Slide1 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5291" y="1221321"/>
            <a:ext cx="3006275" cy="42481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8" name="Google Shape;198;p24" title="Slide1 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9953" y="2040200"/>
            <a:ext cx="3006275" cy="4248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026 CEOS Chair">
  <a:themeElements>
    <a:clrScheme name="CEO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