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embeddedFontLst>
    <p:embeddedFont>
      <p:font typeface="Montserra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schemas.openxmlformats.org/officeDocument/2006/relationships/font" Target="fonts/Montserrat-boldItalic.fntdata"/><Relationship Id="rId9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6e08bd8aa0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6e08bd8a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5" Type="http://schemas.openxmlformats.org/officeDocument/2006/relationships/image" Target="../media/image3.png"/><Relationship Id="rId6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-114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14" name="Google Shape;1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flipH="1">
            <a:off x="-4784" y="-14542"/>
            <a:ext cx="12199164" cy="6874921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 amt="34000"/>
          </a:blip>
          <a:srcRect b="-8774" l="32582" r="8554" t="2399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6">
            <a:alphaModFix amt="34000"/>
          </a:blip>
          <a:srcRect b="674" l="54017" r="11355" t="36082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/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5" name="Google Shape;25;p3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TW 2026, 8-10 September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3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5" name="Google Shape;35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386632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2" type="body"/>
          </p:nvPr>
        </p:nvSpPr>
        <p:spPr>
          <a:xfrm>
            <a:off x="6296361" y="1445923"/>
            <a:ext cx="5509008" cy="4775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" name="Google Shape;39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4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" name="Google Shape;41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TW 2026, 8-10 September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6" name="Google Shape;46;p5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5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Google Shape;50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TW 2026, 8-10 September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5" name="Google Shape;55;p6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"/>
          <p:cNvSpPr txBox="1"/>
          <p:nvPr>
            <p:ph idx="1" type="body"/>
          </p:nvPr>
        </p:nvSpPr>
        <p:spPr>
          <a:xfrm>
            <a:off x="5180012" y="1373852"/>
            <a:ext cx="6172200" cy="46944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064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6"/>
          <p:cNvSpPr txBox="1"/>
          <p:nvPr>
            <p:ph idx="2" type="body"/>
          </p:nvPr>
        </p:nvSpPr>
        <p:spPr>
          <a:xfrm>
            <a:off x="839788" y="1373852"/>
            <a:ext cx="3932237" cy="4630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i="0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9" name="Google Shape;59;p6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6"/>
          <p:cNvSpPr txBox="1"/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TW 2026, 8-10 September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">
            <a:alphaModFix amt="34000"/>
          </a:blip>
          <a:srcRect b="35419" l="51339" r="-2839" t="3926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" name="Google Shape;9;p1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 flipH="1" rot="10800000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rive.google.com/drive/folders/1OH0u4GRUhYNKPcxyssgZEFkRfwAxPaT8?usp=sharing" TargetMode="External"/><Relationship Id="rId4" Type="http://schemas.openxmlformats.org/officeDocument/2006/relationships/hyperlink" Target="mailto:nasa-sit-chair-2026-27@googlegroup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/>
          <p:nvPr>
            <p:ph type="title"/>
          </p:nvPr>
        </p:nvSpPr>
        <p:spPr>
          <a:xfrm>
            <a:off x="176050" y="860925"/>
            <a:ext cx="8178900" cy="32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6500"/>
              <a:t>Presentation Title</a:t>
            </a:r>
            <a:endParaRPr i="1" sz="3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p7"/>
          <p:cNvSpPr/>
          <p:nvPr/>
        </p:nvSpPr>
        <p:spPr>
          <a:xfrm>
            <a:off x="7272909" y="4252807"/>
            <a:ext cx="4833000" cy="2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Presenter, Organization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Agenda Item</a:t>
            </a: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 X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TW 2026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Washington DC, USA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8-10 September, 2026</a:t>
            </a:r>
            <a:endParaRPr b="1" i="0" sz="22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Presenter Guidelines</a:t>
            </a:r>
            <a:endParaRPr/>
          </a:p>
        </p:txBody>
      </p:sp>
      <p:sp>
        <p:nvSpPr>
          <p:cNvPr id="73" name="Google Shape;73;p8"/>
          <p:cNvSpPr txBox="1"/>
          <p:nvPr/>
        </p:nvSpPr>
        <p:spPr>
          <a:xfrm>
            <a:off x="357100" y="1290950"/>
            <a:ext cx="11594400" cy="42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b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Presenters should name their file using the following convention: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i="0" lang="en-GB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AgendaItemNumber_LastName_Subject </a:t>
            </a:r>
            <a:r>
              <a:rPr i="1" lang="en-GB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(e.g., </a:t>
            </a:r>
            <a:r>
              <a:rPr i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1.1_Surname_Welcome</a:t>
            </a:r>
            <a:r>
              <a:rPr i="1" lang="en-GB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i="1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b="1" i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Documents and presentations should be uploaded to the shared folder to allow for streamlined self service</a:t>
            </a:r>
            <a:endParaRPr b="1" i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b="1"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Shared Presentation Folder</a:t>
            </a:r>
            <a:r>
              <a:rPr b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(default view only, ask for upload/edit permission as required)</a:t>
            </a:r>
            <a:endParaRPr b="1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b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 support</a:t>
            </a:r>
            <a:r>
              <a:rPr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contact the SIT Chair Team: </a:t>
            </a:r>
            <a:r>
              <a:rPr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4"/>
              </a:rPr>
              <a:t>nasa-sit-chair-2026-27@googlegroups.com</a:t>
            </a:r>
            <a:r>
              <a:rPr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❖"/>
            </a:pPr>
            <a:r>
              <a:rPr b="1" lang="en-GB">
                <a:latin typeface="Montserrat"/>
                <a:ea typeface="Montserrat"/>
                <a:cs typeface="Montserrat"/>
                <a:sym typeface="Montserrat"/>
              </a:rPr>
              <a:t>Documents to support discussions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should be 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submitted</a:t>
            </a: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 no later than 1 September 2026, but ideally by </a:t>
            </a:r>
            <a:r>
              <a:rPr b="1" lang="en-GB" u="sng">
                <a:latin typeface="Montserrat"/>
                <a:ea typeface="Montserrat"/>
                <a:cs typeface="Montserrat"/>
                <a:sym typeface="Montserrat"/>
              </a:rPr>
              <a:t>25 August 2026</a:t>
            </a:r>
            <a:endParaRPr b="1" u="sng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i="1"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Reporting to engage discussion or decision is encouraged</a:t>
            </a:r>
            <a:r>
              <a:rPr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but detailed reporting should be provided as pre-meeting reading material or in background slides.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Char char="❖"/>
            </a:pPr>
            <a:r>
              <a:rPr b="1" lang="en-GB" u="sng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explicitly highlight the decisions, outcomes, or actions you are seeking.</a:t>
            </a:r>
            <a:r>
              <a:rPr lang="en-GB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The more explicit you are, the better. i.e., feel free to provide text for a proposed action – it may be revised later, but this approach will help with the efficient preparation of the actions record of the SIT meeting.</a:t>
            </a:r>
            <a:endParaRPr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