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  <p:sldMasterId id="2147483668" r:id="rId4"/>
    <p:sldMasterId id="2147483669" r:id="rId5"/>
    <p:sldMasterId id="214748367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y="6858000" cx="12192000"/>
  <p:notesSz cx="6858000" cy="9144000"/>
  <p:embeddedFontLst>
    <p:embeddedFont>
      <p:font typeface="Montserrat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48" Type="http://schemas.openxmlformats.org/officeDocument/2006/relationships/font" Target="fonts/Montserrat-bold.fntdata"/><Relationship Id="rId47" Type="http://schemas.openxmlformats.org/officeDocument/2006/relationships/font" Target="fonts/Montserrat-regular.fntdata"/><Relationship Id="rId49" Type="http://schemas.openxmlformats.org/officeDocument/2006/relationships/font" Target="fonts/Montserrat-italic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0" Type="http://schemas.openxmlformats.org/officeDocument/2006/relationships/font" Target="fonts/Montserrat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a731773c6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fa731773c6_2_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a731773c6_2_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g3fa731773c6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a731773c6_2_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fa731773c6_2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a731773c6_2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fa731773c6_2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a731773c6_2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3fa731773c6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a731773c6_2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g3fa731773c6_2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a731773c6_2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fa731773c6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a731773c6_2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fa731773c6_2_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a731773c6_2_1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g3fa731773c6_2_1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a731773c6_2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a731773c6_2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a731773c6_2_19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3fa731773c6_2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a731773c6_2_2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g3fa731773c6_2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a731773c6_2_2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g3fa731773c6_2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a731773c6_2_2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fa731773c6_2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a731773c6_2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Tasking is a feedback loop as well as User Needs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Focused on roles and activities CEOS is engaged 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Interviews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Needs to be a pre-evaluation area where needs are identified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Examples of where actors fit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Two feedback loops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User needs but ALSO tasking (e.g. mid-res to high-res after change detection)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Interviewees emphasized that the value chain needs to be adaptable to representing their use/needs-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“Cloud” to Distribution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Embed CEOS Trust Building more prominently - perhaps extend across Pre-Acqu to Midstream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  <p:sp>
        <p:nvSpPr>
          <p:cNvPr id="297" name="Google Shape;297;g3fa731773c6_2_2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a731773c6_2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Focused on roles and activities CEOS is engaged 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Interviews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Needs to be a pre-evaluation area where needs are identified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Examples of where actors fit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Two feedback loops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User needs but ALSO tasking (e.g. mid-res to high-res after change detection)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  <p:sp>
        <p:nvSpPr>
          <p:cNvPr id="303" name="Google Shape;303;g3fa731773c6_2_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a731773c6_2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Tasking is a feedback loop as well as User Needs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Focused on roles and activities CEOS is engaged 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Interviews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Needs to be a pre-evaluation area where needs are identified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Examples of where actors fit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Two feedback loops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User needs but ALSO tasking (e.g. mid-res to high-res after change detection)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Interviewees emphasized that the value chain needs to be adaptable to representing their use/needs-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“Cloud” to Distribution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Embed CEOS Trust Building more prominently - perhaps extend across Pre-Acqu to Midstream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  <p:sp>
        <p:nvSpPr>
          <p:cNvPr id="312" name="Google Shape;312;g3fa731773c6_2_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a731773c6_2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Disaster Context: There are 2 time frames - preparedness and mitigation that operates on years; and warning/response that operates on hours and days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GB">
                <a:solidFill>
                  <a:schemeClr val="dk1"/>
                </a:solidFill>
              </a:rPr>
              <a:t>Interviewees emphasized that the value chain needs to be adaptable to representing their use/needs-</a:t>
            </a:r>
            <a:endParaRPr/>
          </a:p>
        </p:txBody>
      </p:sp>
      <p:sp>
        <p:nvSpPr>
          <p:cNvPr id="318" name="Google Shape;318;g3fa731773c6_2_2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a731773c6_2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fa731773c6_2_2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a731773c6_2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fa731773c6_2_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a731773c6_2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Tasking is a feedback loop as well as User Needs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Focused on roles and activities CEOS is engaged 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Interviews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Needs to be a pre-evaluation area where needs are identified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Examples of where actors fit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Two feedback loops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User needs but ALSO tasking (e.g. mid-res to high-res after change detection)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Interviewees emphasized that the value chain needs to be adaptable to representing their use/needs-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“Cloud” to Distribution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Embed CEOS Trust Building more prominently - perhaps extend across Pre-Acqu to Midstream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  <p:sp>
        <p:nvSpPr>
          <p:cNvPr id="344" name="Google Shape;344;g3fa731773c6_2_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a731773c6_2_2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3fa731773c6_2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a731773c6_2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fa731773c6_2_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a731773c6_2_2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g3fa731773c6_2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Highlights the fact that many activities actually cycle thorugh a process multiple times, maturing as they go. For example, a pilot that becomes a demonstrator that then becomes an element of core observation infrastrcuture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fa731773c6_2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Tasking is a feedback loop as well as User Needs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Focused on roles and activities CEOS is engaged 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Interviews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Needs to be a pre-evaluation area where needs are identified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Examples of where actors fit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Two feedback loops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User needs but ALSO tasking (e.g. mid-res to high-res after change detection)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Interviewees emphasized that the value chain needs to be adaptable to representing their use/needs-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“Cloud” to Distribution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Embed CEOS Trust Building more prominently - perhaps extend across Pre-Acqu to Midstream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  <p:sp>
        <p:nvSpPr>
          <p:cNvPr id="373" name="Google Shape;373;g3fa731773c6_2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a731773c6_2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3fa731773c6_2_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fa731773c6_2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3fa731773c6_2_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a731773c6_2_3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3fa731773c6_2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fa731773c6_2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Interviews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Needs to be a pre-evaluation area where needs are identified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Examples of where actors fit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Two feedback loops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User needs but ALSO tasking (e.g. mid-res to high-res after change detection)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Interviewees emphasized that the value chain needs to be adaptable to representing their use/needs-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“Cloud” to Distribution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Embed CEOS Trust Building more prominently - perhaps extend across Pre-Acqu to Midstream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  <p:sp>
        <p:nvSpPr>
          <p:cNvPr id="407" name="Google Shape;407;g3fa731773c6_2_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fa720595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g3fa7205955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a72059557_0_5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3fa72059557_0_5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g3fa72059557_0_5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fa72059557_0_37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g3fa72059557_0_37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g3fa72059557_0_37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fa72059557_0_50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6" name="Google Shape;466;g3fa72059557_0_50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3fa72059557_0_50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a72059557_0_61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g3fa72059557_0_61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g3fa72059557_0_61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fa72059557_0_73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g3fa72059557_0_73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3fa72059557_0_73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fa72059557_0_107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g3fa72059557_0_107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3fa72059557_0_107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fa72059557_0_117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8" name="Google Shape;538;g3fa72059557_0_117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g3fa72059557_0_117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a72059557_0_129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g3fa72059557_0_129:notes"/>
          <p:cNvSpPr txBox="1"/>
          <p:nvPr>
            <p:ph idx="1" type="body"/>
          </p:nvPr>
        </p:nvSpPr>
        <p:spPr>
          <a:xfrm>
            <a:off x="685800" y="3300413"/>
            <a:ext cx="5486400" cy="27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g3fa72059557_0_129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f97bb738e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3f97bb738e6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2.jpg"/><Relationship Id="rId4" Type="http://schemas.openxmlformats.org/officeDocument/2006/relationships/image" Target="../media/image16.jpg"/><Relationship Id="rId5" Type="http://schemas.openxmlformats.org/officeDocument/2006/relationships/image" Target="../media/image1.png"/><Relationship Id="rId6" Type="http://schemas.openxmlformats.org/officeDocument/2006/relationships/image" Target="../media/image1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2.jpg"/><Relationship Id="rId4" Type="http://schemas.openxmlformats.org/officeDocument/2006/relationships/image" Target="../media/image16.jpg"/><Relationship Id="rId5" Type="http://schemas.openxmlformats.org/officeDocument/2006/relationships/image" Target="../media/image1.png"/><Relationship Id="rId6" Type="http://schemas.openxmlformats.org/officeDocument/2006/relationships/image" Target="../media/image1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jpg"/><Relationship Id="rId3" Type="http://schemas.openxmlformats.org/officeDocument/2006/relationships/image" Target="../media/image2.jpg"/><Relationship Id="rId4" Type="http://schemas.openxmlformats.org/officeDocument/2006/relationships/image" Target="../media/image16.jpg"/><Relationship Id="rId5" Type="http://schemas.openxmlformats.org/officeDocument/2006/relationships/image" Target="../media/image1.png"/><Relationship Id="rId6" Type="http://schemas.openxmlformats.org/officeDocument/2006/relationships/image" Target="../media/image1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6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9"/>
          <p:cNvPicPr preferRelativeResize="0"/>
          <p:nvPr/>
        </p:nvPicPr>
        <p:blipFill rotWithShape="1">
          <a:blip r:embed="rId3">
            <a:alphaModFix/>
          </a:blip>
          <a:srcRect b="-110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70" name="Google Shape;7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9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9"/>
          <p:cNvSpPr/>
          <p:nvPr/>
        </p:nvSpPr>
        <p:spPr>
          <a:xfrm flipH="1">
            <a:off x="-21101" y="-14542"/>
            <a:ext cx="12215481" cy="6870483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74" name="Google Shape;74;p9"/>
          <p:cNvPicPr preferRelativeResize="0"/>
          <p:nvPr/>
        </p:nvPicPr>
        <p:blipFill rotWithShape="1">
          <a:blip r:embed="rId6">
            <a:alphaModFix amt="34000"/>
          </a:blip>
          <a:srcRect b="-8776" l="32582" r="8553" t="2404"/>
          <a:stretch/>
        </p:blipFill>
        <p:spPr>
          <a:xfrm rot="5400000">
            <a:off x="5734365" y="-1016162"/>
            <a:ext cx="5455200" cy="74808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75" name="Google Shape;75;p9"/>
          <p:cNvPicPr preferRelativeResize="0"/>
          <p:nvPr/>
        </p:nvPicPr>
        <p:blipFill rotWithShape="1">
          <a:blip r:embed="rId6">
            <a:alphaModFix amt="34000"/>
          </a:blip>
          <a:srcRect b="677" l="54017" r="11355" t="36080"/>
          <a:stretch/>
        </p:blipFill>
        <p:spPr>
          <a:xfrm rot="-5400000">
            <a:off x="5792644" y="4820060"/>
            <a:ext cx="1719600" cy="23667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76" name="Google Shape;76;p9"/>
          <p:cNvSpPr txBox="1"/>
          <p:nvPr>
            <p:ph type="title"/>
          </p:nvPr>
        </p:nvSpPr>
        <p:spPr>
          <a:xfrm>
            <a:off x="176047" y="175938"/>
            <a:ext cx="61572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0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2" name="Google Shape;82;p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1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87" name="Google Shape;87;p11"/>
          <p:cNvSpPr txBox="1"/>
          <p:nvPr>
            <p:ph idx="1" type="body"/>
          </p:nvPr>
        </p:nvSpPr>
        <p:spPr>
          <a:xfrm>
            <a:off x="386632" y="1445923"/>
            <a:ext cx="55089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8" name="Google Shape;88;p11"/>
          <p:cNvSpPr txBox="1"/>
          <p:nvPr>
            <p:ph idx="2" type="body"/>
          </p:nvPr>
        </p:nvSpPr>
        <p:spPr>
          <a:xfrm>
            <a:off x="6296361" y="1445923"/>
            <a:ext cx="55089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9" name="Google Shape;89;p1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2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4" name="Google Shape;94;p1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3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9" name="Google Shape;99;p13"/>
          <p:cNvSpPr txBox="1"/>
          <p:nvPr>
            <p:ph idx="1" type="body"/>
          </p:nvPr>
        </p:nvSpPr>
        <p:spPr>
          <a:xfrm>
            <a:off x="5180012" y="1373852"/>
            <a:ext cx="6172200" cy="46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2" type="body"/>
          </p:nvPr>
        </p:nvSpPr>
        <p:spPr>
          <a:xfrm>
            <a:off x="839788" y="1373852"/>
            <a:ext cx="3932100" cy="46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1" name="Google Shape;101;p1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6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 b="-110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11" name="Google Shape;11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/>
          <p:nvPr/>
        </p:nvSpPr>
        <p:spPr>
          <a:xfrm flipH="1">
            <a:off x="-21101" y="-14542"/>
            <a:ext cx="12215481" cy="6870483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15" name="Google Shape;115;p15"/>
          <p:cNvPicPr preferRelativeResize="0"/>
          <p:nvPr/>
        </p:nvPicPr>
        <p:blipFill rotWithShape="1">
          <a:blip r:embed="rId6">
            <a:alphaModFix amt="34000"/>
          </a:blip>
          <a:srcRect b="-8776" l="32582" r="8553" t="2404"/>
          <a:stretch/>
        </p:blipFill>
        <p:spPr>
          <a:xfrm rot="5400000">
            <a:off x="5734365" y="-1016162"/>
            <a:ext cx="5455200" cy="74808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 rotWithShape="1">
          <a:blip r:embed="rId6">
            <a:alphaModFix amt="34000"/>
          </a:blip>
          <a:srcRect b="677" l="54017" r="11355" t="36080"/>
          <a:stretch/>
        </p:blipFill>
        <p:spPr>
          <a:xfrm rot="-5400000">
            <a:off x="5792644" y="4820060"/>
            <a:ext cx="1719600" cy="23667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>
            <p:ph type="title"/>
          </p:nvPr>
        </p:nvSpPr>
        <p:spPr>
          <a:xfrm>
            <a:off x="176047" y="175938"/>
            <a:ext cx="61572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22" name="Google Shape;122;p16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6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7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29" name="Google Shape;129;p17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7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 txBox="1"/>
          <p:nvPr>
            <p:ph idx="1" type="body"/>
          </p:nvPr>
        </p:nvSpPr>
        <p:spPr>
          <a:xfrm>
            <a:off x="386632" y="1445923"/>
            <a:ext cx="55089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2" name="Google Shape;132;p17"/>
          <p:cNvSpPr txBox="1"/>
          <p:nvPr>
            <p:ph idx="2" type="body"/>
          </p:nvPr>
        </p:nvSpPr>
        <p:spPr>
          <a:xfrm>
            <a:off x="6296361" y="1445923"/>
            <a:ext cx="55089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3" name="Google Shape;133;p17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17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39" name="Google Shape;139;p18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8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8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1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47" name="Google Shape;147;p19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9"/>
          <p:cNvSpPr txBox="1"/>
          <p:nvPr>
            <p:ph idx="1" type="body"/>
          </p:nvPr>
        </p:nvSpPr>
        <p:spPr>
          <a:xfrm>
            <a:off x="5180012" y="1373852"/>
            <a:ext cx="6172200" cy="46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0" name="Google Shape;150;p19"/>
          <p:cNvSpPr txBox="1"/>
          <p:nvPr>
            <p:ph idx="2" type="body"/>
          </p:nvPr>
        </p:nvSpPr>
        <p:spPr>
          <a:xfrm>
            <a:off x="839788" y="1373852"/>
            <a:ext cx="3932100" cy="46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1" name="Google Shape;151;p19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58" name="Google Shape;158;p21"/>
          <p:cNvCxnSpPr/>
          <p:nvPr/>
        </p:nvCxnSpPr>
        <p:spPr>
          <a:xfrm>
            <a:off x="838200" y="0"/>
            <a:ext cx="0" cy="12765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9" name="Google Shape;159;p21"/>
          <p:cNvSpPr txBox="1"/>
          <p:nvPr>
            <p:ph type="title"/>
          </p:nvPr>
        </p:nvSpPr>
        <p:spPr>
          <a:xfrm>
            <a:off x="970722" y="482860"/>
            <a:ext cx="105156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- 2 columns">
  <p:cSld name="Content - 2 columns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>
            <p:ph idx="1" type="body"/>
          </p:nvPr>
        </p:nvSpPr>
        <p:spPr>
          <a:xfrm>
            <a:off x="6232524" y="1825624"/>
            <a:ext cx="5004000" cy="41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62" name="Google Shape;162;p22"/>
          <p:cNvCxnSpPr/>
          <p:nvPr/>
        </p:nvCxnSpPr>
        <p:spPr>
          <a:xfrm>
            <a:off x="838202" y="0"/>
            <a:ext cx="0" cy="1365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22"/>
          <p:cNvSpPr txBox="1"/>
          <p:nvPr>
            <p:ph type="title"/>
          </p:nvPr>
        </p:nvSpPr>
        <p:spPr>
          <a:xfrm>
            <a:off x="970722" y="575220"/>
            <a:ext cx="10263900" cy="78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4" name="Google Shape;164;p22"/>
          <p:cNvSpPr txBox="1"/>
          <p:nvPr>
            <p:ph idx="2" type="body"/>
          </p:nvPr>
        </p:nvSpPr>
        <p:spPr>
          <a:xfrm>
            <a:off x="967154" y="1825624"/>
            <a:ext cx="5004000" cy="41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Light">
  <p:cSld name="2_Title Slid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59216"/>
                </a:srgbClr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3"/>
          <p:cNvSpPr/>
          <p:nvPr/>
        </p:nvSpPr>
        <p:spPr>
          <a:xfrm>
            <a:off x="0" y="5137150"/>
            <a:ext cx="12192000" cy="1032300"/>
          </a:xfrm>
          <a:prstGeom prst="rect">
            <a:avLst/>
          </a:prstGeom>
          <a:solidFill>
            <a:schemeClr val="dk1">
              <a:alpha val="7255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GB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logo with birds and text&#10;&#10;AI-generated content may be incorrect." id="169" name="Google Shape;16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4706" y="5098200"/>
            <a:ext cx="4617130" cy="11100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and blue earth with a green circle around it&#10;&#10;AI-generated content may be incorrect." id="170" name="Google Shape;17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2821" y="180422"/>
            <a:ext cx="1890242" cy="101654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3"/>
          <p:cNvSpPr txBox="1"/>
          <p:nvPr>
            <p:ph type="title"/>
          </p:nvPr>
        </p:nvSpPr>
        <p:spPr>
          <a:xfrm>
            <a:off x="872924" y="395288"/>
            <a:ext cx="6234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3"/>
          <p:cNvSpPr txBox="1"/>
          <p:nvPr/>
        </p:nvSpPr>
        <p:spPr>
          <a:xfrm>
            <a:off x="-53050" y="6611775"/>
            <a:ext cx="1612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rgbClr val="004F7F"/>
                </a:solidFill>
                <a:latin typeface="Montserrat"/>
                <a:ea typeface="Montserrat"/>
                <a:cs typeface="Montserrat"/>
                <a:sym typeface="Montserrat"/>
              </a:rPr>
              <a:t>Channel Country, Queensland, Australia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rgbClr val="004F7F"/>
                </a:solidFill>
                <a:latin typeface="Montserrat"/>
                <a:ea typeface="Montserrat"/>
                <a:cs typeface="Montserrat"/>
                <a:sym typeface="Montserrat"/>
              </a:rPr>
              <a:t>Captured by Landsat-8 OLI (NASA/USGS)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8"/>
          <p:cNvPicPr preferRelativeResize="0"/>
          <p:nvPr/>
        </p:nvPicPr>
        <p:blipFill rotWithShape="1">
          <a:blip r:embed="rId1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3"/>
    <p:sldLayoutId id="2147483655" r:id="rId4"/>
    <p:sldLayoutId id="2147483656" r:id="rId5"/>
    <p:sldLayoutId id="2147483657" r:id="rId6"/>
    <p:sldLayoutId id="2147483658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14"/>
          <p:cNvPicPr preferRelativeResize="0"/>
          <p:nvPr/>
        </p:nvPicPr>
        <p:blipFill rotWithShape="1">
          <a:blip r:embed="rId1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06" name="Google Shape;106;p14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3"/>
    <p:sldLayoutId id="2147483660" r:id="rId4"/>
    <p:sldLayoutId id="2147483661" r:id="rId5"/>
    <p:sldLayoutId id="2147483662" r:id="rId6"/>
    <p:sldLayoutId id="214748366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b="1" i="0" sz="4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2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⮚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▪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gif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Relationship Id="rId4" Type="http://schemas.openxmlformats.org/officeDocument/2006/relationships/image" Target="../media/image4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type="title"/>
          </p:nvPr>
        </p:nvSpPr>
        <p:spPr>
          <a:xfrm>
            <a:off x="176052" y="175950"/>
            <a:ext cx="92571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7500"/>
              <a:t>CEOS Value Chain</a:t>
            </a:r>
            <a:endParaRPr sz="7500"/>
          </a:p>
        </p:txBody>
      </p:sp>
      <p:sp>
        <p:nvSpPr>
          <p:cNvPr id="178" name="Google Shape;178;p24"/>
          <p:cNvSpPr/>
          <p:nvPr/>
        </p:nvSpPr>
        <p:spPr>
          <a:xfrm>
            <a:off x="7233175" y="4624201"/>
            <a:ext cx="48330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4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3445F"/>
                </a:solidFill>
                <a:latin typeface="Montserrat"/>
                <a:ea typeface="Montserrat"/>
                <a:cs typeface="Montserrat"/>
                <a:sym typeface="Montserrat"/>
              </a:rPr>
              <a:t>Robert Cheetham, </a:t>
            </a:r>
            <a:endParaRPr b="1" sz="2200">
              <a:solidFill>
                <a:srgbClr val="33445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3445F"/>
                </a:solidFill>
                <a:latin typeface="Montserrat"/>
                <a:ea typeface="Montserrat"/>
                <a:cs typeface="Montserrat"/>
                <a:sym typeface="Montserrat"/>
              </a:rPr>
              <a:t>NASA SIT Chair Team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GB" sz="2200">
                <a:solidFill>
                  <a:srgbClr val="33445F"/>
                </a:solidFill>
                <a:latin typeface="Montserrat"/>
                <a:ea typeface="Montserrat"/>
                <a:cs typeface="Montserrat"/>
                <a:sym typeface="Montserrat"/>
              </a:rPr>
              <a:t>W1.1: Data Value Chain</a:t>
            </a:r>
            <a:endParaRPr b="1" sz="2200">
              <a:solidFill>
                <a:srgbClr val="33445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3445F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rgbClr val="33445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3445F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rgbClr val="33445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33445F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rgbClr val="33445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CEOS Value Chain</a:t>
            </a:r>
            <a:endParaRPr/>
          </a:p>
        </p:txBody>
      </p:sp>
      <p:pic>
        <p:nvPicPr>
          <p:cNvPr id="185" name="Google Shape;185;p25"/>
          <p:cNvPicPr preferRelativeResize="0"/>
          <p:nvPr/>
        </p:nvPicPr>
        <p:blipFill rotWithShape="1">
          <a:blip r:embed="rId3">
            <a:alphaModFix/>
          </a:blip>
          <a:srcRect b="0" l="42063" r="0" t="11040"/>
          <a:stretch/>
        </p:blipFill>
        <p:spPr>
          <a:xfrm>
            <a:off x="5347267" y="1113100"/>
            <a:ext cx="6686703" cy="518926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 txBox="1"/>
          <p:nvPr/>
        </p:nvSpPr>
        <p:spPr>
          <a:xfrm>
            <a:off x="343730" y="1339533"/>
            <a:ext cx="4734900" cy="46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152400" lvl="0" marL="215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</a:pPr>
            <a:r>
              <a:rPr b="0" i="0" lang="en-GB" sz="2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Strengthen internal organizational resilience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2400" lvl="0" marL="215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</a:pPr>
            <a:r>
              <a:rPr b="0" i="0" lang="en-GB" sz="2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Understand where new activities (biodiversity, wildfire, etc.) align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2400" lvl="0" marL="215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</a:pPr>
            <a:r>
              <a:rPr b="0" i="0" lang="en-GB" sz="2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Understand gaps and roles where commercial engagement could be increased or improved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2400" lvl="0" marL="215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</a:pPr>
            <a:r>
              <a:rPr b="0" i="0" lang="en-GB" sz="2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Realize and increase capture of downstream impact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CEOS Value Chain</a:t>
            </a:r>
            <a:endParaRPr/>
          </a:p>
        </p:txBody>
      </p:sp>
      <p:pic>
        <p:nvPicPr>
          <p:cNvPr id="192" name="Google Shape;192;p26"/>
          <p:cNvPicPr preferRelativeResize="0"/>
          <p:nvPr/>
        </p:nvPicPr>
        <p:blipFill rotWithShape="1">
          <a:blip r:embed="rId3">
            <a:alphaModFix/>
          </a:blip>
          <a:srcRect b="0" l="42063" r="0" t="11040"/>
          <a:stretch/>
        </p:blipFill>
        <p:spPr>
          <a:xfrm>
            <a:off x="5347267" y="1113100"/>
            <a:ext cx="6686703" cy="5189268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 txBox="1"/>
          <p:nvPr/>
        </p:nvSpPr>
        <p:spPr>
          <a:xfrm>
            <a:off x="343725" y="1339517"/>
            <a:ext cx="4734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152400" lvl="0" marL="215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longer accurate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2400" lvl="0" marL="215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Emphasize impact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52400" lvl="0" marL="2159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Ecosystem has changed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/>
          <p:nvPr/>
        </p:nvSpPr>
        <p:spPr>
          <a:xfrm>
            <a:off x="94020" y="103248"/>
            <a:ext cx="8668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Who did we talk to?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8484029" y="1078650"/>
            <a:ext cx="3565800" cy="5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External</a:t>
            </a:r>
            <a:endParaRPr b="1"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AWS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Cesium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Clark University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Climate Spark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Common Space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EarthDaily Analytics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Esri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GEO Secretariat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LGND AI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moreGeo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OGC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Pixxel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Synspective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Terrawatch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Umbra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WGIC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4046974" y="1078650"/>
            <a:ext cx="3631800" cy="49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Agencies</a:t>
            </a:r>
            <a:endParaRPr b="1"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ASI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GA / </a:t>
            </a: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CSIRO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European Commission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ESA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EUMETSAT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ISRO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JAXA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NASA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NOSA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NRCAN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SANSA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UK Space Agency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188025" y="1078650"/>
            <a:ext cx="30537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Internal</a:t>
            </a:r>
            <a:endParaRPr b="1"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2026 Chair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2027 Chair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SIT Chair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Secretariat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SEO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ARD OG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WGISS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WGDisasters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WGCapD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4606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LSI-VC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CEOS Value Chain</a:t>
            </a:r>
            <a:endParaRPr/>
          </a:p>
        </p:txBody>
      </p:sp>
      <p:sp>
        <p:nvSpPr>
          <p:cNvPr id="207" name="Google Shape;207;p28"/>
          <p:cNvSpPr txBox="1"/>
          <p:nvPr/>
        </p:nvSpPr>
        <p:spPr>
          <a:xfrm>
            <a:off x="1035550" y="1339525"/>
            <a:ext cx="9375300" cy="3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Not a lot of consensus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reference a value chain regularly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rarely do so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Linear construct is inadequate (but everyone fell back to it when speaking)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Feedback loops and value circles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Value Chain Skepticism</a:t>
            </a:r>
            <a:endParaRPr/>
          </a:p>
        </p:txBody>
      </p:sp>
      <p:sp>
        <p:nvSpPr>
          <p:cNvPr id="213" name="Google Shape;213;p29"/>
          <p:cNvSpPr txBox="1"/>
          <p:nvPr/>
        </p:nvSpPr>
        <p:spPr>
          <a:xfrm>
            <a:off x="1035550" y="1094532"/>
            <a:ext cx="10562700" cy="52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Context-dependent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Research vs. Operations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Science vs. Commercial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flow vs. Stakeholder priorities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Multitude of partners and contributors can't be represented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Multiple time scales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Focus on data and information production but at the expense of long-term archival maintenance and other data collection modes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/>
          <p:nvPr>
            <p:ph type="title"/>
          </p:nvPr>
        </p:nvSpPr>
        <p:spPr>
          <a:xfrm>
            <a:off x="43233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No</a:t>
            </a:r>
            <a:r>
              <a:rPr lang="en-GB"/>
              <a:t> Common Scope of Value Chain</a:t>
            </a:r>
            <a:endParaRPr/>
          </a:p>
        </p:txBody>
      </p:sp>
      <p:sp>
        <p:nvSpPr>
          <p:cNvPr id="219" name="Google Shape;219;p30"/>
          <p:cNvSpPr txBox="1"/>
          <p:nvPr/>
        </p:nvSpPr>
        <p:spPr>
          <a:xfrm>
            <a:off x="1035550" y="1339525"/>
            <a:ext cx="10562700" cy="40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members avoid downstream activities in order to avoid competing with commercial activity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members have a service delivery mandate and are active across the entire value chain with significant attention to applications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WGs and VCs have developed organically based on member agency interest - no systematic coverage of the entire value chain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/>
        </p:nvSpPr>
        <p:spPr>
          <a:xfrm>
            <a:off x="94025" y="103250"/>
            <a:ext cx="9498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Terrawatch EO Value Chain</a:t>
            </a:r>
            <a:endParaRPr sz="9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5" name="Google Shape;22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5925" y="1141725"/>
            <a:ext cx="8359175" cy="527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2"/>
          <p:cNvSpPr/>
          <p:nvPr/>
        </p:nvSpPr>
        <p:spPr>
          <a:xfrm>
            <a:off x="2438398" y="2425150"/>
            <a:ext cx="1464300" cy="2504700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4552120" y="2425148"/>
            <a:ext cx="1464300" cy="2504700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2"/>
          <p:cNvSpPr/>
          <p:nvPr/>
        </p:nvSpPr>
        <p:spPr>
          <a:xfrm>
            <a:off x="8763001" y="2425148"/>
            <a:ext cx="1464300" cy="2504700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6665843" y="2425148"/>
            <a:ext cx="1464300" cy="2504700"/>
          </a:xfrm>
          <a:prstGeom prst="roundRect">
            <a:avLst>
              <a:gd fmla="val 16667" name="adj"/>
            </a:avLst>
          </a:prstGeom>
          <a:noFill/>
          <a:ln cap="flat" cmpd="sng" w="635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2"/>
          <p:cNvSpPr/>
          <p:nvPr/>
        </p:nvSpPr>
        <p:spPr>
          <a:xfrm>
            <a:off x="3969023" y="3001618"/>
            <a:ext cx="546600" cy="278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8D8D8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2"/>
          <p:cNvSpPr/>
          <p:nvPr/>
        </p:nvSpPr>
        <p:spPr>
          <a:xfrm>
            <a:off x="6076119" y="3001618"/>
            <a:ext cx="546600" cy="278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8D8D8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2"/>
          <p:cNvSpPr/>
          <p:nvPr/>
        </p:nvSpPr>
        <p:spPr>
          <a:xfrm>
            <a:off x="8186529" y="3001618"/>
            <a:ext cx="546600" cy="278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8D8D8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2"/>
          <p:cNvSpPr/>
          <p:nvPr/>
        </p:nvSpPr>
        <p:spPr>
          <a:xfrm rot="10800000">
            <a:off x="8156766" y="3978862"/>
            <a:ext cx="546600" cy="278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8D8D8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2"/>
          <p:cNvSpPr/>
          <p:nvPr/>
        </p:nvSpPr>
        <p:spPr>
          <a:xfrm rot="10800000">
            <a:off x="6052981" y="3978862"/>
            <a:ext cx="546600" cy="278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8D8D8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2"/>
          <p:cNvSpPr/>
          <p:nvPr/>
        </p:nvSpPr>
        <p:spPr>
          <a:xfrm rot="10800000">
            <a:off x="3939259" y="3978862"/>
            <a:ext cx="546600" cy="278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8D8D8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2"/>
          <p:cNvSpPr txBox="1"/>
          <p:nvPr/>
        </p:nvSpPr>
        <p:spPr>
          <a:xfrm>
            <a:off x="2857024" y="2425147"/>
            <a:ext cx="625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Decide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2"/>
          <p:cNvSpPr txBox="1"/>
          <p:nvPr/>
        </p:nvSpPr>
        <p:spPr>
          <a:xfrm>
            <a:off x="5004516" y="2425147"/>
            <a:ext cx="538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Apply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2"/>
          <p:cNvSpPr txBox="1"/>
          <p:nvPr/>
        </p:nvSpPr>
        <p:spPr>
          <a:xfrm>
            <a:off x="6841622" y="2426864"/>
            <a:ext cx="1196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Data Production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9206482" y="2425147"/>
            <a:ext cx="585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Sense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2"/>
          <p:cNvSpPr txBox="1"/>
          <p:nvPr/>
        </p:nvSpPr>
        <p:spPr>
          <a:xfrm rot="-5400000">
            <a:off x="1045106" y="3492807"/>
            <a:ext cx="189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Data/Information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2"/>
          <p:cNvSpPr/>
          <p:nvPr/>
        </p:nvSpPr>
        <p:spPr>
          <a:xfrm rot="5400000">
            <a:off x="5917134" y="813268"/>
            <a:ext cx="854700" cy="23655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2"/>
          <p:cNvSpPr/>
          <p:nvPr/>
        </p:nvSpPr>
        <p:spPr>
          <a:xfrm rot="5400000">
            <a:off x="3533616" y="724996"/>
            <a:ext cx="854700" cy="25482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2"/>
          <p:cNvSpPr/>
          <p:nvPr/>
        </p:nvSpPr>
        <p:spPr>
          <a:xfrm rot="5400000">
            <a:off x="8153437" y="788125"/>
            <a:ext cx="854700" cy="23655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2"/>
          <p:cNvSpPr txBox="1"/>
          <p:nvPr/>
        </p:nvSpPr>
        <p:spPr>
          <a:xfrm>
            <a:off x="5090083" y="910244"/>
            <a:ext cx="2352000" cy="3693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Fitness for Purpose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2"/>
          <p:cNvSpPr txBox="1"/>
          <p:nvPr/>
        </p:nvSpPr>
        <p:spPr>
          <a:xfrm>
            <a:off x="5548823" y="6235514"/>
            <a:ext cx="1236300" cy="3693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2"/>
          <p:cNvSpPr txBox="1"/>
          <p:nvPr/>
        </p:nvSpPr>
        <p:spPr>
          <a:xfrm>
            <a:off x="2636838" y="3144778"/>
            <a:ext cx="10158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Needs identified for Policy and Decision 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2"/>
          <p:cNvSpPr txBox="1"/>
          <p:nvPr/>
        </p:nvSpPr>
        <p:spPr>
          <a:xfrm>
            <a:off x="4770321" y="3103072"/>
            <a:ext cx="10158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Resulting requirements for applications, indicators, models and Services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2"/>
          <p:cNvSpPr txBox="1"/>
          <p:nvPr/>
        </p:nvSpPr>
        <p:spPr>
          <a:xfrm>
            <a:off x="6890129" y="3095981"/>
            <a:ext cx="1015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Resulting requirements for Data Products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2"/>
          <p:cNvSpPr txBox="1"/>
          <p:nvPr/>
        </p:nvSpPr>
        <p:spPr>
          <a:xfrm>
            <a:off x="8957632" y="3095980"/>
            <a:ext cx="1015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Resulting requirements for observations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2"/>
          <p:cNvSpPr/>
          <p:nvPr/>
        </p:nvSpPr>
        <p:spPr>
          <a:xfrm rot="-5400000">
            <a:off x="6001920" y="4211868"/>
            <a:ext cx="854700" cy="23655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2"/>
          <p:cNvSpPr/>
          <p:nvPr/>
        </p:nvSpPr>
        <p:spPr>
          <a:xfrm rot="-5400000">
            <a:off x="3640827" y="4113761"/>
            <a:ext cx="854700" cy="25482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2"/>
          <p:cNvSpPr/>
          <p:nvPr/>
        </p:nvSpPr>
        <p:spPr>
          <a:xfrm rot="-5400000">
            <a:off x="8305829" y="4222923"/>
            <a:ext cx="854700" cy="23655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12700">
            <a:solidFill>
              <a:srgbClr val="4D94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2"/>
          <p:cNvSpPr txBox="1"/>
          <p:nvPr>
            <p:ph type="title"/>
          </p:nvPr>
        </p:nvSpPr>
        <p:spPr>
          <a:xfrm>
            <a:off x="876300" y="89225"/>
            <a:ext cx="113157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GB">
                <a:solidFill>
                  <a:srgbClr val="FF0000"/>
                </a:solidFill>
              </a:rPr>
              <a:t>Value Chain</a:t>
            </a:r>
            <a:r>
              <a:rPr lang="en-GB"/>
              <a:t>: Targets &amp; </a:t>
            </a:r>
            <a:r>
              <a:rPr lang="en-GB">
                <a:solidFill>
                  <a:srgbClr val="FF0000"/>
                </a:solidFill>
              </a:rPr>
              <a:t>Indicators for Decision Making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3453476" y="4984298"/>
            <a:ext cx="1133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2"/>
          <p:cNvSpPr txBox="1"/>
          <p:nvPr/>
        </p:nvSpPr>
        <p:spPr>
          <a:xfrm>
            <a:off x="5395635" y="4978258"/>
            <a:ext cx="200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Ground Segment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2"/>
          <p:cNvSpPr txBox="1"/>
          <p:nvPr/>
        </p:nvSpPr>
        <p:spPr>
          <a:xfrm>
            <a:off x="7774294" y="4963683"/>
            <a:ext cx="1826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Space Segment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2"/>
          <p:cNvSpPr txBox="1"/>
          <p:nvPr/>
        </p:nvSpPr>
        <p:spPr>
          <a:xfrm>
            <a:off x="9513652" y="869004"/>
            <a:ext cx="2418900" cy="523200"/>
          </a:xfrm>
          <a:prstGeom prst="rect">
            <a:avLst/>
          </a:prstGeom>
          <a:solidFill>
            <a:srgbClr val="DAEAA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European Commission (EC) Perspective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Geoscience Australia</a:t>
            </a:r>
            <a:endParaRPr/>
          </a:p>
        </p:txBody>
      </p:sp>
      <p:pic>
        <p:nvPicPr>
          <p:cNvPr id="267" name="Google Shape;26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686" y="1059775"/>
            <a:ext cx="10347251" cy="579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CEOS Roles with greatest impact</a:t>
            </a:r>
            <a:endParaRPr/>
          </a:p>
        </p:txBody>
      </p:sp>
      <p:sp>
        <p:nvSpPr>
          <p:cNvPr id="273" name="Google Shape;273;p34"/>
          <p:cNvSpPr txBox="1"/>
          <p:nvPr/>
        </p:nvSpPr>
        <p:spPr>
          <a:xfrm>
            <a:off x="338950" y="1336350"/>
            <a:ext cx="6200700" cy="53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Pre-Acquisition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Community needs assessment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Outreach and support to emerging market agencies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Coordinating multiple national agencies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Visibility into coverage gaps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MIM survey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COVE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34"/>
          <p:cNvSpPr txBox="1"/>
          <p:nvPr/>
        </p:nvSpPr>
        <p:spPr>
          <a:xfrm>
            <a:off x="7079781" y="1339525"/>
            <a:ext cx="4748400" cy="5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Upstream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Cal/Val Portal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Calibration Networks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RadCalNet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SARCalNet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HyperNet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○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TIRCalNet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Virtual Constellations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CEOS Roles with greatest impact</a:t>
            </a:r>
            <a:endParaRPr/>
          </a:p>
        </p:txBody>
      </p:sp>
      <p:sp>
        <p:nvSpPr>
          <p:cNvPr id="280" name="Google Shape;280;p35"/>
          <p:cNvSpPr txBox="1"/>
          <p:nvPr/>
        </p:nvSpPr>
        <p:spPr>
          <a:xfrm>
            <a:off x="320024" y="1339526"/>
            <a:ext cx="6020400" cy="45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Midstream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CEOS-ARD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Promoting standards adoption by national agencies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WGISS/OGC Common Metadata Model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AVHRR data archive recovery efforts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35"/>
          <p:cNvSpPr txBox="1"/>
          <p:nvPr/>
        </p:nvSpPr>
        <p:spPr>
          <a:xfrm>
            <a:off x="6823875" y="1339525"/>
            <a:ext cx="5018400" cy="20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Downstream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Thematic Working Groups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GSNL Supersites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6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CEOS Role - Intangibles</a:t>
            </a:r>
            <a:endParaRPr/>
          </a:p>
        </p:txBody>
      </p:sp>
      <p:sp>
        <p:nvSpPr>
          <p:cNvPr id="287" name="Google Shape;287;p36"/>
          <p:cNvSpPr txBox="1"/>
          <p:nvPr/>
        </p:nvSpPr>
        <p:spPr>
          <a:xfrm>
            <a:off x="1035550" y="1339525"/>
            <a:ext cx="10562700" cy="45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Coordination and collaboration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Relationship-building through dinner and corridor conversations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Knowledge transfer and best practices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GitHub org - glossary, etc.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Lends authority to collaborative efforts - a CEOS recommendation is more trusted than a bilateral effort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Cultivating trust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36"/>
          <p:cNvSpPr/>
          <p:nvPr/>
        </p:nvSpPr>
        <p:spPr>
          <a:xfrm>
            <a:off x="648950" y="5260650"/>
            <a:ext cx="4597800" cy="75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7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Value Chain Discussion Activity</a:t>
            </a:r>
            <a:endParaRPr/>
          </a:p>
        </p:txBody>
      </p:sp>
      <p:sp>
        <p:nvSpPr>
          <p:cNvPr id="294" name="Google Shape;294;p37"/>
          <p:cNvSpPr txBox="1"/>
          <p:nvPr/>
        </p:nvSpPr>
        <p:spPr>
          <a:xfrm>
            <a:off x="1035550" y="1092625"/>
            <a:ext cx="10901100" cy="57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ork together as a table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 table has a couple of sets of printouts of the value chain options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Together discuss 4 questions: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08000" lvl="1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○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1) What tradeoffs does each value chain representation offer?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08000" lvl="1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○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2) If you had to pick one option to publish on the CEOS web site, which one would you choose? Why?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08000" lvl="1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○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3) Would it make sense to publish a second value chain? If so which one would you choose?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08000" lvl="1" marL="1219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○"/>
            </a:pP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4) </a:t>
            </a:r>
            <a:r>
              <a:rPr lang="en-GB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Would it be helpful to consider publishing an interactive value chain on the CEOS web site based on the Context Value Chain approach?</a:t>
            </a:r>
            <a:endParaRPr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45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8"/>
          <p:cNvSpPr txBox="1"/>
          <p:nvPr/>
        </p:nvSpPr>
        <p:spPr>
          <a:xfrm>
            <a:off x="1849425" y="2954425"/>
            <a:ext cx="8832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08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AutoNum type="arabicPeriod"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Generic Linear Value Chain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/>
        </p:nvSpPr>
        <p:spPr>
          <a:xfrm>
            <a:off x="94025" y="103250"/>
            <a:ext cx="9498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08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AutoNum type="arabicPeriod"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Generic EO Value Chain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6" name="Google Shape;306;p39" title="Diagram-1-EO Value Chain - updated.png"/>
          <p:cNvPicPr preferRelativeResize="0"/>
          <p:nvPr/>
        </p:nvPicPr>
        <p:blipFill rotWithShape="1">
          <a:blip r:embed="rId3">
            <a:alphaModFix/>
          </a:blip>
          <a:srcRect b="16632" l="0" r="6253" t="0"/>
          <a:stretch/>
        </p:blipFill>
        <p:spPr>
          <a:xfrm>
            <a:off x="0" y="0"/>
            <a:ext cx="12146898" cy="679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9"/>
          <p:cNvSpPr/>
          <p:nvPr/>
        </p:nvSpPr>
        <p:spPr>
          <a:xfrm>
            <a:off x="989100" y="3417225"/>
            <a:ext cx="8886300" cy="759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9"/>
          <p:cNvSpPr/>
          <p:nvPr/>
        </p:nvSpPr>
        <p:spPr>
          <a:xfrm>
            <a:off x="1239375" y="103250"/>
            <a:ext cx="2190600" cy="5157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9"/>
          <p:cNvSpPr/>
          <p:nvPr/>
        </p:nvSpPr>
        <p:spPr>
          <a:xfrm>
            <a:off x="1169925" y="5421350"/>
            <a:ext cx="10243800" cy="1377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45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0"/>
          <p:cNvSpPr txBox="1"/>
          <p:nvPr/>
        </p:nvSpPr>
        <p:spPr>
          <a:xfrm>
            <a:off x="1956600" y="3044250"/>
            <a:ext cx="8895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Context-specific Value Chain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1"/>
          <p:cNvSpPr txBox="1"/>
          <p:nvPr/>
        </p:nvSpPr>
        <p:spPr>
          <a:xfrm>
            <a:off x="94025" y="103250"/>
            <a:ext cx="9573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2a. Context: Disaster Planning/Response</a:t>
            </a:r>
            <a:endParaRPr sz="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41" title="Context-Disas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1"/>
          <p:cNvSpPr/>
          <p:nvPr/>
        </p:nvSpPr>
        <p:spPr>
          <a:xfrm>
            <a:off x="0" y="278775"/>
            <a:ext cx="2319300" cy="231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1"/>
          <p:cNvSpPr/>
          <p:nvPr/>
        </p:nvSpPr>
        <p:spPr>
          <a:xfrm>
            <a:off x="0" y="990000"/>
            <a:ext cx="12062400" cy="20796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1"/>
          <p:cNvSpPr/>
          <p:nvPr/>
        </p:nvSpPr>
        <p:spPr>
          <a:xfrm>
            <a:off x="64800" y="3448200"/>
            <a:ext cx="12062400" cy="1105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1"/>
          <p:cNvSpPr/>
          <p:nvPr/>
        </p:nvSpPr>
        <p:spPr>
          <a:xfrm>
            <a:off x="0" y="4554000"/>
            <a:ext cx="12062400" cy="1105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1"/>
          <p:cNvSpPr/>
          <p:nvPr/>
        </p:nvSpPr>
        <p:spPr>
          <a:xfrm>
            <a:off x="64800" y="5659800"/>
            <a:ext cx="11997600" cy="1105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/>
          <p:nvPr/>
        </p:nvSpPr>
        <p:spPr>
          <a:xfrm>
            <a:off x="94025" y="103250"/>
            <a:ext cx="9580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2c. Context: Coast VC</a:t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3" name="Google Shape;333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4" name="Google Shape;334;p42" title="Context-Coast-V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3"/>
          <p:cNvSpPr txBox="1"/>
          <p:nvPr/>
        </p:nvSpPr>
        <p:spPr>
          <a:xfrm>
            <a:off x="94025" y="103250"/>
            <a:ext cx="9580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2b. </a:t>
            </a:r>
            <a:r>
              <a:rPr lang="en-GB"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Context: Commercial Constellations</a:t>
            </a:r>
            <a:endParaRPr sz="7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1" name="Google Shape;341;p43" title="Context-Commercial-Constellation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45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4"/>
          <p:cNvSpPr txBox="1"/>
          <p:nvPr/>
        </p:nvSpPr>
        <p:spPr>
          <a:xfrm>
            <a:off x="3233275" y="3044250"/>
            <a:ext cx="5341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EO Value Cycle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5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Circles</a:t>
            </a:r>
            <a:endParaRPr/>
          </a:p>
        </p:txBody>
      </p:sp>
      <p:pic>
        <p:nvPicPr>
          <p:cNvPr id="353" name="Google Shape;353;p45"/>
          <p:cNvPicPr preferRelativeResize="0"/>
          <p:nvPr/>
        </p:nvPicPr>
        <p:blipFill rotWithShape="1">
          <a:blip r:embed="rId3">
            <a:alphaModFix/>
          </a:blip>
          <a:srcRect b="0" l="0" r="0" t="6139"/>
          <a:stretch/>
        </p:blipFill>
        <p:spPr>
          <a:xfrm>
            <a:off x="2813950" y="0"/>
            <a:ext cx="6519900" cy="706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6"/>
          <p:cNvSpPr txBox="1"/>
          <p:nvPr/>
        </p:nvSpPr>
        <p:spPr>
          <a:xfrm>
            <a:off x="94025" y="103250"/>
            <a:ext cx="94986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4. Value Cycle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0" name="Google Shape;360;p46" title="Diagram-5d-CEOS-Nested-Arcs.png"/>
          <p:cNvPicPr preferRelativeResize="0"/>
          <p:nvPr/>
        </p:nvPicPr>
        <p:blipFill rotWithShape="1">
          <a:blip r:embed="rId3">
            <a:alphaModFix/>
          </a:blip>
          <a:srcRect b="3668" l="0" r="11956" t="8374"/>
          <a:stretch/>
        </p:blipFill>
        <p:spPr>
          <a:xfrm>
            <a:off x="0" y="3413"/>
            <a:ext cx="12192000" cy="6851177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6"/>
          <p:cNvSpPr/>
          <p:nvPr/>
        </p:nvSpPr>
        <p:spPr>
          <a:xfrm>
            <a:off x="180875" y="319775"/>
            <a:ext cx="3234300" cy="4510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6"/>
          <p:cNvSpPr/>
          <p:nvPr/>
        </p:nvSpPr>
        <p:spPr>
          <a:xfrm>
            <a:off x="4994625" y="103250"/>
            <a:ext cx="7197300" cy="6641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6"/>
          <p:cNvSpPr/>
          <p:nvPr/>
        </p:nvSpPr>
        <p:spPr>
          <a:xfrm>
            <a:off x="94025" y="5029550"/>
            <a:ext cx="2485500" cy="1715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7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Helical</a:t>
            </a:r>
            <a:endParaRPr/>
          </a:p>
        </p:txBody>
      </p:sp>
      <p:pic>
        <p:nvPicPr>
          <p:cNvPr id="369" name="Google Shape;369;p47" title="Diagram-7-Helix-Value-Cha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975" y="910050"/>
            <a:ext cx="10574100" cy="5947949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7"/>
          <p:cNvSpPr/>
          <p:nvPr/>
        </p:nvSpPr>
        <p:spPr>
          <a:xfrm>
            <a:off x="576450" y="4813400"/>
            <a:ext cx="3012000" cy="1585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45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8"/>
          <p:cNvSpPr txBox="1"/>
          <p:nvPr/>
        </p:nvSpPr>
        <p:spPr>
          <a:xfrm>
            <a:off x="1956600" y="3044250"/>
            <a:ext cx="8480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Future with AI Value Chain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9"/>
          <p:cNvSpPr txBox="1"/>
          <p:nvPr/>
        </p:nvSpPr>
        <p:spPr>
          <a:xfrm>
            <a:off x="94025" y="103250"/>
            <a:ext cx="94986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Future with AI as Consumer 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2" name="Google Shape;382;p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3" name="Google Shape;383;p49" title="Diagram-4-AI-Future-Networked.png"/>
          <p:cNvPicPr preferRelativeResize="0"/>
          <p:nvPr/>
        </p:nvPicPr>
        <p:blipFill rotWithShape="1">
          <a:blip r:embed="rId3">
            <a:alphaModFix/>
          </a:blip>
          <a:srcRect b="5803" l="0" r="0" t="0"/>
          <a:stretch/>
        </p:blipFill>
        <p:spPr>
          <a:xfrm>
            <a:off x="0" y="276607"/>
            <a:ext cx="12192000" cy="64598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4" name="Google Shape;384;p49"/>
          <p:cNvGrpSpPr/>
          <p:nvPr/>
        </p:nvGrpSpPr>
        <p:grpSpPr>
          <a:xfrm>
            <a:off x="212775" y="2680375"/>
            <a:ext cx="11713350" cy="3043375"/>
            <a:chOff x="212775" y="2680375"/>
            <a:chExt cx="11713350" cy="3043375"/>
          </a:xfrm>
        </p:grpSpPr>
        <p:grpSp>
          <p:nvGrpSpPr>
            <p:cNvPr id="385" name="Google Shape;385;p49"/>
            <p:cNvGrpSpPr/>
            <p:nvPr/>
          </p:nvGrpSpPr>
          <p:grpSpPr>
            <a:xfrm>
              <a:off x="212775" y="2680375"/>
              <a:ext cx="11713350" cy="1373075"/>
              <a:chOff x="212775" y="2680375"/>
              <a:chExt cx="11713350" cy="1373075"/>
            </a:xfrm>
          </p:grpSpPr>
          <p:sp>
            <p:nvSpPr>
              <p:cNvPr id="386" name="Google Shape;386;p49"/>
              <p:cNvSpPr/>
              <p:nvPr/>
            </p:nvSpPr>
            <p:spPr>
              <a:xfrm>
                <a:off x="212775" y="2962675"/>
                <a:ext cx="1085100" cy="282300"/>
              </a:xfrm>
              <a:prstGeom prst="rect">
                <a:avLst/>
              </a:prstGeom>
              <a:noFill/>
              <a:ln cap="flat" cmpd="sng" w="381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49"/>
              <p:cNvSpPr/>
              <p:nvPr/>
            </p:nvSpPr>
            <p:spPr>
              <a:xfrm>
                <a:off x="2035450" y="2680375"/>
                <a:ext cx="1085100" cy="282300"/>
              </a:xfrm>
              <a:prstGeom prst="rect">
                <a:avLst/>
              </a:prstGeom>
              <a:noFill/>
              <a:ln cap="flat" cmpd="sng" w="381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49"/>
              <p:cNvSpPr/>
              <p:nvPr/>
            </p:nvSpPr>
            <p:spPr>
              <a:xfrm>
                <a:off x="10581825" y="3427050"/>
                <a:ext cx="1344300" cy="626400"/>
              </a:xfrm>
              <a:prstGeom prst="rect">
                <a:avLst/>
              </a:prstGeom>
              <a:noFill/>
              <a:ln cap="flat" cmpd="sng" w="3810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9" name="Google Shape;389;p49"/>
            <p:cNvSpPr/>
            <p:nvPr/>
          </p:nvSpPr>
          <p:spPr>
            <a:xfrm>
              <a:off x="3808425" y="4951850"/>
              <a:ext cx="298200" cy="77190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0"/>
          <p:cNvSpPr txBox="1"/>
          <p:nvPr/>
        </p:nvSpPr>
        <p:spPr>
          <a:xfrm>
            <a:off x="94025" y="103250"/>
            <a:ext cx="94986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3. Future with AI as Consumer </a:t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6" name="Google Shape;396;p50" title="CEOS-Data-Value-Chain-v2-01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42" y="0"/>
            <a:ext cx="10498666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1"/>
          <p:cNvSpPr txBox="1"/>
          <p:nvPr>
            <p:ph type="title"/>
          </p:nvPr>
        </p:nvSpPr>
        <p:spPr>
          <a:xfrm>
            <a:off x="234731" y="234585"/>
            <a:ext cx="125160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Submit your responses</a:t>
            </a:r>
            <a:endParaRPr/>
          </a:p>
        </p:txBody>
      </p:sp>
      <p:sp>
        <p:nvSpPr>
          <p:cNvPr id="402" name="Google Shape;402;p51"/>
          <p:cNvSpPr txBox="1"/>
          <p:nvPr/>
        </p:nvSpPr>
        <p:spPr>
          <a:xfrm>
            <a:off x="2063925" y="1103250"/>
            <a:ext cx="9883500" cy="4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-527050" lvl="0" marL="6096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1) What tradeoffs does each value chain representation offer?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2) If you had to pick one option to publish on the CEOS web site, which one would you choose? Why?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3) Would it make sense to publish a second value chain? If so which one would you choose?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52705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Char char="❖"/>
            </a:pP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4) Would it be helpful to consider publishing an interactive value chain on the CEOS web site based on the Context Value Chain approach?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" name="Google Shape;403;p51"/>
          <p:cNvSpPr txBox="1"/>
          <p:nvPr/>
        </p:nvSpPr>
        <p:spPr>
          <a:xfrm>
            <a:off x="3532075" y="5849463"/>
            <a:ext cx="6479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4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https://bit.ly/4cceTu2</a:t>
            </a:r>
            <a:endParaRPr sz="4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4" name="Google Shape;404;p51"/>
          <p:cNvPicPr preferRelativeResize="0"/>
          <p:nvPr/>
        </p:nvPicPr>
        <p:blipFill rotWithShape="1">
          <a:blip r:embed="rId3">
            <a:alphaModFix/>
          </a:blip>
          <a:srcRect b="6783" l="6331" r="7884" t="5582"/>
          <a:stretch/>
        </p:blipFill>
        <p:spPr>
          <a:xfrm>
            <a:off x="95750" y="4762150"/>
            <a:ext cx="1968175" cy="201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445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52"/>
          <p:cNvSpPr txBox="1"/>
          <p:nvPr/>
        </p:nvSpPr>
        <p:spPr>
          <a:xfrm>
            <a:off x="74475" y="946850"/>
            <a:ext cx="120219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Thank you!</a:t>
            </a:r>
            <a:endParaRPr sz="5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Interested in being a beta tester </a:t>
            </a:r>
            <a:endParaRPr sz="4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for the new CEOS web site?</a:t>
            </a:r>
            <a:endParaRPr sz="4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david.borges@nasa.gov</a:t>
            </a:r>
            <a:endParaRPr sz="4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3"/>
          <p:cNvSpPr txBox="1"/>
          <p:nvPr>
            <p:ph type="title"/>
          </p:nvPr>
        </p:nvSpPr>
        <p:spPr>
          <a:xfrm>
            <a:off x="165550" y="4723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Socio-Economic Impact Assessment</a:t>
            </a:r>
            <a:endParaRPr sz="6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t/>
            </a:r>
            <a:endParaRPr sz="6500"/>
          </a:p>
        </p:txBody>
      </p:sp>
      <p:sp>
        <p:nvSpPr>
          <p:cNvPr id="416" name="Google Shape;416;p53"/>
          <p:cNvSpPr/>
          <p:nvPr/>
        </p:nvSpPr>
        <p:spPr>
          <a:xfrm>
            <a:off x="7248109" y="3788182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Zachary Vinyard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NASA SIT Chair Team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W1.3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422" name="Google Shape;42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4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54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54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Shaping what CEOS measures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54"/>
          <p:cNvSpPr/>
          <p:nvPr/>
        </p:nvSpPr>
        <p:spPr>
          <a:xfrm>
            <a:off x="411480" y="1124712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150"/>
              <a:buFont typeface="Arial"/>
              <a:buNone/>
            </a:pPr>
            <a:r>
              <a:rPr b="1" i="0" lang="en-GB" sz="115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54"/>
          <p:cNvSpPr/>
          <p:nvPr/>
        </p:nvSpPr>
        <p:spPr>
          <a:xfrm>
            <a:off x="411480" y="1600200"/>
            <a:ext cx="7223700" cy="1874400"/>
          </a:xfrm>
          <a:prstGeom prst="roundRect">
            <a:avLst>
              <a:gd fmla="val 2927" name="adj"/>
            </a:avLst>
          </a:prstGeom>
          <a:solidFill>
            <a:srgbClr val="F2F4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54"/>
          <p:cNvSpPr/>
          <p:nvPr/>
        </p:nvSpPr>
        <p:spPr>
          <a:xfrm>
            <a:off x="640080" y="1783080"/>
            <a:ext cx="6766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500"/>
              <a:buFont typeface="Montserrat"/>
              <a:buNone/>
            </a:pPr>
            <a:r>
              <a:rPr b="1" i="0" lang="en-GB" sz="15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Ongoing work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54"/>
          <p:cNvSpPr/>
          <p:nvPr/>
        </p:nvSpPr>
        <p:spPr>
          <a:xfrm>
            <a:off x="640080" y="2194560"/>
            <a:ext cx="67665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0" i="0" lang="en-GB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Radiant Earth is assessing the socioeconomic impact of CEOS, using water and resilience activities for NASA's SIT Chair Priority 2 as pilot areas, with two outputs: (a) an assessment of the impact CEOS has today, and (b) a framework for building impact measurement into future CEOS work.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54"/>
          <p:cNvSpPr/>
          <p:nvPr/>
        </p:nvSpPr>
        <p:spPr>
          <a:xfrm>
            <a:off x="7863840" y="1600200"/>
            <a:ext cx="3913500" cy="1874400"/>
          </a:xfrm>
          <a:prstGeom prst="roundRect">
            <a:avLst>
              <a:gd fmla="val 2927" name="adj"/>
            </a:avLst>
          </a:prstGeom>
          <a:solidFill>
            <a:srgbClr val="F2F4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54"/>
          <p:cNvSpPr/>
          <p:nvPr/>
        </p:nvSpPr>
        <p:spPr>
          <a:xfrm>
            <a:off x="8092440" y="1783080"/>
            <a:ext cx="3474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500"/>
              <a:buFont typeface="Montserrat"/>
              <a:buNone/>
            </a:pPr>
            <a:r>
              <a:rPr b="1" i="0" lang="en-GB" sz="15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This session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54"/>
          <p:cNvSpPr/>
          <p:nvPr/>
        </p:nvSpPr>
        <p:spPr>
          <a:xfrm>
            <a:off x="8092440" y="2194560"/>
            <a:ext cx="34746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0" i="0" lang="en-GB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Input from this session will inform both outputs. The session is structured as a working discussion.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54"/>
          <p:cNvSpPr/>
          <p:nvPr/>
        </p:nvSpPr>
        <p:spPr>
          <a:xfrm>
            <a:off x="411480" y="3794760"/>
            <a:ext cx="4572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Montserrat"/>
              <a:buNone/>
            </a:pPr>
            <a:r>
              <a:rPr b="1" i="0" lang="en-GB" sz="14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Project timeline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4" name="Google Shape;434;p54"/>
          <p:cNvCxnSpPr>
            <a:endCxn id="435" idx="2"/>
          </p:cNvCxnSpPr>
          <p:nvPr/>
        </p:nvCxnSpPr>
        <p:spPr>
          <a:xfrm>
            <a:off x="594379" y="4471419"/>
            <a:ext cx="10082400" cy="0"/>
          </a:xfrm>
          <a:prstGeom prst="straightConnector1">
            <a:avLst/>
          </a:prstGeom>
          <a:noFill/>
          <a:ln cap="flat" cmpd="sng" w="19050">
            <a:solidFill>
              <a:srgbClr val="5A6B8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6" name="Google Shape;436;p54"/>
          <p:cNvSpPr/>
          <p:nvPr/>
        </p:nvSpPr>
        <p:spPr>
          <a:xfrm>
            <a:off x="466344" y="4352544"/>
            <a:ext cx="237600" cy="2376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54"/>
          <p:cNvSpPr/>
          <p:nvPr/>
        </p:nvSpPr>
        <p:spPr>
          <a:xfrm>
            <a:off x="411480" y="4709160"/>
            <a:ext cx="251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b="1" i="0" lang="en-GB" sz="12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Sept 2026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54"/>
          <p:cNvSpPr/>
          <p:nvPr/>
        </p:nvSpPr>
        <p:spPr>
          <a:xfrm>
            <a:off x="411480" y="4983480"/>
            <a:ext cx="2514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666666"/>
                </a:solidFill>
              </a:rPr>
              <a:t>SIT TW, Washington, D.C.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54"/>
          <p:cNvSpPr/>
          <p:nvPr/>
        </p:nvSpPr>
        <p:spPr>
          <a:xfrm>
            <a:off x="2692389" y="4352544"/>
            <a:ext cx="237600" cy="2376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54"/>
          <p:cNvSpPr/>
          <p:nvPr/>
        </p:nvSpPr>
        <p:spPr>
          <a:xfrm>
            <a:off x="2692400" y="4718310"/>
            <a:ext cx="251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b="1" i="0" lang="en-GB" sz="12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Nov 2026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54"/>
          <p:cNvSpPr/>
          <p:nvPr/>
        </p:nvSpPr>
        <p:spPr>
          <a:xfrm>
            <a:off x="2692400" y="4992630"/>
            <a:ext cx="2514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50"/>
              <a:buFont typeface="Arial"/>
              <a:buNone/>
            </a:pPr>
            <a:r>
              <a:rPr b="0" i="0" lang="en-GB" sz="115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CEOS Plenary, Hobart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54"/>
          <p:cNvSpPr/>
          <p:nvPr/>
        </p:nvSpPr>
        <p:spPr>
          <a:xfrm>
            <a:off x="5207009" y="4352469"/>
            <a:ext cx="237600" cy="2376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54"/>
          <p:cNvSpPr/>
          <p:nvPr/>
        </p:nvSpPr>
        <p:spPr>
          <a:xfrm>
            <a:off x="5120645" y="4718310"/>
            <a:ext cx="251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b="1" lang="en-GB" sz="1250">
                <a:solidFill>
                  <a:srgbClr val="1A1A1A"/>
                </a:solidFill>
              </a:rPr>
              <a:t>April</a:t>
            </a:r>
            <a:r>
              <a:rPr b="1" i="0" lang="en-GB" sz="12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2027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54"/>
          <p:cNvSpPr/>
          <p:nvPr/>
        </p:nvSpPr>
        <p:spPr>
          <a:xfrm>
            <a:off x="5120645" y="4992630"/>
            <a:ext cx="2514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666666"/>
                </a:solidFill>
              </a:rPr>
              <a:t>SIT-42, Washington, D.C.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54"/>
          <p:cNvSpPr/>
          <p:nvPr/>
        </p:nvSpPr>
        <p:spPr>
          <a:xfrm>
            <a:off x="7635254" y="4352619"/>
            <a:ext cx="237600" cy="2376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54"/>
          <p:cNvSpPr/>
          <p:nvPr/>
        </p:nvSpPr>
        <p:spPr>
          <a:xfrm>
            <a:off x="7548840" y="4718310"/>
            <a:ext cx="251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b="1" lang="en-GB" sz="1250">
                <a:solidFill>
                  <a:srgbClr val="1A1A1A"/>
                </a:solidFill>
              </a:rPr>
              <a:t>September </a:t>
            </a:r>
            <a:r>
              <a:rPr b="1" i="0" lang="en-GB" sz="12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2027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54"/>
          <p:cNvSpPr/>
          <p:nvPr/>
        </p:nvSpPr>
        <p:spPr>
          <a:xfrm>
            <a:off x="7548840" y="4983480"/>
            <a:ext cx="2514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666666"/>
                </a:solidFill>
              </a:rPr>
              <a:t>SIT TW, California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54"/>
          <p:cNvSpPr/>
          <p:nvPr/>
        </p:nvSpPr>
        <p:spPr>
          <a:xfrm>
            <a:off x="10676779" y="4352619"/>
            <a:ext cx="237600" cy="2376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54"/>
          <p:cNvSpPr/>
          <p:nvPr/>
        </p:nvSpPr>
        <p:spPr>
          <a:xfrm>
            <a:off x="10025951" y="4718300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b="1" lang="en-GB" sz="1250">
                <a:solidFill>
                  <a:srgbClr val="1A1A1A"/>
                </a:solidFill>
              </a:rPr>
              <a:t>Nov </a:t>
            </a:r>
            <a:r>
              <a:rPr b="1" i="0" lang="en-GB" sz="125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2027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54"/>
          <p:cNvSpPr/>
          <p:nvPr/>
        </p:nvSpPr>
        <p:spPr>
          <a:xfrm>
            <a:off x="9894325" y="5126150"/>
            <a:ext cx="1528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50"/>
              <a:buFont typeface="Arial"/>
              <a:buNone/>
            </a:pPr>
            <a:r>
              <a:rPr lang="en-GB" sz="1150">
                <a:solidFill>
                  <a:srgbClr val="666666"/>
                </a:solidFill>
              </a:rPr>
              <a:t>Plenary, Norway</a:t>
            </a:r>
            <a:endParaRPr sz="1150">
              <a:solidFill>
                <a:srgbClr val="66666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50"/>
              <a:buFont typeface="Arial"/>
              <a:buNone/>
            </a:pPr>
            <a:r>
              <a:rPr b="0" i="0" lang="en-GB" sz="115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Final analysis</a:t>
            </a:r>
            <a:r>
              <a:rPr lang="en-GB" sz="1150">
                <a:solidFill>
                  <a:srgbClr val="666666"/>
                </a:solidFill>
              </a:rPr>
              <a:t> &amp; F</a:t>
            </a:r>
            <a:r>
              <a:rPr b="0" i="0" lang="en-GB" sz="115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ramework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455" name="Google Shape;45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55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55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55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Resilience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55"/>
          <p:cNvSpPr/>
          <p:nvPr/>
        </p:nvSpPr>
        <p:spPr>
          <a:xfrm>
            <a:off x="411480" y="1124712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150"/>
              <a:buFont typeface="Arial"/>
              <a:buNone/>
            </a:pPr>
            <a:r>
              <a:rPr b="1" i="0" lang="en-GB" sz="115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WORKING DEFINITIONS · 1 OF 2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55"/>
          <p:cNvSpPr/>
          <p:nvPr/>
        </p:nvSpPr>
        <p:spPr>
          <a:xfrm>
            <a:off x="411480" y="1691640"/>
            <a:ext cx="11366100" cy="2743200"/>
          </a:xfrm>
          <a:prstGeom prst="roundRect">
            <a:avLst>
              <a:gd fmla="val 2000" name="adj"/>
            </a:avLst>
          </a:prstGeom>
          <a:solidFill>
            <a:srgbClr val="F2F4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5"/>
          <p:cNvSpPr/>
          <p:nvPr/>
        </p:nvSpPr>
        <p:spPr>
          <a:xfrm>
            <a:off x="822960" y="1965960"/>
            <a:ext cx="10515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COMMUNITY AND DATA SYSTEMS RESILIENCE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55"/>
          <p:cNvSpPr/>
          <p:nvPr/>
        </p:nvSpPr>
        <p:spPr>
          <a:xfrm>
            <a:off x="822960" y="2377440"/>
            <a:ext cx="10515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700"/>
              <a:buFont typeface="Montserrat"/>
              <a:buNone/>
            </a:pPr>
            <a:r>
              <a:rPr b="1" i="0" lang="en-GB" sz="20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Resilience refers to the capacity of systems - natural, built, economic, and social - to withstand disturbances, maintain essential functions, and recover efficiently under conditions of stress. Resilience strengthens the underlying robustness and flexibility of interconnected systems across local, national, and global scales.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55"/>
          <p:cNvSpPr/>
          <p:nvPr/>
        </p:nvSpPr>
        <p:spPr>
          <a:xfrm>
            <a:off x="411480" y="4754880"/>
            <a:ext cx="11338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i="1" lang="en-GB" sz="1200">
                <a:solidFill>
                  <a:srgbClr val="666666"/>
                </a:solidFill>
              </a:rPr>
              <a:t>From: </a:t>
            </a:r>
            <a:r>
              <a:rPr b="0" i="1" lang="en-GB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2026 CEOS Earth Observation Handbook on Adaptation and Resilience.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469" name="Google Shape;46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56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56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56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Impact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56"/>
          <p:cNvSpPr/>
          <p:nvPr/>
        </p:nvSpPr>
        <p:spPr>
          <a:xfrm>
            <a:off x="411480" y="1124712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150"/>
              <a:buFont typeface="Arial"/>
              <a:buNone/>
            </a:pPr>
            <a:r>
              <a:rPr b="1" i="0" lang="en-GB" sz="115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WORKING DEFINITIONS · 2 OF 2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56"/>
          <p:cNvSpPr/>
          <p:nvPr/>
        </p:nvSpPr>
        <p:spPr>
          <a:xfrm>
            <a:off x="411480" y="1920240"/>
            <a:ext cx="11366100" cy="2103000"/>
          </a:xfrm>
          <a:prstGeom prst="roundRect">
            <a:avLst>
              <a:gd fmla="val 2609" name="adj"/>
            </a:avLst>
          </a:prstGeom>
          <a:solidFill>
            <a:srgbClr val="F2F4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56"/>
          <p:cNvSpPr/>
          <p:nvPr/>
        </p:nvSpPr>
        <p:spPr>
          <a:xfrm>
            <a:off x="822960" y="2240280"/>
            <a:ext cx="105156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900"/>
              <a:buFont typeface="Montserrat"/>
              <a:buNone/>
            </a:pPr>
            <a:r>
              <a:rPr b="1" i="0" lang="en-GB" sz="20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The change that CEOS creates: outcomes, data creation, and decisions that would not have happened (or would have happened differently) without CEOS.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481" name="Google Shape;481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5" y="5980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57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57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57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What the community reported at SIT-41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57"/>
          <p:cNvSpPr/>
          <p:nvPr/>
        </p:nvSpPr>
        <p:spPr>
          <a:xfrm>
            <a:off x="411480" y="1124712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150"/>
              <a:buFont typeface="Arial"/>
              <a:buNone/>
            </a:pPr>
            <a:r>
              <a:rPr b="1" i="0" lang="en-GB" sz="115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COMMUNITY INPUT · SIT-41, SPRING 2026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57"/>
          <p:cNvSpPr/>
          <p:nvPr/>
        </p:nvSpPr>
        <p:spPr>
          <a:xfrm>
            <a:off x="411480" y="1463040"/>
            <a:ext cx="9144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Montserrat"/>
              <a:buNone/>
            </a:pPr>
            <a:r>
              <a:rPr b="1" i="0" lang="en-GB" sz="1400" u="none" cap="none" strike="noStrike">
                <a:solidFill>
                  <a:srgbClr val="1A1A1A"/>
                </a:solidFill>
                <a:latin typeface="Montserrat"/>
                <a:ea typeface="Montserrat"/>
                <a:cs typeface="Montserrat"/>
                <a:sym typeface="Montserrat"/>
              </a:rPr>
              <a:t>Where is CEOS having its greatest impact?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57"/>
          <p:cNvSpPr/>
          <p:nvPr/>
        </p:nvSpPr>
        <p:spPr>
          <a:xfrm>
            <a:off x="411480" y="5806440"/>
            <a:ext cx="11338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50"/>
              <a:buFont typeface="Arial"/>
              <a:buNone/>
            </a:pPr>
            <a:r>
              <a:rPr b="0" i="1" lang="en-GB" sz="105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Source: live audience polling conducted during the SIT-41 value chain session, spring 2026. Counts reflect the number of participants giving each answer.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979263"/>
            <a:ext cx="11853868" cy="3647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494" name="Google Shape;49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58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58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58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state of impact measurement at CEOS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58"/>
          <p:cNvSpPr/>
          <p:nvPr/>
        </p:nvSpPr>
        <p:spPr>
          <a:xfrm>
            <a:off x="411480" y="1124712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150"/>
              <a:buFont typeface="Arial"/>
              <a:buNone/>
            </a:pPr>
            <a:r>
              <a:rPr b="1" i="0" lang="en-GB" sz="115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EMERGING FINDINGS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58"/>
          <p:cNvSpPr/>
          <p:nvPr/>
        </p:nvSpPr>
        <p:spPr>
          <a:xfrm>
            <a:off x="411480" y="1737360"/>
            <a:ext cx="365700" cy="3657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8"/>
          <p:cNvSpPr/>
          <p:nvPr/>
        </p:nvSpPr>
        <p:spPr>
          <a:xfrm>
            <a:off x="411480" y="1737360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58"/>
          <p:cNvSpPr/>
          <p:nvPr/>
        </p:nvSpPr>
        <p:spPr>
          <a:xfrm>
            <a:off x="960120" y="1691640"/>
            <a:ext cx="3017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500"/>
              <a:buFont typeface="Montserrat"/>
              <a:buNone/>
            </a:pPr>
            <a:r>
              <a:rPr b="1" i="0" lang="en-GB" sz="25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Tracking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58"/>
          <p:cNvSpPr/>
          <p:nvPr/>
        </p:nvSpPr>
        <p:spPr>
          <a:xfrm>
            <a:off x="4069080" y="1691640"/>
            <a:ext cx="7680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0" i="0" lang="en-GB" sz="2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Interviews to date indicate no structured impact monitoring at CEOS today: appreciation of the work, but little systematic evidence.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58"/>
          <p:cNvSpPr/>
          <p:nvPr/>
        </p:nvSpPr>
        <p:spPr>
          <a:xfrm>
            <a:off x="411480" y="2761488"/>
            <a:ext cx="365700" cy="3657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58"/>
          <p:cNvSpPr/>
          <p:nvPr/>
        </p:nvSpPr>
        <p:spPr>
          <a:xfrm>
            <a:off x="411480" y="2761488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58"/>
          <p:cNvSpPr/>
          <p:nvPr/>
        </p:nvSpPr>
        <p:spPr>
          <a:xfrm>
            <a:off x="960120" y="2715768"/>
            <a:ext cx="3017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500"/>
              <a:buFont typeface="Montserrat"/>
              <a:buNone/>
            </a:pPr>
            <a:r>
              <a:rPr b="1" i="0" lang="en-GB" sz="25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Impact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58"/>
          <p:cNvSpPr/>
          <p:nvPr/>
        </p:nvSpPr>
        <p:spPr>
          <a:xfrm>
            <a:off x="4069080" y="2715768"/>
            <a:ext cx="7680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0" i="0" lang="en-GB" sz="2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ARD, interoperability, calibration/validation, coordinated missions: clear candidates where CEOS changes outcomes.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58"/>
          <p:cNvSpPr/>
          <p:nvPr/>
        </p:nvSpPr>
        <p:spPr>
          <a:xfrm>
            <a:off x="411480" y="3785616"/>
            <a:ext cx="365700" cy="365700"/>
          </a:xfrm>
          <a:prstGeom prst="ellipse">
            <a:avLst/>
          </a:prstGeom>
          <a:solidFill>
            <a:srgbClr val="3344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8"/>
          <p:cNvSpPr/>
          <p:nvPr/>
        </p:nvSpPr>
        <p:spPr>
          <a:xfrm>
            <a:off x="411480" y="3785616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58"/>
          <p:cNvSpPr/>
          <p:nvPr/>
        </p:nvSpPr>
        <p:spPr>
          <a:xfrm>
            <a:off x="960120" y="3739896"/>
            <a:ext cx="3017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500"/>
              <a:buFont typeface="Montserrat"/>
              <a:buNone/>
            </a:pPr>
            <a:r>
              <a:rPr b="1" i="0" lang="en-GB" sz="25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Characterization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58"/>
          <p:cNvSpPr/>
          <p:nvPr/>
        </p:nvSpPr>
        <p:spPr>
          <a:xfrm>
            <a:off x="4069080" y="3739896"/>
            <a:ext cx="7680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b="0" i="0" lang="en-GB" sz="20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Characterize impact thoroughly before quantifying it. Qualitative evidence is valid; quantification follows where it is meaningful.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58"/>
          <p:cNvSpPr/>
          <p:nvPr/>
        </p:nvSpPr>
        <p:spPr>
          <a:xfrm>
            <a:off x="411480" y="4937760"/>
            <a:ext cx="113385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Six dimensions of value against which impact will be assessed (GEO Impact Assessment Toolkit, GIAT v2.0):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58"/>
          <p:cNvSpPr/>
          <p:nvPr/>
        </p:nvSpPr>
        <p:spPr>
          <a:xfrm>
            <a:off x="411480" y="5349240"/>
            <a:ext cx="1783200" cy="457200"/>
          </a:xfrm>
          <a:prstGeom prst="roundRect">
            <a:avLst>
              <a:gd fmla="val 50000" name="adj"/>
            </a:avLst>
          </a:prstGeom>
          <a:solidFill>
            <a:srgbClr val="F2F4F7"/>
          </a:solidFill>
          <a:ln cap="flat" cmpd="sng" w="12700">
            <a:solidFill>
              <a:srgbClr val="5A6B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58"/>
          <p:cNvSpPr/>
          <p:nvPr/>
        </p:nvSpPr>
        <p:spPr>
          <a:xfrm>
            <a:off x="411480" y="5349240"/>
            <a:ext cx="178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Economic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8"/>
          <p:cNvSpPr/>
          <p:nvPr/>
        </p:nvSpPr>
        <p:spPr>
          <a:xfrm>
            <a:off x="2331720" y="5349240"/>
            <a:ext cx="1783200" cy="457200"/>
          </a:xfrm>
          <a:prstGeom prst="roundRect">
            <a:avLst>
              <a:gd fmla="val 50000" name="adj"/>
            </a:avLst>
          </a:prstGeom>
          <a:solidFill>
            <a:srgbClr val="F2F4F7"/>
          </a:solidFill>
          <a:ln cap="flat" cmpd="sng" w="12700">
            <a:solidFill>
              <a:srgbClr val="5A6B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58"/>
          <p:cNvSpPr/>
          <p:nvPr/>
        </p:nvSpPr>
        <p:spPr>
          <a:xfrm>
            <a:off x="2331720" y="5349240"/>
            <a:ext cx="178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Environmental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58"/>
          <p:cNvSpPr/>
          <p:nvPr/>
        </p:nvSpPr>
        <p:spPr>
          <a:xfrm>
            <a:off x="4251960" y="5349240"/>
            <a:ext cx="1783200" cy="457200"/>
          </a:xfrm>
          <a:prstGeom prst="roundRect">
            <a:avLst>
              <a:gd fmla="val 50000" name="adj"/>
            </a:avLst>
          </a:prstGeom>
          <a:solidFill>
            <a:srgbClr val="F2F4F7"/>
          </a:solidFill>
          <a:ln cap="flat" cmpd="sng" w="12700">
            <a:solidFill>
              <a:srgbClr val="5A6B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58"/>
          <p:cNvSpPr/>
          <p:nvPr/>
        </p:nvSpPr>
        <p:spPr>
          <a:xfrm>
            <a:off x="4251960" y="5349240"/>
            <a:ext cx="178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Regulatory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58"/>
          <p:cNvSpPr/>
          <p:nvPr/>
        </p:nvSpPr>
        <p:spPr>
          <a:xfrm>
            <a:off x="6172200" y="5349240"/>
            <a:ext cx="1783200" cy="457200"/>
          </a:xfrm>
          <a:prstGeom prst="roundRect">
            <a:avLst>
              <a:gd fmla="val 50000" name="adj"/>
            </a:avLst>
          </a:prstGeom>
          <a:solidFill>
            <a:srgbClr val="F2F4F7"/>
          </a:solidFill>
          <a:ln cap="flat" cmpd="sng" w="12700">
            <a:solidFill>
              <a:srgbClr val="5A6B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58"/>
          <p:cNvSpPr/>
          <p:nvPr/>
        </p:nvSpPr>
        <p:spPr>
          <a:xfrm>
            <a:off x="6172200" y="5349240"/>
            <a:ext cx="178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Societal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58"/>
          <p:cNvSpPr/>
          <p:nvPr/>
        </p:nvSpPr>
        <p:spPr>
          <a:xfrm>
            <a:off x="8092440" y="5349240"/>
            <a:ext cx="1783200" cy="457200"/>
          </a:xfrm>
          <a:prstGeom prst="roundRect">
            <a:avLst>
              <a:gd fmla="val 50000" name="adj"/>
            </a:avLst>
          </a:prstGeom>
          <a:solidFill>
            <a:srgbClr val="F2F4F7"/>
          </a:solidFill>
          <a:ln cap="flat" cmpd="sng" w="12700">
            <a:solidFill>
              <a:srgbClr val="5A6B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58"/>
          <p:cNvSpPr/>
          <p:nvPr/>
        </p:nvSpPr>
        <p:spPr>
          <a:xfrm>
            <a:off x="8092440" y="5349240"/>
            <a:ext cx="178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Scientific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58"/>
          <p:cNvSpPr/>
          <p:nvPr/>
        </p:nvSpPr>
        <p:spPr>
          <a:xfrm>
            <a:off x="10012680" y="5349240"/>
            <a:ext cx="1783200" cy="457200"/>
          </a:xfrm>
          <a:prstGeom prst="roundRect">
            <a:avLst>
              <a:gd fmla="val 50000" name="adj"/>
            </a:avLst>
          </a:prstGeom>
          <a:solidFill>
            <a:srgbClr val="F2F4F7"/>
          </a:solidFill>
          <a:ln cap="flat" cmpd="sng" w="12700">
            <a:solidFill>
              <a:srgbClr val="5A6B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8"/>
          <p:cNvSpPr/>
          <p:nvPr/>
        </p:nvSpPr>
        <p:spPr>
          <a:xfrm>
            <a:off x="10012680" y="5349240"/>
            <a:ext cx="178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200"/>
              <a:buFont typeface="Arial"/>
              <a:buNone/>
            </a:pPr>
            <a:r>
              <a:rPr b="1" i="0" lang="en-GB" sz="12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Innovation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529" name="Google Shape;529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59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59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59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Impact at CEOS today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59"/>
          <p:cNvSpPr/>
          <p:nvPr/>
        </p:nvSpPr>
        <p:spPr>
          <a:xfrm>
            <a:off x="411480" y="1124712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150"/>
              <a:buFont typeface="Arial"/>
              <a:buNone/>
            </a:pPr>
            <a:r>
              <a:rPr b="1" i="0" lang="en-GB" sz="115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INTERACTIVE DISCUSSION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59"/>
          <p:cNvSpPr/>
          <p:nvPr/>
        </p:nvSpPr>
        <p:spPr>
          <a:xfrm>
            <a:off x="822960" y="2468880"/>
            <a:ext cx="10515600" cy="20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2800"/>
              <a:buFont typeface="Montserrat"/>
              <a:buNone/>
            </a:pPr>
            <a:r>
              <a:rPr b="1" i="0" lang="en-GB" sz="2800" u="none" cap="none" strike="noStrike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Identify one CEOS activity you are confident has real impact, and describe how you know.</a:t>
            </a:r>
            <a:endParaRPr b="1" sz="2800">
              <a:solidFill>
                <a:srgbClr val="3344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5" name="Google Shape;535;p59"/>
          <p:cNvSpPr txBox="1"/>
          <p:nvPr/>
        </p:nvSpPr>
        <p:spPr>
          <a:xfrm>
            <a:off x="8393075" y="5641898"/>
            <a:ext cx="37047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Slido: #1890314</a:t>
            </a:r>
            <a:endParaRPr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541" name="Google Shape;54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00" y="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60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60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8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60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Looking ahead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60"/>
          <p:cNvSpPr/>
          <p:nvPr/>
        </p:nvSpPr>
        <p:spPr>
          <a:xfrm>
            <a:off x="411480" y="1124712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1150"/>
              <a:buFont typeface="Arial"/>
              <a:buNone/>
            </a:pPr>
            <a:r>
              <a:rPr b="1" i="0" lang="en-GB" sz="1150" u="none" cap="none" strike="noStrike">
                <a:solidFill>
                  <a:srgbClr val="5A6B85"/>
                </a:solidFill>
                <a:latin typeface="Arial"/>
                <a:ea typeface="Arial"/>
                <a:cs typeface="Arial"/>
                <a:sym typeface="Arial"/>
              </a:rPr>
              <a:t>INTERACTIVE DISCUSSION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60"/>
          <p:cNvSpPr/>
          <p:nvPr/>
        </p:nvSpPr>
        <p:spPr>
          <a:xfrm>
            <a:off x="822960" y="1828800"/>
            <a:ext cx="10515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B85"/>
              </a:buClr>
              <a:buSzPts val="3200"/>
              <a:buFont typeface="Montserrat"/>
              <a:buNone/>
            </a:pPr>
            <a:r>
              <a:rPr b="1" i="0" lang="en-GB" sz="3200" u="none" cap="none" strike="noStrike">
                <a:solidFill>
                  <a:srgbClr val="5A6B85"/>
                </a:solidFill>
                <a:latin typeface="Montserrat"/>
                <a:ea typeface="Montserrat"/>
                <a:cs typeface="Montserrat"/>
                <a:sym typeface="Montserrat"/>
              </a:rPr>
              <a:t>The year is 2030.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60"/>
          <p:cNvSpPr/>
          <p:nvPr/>
        </p:nvSpPr>
        <p:spPr>
          <a:xfrm>
            <a:off x="822960" y="2775660"/>
            <a:ext cx="105156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3000"/>
              <a:buFont typeface="Montserrat"/>
              <a:buNone/>
            </a:pPr>
            <a:r>
              <a:rPr b="1" lang="en-GB" sz="3000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CEOS has massive, globally recognized impact. </a:t>
            </a:r>
            <a:endParaRPr b="1" sz="3000">
              <a:solidFill>
                <a:srgbClr val="33446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3000"/>
              <a:buFont typeface="Montserrat"/>
              <a:buNone/>
            </a:pPr>
            <a:r>
              <a:t/>
            </a:r>
            <a:endParaRPr b="1" sz="3000">
              <a:solidFill>
                <a:srgbClr val="33446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3000"/>
              <a:buFont typeface="Montserrat"/>
              <a:buNone/>
            </a:pPr>
            <a:r>
              <a:rPr b="1" lang="en-GB" sz="3000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How is this i</a:t>
            </a:r>
            <a:r>
              <a:rPr b="1" lang="en-GB" sz="3000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mpact</a:t>
            </a:r>
            <a:r>
              <a:rPr b="1" lang="en-GB" sz="3000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 measured? </a:t>
            </a:r>
            <a:endParaRPr b="1" sz="3000">
              <a:solidFill>
                <a:srgbClr val="33446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3000"/>
              <a:buFont typeface="Montserrat"/>
              <a:buNone/>
            </a:pPr>
            <a:r>
              <a:rPr b="1" lang="en-GB" sz="3000">
                <a:solidFill>
                  <a:srgbClr val="334460"/>
                </a:solidFill>
                <a:latin typeface="Montserrat"/>
                <a:ea typeface="Montserrat"/>
                <a:cs typeface="Montserrat"/>
                <a:sym typeface="Montserrat"/>
              </a:rPr>
              <a:t>How is it communicated?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60"/>
          <p:cNvSpPr/>
          <p:nvPr/>
        </p:nvSpPr>
        <p:spPr>
          <a:xfrm>
            <a:off x="822960" y="4663440"/>
            <a:ext cx="100584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b="0" i="0" lang="en-GB" sz="15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All ideas are welcome. What is tracked? Who sees it? What changes as a result?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60"/>
          <p:cNvSpPr txBox="1"/>
          <p:nvPr/>
        </p:nvSpPr>
        <p:spPr>
          <a:xfrm>
            <a:off x="8393075" y="5641898"/>
            <a:ext cx="37047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Slido: #1890314</a:t>
            </a:r>
            <a:endParaRPr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pl-content2.png" id="555" name="Google Shape;555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8895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61"/>
          <p:cNvSpPr/>
          <p:nvPr/>
        </p:nvSpPr>
        <p:spPr>
          <a:xfrm>
            <a:off x="11064240" y="6615684"/>
            <a:ext cx="1124700" cy="2424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61"/>
          <p:cNvSpPr/>
          <p:nvPr/>
        </p:nvSpPr>
        <p:spPr>
          <a:xfrm>
            <a:off x="10332720" y="6574536"/>
            <a:ext cx="1764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100"/>
              <a:buFont typeface="Arial"/>
              <a:buNone/>
            </a:pPr>
            <a:r>
              <a:rPr b="1" i="0" lang="en-GB" sz="11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Slide 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61"/>
          <p:cNvSpPr/>
          <p:nvPr/>
        </p:nvSpPr>
        <p:spPr>
          <a:xfrm>
            <a:off x="411480" y="128016"/>
            <a:ext cx="87783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Montserrat"/>
              <a:buNone/>
            </a:pPr>
            <a:r>
              <a:rPr b="1" i="0" lang="en-GB" sz="2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61"/>
          <p:cNvSpPr/>
          <p:nvPr/>
        </p:nvSpPr>
        <p:spPr>
          <a:xfrm>
            <a:off x="822960" y="2194560"/>
            <a:ext cx="105156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Zachary Vinyard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Arial"/>
              <a:buNone/>
            </a:pPr>
            <a:r>
              <a:rPr b="0" i="0" lang="en-GB" sz="150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Radiant Earth · NASA SIT Chair Priority 2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46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334460"/>
                </a:solidFill>
                <a:latin typeface="Arial"/>
                <a:ea typeface="Arial"/>
                <a:cs typeface="Arial"/>
                <a:sym typeface="Arial"/>
              </a:rPr>
              <a:t>zachary.vinyard@radiant.earth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61"/>
          <p:cNvSpPr/>
          <p:nvPr/>
        </p:nvSpPr>
        <p:spPr>
          <a:xfrm>
            <a:off x="822960" y="3931920"/>
            <a:ext cx="9601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To discuss further, or to suggest a case for examination, please get in touch.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2"/>
          <p:cNvSpPr txBox="1"/>
          <p:nvPr>
            <p:ph type="title"/>
          </p:nvPr>
        </p:nvSpPr>
        <p:spPr>
          <a:xfrm>
            <a:off x="165550" y="4723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Socio-Economic Impact Assessment</a:t>
            </a:r>
            <a:endParaRPr sz="6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t/>
            </a:r>
            <a:endParaRPr sz="6500"/>
          </a:p>
        </p:txBody>
      </p:sp>
      <p:sp>
        <p:nvSpPr>
          <p:cNvPr id="566" name="Google Shape;566;p62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Presenter, Organization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W1.3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026 CEOS Chair">
  <a:themeElements>
    <a:clrScheme name="CEO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