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8" r:id="rId5"/>
    <p:sldMasterId id="2147483659"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Lst>
  <p:sldSz cy="6858000" cx="12192000"/>
  <p:notesSz cx="6858000" cy="9144000"/>
  <p:embeddedFontLst>
    <p:embeddedFont>
      <p:font typeface="Montserrat"/>
      <p:regular r:id="rId66"/>
      <p:bold r:id="rId67"/>
      <p:italic r:id="rId68"/>
      <p:boldItalic r:id="rId6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624">
          <p15:clr>
            <a:srgbClr val="747775"/>
          </p15:clr>
        </p15:guide>
        <p15:guide id="2" orient="horz" pos="6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23D67836-DD7A-4B7C-96C7-FC6156F68E15}">
  <a:tblStyle styleId="{23D67836-DD7A-4B7C-96C7-FC6156F68E15}"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86C228BD-3A8C-4BF8-9437-F98CF202EF96}" styleName="Table_1">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47957A39-0D3C-4C1C-9C29-F08B4783481C}" styleName="Table_2">
    <a:wholeTbl>
      <a:tcTxStyle b="off" i="off">
        <a:font>
          <a:latin typeface="Arial"/>
          <a:ea typeface="Arial"/>
          <a:cs typeface="Arial"/>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7E8E9"/>
          </a:solidFill>
        </a:fill>
      </a:tcStyle>
    </a:wholeTbl>
    <a:band1H>
      <a:tcTxStyle/>
      <a:tcStyle>
        <a:fill>
          <a:solidFill>
            <a:srgbClr val="CCCDD1"/>
          </a:solidFill>
        </a:fill>
      </a:tcStyle>
    </a:band1H>
    <a:band2H>
      <a:tcTxStyle/>
    </a:band2H>
    <a:band1V>
      <a:tcTxStyle/>
      <a:tcStyle>
        <a:fill>
          <a:solidFill>
            <a:srgbClr val="CCCDD1"/>
          </a:solidFill>
        </a:fill>
      </a:tcStyle>
    </a:band1V>
    <a:band2V>
      <a:tcTxStyle/>
    </a:band2V>
    <a:lastCol>
      <a:tcTxStyle b="on" i="off">
        <a:font>
          <a:latin typeface="Arial"/>
          <a:ea typeface="Arial"/>
          <a:cs typeface="Arial"/>
        </a:font>
        <a:schemeClr val="lt1"/>
      </a:tcTxStyle>
      <a:tcStyle>
        <a:fill>
          <a:solidFill>
            <a:schemeClr val="accent1"/>
          </a:solidFill>
        </a:fill>
      </a:tcStyle>
    </a:lastCol>
    <a:firstCol>
      <a:tcTxStyle b="on" i="off">
        <a:font>
          <a:latin typeface="Arial"/>
          <a:ea typeface="Arial"/>
          <a:cs typeface="Arial"/>
        </a:font>
        <a:schemeClr val="lt1"/>
      </a:tcTxStyle>
      <a:tcStyle>
        <a:fill>
          <a:solidFill>
            <a:schemeClr val="accent1"/>
          </a:solidFill>
        </a:fill>
      </a:tcStyle>
    </a:firstCol>
    <a:lastRow>
      <a:tcTxStyle b="on" i="off">
        <a:font>
          <a:latin typeface="Arial"/>
          <a:ea typeface="Arial"/>
          <a:cs typeface="Arial"/>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a:seCell>
    <a:swCell>
      <a:tcTxStyle/>
    </a:swCell>
    <a:firstRow>
      <a:tcTxStyle b="on" i="off">
        <a:font>
          <a:latin typeface="Arial"/>
          <a:ea typeface="Arial"/>
          <a:cs typeface="Arial"/>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624" orient="horz"/>
        <p:guide pos="680" orient="horz"/>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3.xml"/><Relationship Id="rId42" Type="http://schemas.openxmlformats.org/officeDocument/2006/relationships/slide" Target="slides/slide35.xml"/><Relationship Id="rId41" Type="http://schemas.openxmlformats.org/officeDocument/2006/relationships/slide" Target="slides/slide34.xml"/><Relationship Id="rId44" Type="http://schemas.openxmlformats.org/officeDocument/2006/relationships/slide" Target="slides/slide37.xml"/><Relationship Id="rId43" Type="http://schemas.openxmlformats.org/officeDocument/2006/relationships/slide" Target="slides/slide36.xml"/><Relationship Id="rId46" Type="http://schemas.openxmlformats.org/officeDocument/2006/relationships/slide" Target="slides/slide39.xml"/><Relationship Id="rId45" Type="http://schemas.openxmlformats.org/officeDocument/2006/relationships/slide" Target="slides/slide38.xml"/><Relationship Id="rId1" Type="http://schemas.openxmlformats.org/officeDocument/2006/relationships/theme" Target="theme/theme3.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2.xml"/><Relationship Id="rId48" Type="http://schemas.openxmlformats.org/officeDocument/2006/relationships/slide" Target="slides/slide41.xml"/><Relationship Id="rId47" Type="http://schemas.openxmlformats.org/officeDocument/2006/relationships/slide" Target="slides/slide40.xml"/><Relationship Id="rId49" Type="http://schemas.openxmlformats.org/officeDocument/2006/relationships/slide" Target="slides/slide42.xml"/><Relationship Id="rId5" Type="http://schemas.openxmlformats.org/officeDocument/2006/relationships/slideMaster" Target="slideMasters/slideMaster1.xml"/><Relationship Id="rId6" Type="http://schemas.openxmlformats.org/officeDocument/2006/relationships/slideMaster" Target="slideMasters/slideMaster2.xml"/><Relationship Id="rId7" Type="http://schemas.openxmlformats.org/officeDocument/2006/relationships/notesMaster" Target="notesMasters/notesMaster1.xml"/><Relationship Id="rId8" Type="http://schemas.openxmlformats.org/officeDocument/2006/relationships/slide" Target="slides/slide1.xml"/><Relationship Id="rId31" Type="http://schemas.openxmlformats.org/officeDocument/2006/relationships/slide" Target="slides/slide24.xml"/><Relationship Id="rId30" Type="http://schemas.openxmlformats.org/officeDocument/2006/relationships/slide" Target="slides/slide23.xml"/><Relationship Id="rId33" Type="http://schemas.openxmlformats.org/officeDocument/2006/relationships/slide" Target="slides/slide26.xml"/><Relationship Id="rId32" Type="http://schemas.openxmlformats.org/officeDocument/2006/relationships/slide" Target="slides/slide25.xml"/><Relationship Id="rId35" Type="http://schemas.openxmlformats.org/officeDocument/2006/relationships/slide" Target="slides/slide28.xml"/><Relationship Id="rId34" Type="http://schemas.openxmlformats.org/officeDocument/2006/relationships/slide" Target="slides/slide27.xml"/><Relationship Id="rId37" Type="http://schemas.openxmlformats.org/officeDocument/2006/relationships/slide" Target="slides/slide30.xml"/><Relationship Id="rId36" Type="http://schemas.openxmlformats.org/officeDocument/2006/relationships/slide" Target="slides/slide29.xml"/><Relationship Id="rId39" Type="http://schemas.openxmlformats.org/officeDocument/2006/relationships/slide" Target="slides/slide32.xml"/><Relationship Id="rId38" Type="http://schemas.openxmlformats.org/officeDocument/2006/relationships/slide" Target="slides/slide31.xml"/><Relationship Id="rId62" Type="http://schemas.openxmlformats.org/officeDocument/2006/relationships/slide" Target="slides/slide55.xml"/><Relationship Id="rId61" Type="http://schemas.openxmlformats.org/officeDocument/2006/relationships/slide" Target="slides/slide54.xml"/><Relationship Id="rId20" Type="http://schemas.openxmlformats.org/officeDocument/2006/relationships/slide" Target="slides/slide13.xml"/><Relationship Id="rId64" Type="http://schemas.openxmlformats.org/officeDocument/2006/relationships/slide" Target="slides/slide57.xml"/><Relationship Id="rId63" Type="http://schemas.openxmlformats.org/officeDocument/2006/relationships/slide" Target="slides/slide56.xml"/><Relationship Id="rId22" Type="http://schemas.openxmlformats.org/officeDocument/2006/relationships/slide" Target="slides/slide15.xml"/><Relationship Id="rId66" Type="http://schemas.openxmlformats.org/officeDocument/2006/relationships/font" Target="fonts/Montserrat-regular.fntdata"/><Relationship Id="rId21" Type="http://schemas.openxmlformats.org/officeDocument/2006/relationships/slide" Target="slides/slide14.xml"/><Relationship Id="rId65" Type="http://schemas.openxmlformats.org/officeDocument/2006/relationships/slide" Target="slides/slide58.xml"/><Relationship Id="rId24" Type="http://schemas.openxmlformats.org/officeDocument/2006/relationships/slide" Target="slides/slide17.xml"/><Relationship Id="rId68" Type="http://schemas.openxmlformats.org/officeDocument/2006/relationships/font" Target="fonts/Montserrat-italic.fntdata"/><Relationship Id="rId23" Type="http://schemas.openxmlformats.org/officeDocument/2006/relationships/slide" Target="slides/slide16.xml"/><Relationship Id="rId67" Type="http://schemas.openxmlformats.org/officeDocument/2006/relationships/font" Target="fonts/Montserrat-bold.fntdata"/><Relationship Id="rId60" Type="http://schemas.openxmlformats.org/officeDocument/2006/relationships/slide" Target="slides/slide53.xml"/><Relationship Id="rId26" Type="http://schemas.openxmlformats.org/officeDocument/2006/relationships/slide" Target="slides/slide19.xml"/><Relationship Id="rId25" Type="http://schemas.openxmlformats.org/officeDocument/2006/relationships/slide" Target="slides/slide18.xml"/><Relationship Id="rId69" Type="http://schemas.openxmlformats.org/officeDocument/2006/relationships/font" Target="fonts/Montserrat-boldItalic.fntdata"/><Relationship Id="rId28" Type="http://schemas.openxmlformats.org/officeDocument/2006/relationships/slide" Target="slides/slide21.xml"/><Relationship Id="rId27" Type="http://schemas.openxmlformats.org/officeDocument/2006/relationships/slide" Target="slides/slide20.xml"/><Relationship Id="rId29" Type="http://schemas.openxmlformats.org/officeDocument/2006/relationships/slide" Target="slides/slide22.xml"/><Relationship Id="rId51" Type="http://schemas.openxmlformats.org/officeDocument/2006/relationships/slide" Target="slides/slide44.xml"/><Relationship Id="rId50" Type="http://schemas.openxmlformats.org/officeDocument/2006/relationships/slide" Target="slides/slide43.xml"/><Relationship Id="rId53" Type="http://schemas.openxmlformats.org/officeDocument/2006/relationships/slide" Target="slides/slide46.xml"/><Relationship Id="rId52" Type="http://schemas.openxmlformats.org/officeDocument/2006/relationships/slide" Target="slides/slide45.xml"/><Relationship Id="rId11" Type="http://schemas.openxmlformats.org/officeDocument/2006/relationships/slide" Target="slides/slide4.xml"/><Relationship Id="rId55" Type="http://schemas.openxmlformats.org/officeDocument/2006/relationships/slide" Target="slides/slide48.xml"/><Relationship Id="rId10" Type="http://schemas.openxmlformats.org/officeDocument/2006/relationships/slide" Target="slides/slide3.xml"/><Relationship Id="rId54" Type="http://schemas.openxmlformats.org/officeDocument/2006/relationships/slide" Target="slides/slide47.xml"/><Relationship Id="rId13" Type="http://schemas.openxmlformats.org/officeDocument/2006/relationships/slide" Target="slides/slide6.xml"/><Relationship Id="rId57" Type="http://schemas.openxmlformats.org/officeDocument/2006/relationships/slide" Target="slides/slide50.xml"/><Relationship Id="rId12" Type="http://schemas.openxmlformats.org/officeDocument/2006/relationships/slide" Target="slides/slide5.xml"/><Relationship Id="rId56" Type="http://schemas.openxmlformats.org/officeDocument/2006/relationships/slide" Target="slides/slide49.xml"/><Relationship Id="rId15" Type="http://schemas.openxmlformats.org/officeDocument/2006/relationships/slide" Target="slides/slide8.xml"/><Relationship Id="rId59" Type="http://schemas.openxmlformats.org/officeDocument/2006/relationships/slide" Target="slides/slide52.xml"/><Relationship Id="rId14" Type="http://schemas.openxmlformats.org/officeDocument/2006/relationships/slide" Target="slides/slide7.xml"/><Relationship Id="rId58" Type="http://schemas.openxmlformats.org/officeDocument/2006/relationships/slide" Target="slides/slide51.xml"/><Relationship Id="rId17" Type="http://schemas.openxmlformats.org/officeDocument/2006/relationships/slide" Target="slides/slide10.xml"/><Relationship Id="rId16" Type="http://schemas.openxmlformats.org/officeDocument/2006/relationships/slide" Target="slides/slide9.xml"/><Relationship Id="rId19" Type="http://schemas.openxmlformats.org/officeDocument/2006/relationships/slide" Target="slides/slide12.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ocs.google.com/forms/d/e/1FAIpQLSf0czZGMBwinCa1dmmo5dLVD1Db44Z200kYkZVQW3Y3su8LSA/viewform" TargetMode="External"/><Relationship Id="rId3" Type="http://schemas.openxmlformats.org/officeDocument/2006/relationships/hyperlink" Target="https://docs.google.com/forms/d/e/1FAIpQLSdFng1FNCmwdV1SpsCKA1y0x19yxZMe7JiVsf35HwP32eFFcg/viewform" TargetMode="External"/><Relationship Id="rId4" Type="http://schemas.openxmlformats.org/officeDocument/2006/relationships/hyperlink" Target="https://github.com/ceos-org/water-multisensor-best-practice" TargetMode="Externa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ocs.google.com/forms/d/e/1FAIpQLSf0czZGMBwinCa1dmmo5dLVD1Db44Z200kYkZVQW3Y3su8LSA/viewform" TargetMode="External"/><Relationship Id="rId3" Type="http://schemas.openxmlformats.org/officeDocument/2006/relationships/hyperlink" Target="https://docs.google.com/forms/d/e/1FAIpQLSdFng1FNCmwdV1SpsCKA1y0x19yxZMe7JiVsf35HwP32eFFcg/viewform" TargetMode="External"/><Relationship Id="rId4" Type="http://schemas.openxmlformats.org/officeDocument/2006/relationships/hyperlink" Target="https://github.com/ceos-org/water-multisensor-best-practice" TargetMode="Externa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ocs.google.com/forms/d/e/1FAIpQLSf0czZGMBwinCa1dmmo5dLVD1Db44Z200kYkZVQW3Y3su8LSA/viewform" TargetMode="External"/><Relationship Id="rId3" Type="http://schemas.openxmlformats.org/officeDocument/2006/relationships/hyperlink" Target="https://docs.google.com/forms/d/e/1FAIpQLSdFng1FNCmwdV1SpsCKA1y0x19yxZMe7JiVsf35HwP32eFFcg/viewform" TargetMode="External"/><Relationship Id="rId4" Type="http://schemas.openxmlformats.org/officeDocument/2006/relationships/hyperlink" Target="https://github.com/ceos-org/water-multisensor-best-practice" TargetMode="Externa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ocs.google.com/forms/d/e/1FAIpQLSf0czZGMBwinCa1dmmo5dLVD1Db44Z200kYkZVQW3Y3su8LSA/viewform" TargetMode="External"/><Relationship Id="rId3" Type="http://schemas.openxmlformats.org/officeDocument/2006/relationships/hyperlink" Target="https://docs.google.com/forms/d/e/1FAIpQLSdFng1FNCmwdV1SpsCKA1y0x19yxZMe7JiVsf35HwP32eFFcg/viewform" TargetMode="External"/><Relationship Id="rId4" Type="http://schemas.openxmlformats.org/officeDocument/2006/relationships/hyperlink" Target="https://github.com/ceos-org/water-multisensor-best-practice" TargetMode="Externa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g409c42a212b_2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g409c42a212b_2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g3fa5a5f771e_9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9" name="Google Shape;119;g3fa5a5f771e_9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g3fa5a5f771e_9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7" name="Google Shape;127;g3fa5a5f771e_9_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g3fa5a5f771e_9_1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34" name="Google Shape;134;g3fa5a5f771e_9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g38b9abb9e41_5_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77" name="Google Shape;177;g38b9abb9e41_5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g3fa6a41d9f4_6_5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9" name="Google Shape;189;g3fa6a41d9f4_6_5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g3fa6a41d9f4_6_6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8" name="Google Shape;198;g3fa6a41d9f4_6_6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g3fa6a41d9f4_6_6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5" name="Google Shape;205;g3fa6a41d9f4_6_6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Char char="●"/>
            </a:pPr>
            <a:r>
              <a:rPr lang="en-GB"/>
              <a:t>In doing so, these also satisfy three of the Water Planet Key objectives:</a:t>
            </a:r>
            <a:br>
              <a:rPr lang="en-GB"/>
            </a:br>
            <a:r>
              <a:rPr b="1" lang="en-GB" sz="1100">
                <a:solidFill>
                  <a:srgbClr val="0070C0"/>
                </a:solidFill>
              </a:rPr>
              <a:t>Coordinated Water Observations</a:t>
            </a:r>
            <a:endParaRPr/>
          </a:p>
          <a:p>
            <a:pPr indent="-298450" lvl="0" marL="457200" rtl="0" algn="l">
              <a:lnSpc>
                <a:spcPct val="114999"/>
              </a:lnSpc>
              <a:spcBef>
                <a:spcPts val="0"/>
              </a:spcBef>
              <a:spcAft>
                <a:spcPts val="0"/>
              </a:spcAft>
              <a:buSzPts val="1100"/>
              <a:buChar char="●"/>
            </a:pPr>
            <a:r>
              <a:rPr b="1" lang="en-GB" sz="1100">
                <a:solidFill>
                  <a:srgbClr val="0070C0"/>
                </a:solidFill>
              </a:rPr>
              <a:t>Accessible and Interoperable Water Data Products</a:t>
            </a:r>
            <a:endParaRPr/>
          </a:p>
          <a:p>
            <a:pPr indent="-298450" lvl="0" marL="457200" rtl="0" algn="l">
              <a:lnSpc>
                <a:spcPct val="114999"/>
              </a:lnSpc>
              <a:spcBef>
                <a:spcPts val="0"/>
              </a:spcBef>
              <a:spcAft>
                <a:spcPts val="0"/>
              </a:spcAft>
              <a:buSzPts val="1100"/>
              <a:buChar char="●"/>
            </a:pPr>
            <a:r>
              <a:rPr b="1" lang="en-GB" sz="1100">
                <a:solidFill>
                  <a:srgbClr val="0070C0"/>
                </a:solidFill>
              </a:rPr>
              <a:t>User-Center Solutions for Water Challenges</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 name="Shape 221"/>
        <p:cNvGrpSpPr/>
        <p:nvPr/>
      </p:nvGrpSpPr>
      <p:grpSpPr>
        <a:xfrm>
          <a:off x="0" y="0"/>
          <a:ext cx="0" cy="0"/>
          <a:chOff x="0" y="0"/>
          <a:chExt cx="0" cy="0"/>
        </a:xfrm>
      </p:grpSpPr>
      <p:sp>
        <p:nvSpPr>
          <p:cNvPr id="222" name="Google Shape;222;g3fa6a41d9f4_6_8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3" name="Google Shape;223;g3fa6a41d9f4_6_8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 name="Shape 231"/>
        <p:cNvGrpSpPr/>
        <p:nvPr/>
      </p:nvGrpSpPr>
      <p:grpSpPr>
        <a:xfrm>
          <a:off x="0" y="0"/>
          <a:ext cx="0" cy="0"/>
          <a:chOff x="0" y="0"/>
          <a:chExt cx="0" cy="0"/>
        </a:xfrm>
      </p:grpSpPr>
      <p:sp>
        <p:nvSpPr>
          <p:cNvPr id="232" name="Google Shape;232;g3fa6a41d9f4_6_9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3" name="Google Shape;233;g3fa6a41d9f4_6_9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 name="Shape 253"/>
        <p:cNvGrpSpPr/>
        <p:nvPr/>
      </p:nvGrpSpPr>
      <p:grpSpPr>
        <a:xfrm>
          <a:off x="0" y="0"/>
          <a:ext cx="0" cy="0"/>
          <a:chOff x="0" y="0"/>
          <a:chExt cx="0" cy="0"/>
        </a:xfrm>
      </p:grpSpPr>
      <p:sp>
        <p:nvSpPr>
          <p:cNvPr id="254" name="Google Shape;254;g3fa6a41d9f4_6_11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5" name="Google Shape;255;g3fa6a41d9f4_6_1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Char char="●"/>
            </a:pPr>
            <a:r>
              <a:rPr b="0" i="0" lang="en-GB" sz="1100" u="none" cap="none" strike="noStrike">
                <a:solidFill>
                  <a:srgbClr val="000000"/>
                </a:solidFill>
                <a:latin typeface="Arial"/>
                <a:ea typeface="Arial"/>
                <a:cs typeface="Arial"/>
                <a:sym typeface="Arial"/>
              </a:rPr>
              <a:t>Therefore, to fulfill the "User-Centric Solutions" outcome of the Water Planet priority, this annex seeks to establish a roadmap to expand the CEOS-ARD Framework for the water domain, with the goal of expanding beyond strictly foundational data to define PFS for higher-level, thematic products. This annex outlines the steps required to bridge the gap between data producers and the water management community, ensuring that CEOS-ARD is fundamentally "fit for purpose" from catchment to coast. </a:t>
            </a:r>
            <a:endParaRPr b="0"/>
          </a:p>
          <a:p>
            <a:pPr indent="-298450" lvl="0" marL="457200" rtl="0" algn="l">
              <a:lnSpc>
                <a:spcPct val="100000"/>
              </a:lnSpc>
              <a:spcBef>
                <a:spcPts val="0"/>
              </a:spcBef>
              <a:spcAft>
                <a:spcPts val="0"/>
              </a:spcAft>
              <a:buSzPts val="1100"/>
              <a:buChar char="●"/>
            </a:pPr>
            <a:br>
              <a:rPr lang="en-GB"/>
            </a:b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g3fa6a41d9f4_6_13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77" name="Google Shape;277;g3fa6a41d9f4_6_13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4" name="Shape 284"/>
        <p:cNvGrpSpPr/>
        <p:nvPr/>
      </p:nvGrpSpPr>
      <p:grpSpPr>
        <a:xfrm>
          <a:off x="0" y="0"/>
          <a:ext cx="0" cy="0"/>
          <a:chOff x="0" y="0"/>
          <a:chExt cx="0" cy="0"/>
        </a:xfrm>
      </p:grpSpPr>
      <p:sp>
        <p:nvSpPr>
          <p:cNvPr id="285" name="Google Shape;285;g3fa6a41d9f4_6_14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86" name="Google Shape;286;g3fa6a41d9f4_6_14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3" name="Shape 293"/>
        <p:cNvGrpSpPr/>
        <p:nvPr/>
      </p:nvGrpSpPr>
      <p:grpSpPr>
        <a:xfrm>
          <a:off x="0" y="0"/>
          <a:ext cx="0" cy="0"/>
          <a:chOff x="0" y="0"/>
          <a:chExt cx="0" cy="0"/>
        </a:xfrm>
      </p:grpSpPr>
      <p:sp>
        <p:nvSpPr>
          <p:cNvPr id="294" name="Google Shape;294;g3fa6a41d9f4_6_15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95" name="Google Shape;295;g3fa6a41d9f4_6_15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3" name="Shape 303"/>
        <p:cNvGrpSpPr/>
        <p:nvPr/>
      </p:nvGrpSpPr>
      <p:grpSpPr>
        <a:xfrm>
          <a:off x="0" y="0"/>
          <a:ext cx="0" cy="0"/>
          <a:chOff x="0" y="0"/>
          <a:chExt cx="0" cy="0"/>
        </a:xfrm>
      </p:grpSpPr>
      <p:sp>
        <p:nvSpPr>
          <p:cNvPr id="304" name="Google Shape;304;g3fa6a41d9f4_6_16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05" name="Google Shape;305;g3fa6a41d9f4_6_16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2" name="Shape 312"/>
        <p:cNvGrpSpPr/>
        <p:nvPr/>
      </p:nvGrpSpPr>
      <p:grpSpPr>
        <a:xfrm>
          <a:off x="0" y="0"/>
          <a:ext cx="0" cy="0"/>
          <a:chOff x="0" y="0"/>
          <a:chExt cx="0" cy="0"/>
        </a:xfrm>
      </p:grpSpPr>
      <p:sp>
        <p:nvSpPr>
          <p:cNvPr id="313" name="Google Shape;313;g3fa6a41d9f4_6_16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14" name="Google Shape;314;g3fa6a41d9f4_6_16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1" name="Shape 321"/>
        <p:cNvGrpSpPr/>
        <p:nvPr/>
      </p:nvGrpSpPr>
      <p:grpSpPr>
        <a:xfrm>
          <a:off x="0" y="0"/>
          <a:ext cx="0" cy="0"/>
          <a:chOff x="0" y="0"/>
          <a:chExt cx="0" cy="0"/>
        </a:xfrm>
      </p:grpSpPr>
      <p:sp>
        <p:nvSpPr>
          <p:cNvPr id="322" name="Google Shape;322;g3fa6a41d9f4_6_17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23" name="Google Shape;323;g3fa6a41d9f4_6_17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8" name="Shape 328"/>
        <p:cNvGrpSpPr/>
        <p:nvPr/>
      </p:nvGrpSpPr>
      <p:grpSpPr>
        <a:xfrm>
          <a:off x="0" y="0"/>
          <a:ext cx="0" cy="0"/>
          <a:chOff x="0" y="0"/>
          <a:chExt cx="0" cy="0"/>
        </a:xfrm>
      </p:grpSpPr>
      <p:sp>
        <p:nvSpPr>
          <p:cNvPr id="329" name="Google Shape;329;g3fa6a41d9f4_6_18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30" name="Google Shape;330;g3fa6a41d9f4_6_18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0" i="0" lang="en-GB" sz="1100" u="none" cap="none" strike="noStrike">
                <a:solidFill>
                  <a:srgbClr val="000000"/>
                </a:solidFill>
                <a:latin typeface="Arial"/>
                <a:ea typeface="Arial"/>
                <a:cs typeface="Arial"/>
                <a:sym typeface="Arial"/>
              </a:rPr>
              <a:t>Throughout 2026, NASA and CSIRO have collaborated on a shared priority of Water Quality, seeking to understand the requirements for comprehensive catchment-to-coast satellite Earth observations. Past work by CSIRO under the Aquawatch program has yielded a candidate set of Essential Water Quality Variables – achieved through a comprehensive Science and Applications Traceability Matrix assessment, intended to ensure the AquaWatch program is driven by end user requirements informed by science.</a:t>
            </a:r>
            <a:endParaRPr/>
          </a:p>
          <a:p>
            <a:pPr indent="0" lvl="0" marL="0" rtl="0" algn="l">
              <a:lnSpc>
                <a:spcPct val="100000"/>
              </a:lnSpc>
              <a:spcBef>
                <a:spcPts val="0"/>
              </a:spcBef>
              <a:spcAft>
                <a:spcPts val="0"/>
              </a:spcAft>
              <a:buSzPts val="1100"/>
              <a:buNone/>
            </a:pPr>
            <a:r>
              <a:t/>
            </a:r>
            <a:endParaRPr b="0" i="0" sz="1100" u="none" cap="none" strike="noStrike">
              <a:solidFill>
                <a:srgbClr val="000000"/>
              </a:solidFill>
              <a:latin typeface="Arial"/>
              <a:ea typeface="Arial"/>
              <a:cs typeface="Arial"/>
              <a:sym typeface="Arial"/>
            </a:endParaRPr>
          </a:p>
          <a:p>
            <a:pPr indent="-298450" lvl="0" marL="457200" rtl="0" algn="l">
              <a:lnSpc>
                <a:spcPct val="100000"/>
              </a:lnSpc>
              <a:spcBef>
                <a:spcPts val="0"/>
              </a:spcBef>
              <a:spcAft>
                <a:spcPts val="0"/>
              </a:spcAft>
              <a:buSzPts val="1100"/>
              <a:buChar char="●"/>
            </a:pPr>
            <a:r>
              <a:rPr b="0" i="0" lang="en-GB" sz="1100" u="none" cap="none" strike="noStrike">
                <a:solidFill>
                  <a:srgbClr val="000000"/>
                </a:solidFill>
                <a:latin typeface="Arial"/>
                <a:ea typeface="Arial"/>
                <a:cs typeface="Arial"/>
                <a:sym typeface="Arial"/>
              </a:rPr>
              <a:t>While this should be considered a preliminary step towards formal Essential Water Quality Variables, these findings provide a useful first deconstruction of the singular ‘Water Quality’ Primary EWV noted above.</a:t>
            </a:r>
            <a:endParaRPr b="0"/>
          </a:p>
          <a:p>
            <a:pPr indent="-298450" lvl="0" marL="457200" rtl="0" algn="l">
              <a:lnSpc>
                <a:spcPct val="100000"/>
              </a:lnSpc>
              <a:spcBef>
                <a:spcPts val="0"/>
              </a:spcBef>
              <a:spcAft>
                <a:spcPts val="0"/>
              </a:spcAft>
              <a:buSzPts val="1100"/>
              <a:buChar char="●"/>
            </a:pPr>
            <a:r>
              <a:rPr b="0" i="0" lang="en-GB" sz="1100" u="none" cap="none" strike="noStrike">
                <a:solidFill>
                  <a:srgbClr val="000000"/>
                </a:solidFill>
                <a:latin typeface="Arial"/>
                <a:ea typeface="Arial"/>
                <a:cs typeface="Arial"/>
                <a:sym typeface="Arial"/>
              </a:rPr>
              <a:t>Identifying Essential Water Quality Variables (EWQVs) will provide a scientifically agreed and user-focused set of measurements critical for monitoring water quality along the catchment-to-coast system. These are characterised as the most important indicators of water quality, which have significant impact on ecosystem health, water security and human well-being. Improving consistency, interoperability and comparability of water quality observations will enable more effective tracking of water conditions, support development of early warning and forecasting systems, as well as guide future mission planning, technology development and investment in observation systems to ensure that the most important water quality information remains available, consistent and fit for purpose over the long term. Aligning CEOS-ARD with EWQVs will further enable this.</a:t>
            </a:r>
            <a:endParaRPr b="0"/>
          </a:p>
          <a:p>
            <a:pPr indent="-298450" lvl="0" marL="457200" rtl="0" algn="l">
              <a:lnSpc>
                <a:spcPct val="100000"/>
              </a:lnSpc>
              <a:spcBef>
                <a:spcPts val="0"/>
              </a:spcBef>
              <a:spcAft>
                <a:spcPts val="0"/>
              </a:spcAft>
              <a:buSzPts val="1100"/>
              <a:buChar char="●"/>
            </a:pPr>
            <a:br>
              <a:rPr lang="en-GB"/>
            </a:b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4" name="Shape 334"/>
        <p:cNvGrpSpPr/>
        <p:nvPr/>
      </p:nvGrpSpPr>
      <p:grpSpPr>
        <a:xfrm>
          <a:off x="0" y="0"/>
          <a:ext cx="0" cy="0"/>
          <a:chOff x="0" y="0"/>
          <a:chExt cx="0" cy="0"/>
        </a:xfrm>
      </p:grpSpPr>
      <p:sp>
        <p:nvSpPr>
          <p:cNvPr id="335" name="Google Shape;335;g3fa6a41d9f4_6_18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36" name="Google Shape;336;g3fa6a41d9f4_6_18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6" name="Shape 356"/>
        <p:cNvGrpSpPr/>
        <p:nvPr/>
      </p:nvGrpSpPr>
      <p:grpSpPr>
        <a:xfrm>
          <a:off x="0" y="0"/>
          <a:ext cx="0" cy="0"/>
          <a:chOff x="0" y="0"/>
          <a:chExt cx="0" cy="0"/>
        </a:xfrm>
      </p:grpSpPr>
      <p:sp>
        <p:nvSpPr>
          <p:cNvPr id="357" name="Google Shape;357;g3fa6a41d9f4_6_20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58" name="Google Shape;358;g3fa6a41d9f4_6_20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3" name="Shape 363"/>
        <p:cNvGrpSpPr/>
        <p:nvPr/>
      </p:nvGrpSpPr>
      <p:grpSpPr>
        <a:xfrm>
          <a:off x="0" y="0"/>
          <a:ext cx="0" cy="0"/>
          <a:chOff x="0" y="0"/>
          <a:chExt cx="0" cy="0"/>
        </a:xfrm>
      </p:grpSpPr>
      <p:sp>
        <p:nvSpPr>
          <p:cNvPr id="364" name="Google Shape;364;g3fa6a41d9f4_6_2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65" name="Google Shape;365;g3fa6a41d9f4_6_2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0" name="Shape 370"/>
        <p:cNvGrpSpPr/>
        <p:nvPr/>
      </p:nvGrpSpPr>
      <p:grpSpPr>
        <a:xfrm>
          <a:off x="0" y="0"/>
          <a:ext cx="0" cy="0"/>
          <a:chOff x="0" y="0"/>
          <a:chExt cx="0" cy="0"/>
        </a:xfrm>
      </p:grpSpPr>
      <p:sp>
        <p:nvSpPr>
          <p:cNvPr id="371" name="Google Shape;371;g3fa6a41d9f4_6_21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72" name="Google Shape;372;g3fa6a41d9f4_6_2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7" name="Shape 377"/>
        <p:cNvGrpSpPr/>
        <p:nvPr/>
      </p:nvGrpSpPr>
      <p:grpSpPr>
        <a:xfrm>
          <a:off x="0" y="0"/>
          <a:ext cx="0" cy="0"/>
          <a:chOff x="0" y="0"/>
          <a:chExt cx="0" cy="0"/>
        </a:xfrm>
      </p:grpSpPr>
      <p:sp>
        <p:nvSpPr>
          <p:cNvPr id="378" name="Google Shape;378;g3fa6a41d9f4_6_22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79" name="Google Shape;379;g3fa6a41d9f4_6_22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6" name="Shape 386"/>
        <p:cNvGrpSpPr/>
        <p:nvPr/>
      </p:nvGrpSpPr>
      <p:grpSpPr>
        <a:xfrm>
          <a:off x="0" y="0"/>
          <a:ext cx="0" cy="0"/>
          <a:chOff x="0" y="0"/>
          <a:chExt cx="0" cy="0"/>
        </a:xfrm>
      </p:grpSpPr>
      <p:sp>
        <p:nvSpPr>
          <p:cNvPr id="387" name="Google Shape;387;g3fa6a41d9f4_6_22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88" name="Google Shape;388;g3fa6a41d9f4_6_22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3" name="Shape 393"/>
        <p:cNvGrpSpPr/>
        <p:nvPr/>
      </p:nvGrpSpPr>
      <p:grpSpPr>
        <a:xfrm>
          <a:off x="0" y="0"/>
          <a:ext cx="0" cy="0"/>
          <a:chOff x="0" y="0"/>
          <a:chExt cx="0" cy="0"/>
        </a:xfrm>
      </p:grpSpPr>
      <p:sp>
        <p:nvSpPr>
          <p:cNvPr id="394" name="Google Shape;394;g3fa1f63a5a5_0_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95" name="Google Shape;395;g3fa1f63a5a5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0" name="Shape 400"/>
        <p:cNvGrpSpPr/>
        <p:nvPr/>
      </p:nvGrpSpPr>
      <p:grpSpPr>
        <a:xfrm>
          <a:off x="0" y="0"/>
          <a:ext cx="0" cy="0"/>
          <a:chOff x="0" y="0"/>
          <a:chExt cx="0" cy="0"/>
        </a:xfrm>
      </p:grpSpPr>
      <p:sp>
        <p:nvSpPr>
          <p:cNvPr id="401" name="Google Shape;401;g3f97bb738e6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402" name="Google Shape;402;g3f97bb738e6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8" name="Shape 408"/>
        <p:cNvGrpSpPr/>
        <p:nvPr/>
      </p:nvGrpSpPr>
      <p:grpSpPr>
        <a:xfrm>
          <a:off x="0" y="0"/>
          <a:ext cx="0" cy="0"/>
          <a:chOff x="0" y="0"/>
          <a:chExt cx="0" cy="0"/>
        </a:xfrm>
      </p:grpSpPr>
      <p:sp>
        <p:nvSpPr>
          <p:cNvPr id="409" name="Google Shape;409;g3fa1f63a5a5_0_1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410" name="Google Shape;410;g3fa1f63a5a5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5" name="Shape 415"/>
        <p:cNvGrpSpPr/>
        <p:nvPr/>
      </p:nvGrpSpPr>
      <p:grpSpPr>
        <a:xfrm>
          <a:off x="0" y="0"/>
          <a:ext cx="0" cy="0"/>
          <a:chOff x="0" y="0"/>
          <a:chExt cx="0" cy="0"/>
        </a:xfrm>
      </p:grpSpPr>
      <p:sp>
        <p:nvSpPr>
          <p:cNvPr id="416" name="Google Shape;416;g3f97bb738e6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17" name="Google Shape;417;g3f97bb738e6_0_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1" name="Shape 421"/>
        <p:cNvGrpSpPr/>
        <p:nvPr/>
      </p:nvGrpSpPr>
      <p:grpSpPr>
        <a:xfrm>
          <a:off x="0" y="0"/>
          <a:ext cx="0" cy="0"/>
          <a:chOff x="0" y="0"/>
          <a:chExt cx="0" cy="0"/>
        </a:xfrm>
      </p:grpSpPr>
      <p:sp>
        <p:nvSpPr>
          <p:cNvPr id="422" name="Google Shape;422;g409c42a212b_2_2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423" name="Google Shape;423;g409c42a212b_2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8" name="Shape 428"/>
        <p:cNvGrpSpPr/>
        <p:nvPr/>
      </p:nvGrpSpPr>
      <p:grpSpPr>
        <a:xfrm>
          <a:off x="0" y="0"/>
          <a:ext cx="0" cy="0"/>
          <a:chOff x="0" y="0"/>
          <a:chExt cx="0" cy="0"/>
        </a:xfrm>
      </p:grpSpPr>
      <p:sp>
        <p:nvSpPr>
          <p:cNvPr id="429" name="Google Shape;429;g409c42a212b_2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30" name="Google Shape;430;g409c42a212b_2_2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4" name="Shape 434"/>
        <p:cNvGrpSpPr/>
        <p:nvPr/>
      </p:nvGrpSpPr>
      <p:grpSpPr>
        <a:xfrm>
          <a:off x="0" y="0"/>
          <a:ext cx="0" cy="0"/>
          <a:chOff x="0" y="0"/>
          <a:chExt cx="0" cy="0"/>
        </a:xfrm>
      </p:grpSpPr>
      <p:sp>
        <p:nvSpPr>
          <p:cNvPr id="435" name="Google Shape;435;g3fa5a5f771e_31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36" name="Google Shape;436;g3fa5a5f771e_31_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1" name="Shape 451"/>
        <p:cNvGrpSpPr/>
        <p:nvPr/>
      </p:nvGrpSpPr>
      <p:grpSpPr>
        <a:xfrm>
          <a:off x="0" y="0"/>
          <a:ext cx="0" cy="0"/>
          <a:chOff x="0" y="0"/>
          <a:chExt cx="0" cy="0"/>
        </a:xfrm>
      </p:grpSpPr>
      <p:sp>
        <p:nvSpPr>
          <p:cNvPr id="452" name="Google Shape;452;g3fa7127702d_2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453" name="Google Shape;453;g3fa7127702d_2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6" name="Shape 456"/>
        <p:cNvGrpSpPr/>
        <p:nvPr/>
      </p:nvGrpSpPr>
      <p:grpSpPr>
        <a:xfrm>
          <a:off x="0" y="0"/>
          <a:ext cx="0" cy="0"/>
          <a:chOff x="0" y="0"/>
          <a:chExt cx="0" cy="0"/>
        </a:xfrm>
      </p:grpSpPr>
      <p:sp>
        <p:nvSpPr>
          <p:cNvPr id="457" name="Google Shape;457;g3fa7127702d_2_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458" name="Google Shape;458;g3fa7127702d_2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1" name="Shape 461"/>
        <p:cNvGrpSpPr/>
        <p:nvPr/>
      </p:nvGrpSpPr>
      <p:grpSpPr>
        <a:xfrm>
          <a:off x="0" y="0"/>
          <a:ext cx="0" cy="0"/>
          <a:chOff x="0" y="0"/>
          <a:chExt cx="0" cy="0"/>
        </a:xfrm>
      </p:grpSpPr>
      <p:sp>
        <p:nvSpPr>
          <p:cNvPr id="462" name="Google Shape;462;g3fa22dfd2f8_1_1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463" name="Google Shape;463;g3fa22dfd2f8_1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GB">
                <a:solidFill>
                  <a:schemeClr val="dk1"/>
                </a:solidFill>
              </a:rPr>
              <a:t>CEOS Water Best Practice Guidance Integration Example Submission</a:t>
            </a:r>
            <a:endParaRPr b="1">
              <a:solidFill>
                <a:schemeClr val="dk1"/>
              </a:solidFill>
            </a:endParaRPr>
          </a:p>
          <a:p>
            <a:pPr indent="0" lvl="0" marL="0" rtl="0" algn="l">
              <a:lnSpc>
                <a:spcPct val="115000"/>
              </a:lnSpc>
              <a:spcBef>
                <a:spcPts val="800"/>
              </a:spcBef>
              <a:spcAft>
                <a:spcPts val="0"/>
              </a:spcAft>
              <a:buClr>
                <a:schemeClr val="dk1"/>
              </a:buClr>
              <a:buSzPts val="1100"/>
              <a:buFont typeface="Arial"/>
              <a:buNone/>
            </a:pPr>
            <a:r>
              <a:rPr lang="en-GB" u="sng">
                <a:solidFill>
                  <a:schemeClr val="hlink"/>
                </a:solidFill>
                <a:hlinkClick r:id="rId2"/>
              </a:rPr>
              <a:t>https://docs.google.com/forms/d/e/1FAIpQLSf0czZGMBwinCa1dmmo5dLVD1Db44Z200kYkZVQW3Y3su8LSA/viewform</a:t>
            </a:r>
            <a:endParaRPr u="sng">
              <a:solidFill>
                <a:schemeClr val="hlink"/>
              </a:solidFill>
            </a:endParaRPr>
          </a:p>
          <a:p>
            <a:pPr indent="0" lvl="0" marL="0" rtl="0" algn="l">
              <a:lnSpc>
                <a:spcPct val="115000"/>
              </a:lnSpc>
              <a:spcBef>
                <a:spcPts val="0"/>
              </a:spcBef>
              <a:spcAft>
                <a:spcPts val="0"/>
              </a:spcAft>
              <a:buClr>
                <a:schemeClr val="dk1"/>
              </a:buClr>
              <a:buSzPts val="1100"/>
              <a:buFont typeface="Arial"/>
              <a:buNone/>
            </a:pPr>
            <a:r>
              <a:rPr lang="en-GB">
                <a:solidFill>
                  <a:schemeClr val="dk1"/>
                </a:solidFill>
              </a:rPr>
              <a:t>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b="1" lang="en-GB">
                <a:solidFill>
                  <a:schemeClr val="dk1"/>
                </a:solidFill>
              </a:rPr>
              <a:t>Societal Challenge Input Form</a:t>
            </a:r>
            <a:endParaRPr b="1">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GB" u="sng">
                <a:solidFill>
                  <a:schemeClr val="hlink"/>
                </a:solidFill>
                <a:hlinkClick r:id="rId3"/>
              </a:rPr>
              <a:t>https://docs.google.com/forms/d/e/1FAIpQLSdFng1FNCmwdV1SpsCKA1y0x19yxZMe7JiVsf35HwP32eFFcg/viewform</a:t>
            </a:r>
            <a:endParaRPr u="sng">
              <a:solidFill>
                <a:schemeClr val="hlink"/>
              </a:solidFill>
            </a:endParaRPr>
          </a:p>
          <a:p>
            <a:pPr indent="0" lvl="0" marL="0" rtl="0" algn="l">
              <a:lnSpc>
                <a:spcPct val="115000"/>
              </a:lnSpc>
              <a:spcBef>
                <a:spcPts val="0"/>
              </a:spcBef>
              <a:spcAft>
                <a:spcPts val="0"/>
              </a:spcAft>
              <a:buClr>
                <a:schemeClr val="dk1"/>
              </a:buClr>
              <a:buSzPts val="1100"/>
              <a:buFont typeface="Arial"/>
              <a:buNone/>
            </a:pPr>
            <a:r>
              <a:rPr lang="en-GB">
                <a:solidFill>
                  <a:schemeClr val="dk1"/>
                </a:solidFill>
              </a:rPr>
              <a:t>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b="1" lang="en-GB">
                <a:solidFill>
                  <a:schemeClr val="dk1"/>
                </a:solidFill>
              </a:rPr>
              <a:t>GitHub Repository – Multisensor Best Practice Guidance</a:t>
            </a:r>
            <a:endParaRPr b="1">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GB" u="sng">
                <a:solidFill>
                  <a:schemeClr val="hlink"/>
                </a:solidFill>
                <a:hlinkClick r:id="rId4"/>
              </a:rPr>
              <a:t>https://github.com/ceos-org/water-multisensor-best-practice</a:t>
            </a:r>
            <a:endParaRPr u="sng">
              <a:solidFill>
                <a:schemeClr val="hlink"/>
              </a:solidFill>
            </a:endParaRPr>
          </a:p>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8" name="Shape 468"/>
        <p:cNvGrpSpPr/>
        <p:nvPr/>
      </p:nvGrpSpPr>
      <p:grpSpPr>
        <a:xfrm>
          <a:off x="0" y="0"/>
          <a:ext cx="0" cy="0"/>
          <a:chOff x="0" y="0"/>
          <a:chExt cx="0" cy="0"/>
        </a:xfrm>
      </p:grpSpPr>
      <p:sp>
        <p:nvSpPr>
          <p:cNvPr id="469" name="Google Shape;469;g3fa5a5f771e_31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70" name="Google Shape;470;g3fa5a5f771e_31_2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4" name="Shape 484"/>
        <p:cNvGrpSpPr/>
        <p:nvPr/>
      </p:nvGrpSpPr>
      <p:grpSpPr>
        <a:xfrm>
          <a:off x="0" y="0"/>
          <a:ext cx="0" cy="0"/>
          <a:chOff x="0" y="0"/>
          <a:chExt cx="0" cy="0"/>
        </a:xfrm>
      </p:grpSpPr>
      <p:sp>
        <p:nvSpPr>
          <p:cNvPr id="485" name="Google Shape;485;g3fa630cb81c_17_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486" name="Google Shape;486;g3fa630cb81c_17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GB">
                <a:solidFill>
                  <a:schemeClr val="dk1"/>
                </a:solidFill>
              </a:rPr>
              <a:t>CEOS Water Best Practice Guidance Integration Example Submission</a:t>
            </a:r>
            <a:endParaRPr b="1">
              <a:solidFill>
                <a:schemeClr val="dk1"/>
              </a:solidFill>
            </a:endParaRPr>
          </a:p>
          <a:p>
            <a:pPr indent="0" lvl="0" marL="0" rtl="0" algn="l">
              <a:lnSpc>
                <a:spcPct val="115000"/>
              </a:lnSpc>
              <a:spcBef>
                <a:spcPts val="800"/>
              </a:spcBef>
              <a:spcAft>
                <a:spcPts val="0"/>
              </a:spcAft>
              <a:buClr>
                <a:schemeClr val="dk1"/>
              </a:buClr>
              <a:buSzPts val="1100"/>
              <a:buFont typeface="Arial"/>
              <a:buNone/>
            </a:pPr>
            <a:r>
              <a:rPr lang="en-GB" u="sng">
                <a:solidFill>
                  <a:schemeClr val="hlink"/>
                </a:solidFill>
                <a:hlinkClick r:id="rId2"/>
              </a:rPr>
              <a:t>https://docs.google.com/forms/d/e/1FAIpQLSf0czZGMBwinCa1dmmo5dLVD1Db44Z200kYkZVQW3Y3su8LSA/viewform</a:t>
            </a:r>
            <a:endParaRPr u="sng">
              <a:solidFill>
                <a:schemeClr val="hlink"/>
              </a:solidFill>
            </a:endParaRPr>
          </a:p>
          <a:p>
            <a:pPr indent="0" lvl="0" marL="0" rtl="0" algn="l">
              <a:lnSpc>
                <a:spcPct val="115000"/>
              </a:lnSpc>
              <a:spcBef>
                <a:spcPts val="0"/>
              </a:spcBef>
              <a:spcAft>
                <a:spcPts val="0"/>
              </a:spcAft>
              <a:buClr>
                <a:schemeClr val="dk1"/>
              </a:buClr>
              <a:buSzPts val="1100"/>
              <a:buFont typeface="Arial"/>
              <a:buNone/>
            </a:pPr>
            <a:r>
              <a:rPr lang="en-GB">
                <a:solidFill>
                  <a:schemeClr val="dk1"/>
                </a:solidFill>
              </a:rPr>
              <a:t>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b="1" lang="en-GB">
                <a:solidFill>
                  <a:schemeClr val="dk1"/>
                </a:solidFill>
              </a:rPr>
              <a:t>Societal Challenge Input Form</a:t>
            </a:r>
            <a:endParaRPr b="1">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GB" u="sng">
                <a:solidFill>
                  <a:schemeClr val="hlink"/>
                </a:solidFill>
                <a:hlinkClick r:id="rId3"/>
              </a:rPr>
              <a:t>https://docs.google.com/forms/d/e/1FAIpQLSdFng1FNCmwdV1SpsCKA1y0x19yxZMe7JiVsf35HwP32eFFcg/viewform</a:t>
            </a:r>
            <a:endParaRPr u="sng">
              <a:solidFill>
                <a:schemeClr val="hlink"/>
              </a:solidFill>
            </a:endParaRPr>
          </a:p>
          <a:p>
            <a:pPr indent="0" lvl="0" marL="0" rtl="0" algn="l">
              <a:lnSpc>
                <a:spcPct val="115000"/>
              </a:lnSpc>
              <a:spcBef>
                <a:spcPts val="0"/>
              </a:spcBef>
              <a:spcAft>
                <a:spcPts val="0"/>
              </a:spcAft>
              <a:buClr>
                <a:schemeClr val="dk1"/>
              </a:buClr>
              <a:buSzPts val="1100"/>
              <a:buFont typeface="Arial"/>
              <a:buNone/>
            </a:pPr>
            <a:r>
              <a:rPr lang="en-GB">
                <a:solidFill>
                  <a:schemeClr val="dk1"/>
                </a:solidFill>
              </a:rPr>
              <a:t>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b="1" lang="en-GB">
                <a:solidFill>
                  <a:schemeClr val="dk1"/>
                </a:solidFill>
              </a:rPr>
              <a:t>GitHub Repository – Multisensor Best Practice Guidance</a:t>
            </a:r>
            <a:endParaRPr b="1">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GB" u="sng">
                <a:solidFill>
                  <a:schemeClr val="hlink"/>
                </a:solidFill>
                <a:hlinkClick r:id="rId4"/>
              </a:rPr>
              <a:t>https://github.com/ceos-org/water-multisensor-best-practice</a:t>
            </a:r>
            <a:endParaRPr u="sng">
              <a:solidFill>
                <a:schemeClr val="hlink"/>
              </a:solidFill>
            </a:endParaRPr>
          </a:p>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1" name="Shape 491"/>
        <p:cNvGrpSpPr/>
        <p:nvPr/>
      </p:nvGrpSpPr>
      <p:grpSpPr>
        <a:xfrm>
          <a:off x="0" y="0"/>
          <a:ext cx="0" cy="0"/>
          <a:chOff x="0" y="0"/>
          <a:chExt cx="0" cy="0"/>
        </a:xfrm>
      </p:grpSpPr>
      <p:sp>
        <p:nvSpPr>
          <p:cNvPr id="492" name="Google Shape;492;g3fa6b5f6d4c_1_4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93" name="Google Shape;493;g3fa6b5f6d4c_1_44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0" name="Shape 510"/>
        <p:cNvGrpSpPr/>
        <p:nvPr/>
      </p:nvGrpSpPr>
      <p:grpSpPr>
        <a:xfrm>
          <a:off x="0" y="0"/>
          <a:ext cx="0" cy="0"/>
          <a:chOff x="0" y="0"/>
          <a:chExt cx="0" cy="0"/>
        </a:xfrm>
      </p:grpSpPr>
      <p:sp>
        <p:nvSpPr>
          <p:cNvPr id="511" name="Google Shape;511;g3fa6b5f6d4c_1_4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12" name="Google Shape;512;g3fa6b5f6d4c_1_46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9" name="Shape 529"/>
        <p:cNvGrpSpPr/>
        <p:nvPr/>
      </p:nvGrpSpPr>
      <p:grpSpPr>
        <a:xfrm>
          <a:off x="0" y="0"/>
          <a:ext cx="0" cy="0"/>
          <a:chOff x="0" y="0"/>
          <a:chExt cx="0" cy="0"/>
        </a:xfrm>
      </p:grpSpPr>
      <p:sp>
        <p:nvSpPr>
          <p:cNvPr id="530" name="Google Shape;530;g3fa6b5f6d4c_1_4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31" name="Google Shape;531;g3fa6b5f6d4c_1_47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8" name="Shape 548"/>
        <p:cNvGrpSpPr/>
        <p:nvPr/>
      </p:nvGrpSpPr>
      <p:grpSpPr>
        <a:xfrm>
          <a:off x="0" y="0"/>
          <a:ext cx="0" cy="0"/>
          <a:chOff x="0" y="0"/>
          <a:chExt cx="0" cy="0"/>
        </a:xfrm>
      </p:grpSpPr>
      <p:sp>
        <p:nvSpPr>
          <p:cNvPr id="549" name="Google Shape;549;g3fa6b5f6d4c_1_4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50" name="Google Shape;550;g3fa6b5f6d4c_1_49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7" name="Shape 567"/>
        <p:cNvGrpSpPr/>
        <p:nvPr/>
      </p:nvGrpSpPr>
      <p:grpSpPr>
        <a:xfrm>
          <a:off x="0" y="0"/>
          <a:ext cx="0" cy="0"/>
          <a:chOff x="0" y="0"/>
          <a:chExt cx="0" cy="0"/>
        </a:xfrm>
      </p:grpSpPr>
      <p:sp>
        <p:nvSpPr>
          <p:cNvPr id="568" name="Google Shape;568;g3fa6b5f6d4c_1_5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69" name="Google Shape;569;g3fa6b5f6d4c_1_56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5" name="Shape 585"/>
        <p:cNvGrpSpPr/>
        <p:nvPr/>
      </p:nvGrpSpPr>
      <p:grpSpPr>
        <a:xfrm>
          <a:off x="0" y="0"/>
          <a:ext cx="0" cy="0"/>
          <a:chOff x="0" y="0"/>
          <a:chExt cx="0" cy="0"/>
        </a:xfrm>
      </p:grpSpPr>
      <p:sp>
        <p:nvSpPr>
          <p:cNvPr id="586" name="Google Shape;586;g3fa6b5f6d4c_1_58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87" name="Google Shape;587;g3fa6b5f6d4c_1_58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28600" lvl="0" marL="457200" rtl="0" algn="l">
              <a:lnSpc>
                <a:spcPct val="100000"/>
              </a:lnSpc>
              <a:spcBef>
                <a:spcPts val="0"/>
              </a:spcBef>
              <a:spcAft>
                <a:spcPts val="0"/>
              </a:spcAft>
              <a:buSzPts val="1100"/>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3" name="Shape 603"/>
        <p:cNvGrpSpPr/>
        <p:nvPr/>
      </p:nvGrpSpPr>
      <p:grpSpPr>
        <a:xfrm>
          <a:off x="0" y="0"/>
          <a:ext cx="0" cy="0"/>
          <a:chOff x="0" y="0"/>
          <a:chExt cx="0" cy="0"/>
        </a:xfrm>
      </p:grpSpPr>
      <p:sp>
        <p:nvSpPr>
          <p:cNvPr id="604" name="Google Shape;604;g3fa630cb81c_17_1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605" name="Google Shape;605;g3fa630cb81c_17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GB">
                <a:solidFill>
                  <a:schemeClr val="dk1"/>
                </a:solidFill>
              </a:rPr>
              <a:t>CEOS Water Best Practice Guidance Integration Example Submission</a:t>
            </a:r>
            <a:endParaRPr b="1">
              <a:solidFill>
                <a:schemeClr val="dk1"/>
              </a:solidFill>
            </a:endParaRPr>
          </a:p>
          <a:p>
            <a:pPr indent="0" lvl="0" marL="0" rtl="0" algn="l">
              <a:lnSpc>
                <a:spcPct val="115000"/>
              </a:lnSpc>
              <a:spcBef>
                <a:spcPts val="800"/>
              </a:spcBef>
              <a:spcAft>
                <a:spcPts val="0"/>
              </a:spcAft>
              <a:buClr>
                <a:schemeClr val="dk1"/>
              </a:buClr>
              <a:buSzPts val="1100"/>
              <a:buFont typeface="Arial"/>
              <a:buNone/>
            </a:pPr>
            <a:r>
              <a:rPr lang="en-GB" u="sng">
                <a:solidFill>
                  <a:schemeClr val="hlink"/>
                </a:solidFill>
                <a:hlinkClick r:id="rId2"/>
              </a:rPr>
              <a:t>https://docs.google.com/forms/d/e/1FAIpQLSf0czZGMBwinCa1dmmo5dLVD1Db44Z200kYkZVQW3Y3su8LSA/viewform</a:t>
            </a:r>
            <a:endParaRPr u="sng">
              <a:solidFill>
                <a:schemeClr val="hlink"/>
              </a:solidFill>
            </a:endParaRPr>
          </a:p>
          <a:p>
            <a:pPr indent="0" lvl="0" marL="0" rtl="0" algn="l">
              <a:lnSpc>
                <a:spcPct val="115000"/>
              </a:lnSpc>
              <a:spcBef>
                <a:spcPts val="0"/>
              </a:spcBef>
              <a:spcAft>
                <a:spcPts val="0"/>
              </a:spcAft>
              <a:buClr>
                <a:schemeClr val="dk1"/>
              </a:buClr>
              <a:buSzPts val="1100"/>
              <a:buFont typeface="Arial"/>
              <a:buNone/>
            </a:pPr>
            <a:r>
              <a:rPr lang="en-GB">
                <a:solidFill>
                  <a:schemeClr val="dk1"/>
                </a:solidFill>
              </a:rPr>
              <a:t>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b="1" lang="en-GB">
                <a:solidFill>
                  <a:schemeClr val="dk1"/>
                </a:solidFill>
              </a:rPr>
              <a:t>Societal Challenge Input Form</a:t>
            </a:r>
            <a:endParaRPr b="1">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GB" u="sng">
                <a:solidFill>
                  <a:schemeClr val="hlink"/>
                </a:solidFill>
                <a:hlinkClick r:id="rId3"/>
              </a:rPr>
              <a:t>https://docs.google.com/forms/d/e/1FAIpQLSdFng1FNCmwdV1SpsCKA1y0x19yxZMe7JiVsf35HwP32eFFcg/viewform</a:t>
            </a:r>
            <a:endParaRPr u="sng">
              <a:solidFill>
                <a:schemeClr val="hlink"/>
              </a:solidFill>
            </a:endParaRPr>
          </a:p>
          <a:p>
            <a:pPr indent="0" lvl="0" marL="0" rtl="0" algn="l">
              <a:lnSpc>
                <a:spcPct val="115000"/>
              </a:lnSpc>
              <a:spcBef>
                <a:spcPts val="0"/>
              </a:spcBef>
              <a:spcAft>
                <a:spcPts val="0"/>
              </a:spcAft>
              <a:buClr>
                <a:schemeClr val="dk1"/>
              </a:buClr>
              <a:buSzPts val="1100"/>
              <a:buFont typeface="Arial"/>
              <a:buNone/>
            </a:pPr>
            <a:r>
              <a:rPr lang="en-GB">
                <a:solidFill>
                  <a:schemeClr val="dk1"/>
                </a:solidFill>
              </a:rPr>
              <a:t>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b="1" lang="en-GB">
                <a:solidFill>
                  <a:schemeClr val="dk1"/>
                </a:solidFill>
              </a:rPr>
              <a:t>GitHub Repository – Multisensor Best Practice Guidance</a:t>
            </a:r>
            <a:endParaRPr b="1">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GB" u="sng">
                <a:solidFill>
                  <a:schemeClr val="hlink"/>
                </a:solidFill>
                <a:hlinkClick r:id="rId4"/>
              </a:rPr>
              <a:t>https://github.com/ceos-org/water-multisensor-best-practice</a:t>
            </a:r>
            <a:endParaRPr u="sng">
              <a:solidFill>
                <a:schemeClr val="hlink"/>
              </a:solidFill>
            </a:endParaRPr>
          </a:p>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9" name="Shape 609"/>
        <p:cNvGrpSpPr/>
        <p:nvPr/>
      </p:nvGrpSpPr>
      <p:grpSpPr>
        <a:xfrm>
          <a:off x="0" y="0"/>
          <a:ext cx="0" cy="0"/>
          <a:chOff x="0" y="0"/>
          <a:chExt cx="0" cy="0"/>
        </a:xfrm>
      </p:grpSpPr>
      <p:sp>
        <p:nvSpPr>
          <p:cNvPr id="610" name="Google Shape;610;g3fa5a5f771e_31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11" name="Google Shape;611;g3fa5a5f771e_31_3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8" name="Shape 628"/>
        <p:cNvGrpSpPr/>
        <p:nvPr/>
      </p:nvGrpSpPr>
      <p:grpSpPr>
        <a:xfrm>
          <a:off x="0" y="0"/>
          <a:ext cx="0" cy="0"/>
          <a:chOff x="0" y="0"/>
          <a:chExt cx="0" cy="0"/>
        </a:xfrm>
      </p:grpSpPr>
      <p:sp>
        <p:nvSpPr>
          <p:cNvPr id="629" name="Google Shape;629;g3fa6b5f6d4c_1_18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630" name="Google Shape;630;g3fa6b5f6d4c_1_1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Groundwater-Dependent Vegetation map (</a:t>
            </a:r>
            <a:r>
              <a:rPr lang="en-GB" sz="1600">
                <a:solidFill>
                  <a:schemeClr val="dk1"/>
                </a:solidFill>
                <a:latin typeface="Calibri"/>
                <a:ea typeface="Calibri"/>
                <a:cs typeface="Calibri"/>
                <a:sym typeface="Calibri"/>
              </a:rPr>
              <a:t>GDV map)</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8" name="Shape 648"/>
        <p:cNvGrpSpPr/>
        <p:nvPr/>
      </p:nvGrpSpPr>
      <p:grpSpPr>
        <a:xfrm>
          <a:off x="0" y="0"/>
          <a:ext cx="0" cy="0"/>
          <a:chOff x="0" y="0"/>
          <a:chExt cx="0" cy="0"/>
        </a:xfrm>
      </p:grpSpPr>
      <p:sp>
        <p:nvSpPr>
          <p:cNvPr id="649" name="Google Shape;649;g3fa6b5f6d4c_1_2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50" name="Google Shape;650;g3fa6b5f6d4c_1_24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5" name="Shape 665"/>
        <p:cNvGrpSpPr/>
        <p:nvPr/>
      </p:nvGrpSpPr>
      <p:grpSpPr>
        <a:xfrm>
          <a:off x="0" y="0"/>
          <a:ext cx="0" cy="0"/>
          <a:chOff x="0" y="0"/>
          <a:chExt cx="0" cy="0"/>
        </a:xfrm>
      </p:grpSpPr>
      <p:sp>
        <p:nvSpPr>
          <p:cNvPr id="666" name="Google Shape;666;g3fa6b5f6d4c_1_2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67" name="Google Shape;667;g3fa6b5f6d4c_1_26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9" name="Shape 689"/>
        <p:cNvGrpSpPr/>
        <p:nvPr/>
      </p:nvGrpSpPr>
      <p:grpSpPr>
        <a:xfrm>
          <a:off x="0" y="0"/>
          <a:ext cx="0" cy="0"/>
          <a:chOff x="0" y="0"/>
          <a:chExt cx="0" cy="0"/>
        </a:xfrm>
      </p:grpSpPr>
      <p:sp>
        <p:nvSpPr>
          <p:cNvPr id="690" name="Google Shape;690;g3fa5a5f771e_31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91" name="Google Shape;691;g3fa5a5f771e_31_5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5" name="Shape 715"/>
        <p:cNvGrpSpPr/>
        <p:nvPr/>
      </p:nvGrpSpPr>
      <p:grpSpPr>
        <a:xfrm>
          <a:off x="0" y="0"/>
          <a:ext cx="0" cy="0"/>
          <a:chOff x="0" y="0"/>
          <a:chExt cx="0" cy="0"/>
        </a:xfrm>
      </p:grpSpPr>
      <p:sp>
        <p:nvSpPr>
          <p:cNvPr id="716" name="Google Shape;716;g3fa5a5f771e_31_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GB">
                <a:solidFill>
                  <a:schemeClr val="dk1"/>
                </a:solidFill>
              </a:rPr>
              <a:t>CEOS Water Best Practice Guidance Integration Example Submission</a:t>
            </a:r>
            <a:endParaRPr b="1">
              <a:solidFill>
                <a:schemeClr val="dk1"/>
              </a:solidFill>
            </a:endParaRPr>
          </a:p>
          <a:p>
            <a:pPr indent="0" lvl="0" marL="0" rtl="0" algn="l">
              <a:lnSpc>
                <a:spcPct val="115000"/>
              </a:lnSpc>
              <a:spcBef>
                <a:spcPts val="800"/>
              </a:spcBef>
              <a:spcAft>
                <a:spcPts val="0"/>
              </a:spcAft>
              <a:buClr>
                <a:schemeClr val="dk1"/>
              </a:buClr>
              <a:buSzPts val="1100"/>
              <a:buFont typeface="Arial"/>
              <a:buNone/>
            </a:pPr>
            <a:r>
              <a:rPr lang="en-GB" u="sng">
                <a:solidFill>
                  <a:schemeClr val="hlink"/>
                </a:solidFill>
                <a:hlinkClick r:id="rId2"/>
              </a:rPr>
              <a:t>https://docs.google.com/forms/d/e/1FAIpQLSf0czZGMBwinCa1dmmo5dLVD1Db44Z200kYkZVQW3Y3su8LSA/viewform</a:t>
            </a:r>
            <a:endParaRPr u="sng">
              <a:solidFill>
                <a:schemeClr val="hlink"/>
              </a:solidFill>
            </a:endParaRPr>
          </a:p>
          <a:p>
            <a:pPr indent="0" lvl="0" marL="0" rtl="0" algn="l">
              <a:lnSpc>
                <a:spcPct val="115000"/>
              </a:lnSpc>
              <a:spcBef>
                <a:spcPts val="0"/>
              </a:spcBef>
              <a:spcAft>
                <a:spcPts val="0"/>
              </a:spcAft>
              <a:buClr>
                <a:schemeClr val="dk1"/>
              </a:buClr>
              <a:buSzPts val="1100"/>
              <a:buFont typeface="Arial"/>
              <a:buNone/>
            </a:pPr>
            <a:r>
              <a:rPr lang="en-GB">
                <a:solidFill>
                  <a:schemeClr val="dk1"/>
                </a:solidFill>
              </a:rPr>
              <a:t>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b="1" lang="en-GB">
                <a:solidFill>
                  <a:schemeClr val="dk1"/>
                </a:solidFill>
              </a:rPr>
              <a:t>Societal Challenge Input Form</a:t>
            </a:r>
            <a:endParaRPr b="1">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GB" u="sng">
                <a:solidFill>
                  <a:schemeClr val="hlink"/>
                </a:solidFill>
                <a:hlinkClick r:id="rId3"/>
              </a:rPr>
              <a:t>https://docs.google.com/forms/d/e/1FAIpQLSdFng1FNCmwdV1SpsCKA1y0x19yxZMe7JiVsf35HwP32eFFcg/viewform</a:t>
            </a:r>
            <a:endParaRPr u="sng">
              <a:solidFill>
                <a:schemeClr val="hlink"/>
              </a:solidFill>
            </a:endParaRPr>
          </a:p>
          <a:p>
            <a:pPr indent="0" lvl="0" marL="0" rtl="0" algn="l">
              <a:lnSpc>
                <a:spcPct val="115000"/>
              </a:lnSpc>
              <a:spcBef>
                <a:spcPts val="0"/>
              </a:spcBef>
              <a:spcAft>
                <a:spcPts val="0"/>
              </a:spcAft>
              <a:buClr>
                <a:schemeClr val="dk1"/>
              </a:buClr>
              <a:buSzPts val="1100"/>
              <a:buFont typeface="Arial"/>
              <a:buNone/>
            </a:pPr>
            <a:r>
              <a:rPr lang="en-GB">
                <a:solidFill>
                  <a:schemeClr val="dk1"/>
                </a:solidFill>
              </a:rPr>
              <a:t>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b="1" lang="en-GB">
                <a:solidFill>
                  <a:schemeClr val="dk1"/>
                </a:solidFill>
              </a:rPr>
              <a:t>GitHub Repository – Multisensor Best Practice Guidance</a:t>
            </a:r>
            <a:endParaRPr b="1">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GB" u="sng">
                <a:solidFill>
                  <a:schemeClr val="hlink"/>
                </a:solidFill>
                <a:hlinkClick r:id="rId4"/>
              </a:rPr>
              <a:t>https://github.com/ceos-org/water-multisensor-best-practice</a:t>
            </a:r>
            <a:endParaRPr u="sng">
              <a:solidFill>
                <a:schemeClr val="hlink"/>
              </a:solidFill>
            </a:endParaRPr>
          </a:p>
          <a:p>
            <a:pPr indent="0" lvl="0" marL="0" rtl="0" algn="l">
              <a:spcBef>
                <a:spcPts val="0"/>
              </a:spcBef>
              <a:spcAft>
                <a:spcPts val="0"/>
              </a:spcAft>
              <a:buNone/>
            </a:pPr>
            <a:r>
              <a:t/>
            </a:r>
            <a:endParaRPr/>
          </a:p>
        </p:txBody>
      </p:sp>
      <p:sp>
        <p:nvSpPr>
          <p:cNvPr id="717" name="Google Shape;717;g3fa5a5f771e_31_7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6" name="Shape 736"/>
        <p:cNvGrpSpPr/>
        <p:nvPr/>
      </p:nvGrpSpPr>
      <p:grpSpPr>
        <a:xfrm>
          <a:off x="0" y="0"/>
          <a:ext cx="0" cy="0"/>
          <a:chOff x="0" y="0"/>
          <a:chExt cx="0" cy="0"/>
        </a:xfrm>
      </p:grpSpPr>
      <p:sp>
        <p:nvSpPr>
          <p:cNvPr id="737" name="Google Shape;737;g3f97bb738e6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38" name="Google Shape;738;g3f97bb738e6_0_1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2" name="Shape 742"/>
        <p:cNvGrpSpPr/>
        <p:nvPr/>
      </p:nvGrpSpPr>
      <p:grpSpPr>
        <a:xfrm>
          <a:off x="0" y="0"/>
          <a:ext cx="0" cy="0"/>
          <a:chOff x="0" y="0"/>
          <a:chExt cx="0" cy="0"/>
        </a:xfrm>
      </p:grpSpPr>
      <p:sp>
        <p:nvSpPr>
          <p:cNvPr id="743" name="Google Shape;743;g3fafe7b5eb9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744" name="Google Shape;744;g3fafe7b5eb9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8" name="Shape 748"/>
        <p:cNvGrpSpPr/>
        <p:nvPr/>
      </p:nvGrpSpPr>
      <p:grpSpPr>
        <a:xfrm>
          <a:off x="0" y="0"/>
          <a:ext cx="0" cy="0"/>
          <a:chOff x="0" y="0"/>
          <a:chExt cx="0" cy="0"/>
        </a:xfrm>
      </p:grpSpPr>
      <p:sp>
        <p:nvSpPr>
          <p:cNvPr id="749" name="Google Shape;749;g3fafe7b5eb9_0_7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750" name="Google Shape;750;g3fafe7b5eb9_0_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7" name="Shape 757"/>
        <p:cNvGrpSpPr/>
        <p:nvPr/>
      </p:nvGrpSpPr>
      <p:grpSpPr>
        <a:xfrm>
          <a:off x="0" y="0"/>
          <a:ext cx="0" cy="0"/>
          <a:chOff x="0" y="0"/>
          <a:chExt cx="0" cy="0"/>
        </a:xfrm>
      </p:grpSpPr>
      <p:sp>
        <p:nvSpPr>
          <p:cNvPr id="758" name="Google Shape;758;g3fafe7b5eb9_0_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759" name="Google Shape;759;g3fafe7b5eb9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OceanEye is ECs flagship for ocean observations. Norway has significantly contributed to support. </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5" name="Shape 765"/>
        <p:cNvGrpSpPr/>
        <p:nvPr/>
      </p:nvGrpSpPr>
      <p:grpSpPr>
        <a:xfrm>
          <a:off x="0" y="0"/>
          <a:ext cx="0" cy="0"/>
          <a:chOff x="0" y="0"/>
          <a:chExt cx="0" cy="0"/>
        </a:xfrm>
      </p:grpSpPr>
      <p:sp>
        <p:nvSpPr>
          <p:cNvPr id="766" name="Google Shape;766;g3fafe7b5eb9_0_8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767" name="Google Shape;767;g3fafe7b5eb9_0_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Norway will work with WMOs task team via </a:t>
            </a:r>
            <a:r>
              <a:rPr lang="en-GB"/>
              <a:t>dialogue</a:t>
            </a:r>
            <a:r>
              <a:rPr lang="en-GB"/>
              <a:t> and support for its priorities.</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5" name="Shape 775"/>
        <p:cNvGrpSpPr/>
        <p:nvPr/>
      </p:nvGrpSpPr>
      <p:grpSpPr>
        <a:xfrm>
          <a:off x="0" y="0"/>
          <a:ext cx="0" cy="0"/>
          <a:chOff x="0" y="0"/>
          <a:chExt cx="0" cy="0"/>
        </a:xfrm>
      </p:grpSpPr>
      <p:sp>
        <p:nvSpPr>
          <p:cNvPr id="776" name="Google Shape;776;g3fafe7b5eb9_0_9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777" name="Google Shape;777;g3fafe7b5eb9_0_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42857"/>
              </a:lnSpc>
              <a:spcBef>
                <a:spcPts val="0"/>
              </a:spcBef>
              <a:spcAft>
                <a:spcPts val="0"/>
              </a:spcAft>
              <a:buNone/>
            </a:pPr>
            <a:r>
              <a:rPr lang="en-GB" sz="1050">
                <a:solidFill>
                  <a:schemeClr val="dk1"/>
                </a:solidFill>
              </a:rPr>
              <a:t>The International Polar Year Secretariat will be hosted in Tromsø, Norway, strengthening Norway's role as a global hub for polar research and international cooperation. Lead consortium Norway, Chile and South-Korea.  </a:t>
            </a:r>
            <a:endParaRPr sz="1050">
              <a:solidFill>
                <a:schemeClr val="dk1"/>
              </a:solidFill>
            </a:endParaRPr>
          </a:p>
          <a:p>
            <a:pPr indent="0" lvl="0" marL="0" rtl="0" algn="l">
              <a:lnSpc>
                <a:spcPct val="142857"/>
              </a:lnSpc>
              <a:spcBef>
                <a:spcPts val="0"/>
              </a:spcBef>
              <a:spcAft>
                <a:spcPts val="0"/>
              </a:spcAft>
              <a:buNone/>
            </a:pPr>
            <a:r>
              <a:t/>
            </a:r>
            <a:endParaRPr sz="1050">
              <a:solidFill>
                <a:schemeClr val="dk1"/>
              </a:solidFill>
            </a:endParaRPr>
          </a:p>
          <a:p>
            <a:pPr indent="0" lvl="0" marL="0" rtl="0" algn="l">
              <a:lnSpc>
                <a:spcPct val="142857"/>
              </a:lnSpc>
              <a:spcBef>
                <a:spcPts val="0"/>
              </a:spcBef>
              <a:spcAft>
                <a:spcPts val="0"/>
              </a:spcAft>
              <a:buClr>
                <a:schemeClr val="dk1"/>
              </a:buClr>
              <a:buSzPts val="1100"/>
              <a:buFont typeface="Arial"/>
              <a:buNone/>
            </a:pPr>
            <a:r>
              <a:rPr lang="en-GB" sz="1050">
                <a:solidFill>
                  <a:schemeClr val="dk1"/>
                </a:solidFill>
              </a:rPr>
              <a:t>Work to align future satellite observations with polar science needs. </a:t>
            </a:r>
            <a:endParaRPr sz="1050">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5" name="Shape 785"/>
        <p:cNvGrpSpPr/>
        <p:nvPr/>
      </p:nvGrpSpPr>
      <p:grpSpPr>
        <a:xfrm>
          <a:off x="0" y="0"/>
          <a:ext cx="0" cy="0"/>
          <a:chOff x="0" y="0"/>
          <a:chExt cx="0" cy="0"/>
        </a:xfrm>
      </p:grpSpPr>
      <p:sp>
        <p:nvSpPr>
          <p:cNvPr id="786" name="Google Shape;786;g3fafe7b5eb9_0_11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787" name="Google Shape;787;g3fafe7b5eb9_0_1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Active involvement in the WGCV and </a:t>
            </a:r>
            <a:r>
              <a:rPr lang="en-GB"/>
              <a:t>dialogue with</a:t>
            </a:r>
            <a:r>
              <a:rPr lang="en-GB"/>
              <a:t> Subgroup Chairs to make sure consistent definitions of “Super site(s)” also cover polar and ocean areas. </a:t>
            </a:r>
            <a:endParaRPr/>
          </a:p>
          <a:p>
            <a:pPr indent="0" lvl="0" marL="0" rtl="0" algn="l">
              <a:spcBef>
                <a:spcPts val="0"/>
              </a:spcBef>
              <a:spcAft>
                <a:spcPts val="0"/>
              </a:spcAft>
              <a:buNone/>
            </a:pPr>
            <a:r>
              <a:rPr lang="en-GB"/>
              <a:t>Connected to the WGCV-56-04 action item WGCV Subgroup Chairs to convene a meeting to discuss a consistent definition for Super site(s) within WGCV. To be followed up at WGCV-57. </a:t>
            </a:r>
            <a:endParaRPr/>
          </a:p>
          <a:p>
            <a:pPr indent="0" lvl="0" marL="0" rtl="0" algn="l">
              <a:spcBef>
                <a:spcPts val="0"/>
              </a:spcBef>
              <a:spcAft>
                <a:spcPts val="0"/>
              </a:spcAft>
              <a:buNone/>
            </a:pPr>
            <a:br>
              <a:rPr lang="en-GB"/>
            </a:b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5" name="Shape 795"/>
        <p:cNvGrpSpPr/>
        <p:nvPr/>
      </p:nvGrpSpPr>
      <p:grpSpPr>
        <a:xfrm>
          <a:off x="0" y="0"/>
          <a:ext cx="0" cy="0"/>
          <a:chOff x="0" y="0"/>
          <a:chExt cx="0" cy="0"/>
        </a:xfrm>
      </p:grpSpPr>
      <p:sp>
        <p:nvSpPr>
          <p:cNvPr id="796" name="Google Shape;796;g3fafe7b5eb9_0_12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797" name="Google Shape;797;g3fafe7b5eb9_0_1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 Id="rId3" Type="http://schemas.openxmlformats.org/officeDocument/2006/relationships/image" Target="../media/image5.jpg"/><Relationship Id="rId4" Type="http://schemas.openxmlformats.org/officeDocument/2006/relationships/image" Target="../media/image3.jpg"/><Relationship Id="rId5" Type="http://schemas.openxmlformats.org/officeDocument/2006/relationships/image" Target="../media/image4.png"/><Relationship Id="rId6" Type="http://schemas.openxmlformats.org/officeDocument/2006/relationships/image" Target="../media/image47.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7.png"/><Relationship Id="rId3" Type="http://schemas.openxmlformats.org/officeDocument/2006/relationships/image" Target="../media/image6.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7.png"/><Relationship Id="rId3" Type="http://schemas.openxmlformats.org/officeDocument/2006/relationships/image" Target="../media/image6.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7.png"/><Relationship Id="rId3" Type="http://schemas.openxmlformats.org/officeDocument/2006/relationships/image" Target="../media/image6.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7.png"/><Relationship Id="rId3" Type="http://schemas.openxmlformats.org/officeDocument/2006/relationships/image" Target="../media/image6.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jpg"/><Relationship Id="rId3" Type="http://schemas.openxmlformats.org/officeDocument/2006/relationships/image" Target="../media/image5.jpg"/><Relationship Id="rId4" Type="http://schemas.openxmlformats.org/officeDocument/2006/relationships/image" Target="../media/image3.jpg"/><Relationship Id="rId5" Type="http://schemas.openxmlformats.org/officeDocument/2006/relationships/image" Target="../media/image4.png"/><Relationship Id="rId6" Type="http://schemas.openxmlformats.org/officeDocument/2006/relationships/image" Target="../media/image47.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7.png"/><Relationship Id="rId3" Type="http://schemas.openxmlformats.org/officeDocument/2006/relationships/image" Target="../media/image6.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7.png"/><Relationship Id="rId3" Type="http://schemas.openxmlformats.org/officeDocument/2006/relationships/image" Target="../media/image6.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7.png"/><Relationship Id="rId3" Type="http://schemas.openxmlformats.org/officeDocument/2006/relationships/image" Target="../media/image6.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11" name="Shape 11"/>
        <p:cNvGrpSpPr/>
        <p:nvPr/>
      </p:nvGrpSpPr>
      <p:grpSpPr>
        <a:xfrm>
          <a:off x="0" y="0"/>
          <a:ext cx="0" cy="0"/>
          <a:chOff x="0" y="0"/>
          <a:chExt cx="0" cy="0"/>
        </a:xfrm>
      </p:grpSpPr>
      <p:pic>
        <p:nvPicPr>
          <p:cNvPr id="12" name="Google Shape;12;p2"/>
          <p:cNvPicPr preferRelativeResize="0"/>
          <p:nvPr/>
        </p:nvPicPr>
        <p:blipFill rotWithShape="1">
          <a:blip r:embed="rId2">
            <a:alphaModFix/>
          </a:blip>
          <a:srcRect b="0" l="0" r="0" t="0"/>
          <a:stretch/>
        </p:blipFill>
        <p:spPr>
          <a:xfrm>
            <a:off x="3301750" y="2265730"/>
            <a:ext cx="8288157" cy="2756714"/>
          </a:xfrm>
          <a:prstGeom prst="rect">
            <a:avLst/>
          </a:prstGeom>
          <a:noFill/>
          <a:ln>
            <a:noFill/>
          </a:ln>
        </p:spPr>
      </p:pic>
      <p:pic>
        <p:nvPicPr>
          <p:cNvPr id="13" name="Google Shape;13;p2"/>
          <p:cNvPicPr preferRelativeResize="0"/>
          <p:nvPr/>
        </p:nvPicPr>
        <p:blipFill rotWithShape="1">
          <a:blip r:embed="rId3">
            <a:alphaModFix/>
          </a:blip>
          <a:srcRect b="-114" l="0" r="0" t="0"/>
          <a:stretch/>
        </p:blipFill>
        <p:spPr>
          <a:xfrm flipH="1" rot="10800000">
            <a:off x="2824280" y="4824248"/>
            <a:ext cx="5391556" cy="2038097"/>
          </a:xfrm>
          <a:prstGeom prst="rect">
            <a:avLst/>
          </a:prstGeom>
          <a:noFill/>
          <a:ln>
            <a:noFill/>
          </a:ln>
        </p:spPr>
      </p:pic>
      <p:pic>
        <p:nvPicPr>
          <p:cNvPr descr="A picture containing nature&#10;&#10;Description automatically generated" id="14" name="Google Shape;14;p2"/>
          <p:cNvPicPr preferRelativeResize="0"/>
          <p:nvPr/>
        </p:nvPicPr>
        <p:blipFill rotWithShape="1">
          <a:blip r:embed="rId4">
            <a:alphaModFix/>
          </a:blip>
          <a:srcRect b="0" l="0" r="0" t="0"/>
          <a:stretch/>
        </p:blipFill>
        <p:spPr>
          <a:xfrm>
            <a:off x="8477344" y="-1"/>
            <a:ext cx="3714656" cy="2686815"/>
          </a:xfrm>
          <a:prstGeom prst="rect">
            <a:avLst/>
          </a:prstGeom>
          <a:noFill/>
          <a:ln>
            <a:noFill/>
          </a:ln>
        </p:spPr>
      </p:pic>
      <p:sp>
        <p:nvSpPr>
          <p:cNvPr id="15" name="Google Shape;15;p2"/>
          <p:cNvSpPr/>
          <p:nvPr/>
        </p:nvSpPr>
        <p:spPr>
          <a:xfrm flipH="1">
            <a:off x="5456394" y="1968439"/>
            <a:ext cx="6751471" cy="4901119"/>
          </a:xfrm>
          <a:custGeom>
            <a:rect b="b" l="l" r="r" t="t"/>
            <a:pathLst>
              <a:path extrusionOk="0" h="4901119" w="6751471">
                <a:moveTo>
                  <a:pt x="0" y="4901119"/>
                </a:moveTo>
                <a:cubicBezTo>
                  <a:pt x="794" y="3261063"/>
                  <a:pt x="1588" y="1640056"/>
                  <a:pt x="2382" y="0"/>
                </a:cubicBezTo>
                <a:lnTo>
                  <a:pt x="6751471" y="4901119"/>
                </a:lnTo>
                <a:lnTo>
                  <a:pt x="0" y="4901119"/>
                </a:lnTo>
                <a:close/>
              </a:path>
            </a:pathLst>
          </a:custGeom>
          <a:solidFill>
            <a:schemeClr val="accent4"/>
          </a:solidFill>
          <a:ln>
            <a:noFill/>
          </a:ln>
          <a:effectLst>
            <a:outerShdw blurRad="50800" rotWithShape="0" algn="br" dir="13500000" dist="381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16" name="Google Shape;16;p2"/>
          <p:cNvSpPr/>
          <p:nvPr/>
        </p:nvSpPr>
        <p:spPr>
          <a:xfrm flipH="1">
            <a:off x="-4784" y="-14542"/>
            <a:ext cx="12199164" cy="6874921"/>
          </a:xfrm>
          <a:custGeom>
            <a:rect b="b" l="l" r="r" t="t"/>
            <a:pathLst>
              <a:path extrusionOk="0" h="6836301" w="14761910">
                <a:moveTo>
                  <a:pt x="11356917" y="6833935"/>
                </a:moveTo>
                <a:lnTo>
                  <a:pt x="0" y="12611"/>
                </a:lnTo>
                <a:lnTo>
                  <a:pt x="14761631" y="0"/>
                </a:lnTo>
                <a:cubicBezTo>
                  <a:pt x="14763636" y="1138989"/>
                  <a:pt x="14754117" y="2277978"/>
                  <a:pt x="14756122" y="3416967"/>
                </a:cubicBezTo>
                <a:cubicBezTo>
                  <a:pt x="14754955" y="4555956"/>
                  <a:pt x="14759552" y="5697312"/>
                  <a:pt x="14758385" y="6836301"/>
                </a:cubicBezTo>
                <a:lnTo>
                  <a:pt x="11356917" y="6833935"/>
                </a:lnTo>
                <a:close/>
              </a:path>
            </a:pathLst>
          </a:custGeom>
          <a:solidFill>
            <a:schemeClr val="accent1"/>
          </a:solidFill>
          <a:ln>
            <a:noFill/>
          </a:ln>
          <a:effectLst>
            <a:outerShdw blurRad="50800" rotWithShape="0" algn="t" dir="2700000" dist="381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pic>
        <p:nvPicPr>
          <p:cNvPr id="17" name="Google Shape;17;p2"/>
          <p:cNvPicPr preferRelativeResize="0"/>
          <p:nvPr/>
        </p:nvPicPr>
        <p:blipFill rotWithShape="1">
          <a:blip r:embed="rId5">
            <a:alphaModFix/>
          </a:blip>
          <a:srcRect b="0" l="0" r="0" t="0"/>
          <a:stretch/>
        </p:blipFill>
        <p:spPr>
          <a:xfrm>
            <a:off x="138431" y="5311498"/>
            <a:ext cx="2738896" cy="1508514"/>
          </a:xfrm>
          <a:prstGeom prst="rect">
            <a:avLst/>
          </a:prstGeom>
          <a:noFill/>
          <a:ln>
            <a:noFill/>
          </a:ln>
          <a:effectLst>
            <a:outerShdw blurRad="50800" rotWithShape="0" algn="tl" dir="2700000" dist="38100">
              <a:srgbClr val="000000">
                <a:alpha val="40000"/>
              </a:srgbClr>
            </a:outerShdw>
          </a:effectLst>
        </p:spPr>
      </p:pic>
      <p:pic>
        <p:nvPicPr>
          <p:cNvPr id="18" name="Google Shape;18;p2"/>
          <p:cNvPicPr preferRelativeResize="0"/>
          <p:nvPr/>
        </p:nvPicPr>
        <p:blipFill rotWithShape="1">
          <a:blip r:embed="rId6">
            <a:alphaModFix amt="34000"/>
          </a:blip>
          <a:srcRect b="-8774" l="32582" r="8554" t="2399"/>
          <a:stretch/>
        </p:blipFill>
        <p:spPr>
          <a:xfrm rot="5400000">
            <a:off x="5734286" y="-1016167"/>
            <a:ext cx="5455273" cy="7480884"/>
          </a:xfrm>
          <a:prstGeom prst="rtTriangle">
            <a:avLst/>
          </a:prstGeom>
          <a:noFill/>
          <a:ln>
            <a:noFill/>
          </a:ln>
        </p:spPr>
      </p:pic>
      <p:pic>
        <p:nvPicPr>
          <p:cNvPr id="19" name="Google Shape;19;p2"/>
          <p:cNvPicPr preferRelativeResize="0"/>
          <p:nvPr/>
        </p:nvPicPr>
        <p:blipFill rotWithShape="1">
          <a:blip r:embed="rId6">
            <a:alphaModFix amt="34000"/>
          </a:blip>
          <a:srcRect b="674" l="54017" r="11355" t="36082"/>
          <a:stretch/>
        </p:blipFill>
        <p:spPr>
          <a:xfrm rot="-5400000">
            <a:off x="5792642" y="4819952"/>
            <a:ext cx="1719709" cy="2366806"/>
          </a:xfrm>
          <a:prstGeom prst="rtTriangle">
            <a:avLst/>
          </a:prstGeom>
          <a:noFill/>
          <a:ln>
            <a:noFill/>
          </a:ln>
        </p:spPr>
      </p:pic>
      <p:sp>
        <p:nvSpPr>
          <p:cNvPr id="20" name="Google Shape;20;p2"/>
          <p:cNvSpPr txBox="1"/>
          <p:nvPr>
            <p:ph type="title"/>
          </p:nvPr>
        </p:nvSpPr>
        <p:spPr>
          <a:xfrm>
            <a:off x="176047" y="175938"/>
            <a:ext cx="6157185" cy="3972645"/>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lt1"/>
              </a:buClr>
              <a:buSzPts val="8000"/>
              <a:buFont typeface="Montserrat"/>
              <a:buNone/>
              <a:defRPr i="0" sz="8000" u="none" cap="none" strike="noStrike">
                <a:solidFill>
                  <a:schemeClr val="lt1"/>
                </a:solidFill>
                <a:latin typeface="Montserrat"/>
                <a:ea typeface="Montserrat"/>
                <a:cs typeface="Montserrat"/>
                <a:sym typeface="Montserrat"/>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21" name="Shape 21"/>
        <p:cNvGrpSpPr/>
        <p:nvPr/>
      </p:nvGrpSpPr>
      <p:grpSpPr>
        <a:xfrm>
          <a:off x="0" y="0"/>
          <a:ext cx="0" cy="0"/>
          <a:chOff x="0" y="0"/>
          <a:chExt cx="0" cy="0"/>
        </a:xfrm>
      </p:grpSpPr>
      <p:sp>
        <p:nvSpPr>
          <p:cNvPr id="22" name="Google Shape;22;p3"/>
          <p:cNvSpPr/>
          <p:nvPr/>
        </p:nvSpPr>
        <p:spPr>
          <a:xfrm>
            <a:off x="0" y="1"/>
            <a:ext cx="12192000" cy="1037492"/>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2"/>
              </a:solidFill>
              <a:latin typeface="Arial"/>
              <a:ea typeface="Arial"/>
              <a:cs typeface="Arial"/>
              <a:sym typeface="Arial"/>
            </a:endParaRPr>
          </a:p>
        </p:txBody>
      </p:sp>
      <p:pic>
        <p:nvPicPr>
          <p:cNvPr id="23" name="Google Shape;23;p3"/>
          <p:cNvPicPr preferRelativeResize="0"/>
          <p:nvPr/>
        </p:nvPicPr>
        <p:blipFill rotWithShape="1">
          <a:blip r:embed="rId2">
            <a:alphaModFix amt="34000"/>
          </a:blip>
          <a:srcRect b="35419" l="51339" r="-2839" t="39269"/>
          <a:stretch/>
        </p:blipFill>
        <p:spPr>
          <a:xfrm flipH="1">
            <a:off x="9304422" y="0"/>
            <a:ext cx="2887578" cy="1037492"/>
          </a:xfrm>
          <a:prstGeom prst="rect">
            <a:avLst/>
          </a:prstGeom>
          <a:noFill/>
          <a:ln>
            <a:noFill/>
          </a:ln>
        </p:spPr>
      </p:pic>
      <p:pic>
        <p:nvPicPr>
          <p:cNvPr id="24" name="Google Shape;24;p3"/>
          <p:cNvPicPr preferRelativeResize="0"/>
          <p:nvPr/>
        </p:nvPicPr>
        <p:blipFill rotWithShape="1">
          <a:blip r:embed="rId3">
            <a:alphaModFix/>
          </a:blip>
          <a:srcRect b="0" l="0" r="0" t="0"/>
          <a:stretch/>
        </p:blipFill>
        <p:spPr>
          <a:xfrm>
            <a:off x="9791700" y="111656"/>
            <a:ext cx="2027900" cy="803439"/>
          </a:xfrm>
          <a:prstGeom prst="rect">
            <a:avLst/>
          </a:prstGeom>
          <a:noFill/>
          <a:ln>
            <a:noFill/>
          </a:ln>
          <a:effectLst>
            <a:outerShdw blurRad="50800" rotWithShape="0" algn="tl" dir="2700000" dist="38100">
              <a:srgbClr val="000000">
                <a:alpha val="40000"/>
              </a:srgbClr>
            </a:outerShdw>
          </a:effectLst>
        </p:spPr>
      </p:pic>
      <p:sp>
        <p:nvSpPr>
          <p:cNvPr id="25" name="Google Shape;25;p3"/>
          <p:cNvSpPr/>
          <p:nvPr/>
        </p:nvSpPr>
        <p:spPr>
          <a:xfrm>
            <a:off x="-1778" y="6574604"/>
            <a:ext cx="12193777" cy="283396"/>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2"/>
              </a:solidFill>
              <a:latin typeface="Arial"/>
              <a:ea typeface="Arial"/>
              <a:cs typeface="Arial"/>
              <a:sym typeface="Arial"/>
            </a:endParaRPr>
          </a:p>
        </p:txBody>
      </p:sp>
      <p:sp>
        <p:nvSpPr>
          <p:cNvPr id="26" name="Google Shape;26;p3"/>
          <p:cNvSpPr/>
          <p:nvPr/>
        </p:nvSpPr>
        <p:spPr>
          <a:xfrm flipH="1" rot="10800000">
            <a:off x="-4504" y="6540436"/>
            <a:ext cx="12196504" cy="59527"/>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2"/>
              </a:solidFill>
              <a:latin typeface="Arial"/>
              <a:ea typeface="Arial"/>
              <a:cs typeface="Arial"/>
              <a:sym typeface="Arial"/>
            </a:endParaRPr>
          </a:p>
        </p:txBody>
      </p:sp>
      <p:sp>
        <p:nvSpPr>
          <p:cNvPr id="27" name="Google Shape;27;p3"/>
          <p:cNvSpPr txBox="1"/>
          <p:nvPr/>
        </p:nvSpPr>
        <p:spPr>
          <a:xfrm>
            <a:off x="10265664" y="6574604"/>
            <a:ext cx="1925447" cy="307777"/>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i="0" lang="en-GB" sz="1400" u="none" cap="none" strike="noStrike">
                <a:solidFill>
                  <a:schemeClr val="accent1"/>
                </a:solidFill>
                <a:latin typeface="Montserrat"/>
                <a:ea typeface="Montserrat"/>
                <a:cs typeface="Montserrat"/>
                <a:sym typeface="Montserrat"/>
              </a:rPr>
              <a:t>Slide </a:t>
            </a:r>
            <a:fld id="{00000000-1234-1234-1234-123412341234}" type="slidenum">
              <a:rPr b="1" i="0" lang="en-GB" sz="1400" u="none" cap="none" strike="noStrike">
                <a:solidFill>
                  <a:schemeClr val="accent1"/>
                </a:solidFill>
                <a:latin typeface="Montserrat"/>
                <a:ea typeface="Montserrat"/>
                <a:cs typeface="Montserrat"/>
                <a:sym typeface="Montserrat"/>
              </a:rPr>
              <a:t>‹#›</a:t>
            </a:fld>
            <a:endParaRPr b="1" i="0" sz="1400" u="none" cap="none" strike="noStrike">
              <a:solidFill>
                <a:schemeClr val="accent1"/>
              </a:solidFill>
              <a:latin typeface="Montserrat"/>
              <a:ea typeface="Montserrat"/>
              <a:cs typeface="Montserrat"/>
              <a:sym typeface="Montserrat"/>
            </a:endParaRPr>
          </a:p>
        </p:txBody>
      </p:sp>
      <p:sp>
        <p:nvSpPr>
          <p:cNvPr id="28" name="Google Shape;28;p3"/>
          <p:cNvSpPr txBox="1"/>
          <p:nvPr/>
        </p:nvSpPr>
        <p:spPr>
          <a:xfrm>
            <a:off x="-24375" y="6562800"/>
            <a:ext cx="5875200" cy="3078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a:solidFill>
                  <a:schemeClr val="accent1"/>
                </a:solidFill>
                <a:latin typeface="Montserrat"/>
                <a:ea typeface="Montserrat"/>
                <a:cs typeface="Montserrat"/>
                <a:sym typeface="Montserrat"/>
              </a:rPr>
              <a:t>SIT TW 2026, 8-10 September 2026</a:t>
            </a:r>
            <a:endParaRPr b="1">
              <a:solidFill>
                <a:schemeClr val="accent1"/>
              </a:solidFill>
              <a:latin typeface="Montserrat"/>
              <a:ea typeface="Montserrat"/>
              <a:cs typeface="Montserrat"/>
              <a:sym typeface="Montserrat"/>
            </a:endParaRPr>
          </a:p>
        </p:txBody>
      </p:sp>
      <p:sp>
        <p:nvSpPr>
          <p:cNvPr id="29" name="Google Shape;29;p3"/>
          <p:cNvSpPr txBox="1"/>
          <p:nvPr>
            <p:ph idx="1" type="body"/>
          </p:nvPr>
        </p:nvSpPr>
        <p:spPr>
          <a:xfrm>
            <a:off x="324233" y="1558533"/>
            <a:ext cx="11495400" cy="4662900"/>
          </a:xfrm>
          <a:prstGeom prst="rect">
            <a:avLst/>
          </a:prstGeom>
          <a:noFill/>
          <a:ln>
            <a:noFill/>
          </a:ln>
        </p:spPr>
        <p:txBody>
          <a:bodyPr anchorCtr="0" anchor="t" bIns="45700" lIns="91425" spcFirstLastPara="1" rIns="91425" wrap="square" tIns="45700">
            <a:noAutofit/>
          </a:bodyPr>
          <a:lstStyle>
            <a:lvl1pPr indent="-406400" lvl="0" marL="457200" marR="0" rtl="0" algn="l">
              <a:lnSpc>
                <a:spcPct val="115000"/>
              </a:lnSpc>
              <a:spcBef>
                <a:spcPts val="1000"/>
              </a:spcBef>
              <a:spcAft>
                <a:spcPts val="0"/>
              </a:spcAft>
              <a:buClr>
                <a:schemeClr val="dk1"/>
              </a:buClr>
              <a:buSzPts val="2800"/>
              <a:buFont typeface="Montserrat"/>
              <a:buChar char="❖"/>
              <a:defRPr i="0" sz="2800" u="none" cap="none" strike="noStrike">
                <a:solidFill>
                  <a:schemeClr val="dk1"/>
                </a:solidFill>
                <a:latin typeface="Montserrat"/>
                <a:ea typeface="Montserrat"/>
                <a:cs typeface="Montserrat"/>
                <a:sym typeface="Montserrat"/>
              </a:defRPr>
            </a:lvl1pPr>
            <a:lvl2pPr indent="-381000" lvl="1" marL="914400" marR="0" rtl="0" algn="l">
              <a:lnSpc>
                <a:spcPct val="115000"/>
              </a:lnSpc>
              <a:spcBef>
                <a:spcPts val="500"/>
              </a:spcBef>
              <a:spcAft>
                <a:spcPts val="0"/>
              </a:spcAft>
              <a:buClr>
                <a:schemeClr val="dk1"/>
              </a:buClr>
              <a:buSzPts val="2400"/>
              <a:buFont typeface="Montserrat"/>
              <a:buChar char="▪"/>
              <a:defRPr i="0" sz="2400" u="none" cap="none" strike="noStrike">
                <a:solidFill>
                  <a:schemeClr val="dk1"/>
                </a:solidFill>
                <a:latin typeface="Montserrat"/>
                <a:ea typeface="Montserrat"/>
                <a:cs typeface="Montserrat"/>
                <a:sym typeface="Montserrat"/>
              </a:defRPr>
            </a:lvl2pPr>
            <a:lvl3pPr indent="-355600" lvl="2" marL="1371600" marR="0" rtl="0" algn="l">
              <a:lnSpc>
                <a:spcPct val="115000"/>
              </a:lnSpc>
              <a:spcBef>
                <a:spcPts val="500"/>
              </a:spcBef>
              <a:spcAft>
                <a:spcPts val="0"/>
              </a:spcAft>
              <a:buClr>
                <a:schemeClr val="dk1"/>
              </a:buClr>
              <a:buSzPts val="2000"/>
              <a:buFont typeface="Montserrat"/>
              <a:buChar char="o"/>
              <a:defRPr i="0" sz="2000" u="none" cap="none" strike="noStrike">
                <a:solidFill>
                  <a:schemeClr val="dk1"/>
                </a:solidFill>
                <a:latin typeface="Montserrat"/>
                <a:ea typeface="Montserrat"/>
                <a:cs typeface="Montserrat"/>
                <a:sym typeface="Montserrat"/>
              </a:defRPr>
            </a:lvl3pPr>
            <a:lvl4pPr indent="-342900" lvl="3" marL="1828800" marR="0" rtl="0" algn="l">
              <a:lnSpc>
                <a:spcPct val="115000"/>
              </a:lnSpc>
              <a:spcBef>
                <a:spcPts val="500"/>
              </a:spcBef>
              <a:spcAft>
                <a:spcPts val="0"/>
              </a:spcAft>
              <a:buClr>
                <a:schemeClr val="dk1"/>
              </a:buClr>
              <a:buSzPts val="1800"/>
              <a:buFont typeface="Montserrat"/>
              <a:buChar char="•"/>
              <a:defRPr i="0" sz="1800" u="none" cap="none" strike="noStrike">
                <a:solidFill>
                  <a:schemeClr val="dk1"/>
                </a:solidFill>
                <a:latin typeface="Montserrat"/>
                <a:ea typeface="Montserrat"/>
                <a:cs typeface="Montserrat"/>
                <a:sym typeface="Montserrat"/>
              </a:defRPr>
            </a:lvl4pPr>
            <a:lvl5pPr indent="-342900" lvl="4" marL="2286000" marR="0" rtl="0" algn="l">
              <a:lnSpc>
                <a:spcPct val="115000"/>
              </a:lnSpc>
              <a:spcBef>
                <a:spcPts val="500"/>
              </a:spcBef>
              <a:spcAft>
                <a:spcPts val="0"/>
              </a:spcAft>
              <a:buClr>
                <a:schemeClr val="dk1"/>
              </a:buClr>
              <a:buSzPts val="1800"/>
              <a:buFont typeface="Montserrat"/>
              <a:buChar char="•"/>
              <a:defRPr i="0" sz="1800" u="none" cap="none" strike="noStrike">
                <a:solidFill>
                  <a:schemeClr val="dk1"/>
                </a:solidFill>
                <a:latin typeface="Montserrat"/>
                <a:ea typeface="Montserrat"/>
                <a:cs typeface="Montserrat"/>
                <a:sym typeface="Montserrat"/>
              </a:defRPr>
            </a:lvl5pPr>
            <a:lvl6pPr indent="-355600" lvl="5" marL="2743200" marR="0" rtl="0" algn="l">
              <a:lnSpc>
                <a:spcPct val="115000"/>
              </a:lnSpc>
              <a:spcBef>
                <a:spcPts val="500"/>
              </a:spcBef>
              <a:spcAft>
                <a:spcPts val="0"/>
              </a:spcAft>
              <a:buClr>
                <a:schemeClr val="dk1"/>
              </a:buClr>
              <a:buSzPts val="2000"/>
              <a:buFont typeface="Montserrat"/>
              <a:buChar char="•"/>
              <a:defRPr i="0" sz="2000" u="none" cap="none" strike="noStrike">
                <a:solidFill>
                  <a:schemeClr val="dk1"/>
                </a:solidFill>
                <a:latin typeface="Montserrat"/>
                <a:ea typeface="Montserrat"/>
                <a:cs typeface="Montserrat"/>
                <a:sym typeface="Montserrat"/>
              </a:defRPr>
            </a:lvl6pPr>
            <a:lvl7pPr indent="-355600" lvl="6" marL="3200400" marR="0" rtl="0" algn="l">
              <a:lnSpc>
                <a:spcPct val="115000"/>
              </a:lnSpc>
              <a:spcBef>
                <a:spcPts val="500"/>
              </a:spcBef>
              <a:spcAft>
                <a:spcPts val="0"/>
              </a:spcAft>
              <a:buClr>
                <a:schemeClr val="dk1"/>
              </a:buClr>
              <a:buSzPts val="2000"/>
              <a:buFont typeface="Montserrat"/>
              <a:buChar char="•"/>
              <a:defRPr i="0" sz="2000" u="none" cap="none" strike="noStrike">
                <a:solidFill>
                  <a:schemeClr val="dk1"/>
                </a:solidFill>
                <a:latin typeface="Montserrat"/>
                <a:ea typeface="Montserrat"/>
                <a:cs typeface="Montserrat"/>
                <a:sym typeface="Montserrat"/>
              </a:defRPr>
            </a:lvl7pPr>
            <a:lvl8pPr indent="-355600" lvl="7" marL="3657600" marR="0" rtl="0" algn="l">
              <a:lnSpc>
                <a:spcPct val="115000"/>
              </a:lnSpc>
              <a:spcBef>
                <a:spcPts val="500"/>
              </a:spcBef>
              <a:spcAft>
                <a:spcPts val="0"/>
              </a:spcAft>
              <a:buClr>
                <a:schemeClr val="dk1"/>
              </a:buClr>
              <a:buSzPts val="2000"/>
              <a:buFont typeface="Montserrat"/>
              <a:buChar char="•"/>
              <a:defRPr i="0" sz="2000" u="none" cap="none" strike="noStrike">
                <a:solidFill>
                  <a:schemeClr val="dk1"/>
                </a:solidFill>
                <a:latin typeface="Montserrat"/>
                <a:ea typeface="Montserrat"/>
                <a:cs typeface="Montserrat"/>
                <a:sym typeface="Montserrat"/>
              </a:defRPr>
            </a:lvl8pPr>
            <a:lvl9pPr indent="-355600" lvl="8" marL="4114800" marR="0" rtl="0" algn="l">
              <a:lnSpc>
                <a:spcPct val="115000"/>
              </a:lnSpc>
              <a:spcBef>
                <a:spcPts val="500"/>
              </a:spcBef>
              <a:spcAft>
                <a:spcPts val="0"/>
              </a:spcAft>
              <a:buClr>
                <a:schemeClr val="dk1"/>
              </a:buClr>
              <a:buSzPts val="2000"/>
              <a:buFont typeface="Montserrat"/>
              <a:buChar char="•"/>
              <a:defRPr i="0" sz="2000" u="none" cap="none" strike="noStrike">
                <a:solidFill>
                  <a:schemeClr val="dk1"/>
                </a:solidFill>
                <a:latin typeface="Montserrat"/>
                <a:ea typeface="Montserrat"/>
                <a:cs typeface="Montserrat"/>
                <a:sym typeface="Montserrat"/>
              </a:defRPr>
            </a:lvl9pPr>
          </a:lstStyle>
          <a:p/>
        </p:txBody>
      </p:sp>
      <p:sp>
        <p:nvSpPr>
          <p:cNvPr id="30" name="Google Shape;30;p3"/>
          <p:cNvSpPr txBox="1"/>
          <p:nvPr>
            <p:ph type="title"/>
          </p:nvPr>
        </p:nvSpPr>
        <p:spPr>
          <a:xfrm>
            <a:off x="176048" y="175939"/>
            <a:ext cx="9386864" cy="779002"/>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lt1"/>
              </a:buClr>
              <a:buSzPts val="4400"/>
              <a:buFont typeface="Montserrat"/>
              <a:buNone/>
              <a:defRPr i="0" sz="4400" u="none" cap="none" strike="noStrike">
                <a:solidFill>
                  <a:schemeClr val="lt1"/>
                </a:solidFill>
                <a:latin typeface="Montserrat"/>
                <a:ea typeface="Montserrat"/>
                <a:cs typeface="Montserrat"/>
                <a:sym typeface="Montserrat"/>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p:cSld name="Two Content">
    <p:spTree>
      <p:nvGrpSpPr>
        <p:cNvPr id="31" name="Shape 31"/>
        <p:cNvGrpSpPr/>
        <p:nvPr/>
      </p:nvGrpSpPr>
      <p:grpSpPr>
        <a:xfrm>
          <a:off x="0" y="0"/>
          <a:ext cx="0" cy="0"/>
          <a:chOff x="0" y="0"/>
          <a:chExt cx="0" cy="0"/>
        </a:xfrm>
      </p:grpSpPr>
      <p:sp>
        <p:nvSpPr>
          <p:cNvPr id="32" name="Google Shape;32;p4"/>
          <p:cNvSpPr/>
          <p:nvPr/>
        </p:nvSpPr>
        <p:spPr>
          <a:xfrm>
            <a:off x="0" y="1"/>
            <a:ext cx="12192000" cy="1037492"/>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2"/>
              </a:solidFill>
              <a:latin typeface="Arial"/>
              <a:ea typeface="Arial"/>
              <a:cs typeface="Arial"/>
              <a:sym typeface="Arial"/>
            </a:endParaRPr>
          </a:p>
        </p:txBody>
      </p:sp>
      <p:pic>
        <p:nvPicPr>
          <p:cNvPr id="33" name="Google Shape;33;p4"/>
          <p:cNvPicPr preferRelativeResize="0"/>
          <p:nvPr/>
        </p:nvPicPr>
        <p:blipFill rotWithShape="1">
          <a:blip r:embed="rId2">
            <a:alphaModFix amt="34000"/>
          </a:blip>
          <a:srcRect b="35419" l="51339" r="-2839" t="39269"/>
          <a:stretch/>
        </p:blipFill>
        <p:spPr>
          <a:xfrm flipH="1">
            <a:off x="9304422" y="0"/>
            <a:ext cx="2887578" cy="1037492"/>
          </a:xfrm>
          <a:prstGeom prst="rect">
            <a:avLst/>
          </a:prstGeom>
          <a:noFill/>
          <a:ln>
            <a:noFill/>
          </a:ln>
        </p:spPr>
      </p:pic>
      <p:pic>
        <p:nvPicPr>
          <p:cNvPr id="34" name="Google Shape;34;p4"/>
          <p:cNvPicPr preferRelativeResize="0"/>
          <p:nvPr/>
        </p:nvPicPr>
        <p:blipFill rotWithShape="1">
          <a:blip r:embed="rId3">
            <a:alphaModFix/>
          </a:blip>
          <a:srcRect b="0" l="0" r="0" t="0"/>
          <a:stretch/>
        </p:blipFill>
        <p:spPr>
          <a:xfrm>
            <a:off x="9791700" y="111656"/>
            <a:ext cx="2027900" cy="803439"/>
          </a:xfrm>
          <a:prstGeom prst="rect">
            <a:avLst/>
          </a:prstGeom>
          <a:noFill/>
          <a:ln>
            <a:noFill/>
          </a:ln>
          <a:effectLst>
            <a:outerShdw blurRad="50800" rotWithShape="0" algn="tl" dir="2700000" dist="38100">
              <a:srgbClr val="000000">
                <a:alpha val="40000"/>
              </a:srgbClr>
            </a:outerShdw>
          </a:effectLst>
        </p:spPr>
      </p:pic>
      <p:sp>
        <p:nvSpPr>
          <p:cNvPr id="35" name="Google Shape;35;p4"/>
          <p:cNvSpPr/>
          <p:nvPr/>
        </p:nvSpPr>
        <p:spPr>
          <a:xfrm>
            <a:off x="-1778" y="6574604"/>
            <a:ext cx="12193777" cy="283396"/>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2"/>
              </a:solidFill>
              <a:latin typeface="Arial"/>
              <a:ea typeface="Arial"/>
              <a:cs typeface="Arial"/>
              <a:sym typeface="Arial"/>
            </a:endParaRPr>
          </a:p>
        </p:txBody>
      </p:sp>
      <p:sp>
        <p:nvSpPr>
          <p:cNvPr id="36" name="Google Shape;36;p4"/>
          <p:cNvSpPr/>
          <p:nvPr/>
        </p:nvSpPr>
        <p:spPr>
          <a:xfrm flipH="1" rot="10800000">
            <a:off x="-4504" y="6540436"/>
            <a:ext cx="12196504" cy="59527"/>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2"/>
              </a:solidFill>
              <a:latin typeface="Arial"/>
              <a:ea typeface="Arial"/>
              <a:cs typeface="Arial"/>
              <a:sym typeface="Arial"/>
            </a:endParaRPr>
          </a:p>
        </p:txBody>
      </p:sp>
      <p:sp>
        <p:nvSpPr>
          <p:cNvPr id="37" name="Google Shape;37;p4"/>
          <p:cNvSpPr txBox="1"/>
          <p:nvPr>
            <p:ph idx="1" type="body"/>
          </p:nvPr>
        </p:nvSpPr>
        <p:spPr>
          <a:xfrm>
            <a:off x="386632" y="1445923"/>
            <a:ext cx="5509008" cy="4775482"/>
          </a:xfrm>
          <a:prstGeom prst="rect">
            <a:avLst/>
          </a:prstGeom>
          <a:noFill/>
          <a:ln>
            <a:noFill/>
          </a:ln>
        </p:spPr>
        <p:txBody>
          <a:bodyPr anchorCtr="0" anchor="t" bIns="45700" lIns="91425" spcFirstLastPara="1" rIns="91425" wrap="square" tIns="45700">
            <a:noAutofit/>
          </a:bodyPr>
          <a:lstStyle>
            <a:lvl1pPr indent="-406400" lvl="0" marL="457200" marR="0" rtl="0" algn="l">
              <a:lnSpc>
                <a:spcPct val="115000"/>
              </a:lnSpc>
              <a:spcBef>
                <a:spcPts val="1000"/>
              </a:spcBef>
              <a:spcAft>
                <a:spcPts val="0"/>
              </a:spcAft>
              <a:buClr>
                <a:schemeClr val="dk1"/>
              </a:buClr>
              <a:buSzPts val="2800"/>
              <a:buFont typeface="Montserrat"/>
              <a:buChar char="❖"/>
              <a:defRPr i="0" sz="2800" u="none" cap="none" strike="noStrike">
                <a:solidFill>
                  <a:schemeClr val="dk1"/>
                </a:solidFill>
                <a:latin typeface="Montserrat"/>
                <a:ea typeface="Montserrat"/>
                <a:cs typeface="Montserrat"/>
                <a:sym typeface="Montserrat"/>
              </a:defRPr>
            </a:lvl1pPr>
            <a:lvl2pPr indent="-381000" lvl="1" marL="914400" marR="0" rtl="0" algn="l">
              <a:lnSpc>
                <a:spcPct val="115000"/>
              </a:lnSpc>
              <a:spcBef>
                <a:spcPts val="500"/>
              </a:spcBef>
              <a:spcAft>
                <a:spcPts val="0"/>
              </a:spcAft>
              <a:buClr>
                <a:schemeClr val="dk1"/>
              </a:buClr>
              <a:buSzPts val="2400"/>
              <a:buFont typeface="Montserrat"/>
              <a:buChar char="▪"/>
              <a:defRPr i="0" sz="2400" u="none" cap="none" strike="noStrike">
                <a:solidFill>
                  <a:schemeClr val="dk1"/>
                </a:solidFill>
                <a:latin typeface="Montserrat"/>
                <a:ea typeface="Montserrat"/>
                <a:cs typeface="Montserrat"/>
                <a:sym typeface="Montserrat"/>
              </a:defRPr>
            </a:lvl2pPr>
            <a:lvl3pPr indent="-355600" lvl="2" marL="1371600" marR="0" rtl="0" algn="l">
              <a:lnSpc>
                <a:spcPct val="115000"/>
              </a:lnSpc>
              <a:spcBef>
                <a:spcPts val="500"/>
              </a:spcBef>
              <a:spcAft>
                <a:spcPts val="0"/>
              </a:spcAft>
              <a:buClr>
                <a:schemeClr val="dk1"/>
              </a:buClr>
              <a:buSzPts val="2000"/>
              <a:buFont typeface="Montserrat"/>
              <a:buChar char="o"/>
              <a:defRPr i="0" sz="2000" u="none" cap="none" strike="noStrike">
                <a:solidFill>
                  <a:schemeClr val="dk1"/>
                </a:solidFill>
                <a:latin typeface="Montserrat"/>
                <a:ea typeface="Montserrat"/>
                <a:cs typeface="Montserrat"/>
                <a:sym typeface="Montserrat"/>
              </a:defRPr>
            </a:lvl3pPr>
            <a:lvl4pPr indent="-342900" lvl="3" marL="1828800" marR="0" rtl="0" algn="l">
              <a:lnSpc>
                <a:spcPct val="115000"/>
              </a:lnSpc>
              <a:spcBef>
                <a:spcPts val="500"/>
              </a:spcBef>
              <a:spcAft>
                <a:spcPts val="0"/>
              </a:spcAft>
              <a:buClr>
                <a:schemeClr val="dk1"/>
              </a:buClr>
              <a:buSzPts val="1800"/>
              <a:buFont typeface="Montserrat"/>
              <a:buChar char="•"/>
              <a:defRPr i="0" sz="1800" u="none" cap="none" strike="noStrike">
                <a:solidFill>
                  <a:schemeClr val="dk1"/>
                </a:solidFill>
                <a:latin typeface="Montserrat"/>
                <a:ea typeface="Montserrat"/>
                <a:cs typeface="Montserrat"/>
                <a:sym typeface="Montserrat"/>
              </a:defRPr>
            </a:lvl4pPr>
            <a:lvl5pPr indent="-342900" lvl="4" marL="2286000" marR="0" rtl="0" algn="l">
              <a:lnSpc>
                <a:spcPct val="115000"/>
              </a:lnSpc>
              <a:spcBef>
                <a:spcPts val="500"/>
              </a:spcBef>
              <a:spcAft>
                <a:spcPts val="0"/>
              </a:spcAft>
              <a:buClr>
                <a:schemeClr val="dk1"/>
              </a:buClr>
              <a:buSzPts val="1800"/>
              <a:buFont typeface="Montserrat"/>
              <a:buChar char="•"/>
              <a:defRPr i="0" sz="1800" u="none" cap="none" strike="noStrike">
                <a:solidFill>
                  <a:schemeClr val="dk1"/>
                </a:solidFill>
                <a:latin typeface="Montserrat"/>
                <a:ea typeface="Montserrat"/>
                <a:cs typeface="Montserrat"/>
                <a:sym typeface="Montserrat"/>
              </a:defRPr>
            </a:lvl5pPr>
            <a:lvl6pPr indent="-355600" lvl="5" marL="2743200" marR="0" rtl="0" algn="l">
              <a:lnSpc>
                <a:spcPct val="115000"/>
              </a:lnSpc>
              <a:spcBef>
                <a:spcPts val="500"/>
              </a:spcBef>
              <a:spcAft>
                <a:spcPts val="0"/>
              </a:spcAft>
              <a:buClr>
                <a:schemeClr val="dk1"/>
              </a:buClr>
              <a:buSzPts val="2000"/>
              <a:buFont typeface="Montserrat"/>
              <a:buChar char="•"/>
              <a:defRPr i="0" sz="2000" u="none" cap="none" strike="noStrike">
                <a:solidFill>
                  <a:schemeClr val="dk1"/>
                </a:solidFill>
                <a:latin typeface="Montserrat"/>
                <a:ea typeface="Montserrat"/>
                <a:cs typeface="Montserrat"/>
                <a:sym typeface="Montserrat"/>
              </a:defRPr>
            </a:lvl6pPr>
            <a:lvl7pPr indent="-355600" lvl="6" marL="3200400" marR="0" rtl="0" algn="l">
              <a:lnSpc>
                <a:spcPct val="115000"/>
              </a:lnSpc>
              <a:spcBef>
                <a:spcPts val="500"/>
              </a:spcBef>
              <a:spcAft>
                <a:spcPts val="0"/>
              </a:spcAft>
              <a:buClr>
                <a:schemeClr val="dk1"/>
              </a:buClr>
              <a:buSzPts val="2000"/>
              <a:buFont typeface="Montserrat"/>
              <a:buChar char="•"/>
              <a:defRPr i="0" sz="2000" u="none" cap="none" strike="noStrike">
                <a:solidFill>
                  <a:schemeClr val="dk1"/>
                </a:solidFill>
                <a:latin typeface="Montserrat"/>
                <a:ea typeface="Montserrat"/>
                <a:cs typeface="Montserrat"/>
                <a:sym typeface="Montserrat"/>
              </a:defRPr>
            </a:lvl7pPr>
            <a:lvl8pPr indent="-355600" lvl="7" marL="3657600" marR="0" rtl="0" algn="l">
              <a:lnSpc>
                <a:spcPct val="115000"/>
              </a:lnSpc>
              <a:spcBef>
                <a:spcPts val="500"/>
              </a:spcBef>
              <a:spcAft>
                <a:spcPts val="0"/>
              </a:spcAft>
              <a:buClr>
                <a:schemeClr val="dk1"/>
              </a:buClr>
              <a:buSzPts val="2000"/>
              <a:buFont typeface="Montserrat"/>
              <a:buChar char="•"/>
              <a:defRPr i="0" sz="2000" u="none" cap="none" strike="noStrike">
                <a:solidFill>
                  <a:schemeClr val="dk1"/>
                </a:solidFill>
                <a:latin typeface="Montserrat"/>
                <a:ea typeface="Montserrat"/>
                <a:cs typeface="Montserrat"/>
                <a:sym typeface="Montserrat"/>
              </a:defRPr>
            </a:lvl8pPr>
            <a:lvl9pPr indent="-355600" lvl="8" marL="4114800" marR="0" rtl="0" algn="l">
              <a:lnSpc>
                <a:spcPct val="115000"/>
              </a:lnSpc>
              <a:spcBef>
                <a:spcPts val="500"/>
              </a:spcBef>
              <a:spcAft>
                <a:spcPts val="0"/>
              </a:spcAft>
              <a:buClr>
                <a:schemeClr val="dk1"/>
              </a:buClr>
              <a:buSzPts val="2000"/>
              <a:buFont typeface="Montserrat"/>
              <a:buChar char="•"/>
              <a:defRPr i="0" sz="2000" u="none" cap="none" strike="noStrike">
                <a:solidFill>
                  <a:schemeClr val="dk1"/>
                </a:solidFill>
                <a:latin typeface="Montserrat"/>
                <a:ea typeface="Montserrat"/>
                <a:cs typeface="Montserrat"/>
                <a:sym typeface="Montserrat"/>
              </a:defRPr>
            </a:lvl9pPr>
          </a:lstStyle>
          <a:p/>
        </p:txBody>
      </p:sp>
      <p:sp>
        <p:nvSpPr>
          <p:cNvPr id="38" name="Google Shape;38;p4"/>
          <p:cNvSpPr txBox="1"/>
          <p:nvPr>
            <p:ph idx="2" type="body"/>
          </p:nvPr>
        </p:nvSpPr>
        <p:spPr>
          <a:xfrm>
            <a:off x="6296361" y="1445923"/>
            <a:ext cx="5509008" cy="4775482"/>
          </a:xfrm>
          <a:prstGeom prst="rect">
            <a:avLst/>
          </a:prstGeom>
          <a:noFill/>
          <a:ln>
            <a:noFill/>
          </a:ln>
        </p:spPr>
        <p:txBody>
          <a:bodyPr anchorCtr="0" anchor="t" bIns="45700" lIns="91425" spcFirstLastPara="1" rIns="91425" wrap="square" tIns="45700">
            <a:noAutofit/>
          </a:bodyPr>
          <a:lstStyle>
            <a:lvl1pPr indent="-406400" lvl="0" marL="457200" marR="0" rtl="0" algn="l">
              <a:lnSpc>
                <a:spcPct val="115000"/>
              </a:lnSpc>
              <a:spcBef>
                <a:spcPts val="1000"/>
              </a:spcBef>
              <a:spcAft>
                <a:spcPts val="0"/>
              </a:spcAft>
              <a:buClr>
                <a:schemeClr val="dk1"/>
              </a:buClr>
              <a:buSzPts val="2800"/>
              <a:buFont typeface="Montserrat"/>
              <a:buChar char="❖"/>
              <a:defRPr i="0" sz="2800" u="none" cap="none" strike="noStrike">
                <a:solidFill>
                  <a:schemeClr val="dk1"/>
                </a:solidFill>
                <a:latin typeface="Montserrat"/>
                <a:ea typeface="Montserrat"/>
                <a:cs typeface="Montserrat"/>
                <a:sym typeface="Montserrat"/>
              </a:defRPr>
            </a:lvl1pPr>
            <a:lvl2pPr indent="-381000" lvl="1" marL="914400" marR="0" rtl="0" algn="l">
              <a:lnSpc>
                <a:spcPct val="115000"/>
              </a:lnSpc>
              <a:spcBef>
                <a:spcPts val="500"/>
              </a:spcBef>
              <a:spcAft>
                <a:spcPts val="0"/>
              </a:spcAft>
              <a:buClr>
                <a:schemeClr val="dk1"/>
              </a:buClr>
              <a:buSzPts val="2400"/>
              <a:buFont typeface="Montserrat"/>
              <a:buChar char="▪"/>
              <a:defRPr i="0" sz="2400" u="none" cap="none" strike="noStrike">
                <a:solidFill>
                  <a:schemeClr val="dk1"/>
                </a:solidFill>
                <a:latin typeface="Montserrat"/>
                <a:ea typeface="Montserrat"/>
                <a:cs typeface="Montserrat"/>
                <a:sym typeface="Montserrat"/>
              </a:defRPr>
            </a:lvl2pPr>
            <a:lvl3pPr indent="-355600" lvl="2" marL="1371600" marR="0" rtl="0" algn="l">
              <a:lnSpc>
                <a:spcPct val="115000"/>
              </a:lnSpc>
              <a:spcBef>
                <a:spcPts val="500"/>
              </a:spcBef>
              <a:spcAft>
                <a:spcPts val="0"/>
              </a:spcAft>
              <a:buClr>
                <a:schemeClr val="dk1"/>
              </a:buClr>
              <a:buSzPts val="2000"/>
              <a:buFont typeface="Montserrat"/>
              <a:buChar char="o"/>
              <a:defRPr i="0" sz="2000" u="none" cap="none" strike="noStrike">
                <a:solidFill>
                  <a:schemeClr val="dk1"/>
                </a:solidFill>
                <a:latin typeface="Montserrat"/>
                <a:ea typeface="Montserrat"/>
                <a:cs typeface="Montserrat"/>
                <a:sym typeface="Montserrat"/>
              </a:defRPr>
            </a:lvl3pPr>
            <a:lvl4pPr indent="-342900" lvl="3" marL="1828800" marR="0" rtl="0" algn="l">
              <a:lnSpc>
                <a:spcPct val="115000"/>
              </a:lnSpc>
              <a:spcBef>
                <a:spcPts val="500"/>
              </a:spcBef>
              <a:spcAft>
                <a:spcPts val="0"/>
              </a:spcAft>
              <a:buClr>
                <a:schemeClr val="dk1"/>
              </a:buClr>
              <a:buSzPts val="1800"/>
              <a:buFont typeface="Montserrat"/>
              <a:buChar char="•"/>
              <a:defRPr i="0" sz="1800" u="none" cap="none" strike="noStrike">
                <a:solidFill>
                  <a:schemeClr val="dk1"/>
                </a:solidFill>
                <a:latin typeface="Montserrat"/>
                <a:ea typeface="Montserrat"/>
                <a:cs typeface="Montserrat"/>
                <a:sym typeface="Montserrat"/>
              </a:defRPr>
            </a:lvl4pPr>
            <a:lvl5pPr indent="-342900" lvl="4" marL="2286000" marR="0" rtl="0" algn="l">
              <a:lnSpc>
                <a:spcPct val="115000"/>
              </a:lnSpc>
              <a:spcBef>
                <a:spcPts val="500"/>
              </a:spcBef>
              <a:spcAft>
                <a:spcPts val="0"/>
              </a:spcAft>
              <a:buClr>
                <a:schemeClr val="dk1"/>
              </a:buClr>
              <a:buSzPts val="1800"/>
              <a:buFont typeface="Montserrat"/>
              <a:buChar char="•"/>
              <a:defRPr i="0" sz="1800" u="none" cap="none" strike="noStrike">
                <a:solidFill>
                  <a:schemeClr val="dk1"/>
                </a:solidFill>
                <a:latin typeface="Montserrat"/>
                <a:ea typeface="Montserrat"/>
                <a:cs typeface="Montserrat"/>
                <a:sym typeface="Montserrat"/>
              </a:defRPr>
            </a:lvl5pPr>
            <a:lvl6pPr indent="-355600" lvl="5" marL="2743200" marR="0" rtl="0" algn="l">
              <a:lnSpc>
                <a:spcPct val="115000"/>
              </a:lnSpc>
              <a:spcBef>
                <a:spcPts val="500"/>
              </a:spcBef>
              <a:spcAft>
                <a:spcPts val="0"/>
              </a:spcAft>
              <a:buClr>
                <a:schemeClr val="dk1"/>
              </a:buClr>
              <a:buSzPts val="2000"/>
              <a:buFont typeface="Montserrat"/>
              <a:buChar char="•"/>
              <a:defRPr i="0" sz="2000" u="none" cap="none" strike="noStrike">
                <a:solidFill>
                  <a:schemeClr val="dk1"/>
                </a:solidFill>
                <a:latin typeface="Montserrat"/>
                <a:ea typeface="Montserrat"/>
                <a:cs typeface="Montserrat"/>
                <a:sym typeface="Montserrat"/>
              </a:defRPr>
            </a:lvl6pPr>
            <a:lvl7pPr indent="-355600" lvl="6" marL="3200400" marR="0" rtl="0" algn="l">
              <a:lnSpc>
                <a:spcPct val="115000"/>
              </a:lnSpc>
              <a:spcBef>
                <a:spcPts val="500"/>
              </a:spcBef>
              <a:spcAft>
                <a:spcPts val="0"/>
              </a:spcAft>
              <a:buClr>
                <a:schemeClr val="dk1"/>
              </a:buClr>
              <a:buSzPts val="2000"/>
              <a:buFont typeface="Montserrat"/>
              <a:buChar char="•"/>
              <a:defRPr i="0" sz="2000" u="none" cap="none" strike="noStrike">
                <a:solidFill>
                  <a:schemeClr val="dk1"/>
                </a:solidFill>
                <a:latin typeface="Montserrat"/>
                <a:ea typeface="Montserrat"/>
                <a:cs typeface="Montserrat"/>
                <a:sym typeface="Montserrat"/>
              </a:defRPr>
            </a:lvl7pPr>
            <a:lvl8pPr indent="-355600" lvl="7" marL="3657600" marR="0" rtl="0" algn="l">
              <a:lnSpc>
                <a:spcPct val="115000"/>
              </a:lnSpc>
              <a:spcBef>
                <a:spcPts val="500"/>
              </a:spcBef>
              <a:spcAft>
                <a:spcPts val="0"/>
              </a:spcAft>
              <a:buClr>
                <a:schemeClr val="dk1"/>
              </a:buClr>
              <a:buSzPts val="2000"/>
              <a:buFont typeface="Montserrat"/>
              <a:buChar char="•"/>
              <a:defRPr i="0" sz="2000" u="none" cap="none" strike="noStrike">
                <a:solidFill>
                  <a:schemeClr val="dk1"/>
                </a:solidFill>
                <a:latin typeface="Montserrat"/>
                <a:ea typeface="Montserrat"/>
                <a:cs typeface="Montserrat"/>
                <a:sym typeface="Montserrat"/>
              </a:defRPr>
            </a:lvl8pPr>
            <a:lvl9pPr indent="-355600" lvl="8" marL="4114800" marR="0" rtl="0" algn="l">
              <a:lnSpc>
                <a:spcPct val="115000"/>
              </a:lnSpc>
              <a:spcBef>
                <a:spcPts val="500"/>
              </a:spcBef>
              <a:spcAft>
                <a:spcPts val="0"/>
              </a:spcAft>
              <a:buClr>
                <a:schemeClr val="dk1"/>
              </a:buClr>
              <a:buSzPts val="2000"/>
              <a:buFont typeface="Montserrat"/>
              <a:buChar char="•"/>
              <a:defRPr i="0" sz="2000" u="none" cap="none" strike="noStrike">
                <a:solidFill>
                  <a:schemeClr val="dk1"/>
                </a:solidFill>
                <a:latin typeface="Montserrat"/>
                <a:ea typeface="Montserrat"/>
                <a:cs typeface="Montserrat"/>
                <a:sym typeface="Montserrat"/>
              </a:defRPr>
            </a:lvl9pPr>
          </a:lstStyle>
          <a:p/>
        </p:txBody>
      </p:sp>
      <p:sp>
        <p:nvSpPr>
          <p:cNvPr id="39" name="Google Shape;39;p4"/>
          <p:cNvSpPr txBox="1"/>
          <p:nvPr/>
        </p:nvSpPr>
        <p:spPr>
          <a:xfrm>
            <a:off x="10265664" y="6574604"/>
            <a:ext cx="1925447" cy="307777"/>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GB" sz="1400">
                <a:solidFill>
                  <a:schemeClr val="accent1"/>
                </a:solidFill>
                <a:latin typeface="Montserrat"/>
                <a:ea typeface="Montserrat"/>
                <a:cs typeface="Montserrat"/>
                <a:sym typeface="Montserrat"/>
              </a:rPr>
              <a:t>Slide </a:t>
            </a:r>
            <a:fld id="{00000000-1234-1234-1234-123412341234}" type="slidenum">
              <a:rPr b="1" lang="en-GB" sz="1400">
                <a:solidFill>
                  <a:schemeClr val="accent1"/>
                </a:solidFill>
                <a:latin typeface="Montserrat"/>
                <a:ea typeface="Montserrat"/>
                <a:cs typeface="Montserrat"/>
                <a:sym typeface="Montserrat"/>
              </a:rPr>
              <a:t>‹#›</a:t>
            </a:fld>
            <a:endParaRPr b="1" sz="1400">
              <a:solidFill>
                <a:schemeClr val="accent1"/>
              </a:solidFill>
              <a:latin typeface="Montserrat"/>
              <a:ea typeface="Montserrat"/>
              <a:cs typeface="Montserrat"/>
              <a:sym typeface="Montserrat"/>
            </a:endParaRPr>
          </a:p>
        </p:txBody>
      </p:sp>
      <p:sp>
        <p:nvSpPr>
          <p:cNvPr id="40" name="Google Shape;40;p4"/>
          <p:cNvSpPr txBox="1"/>
          <p:nvPr>
            <p:ph type="title"/>
          </p:nvPr>
        </p:nvSpPr>
        <p:spPr>
          <a:xfrm>
            <a:off x="176048" y="175939"/>
            <a:ext cx="9386864" cy="779002"/>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lt1"/>
              </a:buClr>
              <a:buSzPts val="4400"/>
              <a:buFont typeface="Montserrat"/>
              <a:buNone/>
              <a:defRPr i="0" sz="4400" u="none" cap="none" strike="noStrike">
                <a:solidFill>
                  <a:schemeClr val="lt1"/>
                </a:solidFill>
                <a:latin typeface="Montserrat"/>
                <a:ea typeface="Montserrat"/>
                <a:cs typeface="Montserrat"/>
                <a:sym typeface="Montserrat"/>
              </a:defRPr>
            </a:lvl1pPr>
            <a:lvl2pPr lvl="1">
              <a:spcBef>
                <a:spcPts val="0"/>
              </a:spcBef>
              <a:spcAft>
                <a:spcPts val="0"/>
              </a:spcAft>
              <a:buSzPts val="1400"/>
              <a:buFont typeface="Montserrat"/>
              <a:buNone/>
              <a:defRPr sz="1800">
                <a:latin typeface="Montserrat"/>
                <a:ea typeface="Montserrat"/>
                <a:cs typeface="Montserrat"/>
                <a:sym typeface="Montserrat"/>
              </a:defRPr>
            </a:lvl2pPr>
            <a:lvl3pPr lvl="2">
              <a:spcBef>
                <a:spcPts val="0"/>
              </a:spcBef>
              <a:spcAft>
                <a:spcPts val="0"/>
              </a:spcAft>
              <a:buSzPts val="1400"/>
              <a:buFont typeface="Montserrat"/>
              <a:buNone/>
              <a:defRPr sz="1800">
                <a:latin typeface="Montserrat"/>
                <a:ea typeface="Montserrat"/>
                <a:cs typeface="Montserrat"/>
                <a:sym typeface="Montserrat"/>
              </a:defRPr>
            </a:lvl3pPr>
            <a:lvl4pPr lvl="3">
              <a:spcBef>
                <a:spcPts val="0"/>
              </a:spcBef>
              <a:spcAft>
                <a:spcPts val="0"/>
              </a:spcAft>
              <a:buSzPts val="1400"/>
              <a:buFont typeface="Montserrat"/>
              <a:buNone/>
              <a:defRPr sz="1800">
                <a:latin typeface="Montserrat"/>
                <a:ea typeface="Montserrat"/>
                <a:cs typeface="Montserrat"/>
                <a:sym typeface="Montserrat"/>
              </a:defRPr>
            </a:lvl4pPr>
            <a:lvl5pPr lvl="4">
              <a:spcBef>
                <a:spcPts val="0"/>
              </a:spcBef>
              <a:spcAft>
                <a:spcPts val="0"/>
              </a:spcAft>
              <a:buSzPts val="1400"/>
              <a:buFont typeface="Montserrat"/>
              <a:buNone/>
              <a:defRPr sz="1800">
                <a:latin typeface="Montserrat"/>
                <a:ea typeface="Montserrat"/>
                <a:cs typeface="Montserrat"/>
                <a:sym typeface="Montserrat"/>
              </a:defRPr>
            </a:lvl5pPr>
            <a:lvl6pPr lvl="5">
              <a:spcBef>
                <a:spcPts val="0"/>
              </a:spcBef>
              <a:spcAft>
                <a:spcPts val="0"/>
              </a:spcAft>
              <a:buSzPts val="1400"/>
              <a:buFont typeface="Montserrat"/>
              <a:buNone/>
              <a:defRPr sz="1800">
                <a:latin typeface="Montserrat"/>
                <a:ea typeface="Montserrat"/>
                <a:cs typeface="Montserrat"/>
                <a:sym typeface="Montserrat"/>
              </a:defRPr>
            </a:lvl6pPr>
            <a:lvl7pPr lvl="6">
              <a:spcBef>
                <a:spcPts val="0"/>
              </a:spcBef>
              <a:spcAft>
                <a:spcPts val="0"/>
              </a:spcAft>
              <a:buSzPts val="1400"/>
              <a:buFont typeface="Montserrat"/>
              <a:buNone/>
              <a:defRPr sz="1800">
                <a:latin typeface="Montserrat"/>
                <a:ea typeface="Montserrat"/>
                <a:cs typeface="Montserrat"/>
                <a:sym typeface="Montserrat"/>
              </a:defRPr>
            </a:lvl7pPr>
            <a:lvl8pPr lvl="7">
              <a:spcBef>
                <a:spcPts val="0"/>
              </a:spcBef>
              <a:spcAft>
                <a:spcPts val="0"/>
              </a:spcAft>
              <a:buSzPts val="1400"/>
              <a:buFont typeface="Montserrat"/>
              <a:buNone/>
              <a:defRPr sz="1800">
                <a:latin typeface="Montserrat"/>
                <a:ea typeface="Montserrat"/>
                <a:cs typeface="Montserrat"/>
                <a:sym typeface="Montserrat"/>
              </a:defRPr>
            </a:lvl8pPr>
            <a:lvl9pPr lvl="8">
              <a:spcBef>
                <a:spcPts val="0"/>
              </a:spcBef>
              <a:spcAft>
                <a:spcPts val="0"/>
              </a:spcAft>
              <a:buSzPts val="1400"/>
              <a:buFont typeface="Montserrat"/>
              <a:buNone/>
              <a:defRPr sz="1800">
                <a:latin typeface="Montserrat"/>
                <a:ea typeface="Montserrat"/>
                <a:cs typeface="Montserrat"/>
                <a:sym typeface="Montserrat"/>
              </a:defRPr>
            </a:lvl9pPr>
          </a:lstStyle>
          <a:p/>
        </p:txBody>
      </p:sp>
      <p:sp>
        <p:nvSpPr>
          <p:cNvPr id="41" name="Google Shape;41;p4"/>
          <p:cNvSpPr txBox="1"/>
          <p:nvPr/>
        </p:nvSpPr>
        <p:spPr>
          <a:xfrm>
            <a:off x="-24375" y="6562800"/>
            <a:ext cx="5875200" cy="3078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a:solidFill>
                  <a:schemeClr val="accent1"/>
                </a:solidFill>
                <a:latin typeface="Montserrat"/>
                <a:ea typeface="Montserrat"/>
                <a:cs typeface="Montserrat"/>
                <a:sym typeface="Montserrat"/>
              </a:rPr>
              <a:t>SIT TW 2026, 8-10 September 2026</a:t>
            </a:r>
            <a:endParaRPr b="1">
              <a:solidFill>
                <a:schemeClr val="accent1"/>
              </a:solidFill>
              <a:latin typeface="Montserrat"/>
              <a:ea typeface="Montserrat"/>
              <a:cs typeface="Montserrat"/>
              <a:sym typeface="Montserrat"/>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 Only">
    <p:spTree>
      <p:nvGrpSpPr>
        <p:cNvPr id="42" name="Shape 42"/>
        <p:cNvGrpSpPr/>
        <p:nvPr/>
      </p:nvGrpSpPr>
      <p:grpSpPr>
        <a:xfrm>
          <a:off x="0" y="0"/>
          <a:ext cx="0" cy="0"/>
          <a:chOff x="0" y="0"/>
          <a:chExt cx="0" cy="0"/>
        </a:xfrm>
      </p:grpSpPr>
      <p:sp>
        <p:nvSpPr>
          <p:cNvPr id="43" name="Google Shape;43;p5"/>
          <p:cNvSpPr/>
          <p:nvPr/>
        </p:nvSpPr>
        <p:spPr>
          <a:xfrm>
            <a:off x="0" y="1"/>
            <a:ext cx="12192000" cy="1037492"/>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2"/>
              </a:solidFill>
              <a:latin typeface="Arial"/>
              <a:ea typeface="Arial"/>
              <a:cs typeface="Arial"/>
              <a:sym typeface="Arial"/>
            </a:endParaRPr>
          </a:p>
        </p:txBody>
      </p:sp>
      <p:pic>
        <p:nvPicPr>
          <p:cNvPr id="44" name="Google Shape;44;p5"/>
          <p:cNvPicPr preferRelativeResize="0"/>
          <p:nvPr/>
        </p:nvPicPr>
        <p:blipFill rotWithShape="1">
          <a:blip r:embed="rId2">
            <a:alphaModFix amt="34000"/>
          </a:blip>
          <a:srcRect b="35419" l="51339" r="-2839" t="39269"/>
          <a:stretch/>
        </p:blipFill>
        <p:spPr>
          <a:xfrm flipH="1">
            <a:off x="9304422" y="0"/>
            <a:ext cx="2887578" cy="1037492"/>
          </a:xfrm>
          <a:prstGeom prst="rect">
            <a:avLst/>
          </a:prstGeom>
          <a:noFill/>
          <a:ln>
            <a:noFill/>
          </a:ln>
        </p:spPr>
      </p:pic>
      <p:pic>
        <p:nvPicPr>
          <p:cNvPr id="45" name="Google Shape;45;p5"/>
          <p:cNvPicPr preferRelativeResize="0"/>
          <p:nvPr/>
        </p:nvPicPr>
        <p:blipFill rotWithShape="1">
          <a:blip r:embed="rId3">
            <a:alphaModFix/>
          </a:blip>
          <a:srcRect b="0" l="0" r="0" t="0"/>
          <a:stretch/>
        </p:blipFill>
        <p:spPr>
          <a:xfrm>
            <a:off x="9791700" y="111656"/>
            <a:ext cx="2027900" cy="803439"/>
          </a:xfrm>
          <a:prstGeom prst="rect">
            <a:avLst/>
          </a:prstGeom>
          <a:noFill/>
          <a:ln>
            <a:noFill/>
          </a:ln>
          <a:effectLst>
            <a:outerShdw blurRad="50800" rotWithShape="0" algn="tl" dir="2700000" dist="38100">
              <a:srgbClr val="000000">
                <a:alpha val="40000"/>
              </a:srgbClr>
            </a:outerShdw>
          </a:effectLst>
        </p:spPr>
      </p:pic>
      <p:sp>
        <p:nvSpPr>
          <p:cNvPr id="46" name="Google Shape;46;p5"/>
          <p:cNvSpPr/>
          <p:nvPr/>
        </p:nvSpPr>
        <p:spPr>
          <a:xfrm>
            <a:off x="-1778" y="6574604"/>
            <a:ext cx="12193777" cy="283396"/>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2"/>
              </a:solidFill>
              <a:latin typeface="Arial"/>
              <a:ea typeface="Arial"/>
              <a:cs typeface="Arial"/>
              <a:sym typeface="Arial"/>
            </a:endParaRPr>
          </a:p>
        </p:txBody>
      </p:sp>
      <p:sp>
        <p:nvSpPr>
          <p:cNvPr id="47" name="Google Shape;47;p5"/>
          <p:cNvSpPr/>
          <p:nvPr/>
        </p:nvSpPr>
        <p:spPr>
          <a:xfrm flipH="1" rot="10800000">
            <a:off x="-4504" y="6540436"/>
            <a:ext cx="12196504" cy="59527"/>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2"/>
              </a:solidFill>
              <a:latin typeface="Arial"/>
              <a:ea typeface="Arial"/>
              <a:cs typeface="Arial"/>
              <a:sym typeface="Arial"/>
            </a:endParaRPr>
          </a:p>
        </p:txBody>
      </p:sp>
      <p:sp>
        <p:nvSpPr>
          <p:cNvPr id="48" name="Google Shape;48;p5"/>
          <p:cNvSpPr txBox="1"/>
          <p:nvPr/>
        </p:nvSpPr>
        <p:spPr>
          <a:xfrm>
            <a:off x="10265664" y="6574604"/>
            <a:ext cx="1925447" cy="307777"/>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GB" sz="1400">
                <a:solidFill>
                  <a:schemeClr val="accent1"/>
                </a:solidFill>
                <a:latin typeface="Montserrat"/>
                <a:ea typeface="Montserrat"/>
                <a:cs typeface="Montserrat"/>
                <a:sym typeface="Montserrat"/>
              </a:rPr>
              <a:t>Slide </a:t>
            </a:r>
            <a:fld id="{00000000-1234-1234-1234-123412341234}" type="slidenum">
              <a:rPr b="1" lang="en-GB" sz="1400">
                <a:solidFill>
                  <a:schemeClr val="accent1"/>
                </a:solidFill>
                <a:latin typeface="Montserrat"/>
                <a:ea typeface="Montserrat"/>
                <a:cs typeface="Montserrat"/>
                <a:sym typeface="Montserrat"/>
              </a:rPr>
              <a:t>‹#›</a:t>
            </a:fld>
            <a:endParaRPr b="1" sz="1400">
              <a:solidFill>
                <a:schemeClr val="accent1"/>
              </a:solidFill>
              <a:latin typeface="Montserrat"/>
              <a:ea typeface="Montserrat"/>
              <a:cs typeface="Montserrat"/>
              <a:sym typeface="Montserrat"/>
            </a:endParaRPr>
          </a:p>
        </p:txBody>
      </p:sp>
      <p:sp>
        <p:nvSpPr>
          <p:cNvPr id="49" name="Google Shape;49;p5"/>
          <p:cNvSpPr txBox="1"/>
          <p:nvPr>
            <p:ph type="title"/>
          </p:nvPr>
        </p:nvSpPr>
        <p:spPr>
          <a:xfrm>
            <a:off x="176048" y="175939"/>
            <a:ext cx="9386864" cy="779002"/>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lt1"/>
              </a:buClr>
              <a:buSzPts val="4400"/>
              <a:buFont typeface="Montserrat"/>
              <a:buNone/>
              <a:defRPr i="0" sz="4400" u="none" cap="none" strike="noStrike">
                <a:solidFill>
                  <a:schemeClr val="lt1"/>
                </a:solidFill>
                <a:latin typeface="Montserrat"/>
                <a:ea typeface="Montserrat"/>
                <a:cs typeface="Montserrat"/>
                <a:sym typeface="Montserrat"/>
              </a:defRPr>
            </a:lvl1pPr>
            <a:lvl2pPr lvl="1">
              <a:spcBef>
                <a:spcPts val="0"/>
              </a:spcBef>
              <a:spcAft>
                <a:spcPts val="0"/>
              </a:spcAft>
              <a:buSzPts val="1400"/>
              <a:buFont typeface="Montserrat"/>
              <a:buNone/>
              <a:defRPr sz="1800">
                <a:latin typeface="Montserrat"/>
                <a:ea typeface="Montserrat"/>
                <a:cs typeface="Montserrat"/>
                <a:sym typeface="Montserrat"/>
              </a:defRPr>
            </a:lvl2pPr>
            <a:lvl3pPr lvl="2">
              <a:spcBef>
                <a:spcPts val="0"/>
              </a:spcBef>
              <a:spcAft>
                <a:spcPts val="0"/>
              </a:spcAft>
              <a:buSzPts val="1400"/>
              <a:buFont typeface="Montserrat"/>
              <a:buNone/>
              <a:defRPr sz="1800">
                <a:latin typeface="Montserrat"/>
                <a:ea typeface="Montserrat"/>
                <a:cs typeface="Montserrat"/>
                <a:sym typeface="Montserrat"/>
              </a:defRPr>
            </a:lvl3pPr>
            <a:lvl4pPr lvl="3">
              <a:spcBef>
                <a:spcPts val="0"/>
              </a:spcBef>
              <a:spcAft>
                <a:spcPts val="0"/>
              </a:spcAft>
              <a:buSzPts val="1400"/>
              <a:buFont typeface="Montserrat"/>
              <a:buNone/>
              <a:defRPr sz="1800">
                <a:latin typeface="Montserrat"/>
                <a:ea typeface="Montserrat"/>
                <a:cs typeface="Montserrat"/>
                <a:sym typeface="Montserrat"/>
              </a:defRPr>
            </a:lvl4pPr>
            <a:lvl5pPr lvl="4">
              <a:spcBef>
                <a:spcPts val="0"/>
              </a:spcBef>
              <a:spcAft>
                <a:spcPts val="0"/>
              </a:spcAft>
              <a:buSzPts val="1400"/>
              <a:buFont typeface="Montserrat"/>
              <a:buNone/>
              <a:defRPr sz="1800">
                <a:latin typeface="Montserrat"/>
                <a:ea typeface="Montserrat"/>
                <a:cs typeface="Montserrat"/>
                <a:sym typeface="Montserrat"/>
              </a:defRPr>
            </a:lvl5pPr>
            <a:lvl6pPr lvl="5">
              <a:spcBef>
                <a:spcPts val="0"/>
              </a:spcBef>
              <a:spcAft>
                <a:spcPts val="0"/>
              </a:spcAft>
              <a:buSzPts val="1400"/>
              <a:buFont typeface="Montserrat"/>
              <a:buNone/>
              <a:defRPr sz="1800">
                <a:latin typeface="Montserrat"/>
                <a:ea typeface="Montserrat"/>
                <a:cs typeface="Montserrat"/>
                <a:sym typeface="Montserrat"/>
              </a:defRPr>
            </a:lvl6pPr>
            <a:lvl7pPr lvl="6">
              <a:spcBef>
                <a:spcPts val="0"/>
              </a:spcBef>
              <a:spcAft>
                <a:spcPts val="0"/>
              </a:spcAft>
              <a:buSzPts val="1400"/>
              <a:buFont typeface="Montserrat"/>
              <a:buNone/>
              <a:defRPr sz="1800">
                <a:latin typeface="Montserrat"/>
                <a:ea typeface="Montserrat"/>
                <a:cs typeface="Montserrat"/>
                <a:sym typeface="Montserrat"/>
              </a:defRPr>
            </a:lvl7pPr>
            <a:lvl8pPr lvl="7">
              <a:spcBef>
                <a:spcPts val="0"/>
              </a:spcBef>
              <a:spcAft>
                <a:spcPts val="0"/>
              </a:spcAft>
              <a:buSzPts val="1400"/>
              <a:buFont typeface="Montserrat"/>
              <a:buNone/>
              <a:defRPr sz="1800">
                <a:latin typeface="Montserrat"/>
                <a:ea typeface="Montserrat"/>
                <a:cs typeface="Montserrat"/>
                <a:sym typeface="Montserrat"/>
              </a:defRPr>
            </a:lvl8pPr>
            <a:lvl9pPr lvl="8">
              <a:spcBef>
                <a:spcPts val="0"/>
              </a:spcBef>
              <a:spcAft>
                <a:spcPts val="0"/>
              </a:spcAft>
              <a:buSzPts val="1400"/>
              <a:buFont typeface="Montserrat"/>
              <a:buNone/>
              <a:defRPr sz="1800">
                <a:latin typeface="Montserrat"/>
                <a:ea typeface="Montserrat"/>
                <a:cs typeface="Montserrat"/>
                <a:sym typeface="Montserrat"/>
              </a:defRPr>
            </a:lvl9pPr>
          </a:lstStyle>
          <a:p/>
        </p:txBody>
      </p:sp>
      <p:sp>
        <p:nvSpPr>
          <p:cNvPr id="50" name="Google Shape;50;p5"/>
          <p:cNvSpPr txBox="1"/>
          <p:nvPr/>
        </p:nvSpPr>
        <p:spPr>
          <a:xfrm>
            <a:off x="-24375" y="6562800"/>
            <a:ext cx="5875200" cy="3078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a:solidFill>
                  <a:schemeClr val="accent1"/>
                </a:solidFill>
                <a:latin typeface="Montserrat"/>
                <a:ea typeface="Montserrat"/>
                <a:cs typeface="Montserrat"/>
                <a:sym typeface="Montserrat"/>
              </a:rPr>
              <a:t>SIT TW 2026, 8-10 September 2026</a:t>
            </a:r>
            <a:endParaRPr b="1">
              <a:solidFill>
                <a:schemeClr val="accent1"/>
              </a:solidFill>
              <a:latin typeface="Montserrat"/>
              <a:ea typeface="Montserrat"/>
              <a:cs typeface="Montserrat"/>
              <a:sym typeface="Montserrat"/>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p:cSld name="Content with Caption">
    <p:spTree>
      <p:nvGrpSpPr>
        <p:cNvPr id="51" name="Shape 51"/>
        <p:cNvGrpSpPr/>
        <p:nvPr/>
      </p:nvGrpSpPr>
      <p:grpSpPr>
        <a:xfrm>
          <a:off x="0" y="0"/>
          <a:ext cx="0" cy="0"/>
          <a:chOff x="0" y="0"/>
          <a:chExt cx="0" cy="0"/>
        </a:xfrm>
      </p:grpSpPr>
      <p:sp>
        <p:nvSpPr>
          <p:cNvPr id="52" name="Google Shape;52;p6"/>
          <p:cNvSpPr/>
          <p:nvPr/>
        </p:nvSpPr>
        <p:spPr>
          <a:xfrm>
            <a:off x="0" y="1"/>
            <a:ext cx="12192000" cy="1037492"/>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2"/>
              </a:solidFill>
              <a:latin typeface="Arial"/>
              <a:ea typeface="Arial"/>
              <a:cs typeface="Arial"/>
              <a:sym typeface="Arial"/>
            </a:endParaRPr>
          </a:p>
        </p:txBody>
      </p:sp>
      <p:pic>
        <p:nvPicPr>
          <p:cNvPr id="53" name="Google Shape;53;p6"/>
          <p:cNvPicPr preferRelativeResize="0"/>
          <p:nvPr/>
        </p:nvPicPr>
        <p:blipFill rotWithShape="1">
          <a:blip r:embed="rId2">
            <a:alphaModFix amt="34000"/>
          </a:blip>
          <a:srcRect b="35419" l="51339" r="-2839" t="39269"/>
          <a:stretch/>
        </p:blipFill>
        <p:spPr>
          <a:xfrm flipH="1">
            <a:off x="9304422" y="0"/>
            <a:ext cx="2887578" cy="1037492"/>
          </a:xfrm>
          <a:prstGeom prst="rect">
            <a:avLst/>
          </a:prstGeom>
          <a:noFill/>
          <a:ln>
            <a:noFill/>
          </a:ln>
        </p:spPr>
      </p:pic>
      <p:pic>
        <p:nvPicPr>
          <p:cNvPr id="54" name="Google Shape;54;p6"/>
          <p:cNvPicPr preferRelativeResize="0"/>
          <p:nvPr/>
        </p:nvPicPr>
        <p:blipFill rotWithShape="1">
          <a:blip r:embed="rId3">
            <a:alphaModFix/>
          </a:blip>
          <a:srcRect b="0" l="0" r="0" t="0"/>
          <a:stretch/>
        </p:blipFill>
        <p:spPr>
          <a:xfrm>
            <a:off x="9791700" y="111656"/>
            <a:ext cx="2027900" cy="803439"/>
          </a:xfrm>
          <a:prstGeom prst="rect">
            <a:avLst/>
          </a:prstGeom>
          <a:noFill/>
          <a:ln>
            <a:noFill/>
          </a:ln>
          <a:effectLst>
            <a:outerShdw blurRad="50800" rotWithShape="0" algn="tl" dir="2700000" dist="38100">
              <a:srgbClr val="000000">
                <a:alpha val="40000"/>
              </a:srgbClr>
            </a:outerShdw>
          </a:effectLst>
        </p:spPr>
      </p:pic>
      <p:sp>
        <p:nvSpPr>
          <p:cNvPr id="55" name="Google Shape;55;p6"/>
          <p:cNvSpPr/>
          <p:nvPr/>
        </p:nvSpPr>
        <p:spPr>
          <a:xfrm>
            <a:off x="-1778" y="6574604"/>
            <a:ext cx="12193777" cy="283396"/>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2"/>
              </a:solidFill>
              <a:latin typeface="Arial"/>
              <a:ea typeface="Arial"/>
              <a:cs typeface="Arial"/>
              <a:sym typeface="Arial"/>
            </a:endParaRPr>
          </a:p>
        </p:txBody>
      </p:sp>
      <p:sp>
        <p:nvSpPr>
          <p:cNvPr id="56" name="Google Shape;56;p6"/>
          <p:cNvSpPr/>
          <p:nvPr/>
        </p:nvSpPr>
        <p:spPr>
          <a:xfrm flipH="1" rot="10800000">
            <a:off x="-4504" y="6540436"/>
            <a:ext cx="12196504" cy="59527"/>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2"/>
              </a:solidFill>
              <a:latin typeface="Arial"/>
              <a:ea typeface="Arial"/>
              <a:cs typeface="Arial"/>
              <a:sym typeface="Arial"/>
            </a:endParaRPr>
          </a:p>
        </p:txBody>
      </p:sp>
      <p:sp>
        <p:nvSpPr>
          <p:cNvPr id="57" name="Google Shape;57;p6"/>
          <p:cNvSpPr txBox="1"/>
          <p:nvPr>
            <p:ph idx="1" type="body"/>
          </p:nvPr>
        </p:nvSpPr>
        <p:spPr>
          <a:xfrm>
            <a:off x="5180012" y="1373852"/>
            <a:ext cx="6172200" cy="4694402"/>
          </a:xfrm>
          <a:prstGeom prst="rect">
            <a:avLst/>
          </a:prstGeom>
          <a:noFill/>
          <a:ln>
            <a:noFill/>
          </a:ln>
        </p:spPr>
        <p:txBody>
          <a:bodyPr anchorCtr="0" anchor="t" bIns="45700" lIns="91425" spcFirstLastPara="1" rIns="91425" wrap="square" tIns="45700">
            <a:noAutofit/>
          </a:bodyPr>
          <a:lstStyle>
            <a:lvl1pPr indent="-431800" lvl="0" marL="457200" marR="0" rtl="0" algn="l">
              <a:lnSpc>
                <a:spcPct val="115000"/>
              </a:lnSpc>
              <a:spcBef>
                <a:spcPts val="1000"/>
              </a:spcBef>
              <a:spcAft>
                <a:spcPts val="0"/>
              </a:spcAft>
              <a:buClr>
                <a:schemeClr val="dk1"/>
              </a:buClr>
              <a:buSzPts val="3200"/>
              <a:buFont typeface="Montserrat"/>
              <a:buChar char="❖"/>
              <a:defRPr i="0" sz="3200" u="none" cap="none" strike="noStrike">
                <a:solidFill>
                  <a:schemeClr val="dk1"/>
                </a:solidFill>
                <a:latin typeface="Montserrat"/>
                <a:ea typeface="Montserrat"/>
                <a:cs typeface="Montserrat"/>
                <a:sym typeface="Montserrat"/>
              </a:defRPr>
            </a:lvl1pPr>
            <a:lvl2pPr indent="-406400" lvl="1" marL="914400" marR="0" rtl="0" algn="l">
              <a:lnSpc>
                <a:spcPct val="115000"/>
              </a:lnSpc>
              <a:spcBef>
                <a:spcPts val="500"/>
              </a:spcBef>
              <a:spcAft>
                <a:spcPts val="0"/>
              </a:spcAft>
              <a:buClr>
                <a:schemeClr val="dk1"/>
              </a:buClr>
              <a:buSzPts val="2800"/>
              <a:buFont typeface="Montserrat"/>
              <a:buChar char="▪"/>
              <a:defRPr i="0" sz="2800" u="none" cap="none" strike="noStrike">
                <a:solidFill>
                  <a:schemeClr val="dk1"/>
                </a:solidFill>
                <a:latin typeface="Montserrat"/>
                <a:ea typeface="Montserrat"/>
                <a:cs typeface="Montserrat"/>
                <a:sym typeface="Montserrat"/>
              </a:defRPr>
            </a:lvl2pPr>
            <a:lvl3pPr indent="-381000" lvl="2" marL="1371600" marR="0" rtl="0" algn="l">
              <a:lnSpc>
                <a:spcPct val="115000"/>
              </a:lnSpc>
              <a:spcBef>
                <a:spcPts val="500"/>
              </a:spcBef>
              <a:spcAft>
                <a:spcPts val="0"/>
              </a:spcAft>
              <a:buClr>
                <a:schemeClr val="dk1"/>
              </a:buClr>
              <a:buSzPts val="2400"/>
              <a:buFont typeface="Montserrat"/>
              <a:buChar char="o"/>
              <a:defRPr i="0" sz="2400" u="none" cap="none" strike="noStrike">
                <a:solidFill>
                  <a:schemeClr val="dk1"/>
                </a:solidFill>
                <a:latin typeface="Montserrat"/>
                <a:ea typeface="Montserrat"/>
                <a:cs typeface="Montserrat"/>
                <a:sym typeface="Montserrat"/>
              </a:defRPr>
            </a:lvl3pPr>
            <a:lvl4pPr indent="-355600" lvl="3" marL="1828800" marR="0" rtl="0" algn="l">
              <a:lnSpc>
                <a:spcPct val="115000"/>
              </a:lnSpc>
              <a:spcBef>
                <a:spcPts val="500"/>
              </a:spcBef>
              <a:spcAft>
                <a:spcPts val="0"/>
              </a:spcAft>
              <a:buClr>
                <a:schemeClr val="dk1"/>
              </a:buClr>
              <a:buSzPts val="2000"/>
              <a:buFont typeface="Montserrat"/>
              <a:buChar char="•"/>
              <a:defRPr i="0" sz="2000" u="none" cap="none" strike="noStrike">
                <a:solidFill>
                  <a:schemeClr val="dk1"/>
                </a:solidFill>
                <a:latin typeface="Montserrat"/>
                <a:ea typeface="Montserrat"/>
                <a:cs typeface="Montserrat"/>
                <a:sym typeface="Montserrat"/>
              </a:defRPr>
            </a:lvl4pPr>
            <a:lvl5pPr indent="-355600" lvl="4" marL="2286000" marR="0" rtl="0" algn="l">
              <a:lnSpc>
                <a:spcPct val="115000"/>
              </a:lnSpc>
              <a:spcBef>
                <a:spcPts val="500"/>
              </a:spcBef>
              <a:spcAft>
                <a:spcPts val="0"/>
              </a:spcAft>
              <a:buClr>
                <a:schemeClr val="dk1"/>
              </a:buClr>
              <a:buSzPts val="2000"/>
              <a:buFont typeface="Montserrat"/>
              <a:buChar char="•"/>
              <a:defRPr i="0" sz="2000" u="none" cap="none" strike="noStrike">
                <a:solidFill>
                  <a:schemeClr val="dk1"/>
                </a:solidFill>
                <a:latin typeface="Montserrat"/>
                <a:ea typeface="Montserrat"/>
                <a:cs typeface="Montserrat"/>
                <a:sym typeface="Montserrat"/>
              </a:defRPr>
            </a:lvl5pPr>
            <a:lvl6pPr indent="-355600" lvl="5" marL="2743200" marR="0" rtl="0" algn="l">
              <a:lnSpc>
                <a:spcPct val="115000"/>
              </a:lnSpc>
              <a:spcBef>
                <a:spcPts val="500"/>
              </a:spcBef>
              <a:spcAft>
                <a:spcPts val="0"/>
              </a:spcAft>
              <a:buClr>
                <a:schemeClr val="dk1"/>
              </a:buClr>
              <a:buSzPts val="2000"/>
              <a:buFont typeface="Montserrat"/>
              <a:buChar char="•"/>
              <a:defRPr i="0" sz="2000" u="none" cap="none" strike="noStrike">
                <a:solidFill>
                  <a:schemeClr val="dk1"/>
                </a:solidFill>
                <a:latin typeface="Montserrat"/>
                <a:ea typeface="Montserrat"/>
                <a:cs typeface="Montserrat"/>
                <a:sym typeface="Montserrat"/>
              </a:defRPr>
            </a:lvl6pPr>
            <a:lvl7pPr indent="-355600" lvl="6" marL="3200400" marR="0" rtl="0" algn="l">
              <a:lnSpc>
                <a:spcPct val="115000"/>
              </a:lnSpc>
              <a:spcBef>
                <a:spcPts val="500"/>
              </a:spcBef>
              <a:spcAft>
                <a:spcPts val="0"/>
              </a:spcAft>
              <a:buClr>
                <a:schemeClr val="dk1"/>
              </a:buClr>
              <a:buSzPts val="2000"/>
              <a:buFont typeface="Montserrat"/>
              <a:buChar char="•"/>
              <a:defRPr i="0" sz="2000" u="none" cap="none" strike="noStrike">
                <a:solidFill>
                  <a:schemeClr val="dk1"/>
                </a:solidFill>
                <a:latin typeface="Montserrat"/>
                <a:ea typeface="Montserrat"/>
                <a:cs typeface="Montserrat"/>
                <a:sym typeface="Montserrat"/>
              </a:defRPr>
            </a:lvl7pPr>
            <a:lvl8pPr indent="-355600" lvl="7" marL="3657600" marR="0" rtl="0" algn="l">
              <a:lnSpc>
                <a:spcPct val="115000"/>
              </a:lnSpc>
              <a:spcBef>
                <a:spcPts val="500"/>
              </a:spcBef>
              <a:spcAft>
                <a:spcPts val="0"/>
              </a:spcAft>
              <a:buClr>
                <a:schemeClr val="dk1"/>
              </a:buClr>
              <a:buSzPts val="2000"/>
              <a:buFont typeface="Montserrat"/>
              <a:buChar char="•"/>
              <a:defRPr i="0" sz="2000" u="none" cap="none" strike="noStrike">
                <a:solidFill>
                  <a:schemeClr val="dk1"/>
                </a:solidFill>
                <a:latin typeface="Montserrat"/>
                <a:ea typeface="Montserrat"/>
                <a:cs typeface="Montserrat"/>
                <a:sym typeface="Montserrat"/>
              </a:defRPr>
            </a:lvl8pPr>
            <a:lvl9pPr indent="-355600" lvl="8" marL="4114800" marR="0" rtl="0" algn="l">
              <a:lnSpc>
                <a:spcPct val="115000"/>
              </a:lnSpc>
              <a:spcBef>
                <a:spcPts val="500"/>
              </a:spcBef>
              <a:spcAft>
                <a:spcPts val="0"/>
              </a:spcAft>
              <a:buClr>
                <a:schemeClr val="dk1"/>
              </a:buClr>
              <a:buSzPts val="2000"/>
              <a:buFont typeface="Montserrat"/>
              <a:buChar char="•"/>
              <a:defRPr i="0" sz="2000" u="none" cap="none" strike="noStrike">
                <a:solidFill>
                  <a:schemeClr val="dk1"/>
                </a:solidFill>
                <a:latin typeface="Montserrat"/>
                <a:ea typeface="Montserrat"/>
                <a:cs typeface="Montserrat"/>
                <a:sym typeface="Montserrat"/>
              </a:defRPr>
            </a:lvl9pPr>
          </a:lstStyle>
          <a:p/>
        </p:txBody>
      </p:sp>
      <p:sp>
        <p:nvSpPr>
          <p:cNvPr id="58" name="Google Shape;58;p6"/>
          <p:cNvSpPr txBox="1"/>
          <p:nvPr>
            <p:ph idx="2" type="body"/>
          </p:nvPr>
        </p:nvSpPr>
        <p:spPr>
          <a:xfrm>
            <a:off x="839788" y="1373852"/>
            <a:ext cx="3932237" cy="4630558"/>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15000"/>
              </a:lnSpc>
              <a:spcBef>
                <a:spcPts val="1000"/>
              </a:spcBef>
              <a:spcAft>
                <a:spcPts val="0"/>
              </a:spcAft>
              <a:buClr>
                <a:schemeClr val="dk1"/>
              </a:buClr>
              <a:buSzPts val="1600"/>
              <a:buFont typeface="Montserrat"/>
              <a:buNone/>
              <a:defRPr i="0" sz="1600" u="none" cap="none" strike="noStrike">
                <a:solidFill>
                  <a:schemeClr val="dk1"/>
                </a:solidFill>
                <a:latin typeface="Montserrat"/>
                <a:ea typeface="Montserrat"/>
                <a:cs typeface="Montserrat"/>
                <a:sym typeface="Montserrat"/>
              </a:defRPr>
            </a:lvl1pPr>
            <a:lvl2pPr indent="-228600" lvl="1" marL="914400" marR="0" rtl="0" algn="l">
              <a:lnSpc>
                <a:spcPct val="115000"/>
              </a:lnSpc>
              <a:spcBef>
                <a:spcPts val="500"/>
              </a:spcBef>
              <a:spcAft>
                <a:spcPts val="0"/>
              </a:spcAft>
              <a:buClr>
                <a:schemeClr val="dk1"/>
              </a:buClr>
              <a:buSzPts val="1400"/>
              <a:buFont typeface="Montserrat"/>
              <a:buNone/>
              <a:defRPr i="0" sz="1400" u="none" cap="none" strike="noStrike">
                <a:solidFill>
                  <a:schemeClr val="dk1"/>
                </a:solidFill>
                <a:latin typeface="Montserrat"/>
                <a:ea typeface="Montserrat"/>
                <a:cs typeface="Montserrat"/>
                <a:sym typeface="Montserrat"/>
              </a:defRPr>
            </a:lvl2pPr>
            <a:lvl3pPr indent="-228600" lvl="2" marL="1371600" marR="0" rtl="0" algn="l">
              <a:lnSpc>
                <a:spcPct val="115000"/>
              </a:lnSpc>
              <a:spcBef>
                <a:spcPts val="500"/>
              </a:spcBef>
              <a:spcAft>
                <a:spcPts val="0"/>
              </a:spcAft>
              <a:buClr>
                <a:schemeClr val="dk1"/>
              </a:buClr>
              <a:buSzPts val="1200"/>
              <a:buFont typeface="Montserrat"/>
              <a:buNone/>
              <a:defRPr i="0" sz="1200" u="none" cap="none" strike="noStrike">
                <a:solidFill>
                  <a:schemeClr val="dk1"/>
                </a:solidFill>
                <a:latin typeface="Montserrat"/>
                <a:ea typeface="Montserrat"/>
                <a:cs typeface="Montserrat"/>
                <a:sym typeface="Montserrat"/>
              </a:defRPr>
            </a:lvl3pPr>
            <a:lvl4pPr indent="-228600" lvl="3" marL="1828800" marR="0" rtl="0" algn="l">
              <a:lnSpc>
                <a:spcPct val="115000"/>
              </a:lnSpc>
              <a:spcBef>
                <a:spcPts val="500"/>
              </a:spcBef>
              <a:spcAft>
                <a:spcPts val="0"/>
              </a:spcAft>
              <a:buClr>
                <a:schemeClr val="dk1"/>
              </a:buClr>
              <a:buSzPts val="1000"/>
              <a:buFont typeface="Montserrat"/>
              <a:buNone/>
              <a:defRPr i="0" sz="1000" u="none" cap="none" strike="noStrike">
                <a:solidFill>
                  <a:schemeClr val="dk1"/>
                </a:solidFill>
                <a:latin typeface="Montserrat"/>
                <a:ea typeface="Montserrat"/>
                <a:cs typeface="Montserrat"/>
                <a:sym typeface="Montserrat"/>
              </a:defRPr>
            </a:lvl4pPr>
            <a:lvl5pPr indent="-228600" lvl="4" marL="2286000" marR="0" rtl="0" algn="l">
              <a:lnSpc>
                <a:spcPct val="115000"/>
              </a:lnSpc>
              <a:spcBef>
                <a:spcPts val="500"/>
              </a:spcBef>
              <a:spcAft>
                <a:spcPts val="0"/>
              </a:spcAft>
              <a:buClr>
                <a:schemeClr val="dk1"/>
              </a:buClr>
              <a:buSzPts val="1000"/>
              <a:buFont typeface="Montserrat"/>
              <a:buNone/>
              <a:defRPr i="0" sz="1000" u="none" cap="none" strike="noStrike">
                <a:solidFill>
                  <a:schemeClr val="dk1"/>
                </a:solidFill>
                <a:latin typeface="Montserrat"/>
                <a:ea typeface="Montserrat"/>
                <a:cs typeface="Montserrat"/>
                <a:sym typeface="Montserrat"/>
              </a:defRPr>
            </a:lvl5pPr>
            <a:lvl6pPr indent="-228600" lvl="5" marL="2743200" marR="0" rtl="0" algn="l">
              <a:lnSpc>
                <a:spcPct val="115000"/>
              </a:lnSpc>
              <a:spcBef>
                <a:spcPts val="500"/>
              </a:spcBef>
              <a:spcAft>
                <a:spcPts val="0"/>
              </a:spcAft>
              <a:buClr>
                <a:schemeClr val="dk1"/>
              </a:buClr>
              <a:buSzPts val="1000"/>
              <a:buFont typeface="Montserrat"/>
              <a:buNone/>
              <a:defRPr i="0" sz="1000" u="none" cap="none" strike="noStrike">
                <a:solidFill>
                  <a:schemeClr val="dk1"/>
                </a:solidFill>
                <a:latin typeface="Montserrat"/>
                <a:ea typeface="Montserrat"/>
                <a:cs typeface="Montserrat"/>
                <a:sym typeface="Montserrat"/>
              </a:defRPr>
            </a:lvl6pPr>
            <a:lvl7pPr indent="-228600" lvl="6" marL="3200400" marR="0" rtl="0" algn="l">
              <a:lnSpc>
                <a:spcPct val="115000"/>
              </a:lnSpc>
              <a:spcBef>
                <a:spcPts val="500"/>
              </a:spcBef>
              <a:spcAft>
                <a:spcPts val="0"/>
              </a:spcAft>
              <a:buClr>
                <a:schemeClr val="dk1"/>
              </a:buClr>
              <a:buSzPts val="1000"/>
              <a:buFont typeface="Montserrat"/>
              <a:buNone/>
              <a:defRPr i="0" sz="1000" u="none" cap="none" strike="noStrike">
                <a:solidFill>
                  <a:schemeClr val="dk1"/>
                </a:solidFill>
                <a:latin typeface="Montserrat"/>
                <a:ea typeface="Montserrat"/>
                <a:cs typeface="Montserrat"/>
                <a:sym typeface="Montserrat"/>
              </a:defRPr>
            </a:lvl7pPr>
            <a:lvl8pPr indent="-228600" lvl="7" marL="3657600" marR="0" rtl="0" algn="l">
              <a:lnSpc>
                <a:spcPct val="115000"/>
              </a:lnSpc>
              <a:spcBef>
                <a:spcPts val="500"/>
              </a:spcBef>
              <a:spcAft>
                <a:spcPts val="0"/>
              </a:spcAft>
              <a:buClr>
                <a:schemeClr val="dk1"/>
              </a:buClr>
              <a:buSzPts val="1000"/>
              <a:buFont typeface="Montserrat"/>
              <a:buNone/>
              <a:defRPr i="0" sz="1000" u="none" cap="none" strike="noStrike">
                <a:solidFill>
                  <a:schemeClr val="dk1"/>
                </a:solidFill>
                <a:latin typeface="Montserrat"/>
                <a:ea typeface="Montserrat"/>
                <a:cs typeface="Montserrat"/>
                <a:sym typeface="Montserrat"/>
              </a:defRPr>
            </a:lvl8pPr>
            <a:lvl9pPr indent="-228600" lvl="8" marL="4114800" marR="0" rtl="0" algn="l">
              <a:lnSpc>
                <a:spcPct val="115000"/>
              </a:lnSpc>
              <a:spcBef>
                <a:spcPts val="500"/>
              </a:spcBef>
              <a:spcAft>
                <a:spcPts val="0"/>
              </a:spcAft>
              <a:buClr>
                <a:schemeClr val="dk1"/>
              </a:buClr>
              <a:buSzPts val="1000"/>
              <a:buFont typeface="Montserrat"/>
              <a:buNone/>
              <a:defRPr i="0" sz="1000" u="none" cap="none" strike="noStrike">
                <a:solidFill>
                  <a:schemeClr val="dk1"/>
                </a:solidFill>
                <a:latin typeface="Montserrat"/>
                <a:ea typeface="Montserrat"/>
                <a:cs typeface="Montserrat"/>
                <a:sym typeface="Montserrat"/>
              </a:defRPr>
            </a:lvl9pPr>
          </a:lstStyle>
          <a:p/>
        </p:txBody>
      </p:sp>
      <p:sp>
        <p:nvSpPr>
          <p:cNvPr id="59" name="Google Shape;59;p6"/>
          <p:cNvSpPr txBox="1"/>
          <p:nvPr/>
        </p:nvSpPr>
        <p:spPr>
          <a:xfrm>
            <a:off x="10265664" y="6574604"/>
            <a:ext cx="1925447" cy="307777"/>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GB" sz="1400">
                <a:solidFill>
                  <a:schemeClr val="accent1"/>
                </a:solidFill>
                <a:latin typeface="Montserrat"/>
                <a:ea typeface="Montserrat"/>
                <a:cs typeface="Montserrat"/>
                <a:sym typeface="Montserrat"/>
              </a:rPr>
              <a:t>Slide </a:t>
            </a:r>
            <a:fld id="{00000000-1234-1234-1234-123412341234}" type="slidenum">
              <a:rPr b="1" lang="en-GB" sz="1400">
                <a:solidFill>
                  <a:schemeClr val="accent1"/>
                </a:solidFill>
                <a:latin typeface="Montserrat"/>
                <a:ea typeface="Montserrat"/>
                <a:cs typeface="Montserrat"/>
                <a:sym typeface="Montserrat"/>
              </a:rPr>
              <a:t>‹#›</a:t>
            </a:fld>
            <a:endParaRPr b="1" sz="1400">
              <a:solidFill>
                <a:schemeClr val="accent1"/>
              </a:solidFill>
              <a:latin typeface="Montserrat"/>
              <a:ea typeface="Montserrat"/>
              <a:cs typeface="Montserrat"/>
              <a:sym typeface="Montserrat"/>
            </a:endParaRPr>
          </a:p>
        </p:txBody>
      </p:sp>
      <p:sp>
        <p:nvSpPr>
          <p:cNvPr id="60" name="Google Shape;60;p6"/>
          <p:cNvSpPr txBox="1"/>
          <p:nvPr>
            <p:ph type="title"/>
          </p:nvPr>
        </p:nvSpPr>
        <p:spPr>
          <a:xfrm>
            <a:off x="176048" y="175939"/>
            <a:ext cx="9386864" cy="779002"/>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lt1"/>
              </a:buClr>
              <a:buSzPts val="4400"/>
              <a:buFont typeface="Montserrat"/>
              <a:buNone/>
              <a:defRPr i="0" sz="4400" u="none" cap="none" strike="noStrike">
                <a:solidFill>
                  <a:schemeClr val="lt1"/>
                </a:solidFill>
                <a:latin typeface="Montserrat"/>
                <a:ea typeface="Montserrat"/>
                <a:cs typeface="Montserrat"/>
                <a:sym typeface="Montserrat"/>
              </a:defRPr>
            </a:lvl1pPr>
            <a:lvl2pPr lvl="1">
              <a:spcBef>
                <a:spcPts val="0"/>
              </a:spcBef>
              <a:spcAft>
                <a:spcPts val="0"/>
              </a:spcAft>
              <a:buSzPts val="1400"/>
              <a:buFont typeface="Montserrat"/>
              <a:buNone/>
              <a:defRPr sz="1800">
                <a:latin typeface="Montserrat"/>
                <a:ea typeface="Montserrat"/>
                <a:cs typeface="Montserrat"/>
                <a:sym typeface="Montserrat"/>
              </a:defRPr>
            </a:lvl2pPr>
            <a:lvl3pPr lvl="2">
              <a:spcBef>
                <a:spcPts val="0"/>
              </a:spcBef>
              <a:spcAft>
                <a:spcPts val="0"/>
              </a:spcAft>
              <a:buSzPts val="1400"/>
              <a:buFont typeface="Montserrat"/>
              <a:buNone/>
              <a:defRPr sz="1800">
                <a:latin typeface="Montserrat"/>
                <a:ea typeface="Montserrat"/>
                <a:cs typeface="Montserrat"/>
                <a:sym typeface="Montserrat"/>
              </a:defRPr>
            </a:lvl3pPr>
            <a:lvl4pPr lvl="3">
              <a:spcBef>
                <a:spcPts val="0"/>
              </a:spcBef>
              <a:spcAft>
                <a:spcPts val="0"/>
              </a:spcAft>
              <a:buSzPts val="1400"/>
              <a:buFont typeface="Montserrat"/>
              <a:buNone/>
              <a:defRPr sz="1800">
                <a:latin typeface="Montserrat"/>
                <a:ea typeface="Montserrat"/>
                <a:cs typeface="Montserrat"/>
                <a:sym typeface="Montserrat"/>
              </a:defRPr>
            </a:lvl4pPr>
            <a:lvl5pPr lvl="4">
              <a:spcBef>
                <a:spcPts val="0"/>
              </a:spcBef>
              <a:spcAft>
                <a:spcPts val="0"/>
              </a:spcAft>
              <a:buSzPts val="1400"/>
              <a:buFont typeface="Montserrat"/>
              <a:buNone/>
              <a:defRPr sz="1800">
                <a:latin typeface="Montserrat"/>
                <a:ea typeface="Montserrat"/>
                <a:cs typeface="Montserrat"/>
                <a:sym typeface="Montserrat"/>
              </a:defRPr>
            </a:lvl5pPr>
            <a:lvl6pPr lvl="5">
              <a:spcBef>
                <a:spcPts val="0"/>
              </a:spcBef>
              <a:spcAft>
                <a:spcPts val="0"/>
              </a:spcAft>
              <a:buSzPts val="1400"/>
              <a:buFont typeface="Montserrat"/>
              <a:buNone/>
              <a:defRPr sz="1800">
                <a:latin typeface="Montserrat"/>
                <a:ea typeface="Montserrat"/>
                <a:cs typeface="Montserrat"/>
                <a:sym typeface="Montserrat"/>
              </a:defRPr>
            </a:lvl6pPr>
            <a:lvl7pPr lvl="6">
              <a:spcBef>
                <a:spcPts val="0"/>
              </a:spcBef>
              <a:spcAft>
                <a:spcPts val="0"/>
              </a:spcAft>
              <a:buSzPts val="1400"/>
              <a:buFont typeface="Montserrat"/>
              <a:buNone/>
              <a:defRPr sz="1800">
                <a:latin typeface="Montserrat"/>
                <a:ea typeface="Montserrat"/>
                <a:cs typeface="Montserrat"/>
                <a:sym typeface="Montserrat"/>
              </a:defRPr>
            </a:lvl7pPr>
            <a:lvl8pPr lvl="7">
              <a:spcBef>
                <a:spcPts val="0"/>
              </a:spcBef>
              <a:spcAft>
                <a:spcPts val="0"/>
              </a:spcAft>
              <a:buSzPts val="1400"/>
              <a:buFont typeface="Montserrat"/>
              <a:buNone/>
              <a:defRPr sz="1800">
                <a:latin typeface="Montserrat"/>
                <a:ea typeface="Montserrat"/>
                <a:cs typeface="Montserrat"/>
                <a:sym typeface="Montserrat"/>
              </a:defRPr>
            </a:lvl8pPr>
            <a:lvl9pPr lvl="8">
              <a:spcBef>
                <a:spcPts val="0"/>
              </a:spcBef>
              <a:spcAft>
                <a:spcPts val="0"/>
              </a:spcAft>
              <a:buSzPts val="1400"/>
              <a:buFont typeface="Montserrat"/>
              <a:buNone/>
              <a:defRPr sz="1800">
                <a:latin typeface="Montserrat"/>
                <a:ea typeface="Montserrat"/>
                <a:cs typeface="Montserrat"/>
                <a:sym typeface="Montserrat"/>
              </a:defRPr>
            </a:lvl9pPr>
          </a:lstStyle>
          <a:p/>
        </p:txBody>
      </p:sp>
      <p:sp>
        <p:nvSpPr>
          <p:cNvPr id="61" name="Google Shape;61;p6"/>
          <p:cNvSpPr txBox="1"/>
          <p:nvPr/>
        </p:nvSpPr>
        <p:spPr>
          <a:xfrm>
            <a:off x="-24375" y="6562800"/>
            <a:ext cx="5875200" cy="3078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a:solidFill>
                  <a:schemeClr val="accent1"/>
                </a:solidFill>
                <a:latin typeface="Montserrat"/>
                <a:ea typeface="Montserrat"/>
                <a:cs typeface="Montserrat"/>
                <a:sym typeface="Montserrat"/>
              </a:rPr>
              <a:t>SIT TW 2026, 8-10 September 2026</a:t>
            </a:r>
            <a:endParaRPr b="1">
              <a:solidFill>
                <a:schemeClr val="accent1"/>
              </a:solidFill>
              <a:latin typeface="Montserrat"/>
              <a:ea typeface="Montserrat"/>
              <a:cs typeface="Montserrat"/>
              <a:sym typeface="Montserrat"/>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p:cSld name="DEFAULT">
    <p:bg>
      <p:bgPr>
        <a:solidFill>
          <a:schemeClr val="lt1"/>
        </a:solidFill>
      </p:bgPr>
    </p:bg>
    <p:spTree>
      <p:nvGrpSpPr>
        <p:cNvPr id="62" name="Shape 62"/>
        <p:cNvGrpSpPr/>
        <p:nvPr/>
      </p:nvGrpSpPr>
      <p:grpSpPr>
        <a:xfrm>
          <a:off x="0" y="0"/>
          <a:ext cx="0" cy="0"/>
          <a:chOff x="0" y="0"/>
          <a:chExt cx="0" cy="0"/>
        </a:xfrm>
      </p:grpSpPr>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69" name="Shape 69"/>
        <p:cNvGrpSpPr/>
        <p:nvPr/>
      </p:nvGrpSpPr>
      <p:grpSpPr>
        <a:xfrm>
          <a:off x="0" y="0"/>
          <a:ext cx="0" cy="0"/>
          <a:chOff x="0" y="0"/>
          <a:chExt cx="0" cy="0"/>
        </a:xfrm>
      </p:grpSpPr>
      <p:pic>
        <p:nvPicPr>
          <p:cNvPr id="70" name="Google Shape;70;p9"/>
          <p:cNvPicPr preferRelativeResize="0"/>
          <p:nvPr/>
        </p:nvPicPr>
        <p:blipFill rotWithShape="1">
          <a:blip r:embed="rId2">
            <a:alphaModFix/>
          </a:blip>
          <a:srcRect b="0" l="0" r="0" t="0"/>
          <a:stretch/>
        </p:blipFill>
        <p:spPr>
          <a:xfrm>
            <a:off x="3301750" y="2265730"/>
            <a:ext cx="8288157" cy="2756714"/>
          </a:xfrm>
          <a:prstGeom prst="rect">
            <a:avLst/>
          </a:prstGeom>
          <a:noFill/>
          <a:ln>
            <a:noFill/>
          </a:ln>
        </p:spPr>
      </p:pic>
      <p:pic>
        <p:nvPicPr>
          <p:cNvPr id="71" name="Google Shape;71;p9"/>
          <p:cNvPicPr preferRelativeResize="0"/>
          <p:nvPr/>
        </p:nvPicPr>
        <p:blipFill rotWithShape="1">
          <a:blip r:embed="rId3">
            <a:alphaModFix/>
          </a:blip>
          <a:srcRect b="-114" l="0" r="0" t="0"/>
          <a:stretch/>
        </p:blipFill>
        <p:spPr>
          <a:xfrm flipH="1" rot="10800000">
            <a:off x="2824280" y="4824248"/>
            <a:ext cx="5391556" cy="2038097"/>
          </a:xfrm>
          <a:prstGeom prst="rect">
            <a:avLst/>
          </a:prstGeom>
          <a:noFill/>
          <a:ln>
            <a:noFill/>
          </a:ln>
        </p:spPr>
      </p:pic>
      <p:pic>
        <p:nvPicPr>
          <p:cNvPr descr="A picture containing nature&#10;&#10;Description automatically generated" id="72" name="Google Shape;72;p9"/>
          <p:cNvPicPr preferRelativeResize="0"/>
          <p:nvPr/>
        </p:nvPicPr>
        <p:blipFill rotWithShape="1">
          <a:blip r:embed="rId4">
            <a:alphaModFix/>
          </a:blip>
          <a:srcRect b="0" l="0" r="0" t="0"/>
          <a:stretch/>
        </p:blipFill>
        <p:spPr>
          <a:xfrm>
            <a:off x="8477344" y="-1"/>
            <a:ext cx="3714656" cy="2686815"/>
          </a:xfrm>
          <a:prstGeom prst="rect">
            <a:avLst/>
          </a:prstGeom>
          <a:noFill/>
          <a:ln>
            <a:noFill/>
          </a:ln>
        </p:spPr>
      </p:pic>
      <p:sp>
        <p:nvSpPr>
          <p:cNvPr id="73" name="Google Shape;73;p9"/>
          <p:cNvSpPr/>
          <p:nvPr/>
        </p:nvSpPr>
        <p:spPr>
          <a:xfrm flipH="1">
            <a:off x="5456394" y="1968439"/>
            <a:ext cx="6751471" cy="4901119"/>
          </a:xfrm>
          <a:custGeom>
            <a:rect b="b" l="l" r="r" t="t"/>
            <a:pathLst>
              <a:path extrusionOk="0" h="4901119" w="6751471">
                <a:moveTo>
                  <a:pt x="0" y="4901119"/>
                </a:moveTo>
                <a:cubicBezTo>
                  <a:pt x="794" y="3261063"/>
                  <a:pt x="1588" y="1640056"/>
                  <a:pt x="2382" y="0"/>
                </a:cubicBezTo>
                <a:lnTo>
                  <a:pt x="6751471" y="4901119"/>
                </a:lnTo>
                <a:lnTo>
                  <a:pt x="0" y="4901119"/>
                </a:lnTo>
                <a:close/>
              </a:path>
            </a:pathLst>
          </a:custGeom>
          <a:solidFill>
            <a:schemeClr val="accent4"/>
          </a:solidFill>
          <a:ln>
            <a:noFill/>
          </a:ln>
          <a:effectLst>
            <a:outerShdw blurRad="50800" rotWithShape="0" algn="br" dir="13500000"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74" name="Google Shape;74;p9"/>
          <p:cNvSpPr/>
          <p:nvPr/>
        </p:nvSpPr>
        <p:spPr>
          <a:xfrm flipH="1">
            <a:off x="-4784" y="-14542"/>
            <a:ext cx="12199164" cy="6874921"/>
          </a:xfrm>
          <a:custGeom>
            <a:rect b="b" l="l" r="r" t="t"/>
            <a:pathLst>
              <a:path extrusionOk="0" h="6836301" w="14761910">
                <a:moveTo>
                  <a:pt x="11356917" y="6833935"/>
                </a:moveTo>
                <a:lnTo>
                  <a:pt x="0" y="12611"/>
                </a:lnTo>
                <a:lnTo>
                  <a:pt x="14761631" y="0"/>
                </a:lnTo>
                <a:cubicBezTo>
                  <a:pt x="14763636" y="1138989"/>
                  <a:pt x="14754117" y="2277978"/>
                  <a:pt x="14756122" y="3416967"/>
                </a:cubicBezTo>
                <a:cubicBezTo>
                  <a:pt x="14754955" y="4555956"/>
                  <a:pt x="14759552" y="5697312"/>
                  <a:pt x="14758385" y="6836301"/>
                </a:cubicBezTo>
                <a:lnTo>
                  <a:pt x="11356917" y="6833935"/>
                </a:lnTo>
                <a:close/>
              </a:path>
            </a:pathLst>
          </a:custGeom>
          <a:solidFill>
            <a:schemeClr val="accent1"/>
          </a:solidFill>
          <a:ln>
            <a:noFill/>
          </a:ln>
          <a:effectLst>
            <a:outerShdw blurRad="50800" rotWithShape="0" algn="t" dir="2700000"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pic>
        <p:nvPicPr>
          <p:cNvPr id="75" name="Google Shape;75;p9"/>
          <p:cNvPicPr preferRelativeResize="0"/>
          <p:nvPr/>
        </p:nvPicPr>
        <p:blipFill rotWithShape="1">
          <a:blip r:embed="rId5">
            <a:alphaModFix/>
          </a:blip>
          <a:srcRect b="0" l="0" r="0" t="0"/>
          <a:stretch/>
        </p:blipFill>
        <p:spPr>
          <a:xfrm>
            <a:off x="138431" y="5311498"/>
            <a:ext cx="2738896" cy="1508514"/>
          </a:xfrm>
          <a:prstGeom prst="rect">
            <a:avLst/>
          </a:prstGeom>
          <a:noFill/>
          <a:ln>
            <a:noFill/>
          </a:ln>
          <a:effectLst>
            <a:outerShdw blurRad="50800" rotWithShape="0" algn="tl" dir="2700000" dist="38100">
              <a:srgbClr val="000000">
                <a:alpha val="40000"/>
              </a:srgbClr>
            </a:outerShdw>
          </a:effectLst>
        </p:spPr>
      </p:pic>
      <p:pic>
        <p:nvPicPr>
          <p:cNvPr id="76" name="Google Shape;76;p9"/>
          <p:cNvPicPr preferRelativeResize="0"/>
          <p:nvPr/>
        </p:nvPicPr>
        <p:blipFill rotWithShape="1">
          <a:blip r:embed="rId6">
            <a:alphaModFix amt="34000"/>
          </a:blip>
          <a:srcRect b="-8774" l="32582" r="8554" t="2399"/>
          <a:stretch/>
        </p:blipFill>
        <p:spPr>
          <a:xfrm rot="5400000">
            <a:off x="5734286" y="-1016167"/>
            <a:ext cx="5455273" cy="7480884"/>
          </a:xfrm>
          <a:prstGeom prst="rtTriangle">
            <a:avLst/>
          </a:prstGeom>
          <a:noFill/>
          <a:ln>
            <a:noFill/>
          </a:ln>
        </p:spPr>
      </p:pic>
      <p:pic>
        <p:nvPicPr>
          <p:cNvPr id="77" name="Google Shape;77;p9"/>
          <p:cNvPicPr preferRelativeResize="0"/>
          <p:nvPr/>
        </p:nvPicPr>
        <p:blipFill rotWithShape="1">
          <a:blip r:embed="rId6">
            <a:alphaModFix amt="34000"/>
          </a:blip>
          <a:srcRect b="674" l="54017" r="11355" t="36082"/>
          <a:stretch/>
        </p:blipFill>
        <p:spPr>
          <a:xfrm rot="-5400000">
            <a:off x="5792642" y="4819952"/>
            <a:ext cx="1719709" cy="2366806"/>
          </a:xfrm>
          <a:prstGeom prst="rtTriangle">
            <a:avLst/>
          </a:prstGeom>
          <a:noFill/>
          <a:ln>
            <a:noFill/>
          </a:ln>
        </p:spPr>
      </p:pic>
      <p:sp>
        <p:nvSpPr>
          <p:cNvPr id="78" name="Google Shape;78;p9"/>
          <p:cNvSpPr txBox="1"/>
          <p:nvPr>
            <p:ph type="title"/>
          </p:nvPr>
        </p:nvSpPr>
        <p:spPr>
          <a:xfrm>
            <a:off x="176047" y="175938"/>
            <a:ext cx="6157185" cy="3972645"/>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lt1"/>
              </a:buClr>
              <a:buSzPts val="8000"/>
              <a:buFont typeface="Montserrat"/>
              <a:buNone/>
              <a:defRPr b="0" i="0" sz="8000" u="none" cap="none" strike="noStrike">
                <a:solidFill>
                  <a:schemeClr val="lt1"/>
                </a:solidFill>
                <a:latin typeface="Montserrat"/>
                <a:ea typeface="Montserrat"/>
                <a:cs typeface="Montserrat"/>
                <a:sym typeface="Montserrat"/>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79" name="Shape 79"/>
        <p:cNvGrpSpPr/>
        <p:nvPr/>
      </p:nvGrpSpPr>
      <p:grpSpPr>
        <a:xfrm>
          <a:off x="0" y="0"/>
          <a:ext cx="0" cy="0"/>
          <a:chOff x="0" y="0"/>
          <a:chExt cx="0" cy="0"/>
        </a:xfrm>
      </p:grpSpPr>
      <p:sp>
        <p:nvSpPr>
          <p:cNvPr id="80" name="Google Shape;80;p10"/>
          <p:cNvSpPr/>
          <p:nvPr/>
        </p:nvSpPr>
        <p:spPr>
          <a:xfrm>
            <a:off x="0" y="1"/>
            <a:ext cx="12192000" cy="1037492"/>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2"/>
              </a:solidFill>
              <a:latin typeface="Arial"/>
              <a:ea typeface="Arial"/>
              <a:cs typeface="Arial"/>
              <a:sym typeface="Arial"/>
            </a:endParaRPr>
          </a:p>
        </p:txBody>
      </p:sp>
      <p:pic>
        <p:nvPicPr>
          <p:cNvPr id="81" name="Google Shape;81;p10"/>
          <p:cNvPicPr preferRelativeResize="0"/>
          <p:nvPr/>
        </p:nvPicPr>
        <p:blipFill rotWithShape="1">
          <a:blip r:embed="rId2">
            <a:alphaModFix amt="34000"/>
          </a:blip>
          <a:srcRect b="35419" l="51339" r="-2839" t="39269"/>
          <a:stretch/>
        </p:blipFill>
        <p:spPr>
          <a:xfrm flipH="1">
            <a:off x="9304422" y="0"/>
            <a:ext cx="2887578" cy="1037492"/>
          </a:xfrm>
          <a:prstGeom prst="rect">
            <a:avLst/>
          </a:prstGeom>
          <a:noFill/>
          <a:ln>
            <a:noFill/>
          </a:ln>
        </p:spPr>
      </p:pic>
      <p:pic>
        <p:nvPicPr>
          <p:cNvPr id="82" name="Google Shape;82;p10"/>
          <p:cNvPicPr preferRelativeResize="0"/>
          <p:nvPr/>
        </p:nvPicPr>
        <p:blipFill rotWithShape="1">
          <a:blip r:embed="rId3">
            <a:alphaModFix/>
          </a:blip>
          <a:srcRect b="0" l="0" r="0" t="0"/>
          <a:stretch/>
        </p:blipFill>
        <p:spPr>
          <a:xfrm>
            <a:off x="9791700" y="111656"/>
            <a:ext cx="2027900" cy="803439"/>
          </a:xfrm>
          <a:prstGeom prst="rect">
            <a:avLst/>
          </a:prstGeom>
          <a:noFill/>
          <a:ln>
            <a:noFill/>
          </a:ln>
          <a:effectLst>
            <a:outerShdw blurRad="50800" rotWithShape="0" algn="tl" dir="2700000" dist="38100">
              <a:srgbClr val="000000">
                <a:alpha val="40000"/>
              </a:srgbClr>
            </a:outerShdw>
          </a:effectLst>
        </p:spPr>
      </p:pic>
      <p:sp>
        <p:nvSpPr>
          <p:cNvPr id="83" name="Google Shape;83;p10"/>
          <p:cNvSpPr/>
          <p:nvPr/>
        </p:nvSpPr>
        <p:spPr>
          <a:xfrm>
            <a:off x="-1778" y="6574604"/>
            <a:ext cx="12193777" cy="283396"/>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2"/>
              </a:solidFill>
              <a:latin typeface="Arial"/>
              <a:ea typeface="Arial"/>
              <a:cs typeface="Arial"/>
              <a:sym typeface="Arial"/>
            </a:endParaRPr>
          </a:p>
        </p:txBody>
      </p:sp>
      <p:sp>
        <p:nvSpPr>
          <p:cNvPr id="84" name="Google Shape;84;p10"/>
          <p:cNvSpPr/>
          <p:nvPr/>
        </p:nvSpPr>
        <p:spPr>
          <a:xfrm flipH="1" rot="10800000">
            <a:off x="-4504" y="6540436"/>
            <a:ext cx="12196504" cy="59527"/>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2"/>
              </a:solidFill>
              <a:latin typeface="Arial"/>
              <a:ea typeface="Arial"/>
              <a:cs typeface="Arial"/>
              <a:sym typeface="Arial"/>
            </a:endParaRPr>
          </a:p>
        </p:txBody>
      </p:sp>
      <p:sp>
        <p:nvSpPr>
          <p:cNvPr id="85" name="Google Shape;85;p10"/>
          <p:cNvSpPr txBox="1"/>
          <p:nvPr/>
        </p:nvSpPr>
        <p:spPr>
          <a:xfrm>
            <a:off x="10265664" y="6574604"/>
            <a:ext cx="1925447" cy="307777"/>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400"/>
              <a:buFont typeface="Arial"/>
              <a:buNone/>
            </a:pPr>
            <a:r>
              <a:rPr b="1" i="0" lang="en-GB" sz="1400" u="none" cap="none" strike="noStrike">
                <a:solidFill>
                  <a:schemeClr val="accent1"/>
                </a:solidFill>
                <a:latin typeface="Montserrat"/>
                <a:ea typeface="Montserrat"/>
                <a:cs typeface="Montserrat"/>
                <a:sym typeface="Montserrat"/>
              </a:rPr>
              <a:t>Slide </a:t>
            </a:r>
            <a:fld id="{00000000-1234-1234-1234-123412341234}" type="slidenum">
              <a:rPr b="1" i="0" lang="en-GB" sz="1400" u="none" cap="none" strike="noStrike">
                <a:solidFill>
                  <a:schemeClr val="accent1"/>
                </a:solidFill>
                <a:latin typeface="Montserrat"/>
                <a:ea typeface="Montserrat"/>
                <a:cs typeface="Montserrat"/>
                <a:sym typeface="Montserrat"/>
              </a:rPr>
              <a:t>‹#›</a:t>
            </a:fld>
            <a:endParaRPr b="1" i="0" sz="1400" u="none" cap="none" strike="noStrike">
              <a:solidFill>
                <a:schemeClr val="accent1"/>
              </a:solidFill>
              <a:latin typeface="Montserrat"/>
              <a:ea typeface="Montserrat"/>
              <a:cs typeface="Montserrat"/>
              <a:sym typeface="Montserrat"/>
            </a:endParaRPr>
          </a:p>
        </p:txBody>
      </p:sp>
      <p:sp>
        <p:nvSpPr>
          <p:cNvPr id="86" name="Google Shape;86;p10"/>
          <p:cNvSpPr txBox="1"/>
          <p:nvPr/>
        </p:nvSpPr>
        <p:spPr>
          <a:xfrm>
            <a:off x="-24375" y="6562800"/>
            <a:ext cx="5875200" cy="307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en-GB" sz="1400" u="none" cap="none" strike="noStrike">
                <a:solidFill>
                  <a:schemeClr val="accent1"/>
                </a:solidFill>
                <a:latin typeface="Montserrat"/>
                <a:ea typeface="Montserrat"/>
                <a:cs typeface="Montserrat"/>
                <a:sym typeface="Montserrat"/>
              </a:rPr>
              <a:t>SIT TW 2026, 8-10 September 2026</a:t>
            </a:r>
            <a:endParaRPr b="1" i="0" sz="1400" u="none" cap="none" strike="noStrike">
              <a:solidFill>
                <a:schemeClr val="accent1"/>
              </a:solidFill>
              <a:latin typeface="Montserrat"/>
              <a:ea typeface="Montserrat"/>
              <a:cs typeface="Montserrat"/>
              <a:sym typeface="Montserrat"/>
            </a:endParaRPr>
          </a:p>
        </p:txBody>
      </p:sp>
      <p:sp>
        <p:nvSpPr>
          <p:cNvPr id="87" name="Google Shape;87;p10"/>
          <p:cNvSpPr txBox="1"/>
          <p:nvPr>
            <p:ph idx="1" type="body"/>
          </p:nvPr>
        </p:nvSpPr>
        <p:spPr>
          <a:xfrm>
            <a:off x="324233" y="1558533"/>
            <a:ext cx="11495400" cy="4662900"/>
          </a:xfrm>
          <a:prstGeom prst="rect">
            <a:avLst/>
          </a:prstGeom>
          <a:noFill/>
          <a:ln>
            <a:noFill/>
          </a:ln>
        </p:spPr>
        <p:txBody>
          <a:bodyPr anchorCtr="0" anchor="t" bIns="45700" lIns="91425" spcFirstLastPara="1" rIns="91425" wrap="square" tIns="45700">
            <a:noAutofit/>
          </a:bodyPr>
          <a:lstStyle>
            <a:lvl1pPr indent="-406400" lvl="0" marL="457200" marR="0" rtl="0" algn="l">
              <a:lnSpc>
                <a:spcPct val="115000"/>
              </a:lnSpc>
              <a:spcBef>
                <a:spcPts val="1000"/>
              </a:spcBef>
              <a:spcAft>
                <a:spcPts val="0"/>
              </a:spcAft>
              <a:buClr>
                <a:schemeClr val="dk1"/>
              </a:buClr>
              <a:buSzPts val="2800"/>
              <a:buFont typeface="Montserrat"/>
              <a:buChar char="❖"/>
              <a:defRPr b="0" i="0" sz="2800" u="none" cap="none" strike="noStrike">
                <a:solidFill>
                  <a:schemeClr val="dk1"/>
                </a:solidFill>
                <a:latin typeface="Montserrat"/>
                <a:ea typeface="Montserrat"/>
                <a:cs typeface="Montserrat"/>
                <a:sym typeface="Montserrat"/>
              </a:defRPr>
            </a:lvl1pPr>
            <a:lvl2pPr indent="-381000" lvl="1" marL="914400" marR="0" rtl="0" algn="l">
              <a:lnSpc>
                <a:spcPct val="115000"/>
              </a:lnSpc>
              <a:spcBef>
                <a:spcPts val="500"/>
              </a:spcBef>
              <a:spcAft>
                <a:spcPts val="0"/>
              </a:spcAft>
              <a:buClr>
                <a:schemeClr val="dk1"/>
              </a:buClr>
              <a:buSzPts val="2400"/>
              <a:buFont typeface="Montserrat"/>
              <a:buChar char="▪"/>
              <a:defRPr b="0" i="0" sz="2400" u="none" cap="none" strike="noStrike">
                <a:solidFill>
                  <a:schemeClr val="dk1"/>
                </a:solidFill>
                <a:latin typeface="Montserrat"/>
                <a:ea typeface="Montserrat"/>
                <a:cs typeface="Montserrat"/>
                <a:sym typeface="Montserrat"/>
              </a:defRPr>
            </a:lvl2pPr>
            <a:lvl3pPr indent="-355600" lvl="2" marL="1371600" marR="0" rtl="0" algn="l">
              <a:lnSpc>
                <a:spcPct val="115000"/>
              </a:lnSpc>
              <a:spcBef>
                <a:spcPts val="500"/>
              </a:spcBef>
              <a:spcAft>
                <a:spcPts val="0"/>
              </a:spcAft>
              <a:buClr>
                <a:schemeClr val="dk1"/>
              </a:buClr>
              <a:buSzPts val="2000"/>
              <a:buFont typeface="Montserrat"/>
              <a:buChar char="o"/>
              <a:defRPr b="0" i="0" sz="2000" u="none" cap="none" strike="noStrike">
                <a:solidFill>
                  <a:schemeClr val="dk1"/>
                </a:solidFill>
                <a:latin typeface="Montserrat"/>
                <a:ea typeface="Montserrat"/>
                <a:cs typeface="Montserrat"/>
                <a:sym typeface="Montserrat"/>
              </a:defRPr>
            </a:lvl3pPr>
            <a:lvl4pPr indent="-342900" lvl="3" marL="1828800" marR="0" rtl="0" algn="l">
              <a:lnSpc>
                <a:spcPct val="115000"/>
              </a:lnSpc>
              <a:spcBef>
                <a:spcPts val="500"/>
              </a:spcBef>
              <a:spcAft>
                <a:spcPts val="0"/>
              </a:spcAft>
              <a:buClr>
                <a:schemeClr val="dk1"/>
              </a:buClr>
              <a:buSzPts val="1800"/>
              <a:buFont typeface="Montserrat"/>
              <a:buChar char="•"/>
              <a:defRPr b="0" i="0" sz="1800" u="none" cap="none" strike="noStrike">
                <a:solidFill>
                  <a:schemeClr val="dk1"/>
                </a:solidFill>
                <a:latin typeface="Montserrat"/>
                <a:ea typeface="Montserrat"/>
                <a:cs typeface="Montserrat"/>
                <a:sym typeface="Montserrat"/>
              </a:defRPr>
            </a:lvl4pPr>
            <a:lvl5pPr indent="-342900" lvl="4" marL="2286000" marR="0" rtl="0" algn="l">
              <a:lnSpc>
                <a:spcPct val="115000"/>
              </a:lnSpc>
              <a:spcBef>
                <a:spcPts val="500"/>
              </a:spcBef>
              <a:spcAft>
                <a:spcPts val="0"/>
              </a:spcAft>
              <a:buClr>
                <a:schemeClr val="dk1"/>
              </a:buClr>
              <a:buSzPts val="1800"/>
              <a:buFont typeface="Montserrat"/>
              <a:buChar char="•"/>
              <a:defRPr b="0" i="0" sz="1800" u="none" cap="none" strike="noStrike">
                <a:solidFill>
                  <a:schemeClr val="dk1"/>
                </a:solidFill>
                <a:latin typeface="Montserrat"/>
                <a:ea typeface="Montserrat"/>
                <a:cs typeface="Montserrat"/>
                <a:sym typeface="Montserrat"/>
              </a:defRPr>
            </a:lvl5pPr>
            <a:lvl6pPr indent="-355600" lvl="5" marL="2743200" marR="0" rtl="0" algn="l">
              <a:lnSpc>
                <a:spcPct val="115000"/>
              </a:lnSpc>
              <a:spcBef>
                <a:spcPts val="500"/>
              </a:spcBef>
              <a:spcAft>
                <a:spcPts val="0"/>
              </a:spcAft>
              <a:buClr>
                <a:schemeClr val="dk1"/>
              </a:buClr>
              <a:buSzPts val="2000"/>
              <a:buFont typeface="Montserrat"/>
              <a:buChar char="•"/>
              <a:defRPr b="0" i="0" sz="2000" u="none" cap="none" strike="noStrike">
                <a:solidFill>
                  <a:schemeClr val="dk1"/>
                </a:solidFill>
                <a:latin typeface="Montserrat"/>
                <a:ea typeface="Montserrat"/>
                <a:cs typeface="Montserrat"/>
                <a:sym typeface="Montserrat"/>
              </a:defRPr>
            </a:lvl6pPr>
            <a:lvl7pPr indent="-355600" lvl="6" marL="3200400" marR="0" rtl="0" algn="l">
              <a:lnSpc>
                <a:spcPct val="115000"/>
              </a:lnSpc>
              <a:spcBef>
                <a:spcPts val="500"/>
              </a:spcBef>
              <a:spcAft>
                <a:spcPts val="0"/>
              </a:spcAft>
              <a:buClr>
                <a:schemeClr val="dk1"/>
              </a:buClr>
              <a:buSzPts val="2000"/>
              <a:buFont typeface="Montserrat"/>
              <a:buChar char="•"/>
              <a:defRPr b="0" i="0" sz="2000" u="none" cap="none" strike="noStrike">
                <a:solidFill>
                  <a:schemeClr val="dk1"/>
                </a:solidFill>
                <a:latin typeface="Montserrat"/>
                <a:ea typeface="Montserrat"/>
                <a:cs typeface="Montserrat"/>
                <a:sym typeface="Montserrat"/>
              </a:defRPr>
            </a:lvl7pPr>
            <a:lvl8pPr indent="-355600" lvl="7" marL="3657600" marR="0" rtl="0" algn="l">
              <a:lnSpc>
                <a:spcPct val="115000"/>
              </a:lnSpc>
              <a:spcBef>
                <a:spcPts val="500"/>
              </a:spcBef>
              <a:spcAft>
                <a:spcPts val="0"/>
              </a:spcAft>
              <a:buClr>
                <a:schemeClr val="dk1"/>
              </a:buClr>
              <a:buSzPts val="2000"/>
              <a:buFont typeface="Montserrat"/>
              <a:buChar char="•"/>
              <a:defRPr b="0" i="0" sz="2000" u="none" cap="none" strike="noStrike">
                <a:solidFill>
                  <a:schemeClr val="dk1"/>
                </a:solidFill>
                <a:latin typeface="Montserrat"/>
                <a:ea typeface="Montserrat"/>
                <a:cs typeface="Montserrat"/>
                <a:sym typeface="Montserrat"/>
              </a:defRPr>
            </a:lvl8pPr>
            <a:lvl9pPr indent="-355600" lvl="8" marL="4114800" marR="0" rtl="0" algn="l">
              <a:lnSpc>
                <a:spcPct val="115000"/>
              </a:lnSpc>
              <a:spcBef>
                <a:spcPts val="500"/>
              </a:spcBef>
              <a:spcAft>
                <a:spcPts val="0"/>
              </a:spcAft>
              <a:buClr>
                <a:schemeClr val="dk1"/>
              </a:buClr>
              <a:buSzPts val="2000"/>
              <a:buFont typeface="Montserrat"/>
              <a:buChar char="•"/>
              <a:defRPr b="0" i="0" sz="2000" u="none" cap="none" strike="noStrike">
                <a:solidFill>
                  <a:schemeClr val="dk1"/>
                </a:solidFill>
                <a:latin typeface="Montserrat"/>
                <a:ea typeface="Montserrat"/>
                <a:cs typeface="Montserrat"/>
                <a:sym typeface="Montserrat"/>
              </a:defRPr>
            </a:lvl9pPr>
          </a:lstStyle>
          <a:p/>
        </p:txBody>
      </p:sp>
      <p:sp>
        <p:nvSpPr>
          <p:cNvPr id="88" name="Google Shape;88;p10"/>
          <p:cNvSpPr txBox="1"/>
          <p:nvPr>
            <p:ph type="title"/>
          </p:nvPr>
        </p:nvSpPr>
        <p:spPr>
          <a:xfrm>
            <a:off x="176048" y="175939"/>
            <a:ext cx="9386864" cy="779002"/>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lt1"/>
              </a:buClr>
              <a:buSzPts val="4400"/>
              <a:buFont typeface="Montserrat"/>
              <a:buNone/>
              <a:defRPr b="0" i="0" sz="4400" u="none" cap="none" strike="noStrike">
                <a:solidFill>
                  <a:schemeClr val="lt1"/>
                </a:solidFill>
                <a:latin typeface="Montserrat"/>
                <a:ea typeface="Montserrat"/>
                <a:cs typeface="Montserrat"/>
                <a:sym typeface="Montserrat"/>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p:cSld name="Two Content">
    <p:spTree>
      <p:nvGrpSpPr>
        <p:cNvPr id="89" name="Shape 89"/>
        <p:cNvGrpSpPr/>
        <p:nvPr/>
      </p:nvGrpSpPr>
      <p:grpSpPr>
        <a:xfrm>
          <a:off x="0" y="0"/>
          <a:ext cx="0" cy="0"/>
          <a:chOff x="0" y="0"/>
          <a:chExt cx="0" cy="0"/>
        </a:xfrm>
      </p:grpSpPr>
      <p:sp>
        <p:nvSpPr>
          <p:cNvPr id="90" name="Google Shape;90;p11"/>
          <p:cNvSpPr/>
          <p:nvPr/>
        </p:nvSpPr>
        <p:spPr>
          <a:xfrm>
            <a:off x="0" y="1"/>
            <a:ext cx="12192000" cy="1037492"/>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2"/>
              </a:solidFill>
              <a:latin typeface="Arial"/>
              <a:ea typeface="Arial"/>
              <a:cs typeface="Arial"/>
              <a:sym typeface="Arial"/>
            </a:endParaRPr>
          </a:p>
        </p:txBody>
      </p:sp>
      <p:pic>
        <p:nvPicPr>
          <p:cNvPr id="91" name="Google Shape;91;p11"/>
          <p:cNvPicPr preferRelativeResize="0"/>
          <p:nvPr/>
        </p:nvPicPr>
        <p:blipFill rotWithShape="1">
          <a:blip r:embed="rId2">
            <a:alphaModFix amt="34000"/>
          </a:blip>
          <a:srcRect b="35419" l="51339" r="-2839" t="39269"/>
          <a:stretch/>
        </p:blipFill>
        <p:spPr>
          <a:xfrm flipH="1">
            <a:off x="9304422" y="0"/>
            <a:ext cx="2887578" cy="1037492"/>
          </a:xfrm>
          <a:prstGeom prst="rect">
            <a:avLst/>
          </a:prstGeom>
          <a:noFill/>
          <a:ln>
            <a:noFill/>
          </a:ln>
        </p:spPr>
      </p:pic>
      <p:pic>
        <p:nvPicPr>
          <p:cNvPr id="92" name="Google Shape;92;p11"/>
          <p:cNvPicPr preferRelativeResize="0"/>
          <p:nvPr/>
        </p:nvPicPr>
        <p:blipFill rotWithShape="1">
          <a:blip r:embed="rId3">
            <a:alphaModFix/>
          </a:blip>
          <a:srcRect b="0" l="0" r="0" t="0"/>
          <a:stretch/>
        </p:blipFill>
        <p:spPr>
          <a:xfrm>
            <a:off x="9791700" y="111656"/>
            <a:ext cx="2027900" cy="803439"/>
          </a:xfrm>
          <a:prstGeom prst="rect">
            <a:avLst/>
          </a:prstGeom>
          <a:noFill/>
          <a:ln>
            <a:noFill/>
          </a:ln>
          <a:effectLst>
            <a:outerShdw blurRad="50800" rotWithShape="0" algn="tl" dir="2700000" dist="38100">
              <a:srgbClr val="000000">
                <a:alpha val="40000"/>
              </a:srgbClr>
            </a:outerShdw>
          </a:effectLst>
        </p:spPr>
      </p:pic>
      <p:sp>
        <p:nvSpPr>
          <p:cNvPr id="93" name="Google Shape;93;p11"/>
          <p:cNvSpPr/>
          <p:nvPr/>
        </p:nvSpPr>
        <p:spPr>
          <a:xfrm>
            <a:off x="-1778" y="6574604"/>
            <a:ext cx="12193777" cy="283396"/>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2"/>
              </a:solidFill>
              <a:latin typeface="Arial"/>
              <a:ea typeface="Arial"/>
              <a:cs typeface="Arial"/>
              <a:sym typeface="Arial"/>
            </a:endParaRPr>
          </a:p>
        </p:txBody>
      </p:sp>
      <p:sp>
        <p:nvSpPr>
          <p:cNvPr id="94" name="Google Shape;94;p11"/>
          <p:cNvSpPr/>
          <p:nvPr/>
        </p:nvSpPr>
        <p:spPr>
          <a:xfrm flipH="1" rot="10800000">
            <a:off x="-4504" y="6540436"/>
            <a:ext cx="12196504" cy="59527"/>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2"/>
              </a:solidFill>
              <a:latin typeface="Arial"/>
              <a:ea typeface="Arial"/>
              <a:cs typeface="Arial"/>
              <a:sym typeface="Arial"/>
            </a:endParaRPr>
          </a:p>
        </p:txBody>
      </p:sp>
      <p:sp>
        <p:nvSpPr>
          <p:cNvPr id="95" name="Google Shape;95;p11"/>
          <p:cNvSpPr txBox="1"/>
          <p:nvPr>
            <p:ph idx="1" type="body"/>
          </p:nvPr>
        </p:nvSpPr>
        <p:spPr>
          <a:xfrm>
            <a:off x="386632" y="1445923"/>
            <a:ext cx="5509008" cy="4775482"/>
          </a:xfrm>
          <a:prstGeom prst="rect">
            <a:avLst/>
          </a:prstGeom>
          <a:noFill/>
          <a:ln>
            <a:noFill/>
          </a:ln>
        </p:spPr>
        <p:txBody>
          <a:bodyPr anchorCtr="0" anchor="t" bIns="45700" lIns="91425" spcFirstLastPara="1" rIns="91425" wrap="square" tIns="45700">
            <a:noAutofit/>
          </a:bodyPr>
          <a:lstStyle>
            <a:lvl1pPr indent="-406400" lvl="0" marL="457200" marR="0" rtl="0" algn="l">
              <a:lnSpc>
                <a:spcPct val="115000"/>
              </a:lnSpc>
              <a:spcBef>
                <a:spcPts val="1000"/>
              </a:spcBef>
              <a:spcAft>
                <a:spcPts val="0"/>
              </a:spcAft>
              <a:buClr>
                <a:schemeClr val="dk1"/>
              </a:buClr>
              <a:buSzPts val="2800"/>
              <a:buFont typeface="Montserrat"/>
              <a:buChar char="❖"/>
              <a:defRPr b="0" i="0" sz="2800" u="none" cap="none" strike="noStrike">
                <a:solidFill>
                  <a:schemeClr val="dk1"/>
                </a:solidFill>
                <a:latin typeface="Montserrat"/>
                <a:ea typeface="Montserrat"/>
                <a:cs typeface="Montserrat"/>
                <a:sym typeface="Montserrat"/>
              </a:defRPr>
            </a:lvl1pPr>
            <a:lvl2pPr indent="-381000" lvl="1" marL="914400" marR="0" rtl="0" algn="l">
              <a:lnSpc>
                <a:spcPct val="115000"/>
              </a:lnSpc>
              <a:spcBef>
                <a:spcPts val="500"/>
              </a:spcBef>
              <a:spcAft>
                <a:spcPts val="0"/>
              </a:spcAft>
              <a:buClr>
                <a:schemeClr val="dk1"/>
              </a:buClr>
              <a:buSzPts val="2400"/>
              <a:buFont typeface="Montserrat"/>
              <a:buChar char="▪"/>
              <a:defRPr b="0" i="0" sz="2400" u="none" cap="none" strike="noStrike">
                <a:solidFill>
                  <a:schemeClr val="dk1"/>
                </a:solidFill>
                <a:latin typeface="Montserrat"/>
                <a:ea typeface="Montserrat"/>
                <a:cs typeface="Montserrat"/>
                <a:sym typeface="Montserrat"/>
              </a:defRPr>
            </a:lvl2pPr>
            <a:lvl3pPr indent="-355600" lvl="2" marL="1371600" marR="0" rtl="0" algn="l">
              <a:lnSpc>
                <a:spcPct val="115000"/>
              </a:lnSpc>
              <a:spcBef>
                <a:spcPts val="500"/>
              </a:spcBef>
              <a:spcAft>
                <a:spcPts val="0"/>
              </a:spcAft>
              <a:buClr>
                <a:schemeClr val="dk1"/>
              </a:buClr>
              <a:buSzPts val="2000"/>
              <a:buFont typeface="Montserrat"/>
              <a:buChar char="o"/>
              <a:defRPr b="0" i="0" sz="2000" u="none" cap="none" strike="noStrike">
                <a:solidFill>
                  <a:schemeClr val="dk1"/>
                </a:solidFill>
                <a:latin typeface="Montserrat"/>
                <a:ea typeface="Montserrat"/>
                <a:cs typeface="Montserrat"/>
                <a:sym typeface="Montserrat"/>
              </a:defRPr>
            </a:lvl3pPr>
            <a:lvl4pPr indent="-342900" lvl="3" marL="1828800" marR="0" rtl="0" algn="l">
              <a:lnSpc>
                <a:spcPct val="115000"/>
              </a:lnSpc>
              <a:spcBef>
                <a:spcPts val="500"/>
              </a:spcBef>
              <a:spcAft>
                <a:spcPts val="0"/>
              </a:spcAft>
              <a:buClr>
                <a:schemeClr val="dk1"/>
              </a:buClr>
              <a:buSzPts val="1800"/>
              <a:buFont typeface="Montserrat"/>
              <a:buChar char="•"/>
              <a:defRPr b="0" i="0" sz="1800" u="none" cap="none" strike="noStrike">
                <a:solidFill>
                  <a:schemeClr val="dk1"/>
                </a:solidFill>
                <a:latin typeface="Montserrat"/>
                <a:ea typeface="Montserrat"/>
                <a:cs typeface="Montserrat"/>
                <a:sym typeface="Montserrat"/>
              </a:defRPr>
            </a:lvl4pPr>
            <a:lvl5pPr indent="-342900" lvl="4" marL="2286000" marR="0" rtl="0" algn="l">
              <a:lnSpc>
                <a:spcPct val="115000"/>
              </a:lnSpc>
              <a:spcBef>
                <a:spcPts val="500"/>
              </a:spcBef>
              <a:spcAft>
                <a:spcPts val="0"/>
              </a:spcAft>
              <a:buClr>
                <a:schemeClr val="dk1"/>
              </a:buClr>
              <a:buSzPts val="1800"/>
              <a:buFont typeface="Montserrat"/>
              <a:buChar char="•"/>
              <a:defRPr b="0" i="0" sz="1800" u="none" cap="none" strike="noStrike">
                <a:solidFill>
                  <a:schemeClr val="dk1"/>
                </a:solidFill>
                <a:latin typeface="Montserrat"/>
                <a:ea typeface="Montserrat"/>
                <a:cs typeface="Montserrat"/>
                <a:sym typeface="Montserrat"/>
              </a:defRPr>
            </a:lvl5pPr>
            <a:lvl6pPr indent="-355600" lvl="5" marL="2743200" marR="0" rtl="0" algn="l">
              <a:lnSpc>
                <a:spcPct val="115000"/>
              </a:lnSpc>
              <a:spcBef>
                <a:spcPts val="500"/>
              </a:spcBef>
              <a:spcAft>
                <a:spcPts val="0"/>
              </a:spcAft>
              <a:buClr>
                <a:schemeClr val="dk1"/>
              </a:buClr>
              <a:buSzPts val="2000"/>
              <a:buFont typeface="Montserrat"/>
              <a:buChar char="•"/>
              <a:defRPr b="0" i="0" sz="2000" u="none" cap="none" strike="noStrike">
                <a:solidFill>
                  <a:schemeClr val="dk1"/>
                </a:solidFill>
                <a:latin typeface="Montserrat"/>
                <a:ea typeface="Montserrat"/>
                <a:cs typeface="Montserrat"/>
                <a:sym typeface="Montserrat"/>
              </a:defRPr>
            </a:lvl6pPr>
            <a:lvl7pPr indent="-355600" lvl="6" marL="3200400" marR="0" rtl="0" algn="l">
              <a:lnSpc>
                <a:spcPct val="115000"/>
              </a:lnSpc>
              <a:spcBef>
                <a:spcPts val="500"/>
              </a:spcBef>
              <a:spcAft>
                <a:spcPts val="0"/>
              </a:spcAft>
              <a:buClr>
                <a:schemeClr val="dk1"/>
              </a:buClr>
              <a:buSzPts val="2000"/>
              <a:buFont typeface="Montserrat"/>
              <a:buChar char="•"/>
              <a:defRPr b="0" i="0" sz="2000" u="none" cap="none" strike="noStrike">
                <a:solidFill>
                  <a:schemeClr val="dk1"/>
                </a:solidFill>
                <a:latin typeface="Montserrat"/>
                <a:ea typeface="Montserrat"/>
                <a:cs typeface="Montserrat"/>
                <a:sym typeface="Montserrat"/>
              </a:defRPr>
            </a:lvl7pPr>
            <a:lvl8pPr indent="-355600" lvl="7" marL="3657600" marR="0" rtl="0" algn="l">
              <a:lnSpc>
                <a:spcPct val="115000"/>
              </a:lnSpc>
              <a:spcBef>
                <a:spcPts val="500"/>
              </a:spcBef>
              <a:spcAft>
                <a:spcPts val="0"/>
              </a:spcAft>
              <a:buClr>
                <a:schemeClr val="dk1"/>
              </a:buClr>
              <a:buSzPts val="2000"/>
              <a:buFont typeface="Montserrat"/>
              <a:buChar char="•"/>
              <a:defRPr b="0" i="0" sz="2000" u="none" cap="none" strike="noStrike">
                <a:solidFill>
                  <a:schemeClr val="dk1"/>
                </a:solidFill>
                <a:latin typeface="Montserrat"/>
                <a:ea typeface="Montserrat"/>
                <a:cs typeface="Montserrat"/>
                <a:sym typeface="Montserrat"/>
              </a:defRPr>
            </a:lvl8pPr>
            <a:lvl9pPr indent="-355600" lvl="8" marL="4114800" marR="0" rtl="0" algn="l">
              <a:lnSpc>
                <a:spcPct val="115000"/>
              </a:lnSpc>
              <a:spcBef>
                <a:spcPts val="500"/>
              </a:spcBef>
              <a:spcAft>
                <a:spcPts val="0"/>
              </a:spcAft>
              <a:buClr>
                <a:schemeClr val="dk1"/>
              </a:buClr>
              <a:buSzPts val="2000"/>
              <a:buFont typeface="Montserrat"/>
              <a:buChar char="•"/>
              <a:defRPr b="0" i="0" sz="2000" u="none" cap="none" strike="noStrike">
                <a:solidFill>
                  <a:schemeClr val="dk1"/>
                </a:solidFill>
                <a:latin typeface="Montserrat"/>
                <a:ea typeface="Montserrat"/>
                <a:cs typeface="Montserrat"/>
                <a:sym typeface="Montserrat"/>
              </a:defRPr>
            </a:lvl9pPr>
          </a:lstStyle>
          <a:p/>
        </p:txBody>
      </p:sp>
      <p:sp>
        <p:nvSpPr>
          <p:cNvPr id="96" name="Google Shape;96;p11"/>
          <p:cNvSpPr txBox="1"/>
          <p:nvPr>
            <p:ph idx="2" type="body"/>
          </p:nvPr>
        </p:nvSpPr>
        <p:spPr>
          <a:xfrm>
            <a:off x="6296361" y="1445923"/>
            <a:ext cx="5509008" cy="4775482"/>
          </a:xfrm>
          <a:prstGeom prst="rect">
            <a:avLst/>
          </a:prstGeom>
          <a:noFill/>
          <a:ln>
            <a:noFill/>
          </a:ln>
        </p:spPr>
        <p:txBody>
          <a:bodyPr anchorCtr="0" anchor="t" bIns="45700" lIns="91425" spcFirstLastPara="1" rIns="91425" wrap="square" tIns="45700">
            <a:noAutofit/>
          </a:bodyPr>
          <a:lstStyle>
            <a:lvl1pPr indent="-406400" lvl="0" marL="457200" marR="0" rtl="0" algn="l">
              <a:lnSpc>
                <a:spcPct val="115000"/>
              </a:lnSpc>
              <a:spcBef>
                <a:spcPts val="1000"/>
              </a:spcBef>
              <a:spcAft>
                <a:spcPts val="0"/>
              </a:spcAft>
              <a:buClr>
                <a:schemeClr val="dk1"/>
              </a:buClr>
              <a:buSzPts val="2800"/>
              <a:buFont typeface="Montserrat"/>
              <a:buChar char="❖"/>
              <a:defRPr b="0" i="0" sz="2800" u="none" cap="none" strike="noStrike">
                <a:solidFill>
                  <a:schemeClr val="dk1"/>
                </a:solidFill>
                <a:latin typeface="Montserrat"/>
                <a:ea typeface="Montserrat"/>
                <a:cs typeface="Montserrat"/>
                <a:sym typeface="Montserrat"/>
              </a:defRPr>
            </a:lvl1pPr>
            <a:lvl2pPr indent="-381000" lvl="1" marL="914400" marR="0" rtl="0" algn="l">
              <a:lnSpc>
                <a:spcPct val="115000"/>
              </a:lnSpc>
              <a:spcBef>
                <a:spcPts val="500"/>
              </a:spcBef>
              <a:spcAft>
                <a:spcPts val="0"/>
              </a:spcAft>
              <a:buClr>
                <a:schemeClr val="dk1"/>
              </a:buClr>
              <a:buSzPts val="2400"/>
              <a:buFont typeface="Montserrat"/>
              <a:buChar char="▪"/>
              <a:defRPr b="0" i="0" sz="2400" u="none" cap="none" strike="noStrike">
                <a:solidFill>
                  <a:schemeClr val="dk1"/>
                </a:solidFill>
                <a:latin typeface="Montserrat"/>
                <a:ea typeface="Montserrat"/>
                <a:cs typeface="Montserrat"/>
                <a:sym typeface="Montserrat"/>
              </a:defRPr>
            </a:lvl2pPr>
            <a:lvl3pPr indent="-355600" lvl="2" marL="1371600" marR="0" rtl="0" algn="l">
              <a:lnSpc>
                <a:spcPct val="115000"/>
              </a:lnSpc>
              <a:spcBef>
                <a:spcPts val="500"/>
              </a:spcBef>
              <a:spcAft>
                <a:spcPts val="0"/>
              </a:spcAft>
              <a:buClr>
                <a:schemeClr val="dk1"/>
              </a:buClr>
              <a:buSzPts val="2000"/>
              <a:buFont typeface="Montserrat"/>
              <a:buChar char="o"/>
              <a:defRPr b="0" i="0" sz="2000" u="none" cap="none" strike="noStrike">
                <a:solidFill>
                  <a:schemeClr val="dk1"/>
                </a:solidFill>
                <a:latin typeface="Montserrat"/>
                <a:ea typeface="Montserrat"/>
                <a:cs typeface="Montserrat"/>
                <a:sym typeface="Montserrat"/>
              </a:defRPr>
            </a:lvl3pPr>
            <a:lvl4pPr indent="-342900" lvl="3" marL="1828800" marR="0" rtl="0" algn="l">
              <a:lnSpc>
                <a:spcPct val="115000"/>
              </a:lnSpc>
              <a:spcBef>
                <a:spcPts val="500"/>
              </a:spcBef>
              <a:spcAft>
                <a:spcPts val="0"/>
              </a:spcAft>
              <a:buClr>
                <a:schemeClr val="dk1"/>
              </a:buClr>
              <a:buSzPts val="1800"/>
              <a:buFont typeface="Montserrat"/>
              <a:buChar char="•"/>
              <a:defRPr b="0" i="0" sz="1800" u="none" cap="none" strike="noStrike">
                <a:solidFill>
                  <a:schemeClr val="dk1"/>
                </a:solidFill>
                <a:latin typeface="Montserrat"/>
                <a:ea typeface="Montserrat"/>
                <a:cs typeface="Montserrat"/>
                <a:sym typeface="Montserrat"/>
              </a:defRPr>
            </a:lvl4pPr>
            <a:lvl5pPr indent="-342900" lvl="4" marL="2286000" marR="0" rtl="0" algn="l">
              <a:lnSpc>
                <a:spcPct val="115000"/>
              </a:lnSpc>
              <a:spcBef>
                <a:spcPts val="500"/>
              </a:spcBef>
              <a:spcAft>
                <a:spcPts val="0"/>
              </a:spcAft>
              <a:buClr>
                <a:schemeClr val="dk1"/>
              </a:buClr>
              <a:buSzPts val="1800"/>
              <a:buFont typeface="Montserrat"/>
              <a:buChar char="•"/>
              <a:defRPr b="0" i="0" sz="1800" u="none" cap="none" strike="noStrike">
                <a:solidFill>
                  <a:schemeClr val="dk1"/>
                </a:solidFill>
                <a:latin typeface="Montserrat"/>
                <a:ea typeface="Montserrat"/>
                <a:cs typeface="Montserrat"/>
                <a:sym typeface="Montserrat"/>
              </a:defRPr>
            </a:lvl5pPr>
            <a:lvl6pPr indent="-355600" lvl="5" marL="2743200" marR="0" rtl="0" algn="l">
              <a:lnSpc>
                <a:spcPct val="115000"/>
              </a:lnSpc>
              <a:spcBef>
                <a:spcPts val="500"/>
              </a:spcBef>
              <a:spcAft>
                <a:spcPts val="0"/>
              </a:spcAft>
              <a:buClr>
                <a:schemeClr val="dk1"/>
              </a:buClr>
              <a:buSzPts val="2000"/>
              <a:buFont typeface="Montserrat"/>
              <a:buChar char="•"/>
              <a:defRPr b="0" i="0" sz="2000" u="none" cap="none" strike="noStrike">
                <a:solidFill>
                  <a:schemeClr val="dk1"/>
                </a:solidFill>
                <a:latin typeface="Montserrat"/>
                <a:ea typeface="Montserrat"/>
                <a:cs typeface="Montserrat"/>
                <a:sym typeface="Montserrat"/>
              </a:defRPr>
            </a:lvl6pPr>
            <a:lvl7pPr indent="-355600" lvl="6" marL="3200400" marR="0" rtl="0" algn="l">
              <a:lnSpc>
                <a:spcPct val="115000"/>
              </a:lnSpc>
              <a:spcBef>
                <a:spcPts val="500"/>
              </a:spcBef>
              <a:spcAft>
                <a:spcPts val="0"/>
              </a:spcAft>
              <a:buClr>
                <a:schemeClr val="dk1"/>
              </a:buClr>
              <a:buSzPts val="2000"/>
              <a:buFont typeface="Montserrat"/>
              <a:buChar char="•"/>
              <a:defRPr b="0" i="0" sz="2000" u="none" cap="none" strike="noStrike">
                <a:solidFill>
                  <a:schemeClr val="dk1"/>
                </a:solidFill>
                <a:latin typeface="Montserrat"/>
                <a:ea typeface="Montserrat"/>
                <a:cs typeface="Montserrat"/>
                <a:sym typeface="Montserrat"/>
              </a:defRPr>
            </a:lvl7pPr>
            <a:lvl8pPr indent="-355600" lvl="7" marL="3657600" marR="0" rtl="0" algn="l">
              <a:lnSpc>
                <a:spcPct val="115000"/>
              </a:lnSpc>
              <a:spcBef>
                <a:spcPts val="500"/>
              </a:spcBef>
              <a:spcAft>
                <a:spcPts val="0"/>
              </a:spcAft>
              <a:buClr>
                <a:schemeClr val="dk1"/>
              </a:buClr>
              <a:buSzPts val="2000"/>
              <a:buFont typeface="Montserrat"/>
              <a:buChar char="•"/>
              <a:defRPr b="0" i="0" sz="2000" u="none" cap="none" strike="noStrike">
                <a:solidFill>
                  <a:schemeClr val="dk1"/>
                </a:solidFill>
                <a:latin typeface="Montserrat"/>
                <a:ea typeface="Montserrat"/>
                <a:cs typeface="Montserrat"/>
                <a:sym typeface="Montserrat"/>
              </a:defRPr>
            </a:lvl8pPr>
            <a:lvl9pPr indent="-355600" lvl="8" marL="4114800" marR="0" rtl="0" algn="l">
              <a:lnSpc>
                <a:spcPct val="115000"/>
              </a:lnSpc>
              <a:spcBef>
                <a:spcPts val="500"/>
              </a:spcBef>
              <a:spcAft>
                <a:spcPts val="0"/>
              </a:spcAft>
              <a:buClr>
                <a:schemeClr val="dk1"/>
              </a:buClr>
              <a:buSzPts val="2000"/>
              <a:buFont typeface="Montserrat"/>
              <a:buChar char="•"/>
              <a:defRPr b="0" i="0" sz="2000" u="none" cap="none" strike="noStrike">
                <a:solidFill>
                  <a:schemeClr val="dk1"/>
                </a:solidFill>
                <a:latin typeface="Montserrat"/>
                <a:ea typeface="Montserrat"/>
                <a:cs typeface="Montserrat"/>
                <a:sym typeface="Montserrat"/>
              </a:defRPr>
            </a:lvl9pPr>
          </a:lstStyle>
          <a:p/>
        </p:txBody>
      </p:sp>
      <p:sp>
        <p:nvSpPr>
          <p:cNvPr id="97" name="Google Shape;97;p11"/>
          <p:cNvSpPr txBox="1"/>
          <p:nvPr/>
        </p:nvSpPr>
        <p:spPr>
          <a:xfrm>
            <a:off x="10265664" y="6574604"/>
            <a:ext cx="1925447" cy="307777"/>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400"/>
              <a:buFont typeface="Arial"/>
              <a:buNone/>
            </a:pPr>
            <a:r>
              <a:rPr b="1" i="0" lang="en-GB" sz="1400" u="none" cap="none" strike="noStrike">
                <a:solidFill>
                  <a:schemeClr val="accent1"/>
                </a:solidFill>
                <a:latin typeface="Montserrat"/>
                <a:ea typeface="Montserrat"/>
                <a:cs typeface="Montserrat"/>
                <a:sym typeface="Montserrat"/>
              </a:rPr>
              <a:t>Slide </a:t>
            </a:r>
            <a:fld id="{00000000-1234-1234-1234-123412341234}" type="slidenum">
              <a:rPr b="1" i="0" lang="en-GB" sz="1400" u="none" cap="none" strike="noStrike">
                <a:solidFill>
                  <a:schemeClr val="accent1"/>
                </a:solidFill>
                <a:latin typeface="Montserrat"/>
                <a:ea typeface="Montserrat"/>
                <a:cs typeface="Montserrat"/>
                <a:sym typeface="Montserrat"/>
              </a:rPr>
              <a:t>‹#›</a:t>
            </a:fld>
            <a:endParaRPr b="1" i="0" sz="1400" u="none" cap="none" strike="noStrike">
              <a:solidFill>
                <a:schemeClr val="accent1"/>
              </a:solidFill>
              <a:latin typeface="Montserrat"/>
              <a:ea typeface="Montserrat"/>
              <a:cs typeface="Montserrat"/>
              <a:sym typeface="Montserrat"/>
            </a:endParaRPr>
          </a:p>
        </p:txBody>
      </p:sp>
      <p:sp>
        <p:nvSpPr>
          <p:cNvPr id="98" name="Google Shape;98;p11"/>
          <p:cNvSpPr txBox="1"/>
          <p:nvPr>
            <p:ph type="title"/>
          </p:nvPr>
        </p:nvSpPr>
        <p:spPr>
          <a:xfrm>
            <a:off x="176048" y="175939"/>
            <a:ext cx="9386864" cy="779002"/>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lt1"/>
              </a:buClr>
              <a:buSzPts val="4400"/>
              <a:buFont typeface="Montserrat"/>
              <a:buNone/>
              <a:defRPr b="0" i="0" sz="4400" u="none" cap="none" strike="noStrike">
                <a:solidFill>
                  <a:schemeClr val="lt1"/>
                </a:solidFill>
                <a:latin typeface="Montserrat"/>
                <a:ea typeface="Montserrat"/>
                <a:cs typeface="Montserrat"/>
                <a:sym typeface="Montserrat"/>
              </a:defRPr>
            </a:lvl1pPr>
            <a:lvl2pPr lvl="1" marR="0" rtl="0" algn="l">
              <a:lnSpc>
                <a:spcPct val="100000"/>
              </a:lnSpc>
              <a:spcBef>
                <a:spcPts val="0"/>
              </a:spcBef>
              <a:spcAft>
                <a:spcPts val="0"/>
              </a:spcAft>
              <a:buClr>
                <a:srgbClr val="000000"/>
              </a:buClr>
              <a:buSzPts val="1400"/>
              <a:buFont typeface="Montserrat"/>
              <a:buNone/>
              <a:defRPr b="0" i="0" sz="1800" u="none" cap="none" strike="noStrike">
                <a:solidFill>
                  <a:srgbClr val="000000"/>
                </a:solidFill>
                <a:latin typeface="Montserrat"/>
                <a:ea typeface="Montserrat"/>
                <a:cs typeface="Montserrat"/>
                <a:sym typeface="Montserrat"/>
              </a:defRPr>
            </a:lvl2pPr>
            <a:lvl3pPr lvl="2" marR="0" rtl="0" algn="l">
              <a:lnSpc>
                <a:spcPct val="100000"/>
              </a:lnSpc>
              <a:spcBef>
                <a:spcPts val="0"/>
              </a:spcBef>
              <a:spcAft>
                <a:spcPts val="0"/>
              </a:spcAft>
              <a:buClr>
                <a:srgbClr val="000000"/>
              </a:buClr>
              <a:buSzPts val="1400"/>
              <a:buFont typeface="Montserrat"/>
              <a:buNone/>
              <a:defRPr b="0" i="0" sz="1800" u="none" cap="none" strike="noStrike">
                <a:solidFill>
                  <a:srgbClr val="000000"/>
                </a:solidFill>
                <a:latin typeface="Montserrat"/>
                <a:ea typeface="Montserrat"/>
                <a:cs typeface="Montserrat"/>
                <a:sym typeface="Montserrat"/>
              </a:defRPr>
            </a:lvl3pPr>
            <a:lvl4pPr lvl="3" marR="0" rtl="0" algn="l">
              <a:lnSpc>
                <a:spcPct val="100000"/>
              </a:lnSpc>
              <a:spcBef>
                <a:spcPts val="0"/>
              </a:spcBef>
              <a:spcAft>
                <a:spcPts val="0"/>
              </a:spcAft>
              <a:buClr>
                <a:srgbClr val="000000"/>
              </a:buClr>
              <a:buSzPts val="1400"/>
              <a:buFont typeface="Montserrat"/>
              <a:buNone/>
              <a:defRPr b="0" i="0" sz="1800" u="none" cap="none" strike="noStrike">
                <a:solidFill>
                  <a:srgbClr val="000000"/>
                </a:solidFill>
                <a:latin typeface="Montserrat"/>
                <a:ea typeface="Montserrat"/>
                <a:cs typeface="Montserrat"/>
                <a:sym typeface="Montserrat"/>
              </a:defRPr>
            </a:lvl4pPr>
            <a:lvl5pPr lvl="4" marR="0" rtl="0" algn="l">
              <a:lnSpc>
                <a:spcPct val="100000"/>
              </a:lnSpc>
              <a:spcBef>
                <a:spcPts val="0"/>
              </a:spcBef>
              <a:spcAft>
                <a:spcPts val="0"/>
              </a:spcAft>
              <a:buClr>
                <a:srgbClr val="000000"/>
              </a:buClr>
              <a:buSzPts val="1400"/>
              <a:buFont typeface="Montserrat"/>
              <a:buNone/>
              <a:defRPr b="0" i="0" sz="1800" u="none" cap="none" strike="noStrike">
                <a:solidFill>
                  <a:srgbClr val="000000"/>
                </a:solidFill>
                <a:latin typeface="Montserrat"/>
                <a:ea typeface="Montserrat"/>
                <a:cs typeface="Montserrat"/>
                <a:sym typeface="Montserrat"/>
              </a:defRPr>
            </a:lvl5pPr>
            <a:lvl6pPr lvl="5" marR="0" rtl="0" algn="l">
              <a:lnSpc>
                <a:spcPct val="100000"/>
              </a:lnSpc>
              <a:spcBef>
                <a:spcPts val="0"/>
              </a:spcBef>
              <a:spcAft>
                <a:spcPts val="0"/>
              </a:spcAft>
              <a:buClr>
                <a:srgbClr val="000000"/>
              </a:buClr>
              <a:buSzPts val="1400"/>
              <a:buFont typeface="Montserrat"/>
              <a:buNone/>
              <a:defRPr b="0" i="0" sz="1800" u="none" cap="none" strike="noStrike">
                <a:solidFill>
                  <a:srgbClr val="000000"/>
                </a:solidFill>
                <a:latin typeface="Montserrat"/>
                <a:ea typeface="Montserrat"/>
                <a:cs typeface="Montserrat"/>
                <a:sym typeface="Montserrat"/>
              </a:defRPr>
            </a:lvl6pPr>
            <a:lvl7pPr lvl="6" marR="0" rtl="0" algn="l">
              <a:lnSpc>
                <a:spcPct val="100000"/>
              </a:lnSpc>
              <a:spcBef>
                <a:spcPts val="0"/>
              </a:spcBef>
              <a:spcAft>
                <a:spcPts val="0"/>
              </a:spcAft>
              <a:buClr>
                <a:srgbClr val="000000"/>
              </a:buClr>
              <a:buSzPts val="1400"/>
              <a:buFont typeface="Montserrat"/>
              <a:buNone/>
              <a:defRPr b="0" i="0" sz="1800" u="none" cap="none" strike="noStrike">
                <a:solidFill>
                  <a:srgbClr val="000000"/>
                </a:solidFill>
                <a:latin typeface="Montserrat"/>
                <a:ea typeface="Montserrat"/>
                <a:cs typeface="Montserrat"/>
                <a:sym typeface="Montserrat"/>
              </a:defRPr>
            </a:lvl7pPr>
            <a:lvl8pPr lvl="7" marR="0" rtl="0" algn="l">
              <a:lnSpc>
                <a:spcPct val="100000"/>
              </a:lnSpc>
              <a:spcBef>
                <a:spcPts val="0"/>
              </a:spcBef>
              <a:spcAft>
                <a:spcPts val="0"/>
              </a:spcAft>
              <a:buClr>
                <a:srgbClr val="000000"/>
              </a:buClr>
              <a:buSzPts val="1400"/>
              <a:buFont typeface="Montserrat"/>
              <a:buNone/>
              <a:defRPr b="0" i="0" sz="1800" u="none" cap="none" strike="noStrike">
                <a:solidFill>
                  <a:srgbClr val="000000"/>
                </a:solidFill>
                <a:latin typeface="Montserrat"/>
                <a:ea typeface="Montserrat"/>
                <a:cs typeface="Montserrat"/>
                <a:sym typeface="Montserrat"/>
              </a:defRPr>
            </a:lvl8pPr>
            <a:lvl9pPr lvl="8" marR="0" rtl="0" algn="l">
              <a:lnSpc>
                <a:spcPct val="100000"/>
              </a:lnSpc>
              <a:spcBef>
                <a:spcPts val="0"/>
              </a:spcBef>
              <a:spcAft>
                <a:spcPts val="0"/>
              </a:spcAft>
              <a:buClr>
                <a:srgbClr val="000000"/>
              </a:buClr>
              <a:buSzPts val="1400"/>
              <a:buFont typeface="Montserrat"/>
              <a:buNone/>
              <a:defRPr b="0" i="0" sz="1800" u="none" cap="none" strike="noStrike">
                <a:solidFill>
                  <a:srgbClr val="000000"/>
                </a:solidFill>
                <a:latin typeface="Montserrat"/>
                <a:ea typeface="Montserrat"/>
                <a:cs typeface="Montserrat"/>
                <a:sym typeface="Montserrat"/>
              </a:defRPr>
            </a:lvl9pPr>
          </a:lstStyle>
          <a:p/>
        </p:txBody>
      </p:sp>
      <p:sp>
        <p:nvSpPr>
          <p:cNvPr id="99" name="Google Shape;99;p11"/>
          <p:cNvSpPr txBox="1"/>
          <p:nvPr/>
        </p:nvSpPr>
        <p:spPr>
          <a:xfrm>
            <a:off x="-24375" y="6562800"/>
            <a:ext cx="5875200" cy="307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en-GB" sz="1400" u="none" cap="none" strike="noStrike">
                <a:solidFill>
                  <a:schemeClr val="accent1"/>
                </a:solidFill>
                <a:latin typeface="Montserrat"/>
                <a:ea typeface="Montserrat"/>
                <a:cs typeface="Montserrat"/>
                <a:sym typeface="Montserrat"/>
              </a:rPr>
              <a:t>SIT TW 2026, 8-10 September 2026</a:t>
            </a:r>
            <a:endParaRPr b="1" i="0" sz="1400" u="none" cap="none" strike="noStrike">
              <a:solidFill>
                <a:schemeClr val="accent1"/>
              </a:solidFill>
              <a:latin typeface="Montserrat"/>
              <a:ea typeface="Montserrat"/>
              <a:cs typeface="Montserrat"/>
              <a:sym typeface="Montserrat"/>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p:cSld name="Content with Caption">
    <p:spTree>
      <p:nvGrpSpPr>
        <p:cNvPr id="100" name="Shape 100"/>
        <p:cNvGrpSpPr/>
        <p:nvPr/>
      </p:nvGrpSpPr>
      <p:grpSpPr>
        <a:xfrm>
          <a:off x="0" y="0"/>
          <a:ext cx="0" cy="0"/>
          <a:chOff x="0" y="0"/>
          <a:chExt cx="0" cy="0"/>
        </a:xfrm>
      </p:grpSpPr>
      <p:sp>
        <p:nvSpPr>
          <p:cNvPr id="101" name="Google Shape;101;p12"/>
          <p:cNvSpPr/>
          <p:nvPr/>
        </p:nvSpPr>
        <p:spPr>
          <a:xfrm>
            <a:off x="0" y="1"/>
            <a:ext cx="12192000" cy="1037492"/>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2"/>
              </a:solidFill>
              <a:latin typeface="Arial"/>
              <a:ea typeface="Arial"/>
              <a:cs typeface="Arial"/>
              <a:sym typeface="Arial"/>
            </a:endParaRPr>
          </a:p>
        </p:txBody>
      </p:sp>
      <p:pic>
        <p:nvPicPr>
          <p:cNvPr id="102" name="Google Shape;102;p12"/>
          <p:cNvPicPr preferRelativeResize="0"/>
          <p:nvPr/>
        </p:nvPicPr>
        <p:blipFill rotWithShape="1">
          <a:blip r:embed="rId2">
            <a:alphaModFix amt="34000"/>
          </a:blip>
          <a:srcRect b="35419" l="51339" r="-2839" t="39269"/>
          <a:stretch/>
        </p:blipFill>
        <p:spPr>
          <a:xfrm flipH="1">
            <a:off x="9304422" y="0"/>
            <a:ext cx="2887578" cy="1037492"/>
          </a:xfrm>
          <a:prstGeom prst="rect">
            <a:avLst/>
          </a:prstGeom>
          <a:noFill/>
          <a:ln>
            <a:noFill/>
          </a:ln>
        </p:spPr>
      </p:pic>
      <p:pic>
        <p:nvPicPr>
          <p:cNvPr id="103" name="Google Shape;103;p12"/>
          <p:cNvPicPr preferRelativeResize="0"/>
          <p:nvPr/>
        </p:nvPicPr>
        <p:blipFill rotWithShape="1">
          <a:blip r:embed="rId3">
            <a:alphaModFix/>
          </a:blip>
          <a:srcRect b="0" l="0" r="0" t="0"/>
          <a:stretch/>
        </p:blipFill>
        <p:spPr>
          <a:xfrm>
            <a:off x="9791700" y="111656"/>
            <a:ext cx="2027900" cy="803439"/>
          </a:xfrm>
          <a:prstGeom prst="rect">
            <a:avLst/>
          </a:prstGeom>
          <a:noFill/>
          <a:ln>
            <a:noFill/>
          </a:ln>
          <a:effectLst>
            <a:outerShdw blurRad="50800" rotWithShape="0" algn="tl" dir="2700000" dist="38100">
              <a:srgbClr val="000000">
                <a:alpha val="40000"/>
              </a:srgbClr>
            </a:outerShdw>
          </a:effectLst>
        </p:spPr>
      </p:pic>
      <p:sp>
        <p:nvSpPr>
          <p:cNvPr id="104" name="Google Shape;104;p12"/>
          <p:cNvSpPr/>
          <p:nvPr/>
        </p:nvSpPr>
        <p:spPr>
          <a:xfrm>
            <a:off x="-1778" y="6574604"/>
            <a:ext cx="12193777" cy="283396"/>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2"/>
              </a:solidFill>
              <a:latin typeface="Arial"/>
              <a:ea typeface="Arial"/>
              <a:cs typeface="Arial"/>
              <a:sym typeface="Arial"/>
            </a:endParaRPr>
          </a:p>
        </p:txBody>
      </p:sp>
      <p:sp>
        <p:nvSpPr>
          <p:cNvPr id="105" name="Google Shape;105;p12"/>
          <p:cNvSpPr/>
          <p:nvPr/>
        </p:nvSpPr>
        <p:spPr>
          <a:xfrm flipH="1" rot="10800000">
            <a:off x="-4504" y="6540436"/>
            <a:ext cx="12196504" cy="59527"/>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2"/>
              </a:solidFill>
              <a:latin typeface="Arial"/>
              <a:ea typeface="Arial"/>
              <a:cs typeface="Arial"/>
              <a:sym typeface="Arial"/>
            </a:endParaRPr>
          </a:p>
        </p:txBody>
      </p:sp>
      <p:sp>
        <p:nvSpPr>
          <p:cNvPr id="106" name="Google Shape;106;p12"/>
          <p:cNvSpPr txBox="1"/>
          <p:nvPr>
            <p:ph idx="1" type="body"/>
          </p:nvPr>
        </p:nvSpPr>
        <p:spPr>
          <a:xfrm>
            <a:off x="5180012" y="1373852"/>
            <a:ext cx="6172200" cy="4694402"/>
          </a:xfrm>
          <a:prstGeom prst="rect">
            <a:avLst/>
          </a:prstGeom>
          <a:noFill/>
          <a:ln>
            <a:noFill/>
          </a:ln>
        </p:spPr>
        <p:txBody>
          <a:bodyPr anchorCtr="0" anchor="t" bIns="45700" lIns="91425" spcFirstLastPara="1" rIns="91425" wrap="square" tIns="45700">
            <a:noAutofit/>
          </a:bodyPr>
          <a:lstStyle>
            <a:lvl1pPr indent="-431800" lvl="0" marL="457200" marR="0" rtl="0" algn="l">
              <a:lnSpc>
                <a:spcPct val="115000"/>
              </a:lnSpc>
              <a:spcBef>
                <a:spcPts val="1000"/>
              </a:spcBef>
              <a:spcAft>
                <a:spcPts val="0"/>
              </a:spcAft>
              <a:buClr>
                <a:schemeClr val="dk1"/>
              </a:buClr>
              <a:buSzPts val="3200"/>
              <a:buFont typeface="Montserrat"/>
              <a:buChar char="❖"/>
              <a:defRPr b="0" i="0" sz="3200" u="none" cap="none" strike="noStrike">
                <a:solidFill>
                  <a:schemeClr val="dk1"/>
                </a:solidFill>
                <a:latin typeface="Montserrat"/>
                <a:ea typeface="Montserrat"/>
                <a:cs typeface="Montserrat"/>
                <a:sym typeface="Montserrat"/>
              </a:defRPr>
            </a:lvl1pPr>
            <a:lvl2pPr indent="-406400" lvl="1" marL="914400" marR="0" rtl="0" algn="l">
              <a:lnSpc>
                <a:spcPct val="115000"/>
              </a:lnSpc>
              <a:spcBef>
                <a:spcPts val="500"/>
              </a:spcBef>
              <a:spcAft>
                <a:spcPts val="0"/>
              </a:spcAft>
              <a:buClr>
                <a:schemeClr val="dk1"/>
              </a:buClr>
              <a:buSzPts val="2800"/>
              <a:buFont typeface="Montserrat"/>
              <a:buChar char="▪"/>
              <a:defRPr b="0" i="0" sz="2800" u="none" cap="none" strike="noStrike">
                <a:solidFill>
                  <a:schemeClr val="dk1"/>
                </a:solidFill>
                <a:latin typeface="Montserrat"/>
                <a:ea typeface="Montserrat"/>
                <a:cs typeface="Montserrat"/>
                <a:sym typeface="Montserrat"/>
              </a:defRPr>
            </a:lvl2pPr>
            <a:lvl3pPr indent="-381000" lvl="2" marL="1371600" marR="0" rtl="0" algn="l">
              <a:lnSpc>
                <a:spcPct val="115000"/>
              </a:lnSpc>
              <a:spcBef>
                <a:spcPts val="500"/>
              </a:spcBef>
              <a:spcAft>
                <a:spcPts val="0"/>
              </a:spcAft>
              <a:buClr>
                <a:schemeClr val="dk1"/>
              </a:buClr>
              <a:buSzPts val="2400"/>
              <a:buFont typeface="Montserrat"/>
              <a:buChar char="o"/>
              <a:defRPr b="0" i="0" sz="2400" u="none" cap="none" strike="noStrike">
                <a:solidFill>
                  <a:schemeClr val="dk1"/>
                </a:solidFill>
                <a:latin typeface="Montserrat"/>
                <a:ea typeface="Montserrat"/>
                <a:cs typeface="Montserrat"/>
                <a:sym typeface="Montserrat"/>
              </a:defRPr>
            </a:lvl3pPr>
            <a:lvl4pPr indent="-355600" lvl="3" marL="1828800" marR="0" rtl="0" algn="l">
              <a:lnSpc>
                <a:spcPct val="115000"/>
              </a:lnSpc>
              <a:spcBef>
                <a:spcPts val="500"/>
              </a:spcBef>
              <a:spcAft>
                <a:spcPts val="0"/>
              </a:spcAft>
              <a:buClr>
                <a:schemeClr val="dk1"/>
              </a:buClr>
              <a:buSzPts val="2000"/>
              <a:buFont typeface="Montserrat"/>
              <a:buChar char="•"/>
              <a:defRPr b="0" i="0" sz="2000" u="none" cap="none" strike="noStrike">
                <a:solidFill>
                  <a:schemeClr val="dk1"/>
                </a:solidFill>
                <a:latin typeface="Montserrat"/>
                <a:ea typeface="Montserrat"/>
                <a:cs typeface="Montserrat"/>
                <a:sym typeface="Montserrat"/>
              </a:defRPr>
            </a:lvl4pPr>
            <a:lvl5pPr indent="-355600" lvl="4" marL="2286000" marR="0" rtl="0" algn="l">
              <a:lnSpc>
                <a:spcPct val="115000"/>
              </a:lnSpc>
              <a:spcBef>
                <a:spcPts val="500"/>
              </a:spcBef>
              <a:spcAft>
                <a:spcPts val="0"/>
              </a:spcAft>
              <a:buClr>
                <a:schemeClr val="dk1"/>
              </a:buClr>
              <a:buSzPts val="2000"/>
              <a:buFont typeface="Montserrat"/>
              <a:buChar char="•"/>
              <a:defRPr b="0" i="0" sz="2000" u="none" cap="none" strike="noStrike">
                <a:solidFill>
                  <a:schemeClr val="dk1"/>
                </a:solidFill>
                <a:latin typeface="Montserrat"/>
                <a:ea typeface="Montserrat"/>
                <a:cs typeface="Montserrat"/>
                <a:sym typeface="Montserrat"/>
              </a:defRPr>
            </a:lvl5pPr>
            <a:lvl6pPr indent="-355600" lvl="5" marL="2743200" marR="0" rtl="0" algn="l">
              <a:lnSpc>
                <a:spcPct val="115000"/>
              </a:lnSpc>
              <a:spcBef>
                <a:spcPts val="500"/>
              </a:spcBef>
              <a:spcAft>
                <a:spcPts val="0"/>
              </a:spcAft>
              <a:buClr>
                <a:schemeClr val="dk1"/>
              </a:buClr>
              <a:buSzPts val="2000"/>
              <a:buFont typeface="Montserrat"/>
              <a:buChar char="•"/>
              <a:defRPr b="0" i="0" sz="2000" u="none" cap="none" strike="noStrike">
                <a:solidFill>
                  <a:schemeClr val="dk1"/>
                </a:solidFill>
                <a:latin typeface="Montserrat"/>
                <a:ea typeface="Montserrat"/>
                <a:cs typeface="Montserrat"/>
                <a:sym typeface="Montserrat"/>
              </a:defRPr>
            </a:lvl6pPr>
            <a:lvl7pPr indent="-355600" lvl="6" marL="3200400" marR="0" rtl="0" algn="l">
              <a:lnSpc>
                <a:spcPct val="115000"/>
              </a:lnSpc>
              <a:spcBef>
                <a:spcPts val="500"/>
              </a:spcBef>
              <a:spcAft>
                <a:spcPts val="0"/>
              </a:spcAft>
              <a:buClr>
                <a:schemeClr val="dk1"/>
              </a:buClr>
              <a:buSzPts val="2000"/>
              <a:buFont typeface="Montserrat"/>
              <a:buChar char="•"/>
              <a:defRPr b="0" i="0" sz="2000" u="none" cap="none" strike="noStrike">
                <a:solidFill>
                  <a:schemeClr val="dk1"/>
                </a:solidFill>
                <a:latin typeface="Montserrat"/>
                <a:ea typeface="Montserrat"/>
                <a:cs typeface="Montserrat"/>
                <a:sym typeface="Montserrat"/>
              </a:defRPr>
            </a:lvl7pPr>
            <a:lvl8pPr indent="-355600" lvl="7" marL="3657600" marR="0" rtl="0" algn="l">
              <a:lnSpc>
                <a:spcPct val="115000"/>
              </a:lnSpc>
              <a:spcBef>
                <a:spcPts val="500"/>
              </a:spcBef>
              <a:spcAft>
                <a:spcPts val="0"/>
              </a:spcAft>
              <a:buClr>
                <a:schemeClr val="dk1"/>
              </a:buClr>
              <a:buSzPts val="2000"/>
              <a:buFont typeface="Montserrat"/>
              <a:buChar char="•"/>
              <a:defRPr b="0" i="0" sz="2000" u="none" cap="none" strike="noStrike">
                <a:solidFill>
                  <a:schemeClr val="dk1"/>
                </a:solidFill>
                <a:latin typeface="Montserrat"/>
                <a:ea typeface="Montserrat"/>
                <a:cs typeface="Montserrat"/>
                <a:sym typeface="Montserrat"/>
              </a:defRPr>
            </a:lvl8pPr>
            <a:lvl9pPr indent="-355600" lvl="8" marL="4114800" marR="0" rtl="0" algn="l">
              <a:lnSpc>
                <a:spcPct val="115000"/>
              </a:lnSpc>
              <a:spcBef>
                <a:spcPts val="500"/>
              </a:spcBef>
              <a:spcAft>
                <a:spcPts val="0"/>
              </a:spcAft>
              <a:buClr>
                <a:schemeClr val="dk1"/>
              </a:buClr>
              <a:buSzPts val="2000"/>
              <a:buFont typeface="Montserrat"/>
              <a:buChar char="•"/>
              <a:defRPr b="0" i="0" sz="2000" u="none" cap="none" strike="noStrike">
                <a:solidFill>
                  <a:schemeClr val="dk1"/>
                </a:solidFill>
                <a:latin typeface="Montserrat"/>
                <a:ea typeface="Montserrat"/>
                <a:cs typeface="Montserrat"/>
                <a:sym typeface="Montserrat"/>
              </a:defRPr>
            </a:lvl9pPr>
          </a:lstStyle>
          <a:p/>
        </p:txBody>
      </p:sp>
      <p:sp>
        <p:nvSpPr>
          <p:cNvPr id="107" name="Google Shape;107;p12"/>
          <p:cNvSpPr txBox="1"/>
          <p:nvPr>
            <p:ph idx="2" type="body"/>
          </p:nvPr>
        </p:nvSpPr>
        <p:spPr>
          <a:xfrm>
            <a:off x="839788" y="1373852"/>
            <a:ext cx="3932237" cy="4630558"/>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15000"/>
              </a:lnSpc>
              <a:spcBef>
                <a:spcPts val="1000"/>
              </a:spcBef>
              <a:spcAft>
                <a:spcPts val="0"/>
              </a:spcAft>
              <a:buClr>
                <a:schemeClr val="dk1"/>
              </a:buClr>
              <a:buSzPts val="1600"/>
              <a:buFont typeface="Montserrat"/>
              <a:buNone/>
              <a:defRPr b="0" i="0" sz="1600" u="none" cap="none" strike="noStrike">
                <a:solidFill>
                  <a:schemeClr val="dk1"/>
                </a:solidFill>
                <a:latin typeface="Montserrat"/>
                <a:ea typeface="Montserrat"/>
                <a:cs typeface="Montserrat"/>
                <a:sym typeface="Montserrat"/>
              </a:defRPr>
            </a:lvl1pPr>
            <a:lvl2pPr indent="-228600" lvl="1" marL="914400" marR="0" rtl="0" algn="l">
              <a:lnSpc>
                <a:spcPct val="115000"/>
              </a:lnSpc>
              <a:spcBef>
                <a:spcPts val="500"/>
              </a:spcBef>
              <a:spcAft>
                <a:spcPts val="0"/>
              </a:spcAft>
              <a:buClr>
                <a:schemeClr val="dk1"/>
              </a:buClr>
              <a:buSzPts val="1400"/>
              <a:buFont typeface="Montserrat"/>
              <a:buNone/>
              <a:defRPr b="0" i="0" sz="1400" u="none" cap="none" strike="noStrike">
                <a:solidFill>
                  <a:schemeClr val="dk1"/>
                </a:solidFill>
                <a:latin typeface="Montserrat"/>
                <a:ea typeface="Montserrat"/>
                <a:cs typeface="Montserrat"/>
                <a:sym typeface="Montserrat"/>
              </a:defRPr>
            </a:lvl2pPr>
            <a:lvl3pPr indent="-228600" lvl="2" marL="1371600" marR="0" rtl="0" algn="l">
              <a:lnSpc>
                <a:spcPct val="115000"/>
              </a:lnSpc>
              <a:spcBef>
                <a:spcPts val="500"/>
              </a:spcBef>
              <a:spcAft>
                <a:spcPts val="0"/>
              </a:spcAft>
              <a:buClr>
                <a:schemeClr val="dk1"/>
              </a:buClr>
              <a:buSzPts val="1200"/>
              <a:buFont typeface="Montserrat"/>
              <a:buNone/>
              <a:defRPr b="0" i="0" sz="1200" u="none" cap="none" strike="noStrike">
                <a:solidFill>
                  <a:schemeClr val="dk1"/>
                </a:solidFill>
                <a:latin typeface="Montserrat"/>
                <a:ea typeface="Montserrat"/>
                <a:cs typeface="Montserrat"/>
                <a:sym typeface="Montserrat"/>
              </a:defRPr>
            </a:lvl3pPr>
            <a:lvl4pPr indent="-228600" lvl="3" marL="1828800" marR="0" rtl="0" algn="l">
              <a:lnSpc>
                <a:spcPct val="115000"/>
              </a:lnSpc>
              <a:spcBef>
                <a:spcPts val="500"/>
              </a:spcBef>
              <a:spcAft>
                <a:spcPts val="0"/>
              </a:spcAft>
              <a:buClr>
                <a:schemeClr val="dk1"/>
              </a:buClr>
              <a:buSzPts val="1000"/>
              <a:buFont typeface="Montserrat"/>
              <a:buNone/>
              <a:defRPr b="0" i="0" sz="1000" u="none" cap="none" strike="noStrike">
                <a:solidFill>
                  <a:schemeClr val="dk1"/>
                </a:solidFill>
                <a:latin typeface="Montserrat"/>
                <a:ea typeface="Montserrat"/>
                <a:cs typeface="Montserrat"/>
                <a:sym typeface="Montserrat"/>
              </a:defRPr>
            </a:lvl4pPr>
            <a:lvl5pPr indent="-228600" lvl="4" marL="2286000" marR="0" rtl="0" algn="l">
              <a:lnSpc>
                <a:spcPct val="115000"/>
              </a:lnSpc>
              <a:spcBef>
                <a:spcPts val="500"/>
              </a:spcBef>
              <a:spcAft>
                <a:spcPts val="0"/>
              </a:spcAft>
              <a:buClr>
                <a:schemeClr val="dk1"/>
              </a:buClr>
              <a:buSzPts val="1000"/>
              <a:buFont typeface="Montserrat"/>
              <a:buNone/>
              <a:defRPr b="0" i="0" sz="1000" u="none" cap="none" strike="noStrike">
                <a:solidFill>
                  <a:schemeClr val="dk1"/>
                </a:solidFill>
                <a:latin typeface="Montserrat"/>
                <a:ea typeface="Montserrat"/>
                <a:cs typeface="Montserrat"/>
                <a:sym typeface="Montserrat"/>
              </a:defRPr>
            </a:lvl5pPr>
            <a:lvl6pPr indent="-228600" lvl="5" marL="2743200" marR="0" rtl="0" algn="l">
              <a:lnSpc>
                <a:spcPct val="115000"/>
              </a:lnSpc>
              <a:spcBef>
                <a:spcPts val="500"/>
              </a:spcBef>
              <a:spcAft>
                <a:spcPts val="0"/>
              </a:spcAft>
              <a:buClr>
                <a:schemeClr val="dk1"/>
              </a:buClr>
              <a:buSzPts val="1000"/>
              <a:buFont typeface="Montserrat"/>
              <a:buNone/>
              <a:defRPr b="0" i="0" sz="1000" u="none" cap="none" strike="noStrike">
                <a:solidFill>
                  <a:schemeClr val="dk1"/>
                </a:solidFill>
                <a:latin typeface="Montserrat"/>
                <a:ea typeface="Montserrat"/>
                <a:cs typeface="Montserrat"/>
                <a:sym typeface="Montserrat"/>
              </a:defRPr>
            </a:lvl6pPr>
            <a:lvl7pPr indent="-228600" lvl="6" marL="3200400" marR="0" rtl="0" algn="l">
              <a:lnSpc>
                <a:spcPct val="115000"/>
              </a:lnSpc>
              <a:spcBef>
                <a:spcPts val="500"/>
              </a:spcBef>
              <a:spcAft>
                <a:spcPts val="0"/>
              </a:spcAft>
              <a:buClr>
                <a:schemeClr val="dk1"/>
              </a:buClr>
              <a:buSzPts val="1000"/>
              <a:buFont typeface="Montserrat"/>
              <a:buNone/>
              <a:defRPr b="0" i="0" sz="1000" u="none" cap="none" strike="noStrike">
                <a:solidFill>
                  <a:schemeClr val="dk1"/>
                </a:solidFill>
                <a:latin typeface="Montserrat"/>
                <a:ea typeface="Montserrat"/>
                <a:cs typeface="Montserrat"/>
                <a:sym typeface="Montserrat"/>
              </a:defRPr>
            </a:lvl7pPr>
            <a:lvl8pPr indent="-228600" lvl="7" marL="3657600" marR="0" rtl="0" algn="l">
              <a:lnSpc>
                <a:spcPct val="115000"/>
              </a:lnSpc>
              <a:spcBef>
                <a:spcPts val="500"/>
              </a:spcBef>
              <a:spcAft>
                <a:spcPts val="0"/>
              </a:spcAft>
              <a:buClr>
                <a:schemeClr val="dk1"/>
              </a:buClr>
              <a:buSzPts val="1000"/>
              <a:buFont typeface="Montserrat"/>
              <a:buNone/>
              <a:defRPr b="0" i="0" sz="1000" u="none" cap="none" strike="noStrike">
                <a:solidFill>
                  <a:schemeClr val="dk1"/>
                </a:solidFill>
                <a:latin typeface="Montserrat"/>
                <a:ea typeface="Montserrat"/>
                <a:cs typeface="Montserrat"/>
                <a:sym typeface="Montserrat"/>
              </a:defRPr>
            </a:lvl8pPr>
            <a:lvl9pPr indent="-228600" lvl="8" marL="4114800" marR="0" rtl="0" algn="l">
              <a:lnSpc>
                <a:spcPct val="115000"/>
              </a:lnSpc>
              <a:spcBef>
                <a:spcPts val="500"/>
              </a:spcBef>
              <a:spcAft>
                <a:spcPts val="0"/>
              </a:spcAft>
              <a:buClr>
                <a:schemeClr val="dk1"/>
              </a:buClr>
              <a:buSzPts val="1000"/>
              <a:buFont typeface="Montserrat"/>
              <a:buNone/>
              <a:defRPr b="0" i="0" sz="1000" u="none" cap="none" strike="noStrike">
                <a:solidFill>
                  <a:schemeClr val="dk1"/>
                </a:solidFill>
                <a:latin typeface="Montserrat"/>
                <a:ea typeface="Montserrat"/>
                <a:cs typeface="Montserrat"/>
                <a:sym typeface="Montserrat"/>
              </a:defRPr>
            </a:lvl9pPr>
          </a:lstStyle>
          <a:p/>
        </p:txBody>
      </p:sp>
      <p:sp>
        <p:nvSpPr>
          <p:cNvPr id="108" name="Google Shape;108;p12"/>
          <p:cNvSpPr txBox="1"/>
          <p:nvPr/>
        </p:nvSpPr>
        <p:spPr>
          <a:xfrm>
            <a:off x="10265664" y="6574604"/>
            <a:ext cx="1925447" cy="307777"/>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400"/>
              <a:buFont typeface="Arial"/>
              <a:buNone/>
            </a:pPr>
            <a:r>
              <a:rPr b="1" i="0" lang="en-GB" sz="1400" u="none" cap="none" strike="noStrike">
                <a:solidFill>
                  <a:schemeClr val="accent1"/>
                </a:solidFill>
                <a:latin typeface="Montserrat"/>
                <a:ea typeface="Montserrat"/>
                <a:cs typeface="Montserrat"/>
                <a:sym typeface="Montserrat"/>
              </a:rPr>
              <a:t>Slide </a:t>
            </a:r>
            <a:fld id="{00000000-1234-1234-1234-123412341234}" type="slidenum">
              <a:rPr b="1" i="0" lang="en-GB" sz="1400" u="none" cap="none" strike="noStrike">
                <a:solidFill>
                  <a:schemeClr val="accent1"/>
                </a:solidFill>
                <a:latin typeface="Montserrat"/>
                <a:ea typeface="Montserrat"/>
                <a:cs typeface="Montserrat"/>
                <a:sym typeface="Montserrat"/>
              </a:rPr>
              <a:t>‹#›</a:t>
            </a:fld>
            <a:endParaRPr b="1" i="0" sz="1400" u="none" cap="none" strike="noStrike">
              <a:solidFill>
                <a:schemeClr val="accent1"/>
              </a:solidFill>
              <a:latin typeface="Montserrat"/>
              <a:ea typeface="Montserrat"/>
              <a:cs typeface="Montserrat"/>
              <a:sym typeface="Montserrat"/>
            </a:endParaRPr>
          </a:p>
        </p:txBody>
      </p:sp>
      <p:sp>
        <p:nvSpPr>
          <p:cNvPr id="109" name="Google Shape;109;p12"/>
          <p:cNvSpPr txBox="1"/>
          <p:nvPr>
            <p:ph type="title"/>
          </p:nvPr>
        </p:nvSpPr>
        <p:spPr>
          <a:xfrm>
            <a:off x="176048" y="175939"/>
            <a:ext cx="9386864" cy="779002"/>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lt1"/>
              </a:buClr>
              <a:buSzPts val="4400"/>
              <a:buFont typeface="Montserrat"/>
              <a:buNone/>
              <a:defRPr b="0" i="0" sz="4400" u="none" cap="none" strike="noStrike">
                <a:solidFill>
                  <a:schemeClr val="lt1"/>
                </a:solidFill>
                <a:latin typeface="Montserrat"/>
                <a:ea typeface="Montserrat"/>
                <a:cs typeface="Montserrat"/>
                <a:sym typeface="Montserrat"/>
              </a:defRPr>
            </a:lvl1pPr>
            <a:lvl2pPr lvl="1" marR="0" rtl="0" algn="l">
              <a:lnSpc>
                <a:spcPct val="100000"/>
              </a:lnSpc>
              <a:spcBef>
                <a:spcPts val="0"/>
              </a:spcBef>
              <a:spcAft>
                <a:spcPts val="0"/>
              </a:spcAft>
              <a:buClr>
                <a:srgbClr val="000000"/>
              </a:buClr>
              <a:buSzPts val="1400"/>
              <a:buFont typeface="Montserrat"/>
              <a:buNone/>
              <a:defRPr b="0" i="0" sz="1800" u="none" cap="none" strike="noStrike">
                <a:solidFill>
                  <a:srgbClr val="000000"/>
                </a:solidFill>
                <a:latin typeface="Montserrat"/>
                <a:ea typeface="Montserrat"/>
                <a:cs typeface="Montserrat"/>
                <a:sym typeface="Montserrat"/>
              </a:defRPr>
            </a:lvl2pPr>
            <a:lvl3pPr lvl="2" marR="0" rtl="0" algn="l">
              <a:lnSpc>
                <a:spcPct val="100000"/>
              </a:lnSpc>
              <a:spcBef>
                <a:spcPts val="0"/>
              </a:spcBef>
              <a:spcAft>
                <a:spcPts val="0"/>
              </a:spcAft>
              <a:buClr>
                <a:srgbClr val="000000"/>
              </a:buClr>
              <a:buSzPts val="1400"/>
              <a:buFont typeface="Montserrat"/>
              <a:buNone/>
              <a:defRPr b="0" i="0" sz="1800" u="none" cap="none" strike="noStrike">
                <a:solidFill>
                  <a:srgbClr val="000000"/>
                </a:solidFill>
                <a:latin typeface="Montserrat"/>
                <a:ea typeface="Montserrat"/>
                <a:cs typeface="Montserrat"/>
                <a:sym typeface="Montserrat"/>
              </a:defRPr>
            </a:lvl3pPr>
            <a:lvl4pPr lvl="3" marR="0" rtl="0" algn="l">
              <a:lnSpc>
                <a:spcPct val="100000"/>
              </a:lnSpc>
              <a:spcBef>
                <a:spcPts val="0"/>
              </a:spcBef>
              <a:spcAft>
                <a:spcPts val="0"/>
              </a:spcAft>
              <a:buClr>
                <a:srgbClr val="000000"/>
              </a:buClr>
              <a:buSzPts val="1400"/>
              <a:buFont typeface="Montserrat"/>
              <a:buNone/>
              <a:defRPr b="0" i="0" sz="1800" u="none" cap="none" strike="noStrike">
                <a:solidFill>
                  <a:srgbClr val="000000"/>
                </a:solidFill>
                <a:latin typeface="Montserrat"/>
                <a:ea typeface="Montserrat"/>
                <a:cs typeface="Montserrat"/>
                <a:sym typeface="Montserrat"/>
              </a:defRPr>
            </a:lvl4pPr>
            <a:lvl5pPr lvl="4" marR="0" rtl="0" algn="l">
              <a:lnSpc>
                <a:spcPct val="100000"/>
              </a:lnSpc>
              <a:spcBef>
                <a:spcPts val="0"/>
              </a:spcBef>
              <a:spcAft>
                <a:spcPts val="0"/>
              </a:spcAft>
              <a:buClr>
                <a:srgbClr val="000000"/>
              </a:buClr>
              <a:buSzPts val="1400"/>
              <a:buFont typeface="Montserrat"/>
              <a:buNone/>
              <a:defRPr b="0" i="0" sz="1800" u="none" cap="none" strike="noStrike">
                <a:solidFill>
                  <a:srgbClr val="000000"/>
                </a:solidFill>
                <a:latin typeface="Montserrat"/>
                <a:ea typeface="Montserrat"/>
                <a:cs typeface="Montserrat"/>
                <a:sym typeface="Montserrat"/>
              </a:defRPr>
            </a:lvl5pPr>
            <a:lvl6pPr lvl="5" marR="0" rtl="0" algn="l">
              <a:lnSpc>
                <a:spcPct val="100000"/>
              </a:lnSpc>
              <a:spcBef>
                <a:spcPts val="0"/>
              </a:spcBef>
              <a:spcAft>
                <a:spcPts val="0"/>
              </a:spcAft>
              <a:buClr>
                <a:srgbClr val="000000"/>
              </a:buClr>
              <a:buSzPts val="1400"/>
              <a:buFont typeface="Montserrat"/>
              <a:buNone/>
              <a:defRPr b="0" i="0" sz="1800" u="none" cap="none" strike="noStrike">
                <a:solidFill>
                  <a:srgbClr val="000000"/>
                </a:solidFill>
                <a:latin typeface="Montserrat"/>
                <a:ea typeface="Montserrat"/>
                <a:cs typeface="Montserrat"/>
                <a:sym typeface="Montserrat"/>
              </a:defRPr>
            </a:lvl6pPr>
            <a:lvl7pPr lvl="6" marR="0" rtl="0" algn="l">
              <a:lnSpc>
                <a:spcPct val="100000"/>
              </a:lnSpc>
              <a:spcBef>
                <a:spcPts val="0"/>
              </a:spcBef>
              <a:spcAft>
                <a:spcPts val="0"/>
              </a:spcAft>
              <a:buClr>
                <a:srgbClr val="000000"/>
              </a:buClr>
              <a:buSzPts val="1400"/>
              <a:buFont typeface="Montserrat"/>
              <a:buNone/>
              <a:defRPr b="0" i="0" sz="1800" u="none" cap="none" strike="noStrike">
                <a:solidFill>
                  <a:srgbClr val="000000"/>
                </a:solidFill>
                <a:latin typeface="Montserrat"/>
                <a:ea typeface="Montserrat"/>
                <a:cs typeface="Montserrat"/>
                <a:sym typeface="Montserrat"/>
              </a:defRPr>
            </a:lvl7pPr>
            <a:lvl8pPr lvl="7" marR="0" rtl="0" algn="l">
              <a:lnSpc>
                <a:spcPct val="100000"/>
              </a:lnSpc>
              <a:spcBef>
                <a:spcPts val="0"/>
              </a:spcBef>
              <a:spcAft>
                <a:spcPts val="0"/>
              </a:spcAft>
              <a:buClr>
                <a:srgbClr val="000000"/>
              </a:buClr>
              <a:buSzPts val="1400"/>
              <a:buFont typeface="Montserrat"/>
              <a:buNone/>
              <a:defRPr b="0" i="0" sz="1800" u="none" cap="none" strike="noStrike">
                <a:solidFill>
                  <a:srgbClr val="000000"/>
                </a:solidFill>
                <a:latin typeface="Montserrat"/>
                <a:ea typeface="Montserrat"/>
                <a:cs typeface="Montserrat"/>
                <a:sym typeface="Montserrat"/>
              </a:defRPr>
            </a:lvl8pPr>
            <a:lvl9pPr lvl="8" marR="0" rtl="0" algn="l">
              <a:lnSpc>
                <a:spcPct val="100000"/>
              </a:lnSpc>
              <a:spcBef>
                <a:spcPts val="0"/>
              </a:spcBef>
              <a:spcAft>
                <a:spcPts val="0"/>
              </a:spcAft>
              <a:buClr>
                <a:srgbClr val="000000"/>
              </a:buClr>
              <a:buSzPts val="1400"/>
              <a:buFont typeface="Montserrat"/>
              <a:buNone/>
              <a:defRPr b="0" i="0" sz="1800" u="none" cap="none" strike="noStrike">
                <a:solidFill>
                  <a:srgbClr val="000000"/>
                </a:solidFill>
                <a:latin typeface="Montserrat"/>
                <a:ea typeface="Montserrat"/>
                <a:cs typeface="Montserrat"/>
                <a:sym typeface="Montserrat"/>
              </a:defRPr>
            </a:lvl9pPr>
          </a:lstStyle>
          <a:p/>
        </p:txBody>
      </p:sp>
      <p:sp>
        <p:nvSpPr>
          <p:cNvPr id="110" name="Google Shape;110;p12"/>
          <p:cNvSpPr txBox="1"/>
          <p:nvPr/>
        </p:nvSpPr>
        <p:spPr>
          <a:xfrm>
            <a:off x="-24375" y="6562800"/>
            <a:ext cx="5875200" cy="307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en-GB" sz="1400" u="none" cap="none" strike="noStrike">
                <a:solidFill>
                  <a:schemeClr val="accent1"/>
                </a:solidFill>
                <a:latin typeface="Montserrat"/>
                <a:ea typeface="Montserrat"/>
                <a:cs typeface="Montserrat"/>
                <a:sym typeface="Montserrat"/>
              </a:rPr>
              <a:t>SIT TW 2026, 8-10 September 2026</a:t>
            </a:r>
            <a:endParaRPr b="1" i="0" sz="1400" u="none" cap="none" strike="noStrike">
              <a:solidFill>
                <a:schemeClr val="accent1"/>
              </a:solidFill>
              <a:latin typeface="Montserrat"/>
              <a:ea typeface="Montserrat"/>
              <a:cs typeface="Montserrat"/>
              <a:sym typeface="Montserrat"/>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47.png"/><Relationship Id="rId2" Type="http://schemas.openxmlformats.org/officeDocument/2006/relationships/image" Target="../media/image6.png"/><Relationship Id="rId3" Type="http://schemas.openxmlformats.org/officeDocument/2006/relationships/slideLayout" Target="../slideLayouts/slideLayout1.xml"/><Relationship Id="rId4" Type="http://schemas.openxmlformats.org/officeDocument/2006/relationships/slideLayout" Target="../slideLayouts/slideLayout2.xml"/><Relationship Id="rId9" Type="http://schemas.openxmlformats.org/officeDocument/2006/relationships/theme" Target="../theme/theme3.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s>
</file>

<file path=ppt/slideMasters/_rels/slideMaster2.xml.rels><?xml version="1.0" encoding="UTF-8" standalone="yes"?><Relationships xmlns="http://schemas.openxmlformats.org/package/2006/relationships"><Relationship Id="rId1" Type="http://schemas.openxmlformats.org/officeDocument/2006/relationships/image" Target="../media/image47.png"/><Relationship Id="rId2" Type="http://schemas.openxmlformats.org/officeDocument/2006/relationships/image" Target="../media/image6.png"/><Relationship Id="rId3" Type="http://schemas.openxmlformats.org/officeDocument/2006/relationships/slideLayout" Target="../slideLayouts/slideLayout7.xml"/><Relationship Id="rId4" Type="http://schemas.openxmlformats.org/officeDocument/2006/relationships/slideLayout" Target="../slideLayouts/slideLayout8.xml"/><Relationship Id="rId5" Type="http://schemas.openxmlformats.org/officeDocument/2006/relationships/slideLayout" Target="../slideLayouts/slideLayout9.xml"/><Relationship Id="rId6" Type="http://schemas.openxmlformats.org/officeDocument/2006/relationships/slideLayout" Target="../slideLayouts/slideLayout10.xml"/><Relationship Id="rId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
          <p:cNvSpPr/>
          <p:nvPr/>
        </p:nvSpPr>
        <p:spPr>
          <a:xfrm>
            <a:off x="0" y="1"/>
            <a:ext cx="12192000" cy="1037492"/>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2"/>
              </a:solidFill>
              <a:latin typeface="Arial"/>
              <a:ea typeface="Arial"/>
              <a:cs typeface="Arial"/>
              <a:sym typeface="Arial"/>
            </a:endParaRPr>
          </a:p>
        </p:txBody>
      </p:sp>
      <p:pic>
        <p:nvPicPr>
          <p:cNvPr id="7" name="Google Shape;7;p1"/>
          <p:cNvPicPr preferRelativeResize="0"/>
          <p:nvPr/>
        </p:nvPicPr>
        <p:blipFill rotWithShape="1">
          <a:blip r:embed="rId1">
            <a:alphaModFix amt="34000"/>
          </a:blip>
          <a:srcRect b="35419" l="51339" r="-2839" t="39269"/>
          <a:stretch/>
        </p:blipFill>
        <p:spPr>
          <a:xfrm flipH="1">
            <a:off x="9304422" y="0"/>
            <a:ext cx="2887578" cy="1037492"/>
          </a:xfrm>
          <a:prstGeom prst="rect">
            <a:avLst/>
          </a:prstGeom>
          <a:noFill/>
          <a:ln>
            <a:noFill/>
          </a:ln>
        </p:spPr>
      </p:pic>
      <p:pic>
        <p:nvPicPr>
          <p:cNvPr id="8" name="Google Shape;8;p1"/>
          <p:cNvPicPr preferRelativeResize="0"/>
          <p:nvPr/>
        </p:nvPicPr>
        <p:blipFill rotWithShape="1">
          <a:blip r:embed="rId2">
            <a:alphaModFix/>
          </a:blip>
          <a:srcRect b="0" l="0" r="0" t="0"/>
          <a:stretch/>
        </p:blipFill>
        <p:spPr>
          <a:xfrm>
            <a:off x="9791700" y="111656"/>
            <a:ext cx="2027900" cy="803439"/>
          </a:xfrm>
          <a:prstGeom prst="rect">
            <a:avLst/>
          </a:prstGeom>
          <a:noFill/>
          <a:ln>
            <a:noFill/>
          </a:ln>
          <a:effectLst>
            <a:outerShdw blurRad="50800" rotWithShape="0" algn="tl" dir="2700000" dist="38100">
              <a:srgbClr val="000000">
                <a:alpha val="40000"/>
              </a:srgbClr>
            </a:outerShdw>
          </a:effectLst>
        </p:spPr>
      </p:pic>
      <p:sp>
        <p:nvSpPr>
          <p:cNvPr id="9" name="Google Shape;9;p1"/>
          <p:cNvSpPr/>
          <p:nvPr/>
        </p:nvSpPr>
        <p:spPr>
          <a:xfrm>
            <a:off x="-1778" y="6574604"/>
            <a:ext cx="12193777" cy="283396"/>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2"/>
              </a:solidFill>
              <a:latin typeface="Arial"/>
              <a:ea typeface="Arial"/>
              <a:cs typeface="Arial"/>
              <a:sym typeface="Arial"/>
            </a:endParaRPr>
          </a:p>
        </p:txBody>
      </p:sp>
      <p:sp>
        <p:nvSpPr>
          <p:cNvPr id="10" name="Google Shape;10;p1"/>
          <p:cNvSpPr/>
          <p:nvPr/>
        </p:nvSpPr>
        <p:spPr>
          <a:xfrm flipH="1" rot="10800000">
            <a:off x="-4504" y="6540436"/>
            <a:ext cx="12196504" cy="59527"/>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2"/>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48" r:id="rId3"/>
    <p:sldLayoutId id="2147483649" r:id="rId4"/>
    <p:sldLayoutId id="2147483650" r:id="rId5"/>
    <p:sldLayoutId id="2147483651" r:id="rId6"/>
    <p:sldLayoutId id="2147483652" r:id="rId7"/>
    <p:sldLayoutId id="2147483653" r:id="rId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63" name="Shape 63"/>
        <p:cNvGrpSpPr/>
        <p:nvPr/>
      </p:nvGrpSpPr>
      <p:grpSpPr>
        <a:xfrm>
          <a:off x="0" y="0"/>
          <a:ext cx="0" cy="0"/>
          <a:chOff x="0" y="0"/>
          <a:chExt cx="0" cy="0"/>
        </a:xfrm>
      </p:grpSpPr>
      <p:sp>
        <p:nvSpPr>
          <p:cNvPr id="64" name="Google Shape;64;p8"/>
          <p:cNvSpPr/>
          <p:nvPr/>
        </p:nvSpPr>
        <p:spPr>
          <a:xfrm>
            <a:off x="0" y="1"/>
            <a:ext cx="12192000" cy="1037492"/>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2"/>
              </a:solidFill>
              <a:latin typeface="Arial"/>
              <a:ea typeface="Arial"/>
              <a:cs typeface="Arial"/>
              <a:sym typeface="Arial"/>
            </a:endParaRPr>
          </a:p>
        </p:txBody>
      </p:sp>
      <p:pic>
        <p:nvPicPr>
          <p:cNvPr id="65" name="Google Shape;65;p8"/>
          <p:cNvPicPr preferRelativeResize="0"/>
          <p:nvPr/>
        </p:nvPicPr>
        <p:blipFill rotWithShape="1">
          <a:blip r:embed="rId1">
            <a:alphaModFix amt="34000"/>
          </a:blip>
          <a:srcRect b="35419" l="51339" r="-2839" t="39269"/>
          <a:stretch/>
        </p:blipFill>
        <p:spPr>
          <a:xfrm flipH="1">
            <a:off x="9304422" y="0"/>
            <a:ext cx="2887578" cy="1037492"/>
          </a:xfrm>
          <a:prstGeom prst="rect">
            <a:avLst/>
          </a:prstGeom>
          <a:noFill/>
          <a:ln>
            <a:noFill/>
          </a:ln>
        </p:spPr>
      </p:pic>
      <p:pic>
        <p:nvPicPr>
          <p:cNvPr id="66" name="Google Shape;66;p8"/>
          <p:cNvPicPr preferRelativeResize="0"/>
          <p:nvPr/>
        </p:nvPicPr>
        <p:blipFill rotWithShape="1">
          <a:blip r:embed="rId2">
            <a:alphaModFix/>
          </a:blip>
          <a:srcRect b="0" l="0" r="0" t="0"/>
          <a:stretch/>
        </p:blipFill>
        <p:spPr>
          <a:xfrm>
            <a:off x="9791700" y="111656"/>
            <a:ext cx="2027900" cy="803439"/>
          </a:xfrm>
          <a:prstGeom prst="rect">
            <a:avLst/>
          </a:prstGeom>
          <a:noFill/>
          <a:ln>
            <a:noFill/>
          </a:ln>
          <a:effectLst>
            <a:outerShdw blurRad="50800" rotWithShape="0" algn="tl" dir="2700000" dist="38100">
              <a:srgbClr val="000000">
                <a:alpha val="40000"/>
              </a:srgbClr>
            </a:outerShdw>
          </a:effectLst>
        </p:spPr>
      </p:pic>
      <p:sp>
        <p:nvSpPr>
          <p:cNvPr id="67" name="Google Shape;67;p8"/>
          <p:cNvSpPr/>
          <p:nvPr/>
        </p:nvSpPr>
        <p:spPr>
          <a:xfrm>
            <a:off x="-1778" y="6574604"/>
            <a:ext cx="12193777" cy="283396"/>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2"/>
              </a:solidFill>
              <a:latin typeface="Arial"/>
              <a:ea typeface="Arial"/>
              <a:cs typeface="Arial"/>
              <a:sym typeface="Arial"/>
            </a:endParaRPr>
          </a:p>
        </p:txBody>
      </p:sp>
      <p:sp>
        <p:nvSpPr>
          <p:cNvPr id="68" name="Google Shape;68;p8"/>
          <p:cNvSpPr/>
          <p:nvPr/>
        </p:nvSpPr>
        <p:spPr>
          <a:xfrm flipH="1" rot="10800000">
            <a:off x="-4504" y="6540436"/>
            <a:ext cx="12196504" cy="59527"/>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2"/>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54" r:id="rId3"/>
    <p:sldLayoutId id="2147483655" r:id="rId4"/>
    <p:sldLayoutId id="2147483656" r:id="rId5"/>
    <p:sldLayoutId id="2147483657" r:id="rId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3.jpg"/><Relationship Id="rId4" Type="http://schemas.openxmlformats.org/officeDocument/2006/relationships/image" Target="../media/image16.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21.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7.xml"/><Relationship Id="rId3" Type="http://schemas.openxmlformats.org/officeDocument/2006/relationships/image" Target="../media/image18.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8.xml"/><Relationship Id="rId3" Type="http://schemas.openxmlformats.org/officeDocument/2006/relationships/image" Target="../media/image1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 Id="rId3" Type="http://schemas.openxmlformats.org/officeDocument/2006/relationships/image" Target="../media/image15.jpg"/><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1.xml"/><Relationship Id="rId3" Type="http://schemas.openxmlformats.org/officeDocument/2006/relationships/image" Target="../media/image20.png"/><Relationship Id="rId4" Type="http://schemas.openxmlformats.org/officeDocument/2006/relationships/image" Target="../media/image19.png"/><Relationship Id="rId10" Type="http://schemas.openxmlformats.org/officeDocument/2006/relationships/image" Target="../media/image24.jpg"/><Relationship Id="rId9" Type="http://schemas.openxmlformats.org/officeDocument/2006/relationships/image" Target="../media/image23.png"/><Relationship Id="rId5" Type="http://schemas.openxmlformats.org/officeDocument/2006/relationships/image" Target="../media/image27.png"/><Relationship Id="rId6" Type="http://schemas.openxmlformats.org/officeDocument/2006/relationships/image" Target="../media/image25.jpg"/><Relationship Id="rId7" Type="http://schemas.openxmlformats.org/officeDocument/2006/relationships/image" Target="../media/image26.png"/><Relationship Id="rId8" Type="http://schemas.openxmlformats.org/officeDocument/2006/relationships/image" Target="../media/image22.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2.xml"/><Relationship Id="rId3" Type="http://schemas.openxmlformats.org/officeDocument/2006/relationships/image" Target="../media/image20.png"/><Relationship Id="rId4" Type="http://schemas.openxmlformats.org/officeDocument/2006/relationships/image" Target="../media/image19.png"/><Relationship Id="rId10" Type="http://schemas.openxmlformats.org/officeDocument/2006/relationships/image" Target="../media/image24.jpg"/><Relationship Id="rId9" Type="http://schemas.openxmlformats.org/officeDocument/2006/relationships/image" Target="../media/image23.png"/><Relationship Id="rId5" Type="http://schemas.openxmlformats.org/officeDocument/2006/relationships/image" Target="../media/image27.png"/><Relationship Id="rId6" Type="http://schemas.openxmlformats.org/officeDocument/2006/relationships/image" Target="../media/image25.jpg"/><Relationship Id="rId7" Type="http://schemas.openxmlformats.org/officeDocument/2006/relationships/image" Target="../media/image26.png"/><Relationship Id="rId8" Type="http://schemas.openxmlformats.org/officeDocument/2006/relationships/image" Target="../media/image22.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3.xml"/><Relationship Id="rId3" Type="http://schemas.openxmlformats.org/officeDocument/2006/relationships/image" Target="../media/image2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4.xml"/><Relationship Id="rId3" Type="http://schemas.openxmlformats.org/officeDocument/2006/relationships/image" Target="../media/image2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xml"/><Relationship Id="rId3" Type="http://schemas.openxmlformats.org/officeDocument/2006/relationships/image" Target="../media/image29.png"/><Relationship Id="rId4" Type="http://schemas.openxmlformats.org/officeDocument/2006/relationships/image" Target="../media/image2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 Id="rId3" Type="http://schemas.openxmlformats.org/officeDocument/2006/relationships/image" Target="../media/image15.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7.xml"/><Relationship Id="rId3" Type="http://schemas.openxmlformats.org/officeDocument/2006/relationships/image" Target="../media/image15.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9.xml"/><Relationship Id="rId3" Type="http://schemas.openxmlformats.org/officeDocument/2006/relationships/image" Target="../media/image35.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0.xml"/><Relationship Id="rId3" Type="http://schemas.openxmlformats.org/officeDocument/2006/relationships/image" Target="../media/image1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1.xml"/><Relationship Id="rId3" Type="http://schemas.openxmlformats.org/officeDocument/2006/relationships/image" Target="../media/image30.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2.xml"/><Relationship Id="rId3" Type="http://schemas.openxmlformats.org/officeDocument/2006/relationships/image" Target="../media/image30.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3.xml"/><Relationship Id="rId3" Type="http://schemas.openxmlformats.org/officeDocument/2006/relationships/image" Target="../media/image30.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4.xml"/><Relationship Id="rId3" Type="http://schemas.openxmlformats.org/officeDocument/2006/relationships/image" Target="../media/image18.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5.xml"/><Relationship Id="rId3" Type="http://schemas.openxmlformats.org/officeDocument/2006/relationships/image" Target="../media/image34.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37.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37.png"/><Relationship Id="rId4" Type="http://schemas.openxmlformats.org/officeDocument/2006/relationships/image" Target="../media/image32.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31.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3.xml"/><Relationship Id="rId3" Type="http://schemas.openxmlformats.org/officeDocument/2006/relationships/image" Target="../media/image33.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4.xml"/><Relationship Id="rId3" Type="http://schemas.openxmlformats.org/officeDocument/2006/relationships/image" Target="../media/image38.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46.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6.xml"/><Relationship Id="rId3" Type="http://schemas.openxmlformats.org/officeDocument/2006/relationships/image" Target="../media/image39.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image" Target="../media/image41.png"/><Relationship Id="rId4" Type="http://schemas.openxmlformats.org/officeDocument/2006/relationships/image" Target="../media/image42.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4.xml"/><Relationship Id="rId3" Type="http://schemas.openxmlformats.org/officeDocument/2006/relationships/image" Target="../media/image40.png"/><Relationship Id="rId4" Type="http://schemas.openxmlformats.org/officeDocument/2006/relationships/image" Target="../media/image53.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6.xml"/><Relationship Id="rId3" Type="http://schemas.openxmlformats.org/officeDocument/2006/relationships/image" Target="../media/image49.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7.xml"/><Relationship Id="rId3" Type="http://schemas.openxmlformats.org/officeDocument/2006/relationships/image" Target="../media/image52.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8.xml"/><Relationship Id="rId3" Type="http://schemas.openxmlformats.org/officeDocument/2006/relationships/image" Target="../media/image54.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0.xml"/><Relationship Id="rId3" Type="http://schemas.openxmlformats.org/officeDocument/2006/relationships/image" Target="../media/image44.png"/><Relationship Id="rId4" Type="http://schemas.openxmlformats.org/officeDocument/2006/relationships/image" Target="../media/image43.png"/><Relationship Id="rId5" Type="http://schemas.openxmlformats.org/officeDocument/2006/relationships/image" Target="../media/image39.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 Id="rId3" Type="http://schemas.openxmlformats.org/officeDocument/2006/relationships/image" Target="../media/image45.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 Id="rId3" Type="http://schemas.openxmlformats.org/officeDocument/2006/relationships/image" Target="../media/image59.jp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xml"/><Relationship Id="rId3" Type="http://schemas.openxmlformats.org/officeDocument/2006/relationships/image" Target="../media/image50.png"/><Relationship Id="rId4" Type="http://schemas.openxmlformats.org/officeDocument/2006/relationships/image" Target="../media/image51.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5.xml"/><Relationship Id="rId3" Type="http://schemas.openxmlformats.org/officeDocument/2006/relationships/image" Target="../media/image57.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6.xml"/><Relationship Id="rId3" Type="http://schemas.openxmlformats.org/officeDocument/2006/relationships/image" Target="../media/image58.png"/><Relationship Id="rId4" Type="http://schemas.openxmlformats.org/officeDocument/2006/relationships/image" Target="../media/image55.jp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7.xml"/><Relationship Id="rId3" Type="http://schemas.openxmlformats.org/officeDocument/2006/relationships/image" Target="../media/image56.jp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8.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 name="Shape 114"/>
        <p:cNvGrpSpPr/>
        <p:nvPr/>
      </p:nvGrpSpPr>
      <p:grpSpPr>
        <a:xfrm>
          <a:off x="0" y="0"/>
          <a:ext cx="0" cy="0"/>
          <a:chOff x="0" y="0"/>
          <a:chExt cx="0" cy="0"/>
        </a:xfrm>
      </p:grpSpPr>
      <p:sp>
        <p:nvSpPr>
          <p:cNvPr id="115" name="Google Shape;115;p13"/>
          <p:cNvSpPr txBox="1"/>
          <p:nvPr>
            <p:ph type="title"/>
          </p:nvPr>
        </p:nvSpPr>
        <p:spPr>
          <a:xfrm>
            <a:off x="165550" y="472325"/>
            <a:ext cx="8178900" cy="32877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lt1"/>
              </a:buClr>
              <a:buSzPts val="8000"/>
              <a:buFont typeface="Arial"/>
              <a:buNone/>
            </a:pPr>
            <a:r>
              <a:rPr lang="en-GB" sz="6500"/>
              <a:t>Workshop 2: </a:t>
            </a:r>
            <a:endParaRPr sz="6500"/>
          </a:p>
          <a:p>
            <a:pPr indent="0" lvl="0" marL="0" rtl="0" algn="l">
              <a:lnSpc>
                <a:spcPct val="115000"/>
              </a:lnSpc>
              <a:spcBef>
                <a:spcPts val="0"/>
              </a:spcBef>
              <a:spcAft>
                <a:spcPts val="0"/>
              </a:spcAft>
              <a:buClr>
                <a:schemeClr val="lt1"/>
              </a:buClr>
              <a:buSzPts val="8000"/>
              <a:buFont typeface="Arial"/>
              <a:buNone/>
            </a:pPr>
            <a:r>
              <a:rPr lang="en-GB" sz="6500"/>
              <a:t>Water Planet </a:t>
            </a:r>
            <a:endParaRPr sz="6500"/>
          </a:p>
          <a:p>
            <a:pPr indent="0" lvl="0" marL="0" rtl="0" algn="l">
              <a:lnSpc>
                <a:spcPct val="115000"/>
              </a:lnSpc>
              <a:spcBef>
                <a:spcPts val="0"/>
              </a:spcBef>
              <a:spcAft>
                <a:spcPts val="0"/>
              </a:spcAft>
              <a:buClr>
                <a:schemeClr val="lt1"/>
              </a:buClr>
              <a:buSzPts val="8000"/>
              <a:buFont typeface="Arial"/>
              <a:buNone/>
            </a:pPr>
            <a:r>
              <a:t/>
            </a:r>
            <a:endParaRPr sz="6500"/>
          </a:p>
        </p:txBody>
      </p:sp>
      <p:sp>
        <p:nvSpPr>
          <p:cNvPr id="116" name="Google Shape;116;p13"/>
          <p:cNvSpPr/>
          <p:nvPr/>
        </p:nvSpPr>
        <p:spPr>
          <a:xfrm>
            <a:off x="7272909" y="4252807"/>
            <a:ext cx="4833000" cy="2605200"/>
          </a:xfrm>
          <a:prstGeom prst="rect">
            <a:avLst/>
          </a:prstGeom>
          <a:noFill/>
          <a:ln>
            <a:noFill/>
          </a:ln>
        </p:spPr>
        <p:txBody>
          <a:bodyPr anchorCtr="0" anchor="t" bIns="0" lIns="0" spcFirstLastPara="1" rIns="0" wrap="square" tIns="0">
            <a:noAutofit/>
          </a:bodyPr>
          <a:lstStyle/>
          <a:p>
            <a:pPr indent="0" lvl="0" marL="0" marR="0" rtl="0" algn="r">
              <a:lnSpc>
                <a:spcPct val="130000"/>
              </a:lnSpc>
              <a:spcBef>
                <a:spcPts val="0"/>
              </a:spcBef>
              <a:spcAft>
                <a:spcPts val="0"/>
              </a:spcAft>
              <a:buNone/>
            </a:pPr>
            <a:r>
              <a:t/>
            </a:r>
            <a:endParaRPr b="1" sz="2200">
              <a:solidFill>
                <a:schemeClr val="accent1"/>
              </a:solidFill>
              <a:latin typeface="Montserrat"/>
              <a:ea typeface="Montserrat"/>
              <a:cs typeface="Montserrat"/>
              <a:sym typeface="Montserrat"/>
            </a:endParaRPr>
          </a:p>
          <a:p>
            <a:pPr indent="0" lvl="0" marL="0" marR="0" rtl="0" algn="r">
              <a:lnSpc>
                <a:spcPct val="130000"/>
              </a:lnSpc>
              <a:spcBef>
                <a:spcPts val="0"/>
              </a:spcBef>
              <a:spcAft>
                <a:spcPts val="0"/>
              </a:spcAft>
              <a:buNone/>
            </a:pPr>
            <a:r>
              <a:rPr b="1" lang="en-GB" sz="2200">
                <a:solidFill>
                  <a:schemeClr val="accent1"/>
                </a:solidFill>
                <a:latin typeface="Montserrat"/>
                <a:ea typeface="Montserrat"/>
                <a:cs typeface="Montserrat"/>
                <a:sym typeface="Montserrat"/>
              </a:rPr>
              <a:t>Erin Urquhart</a:t>
            </a:r>
            <a:r>
              <a:rPr b="1" i="0" lang="en-GB" sz="2200" u="none" cap="none" strike="noStrike">
                <a:solidFill>
                  <a:schemeClr val="accent1"/>
                </a:solidFill>
                <a:latin typeface="Montserrat"/>
                <a:ea typeface="Montserrat"/>
                <a:cs typeface="Montserrat"/>
                <a:sym typeface="Montserrat"/>
              </a:rPr>
              <a:t>, </a:t>
            </a:r>
            <a:r>
              <a:rPr b="1" lang="en-GB" sz="2200">
                <a:solidFill>
                  <a:schemeClr val="accent1"/>
                </a:solidFill>
                <a:latin typeface="Montserrat"/>
                <a:ea typeface="Montserrat"/>
                <a:cs typeface="Montserrat"/>
                <a:sym typeface="Montserrat"/>
              </a:rPr>
              <a:t>NASA</a:t>
            </a:r>
            <a:endParaRPr>
              <a:latin typeface="Montserrat"/>
              <a:ea typeface="Montserrat"/>
              <a:cs typeface="Montserrat"/>
              <a:sym typeface="Montserrat"/>
            </a:endParaRPr>
          </a:p>
          <a:p>
            <a:pPr indent="0" lvl="0" marL="0" marR="0" rtl="0" algn="r">
              <a:lnSpc>
                <a:spcPct val="130000"/>
              </a:lnSpc>
              <a:spcBef>
                <a:spcPts val="0"/>
              </a:spcBef>
              <a:spcAft>
                <a:spcPts val="0"/>
              </a:spcAft>
              <a:buNone/>
            </a:pPr>
            <a:r>
              <a:rPr b="1" i="0" lang="en-GB" sz="2200" u="none" cap="none" strike="noStrike">
                <a:solidFill>
                  <a:schemeClr val="accent1"/>
                </a:solidFill>
                <a:latin typeface="Montserrat"/>
                <a:ea typeface="Montserrat"/>
                <a:cs typeface="Montserrat"/>
                <a:sym typeface="Montserrat"/>
              </a:rPr>
              <a:t>Agenda Item</a:t>
            </a:r>
            <a:r>
              <a:rPr b="1" lang="en-GB" sz="2200">
                <a:solidFill>
                  <a:schemeClr val="accent1"/>
                </a:solidFill>
                <a:latin typeface="Montserrat"/>
                <a:ea typeface="Montserrat"/>
                <a:cs typeface="Montserrat"/>
                <a:sym typeface="Montserrat"/>
              </a:rPr>
              <a:t> W2</a:t>
            </a:r>
            <a:endParaRPr b="1" sz="2200">
              <a:solidFill>
                <a:schemeClr val="accent1"/>
              </a:solidFill>
              <a:latin typeface="Montserrat"/>
              <a:ea typeface="Montserrat"/>
              <a:cs typeface="Montserrat"/>
              <a:sym typeface="Montserrat"/>
            </a:endParaRPr>
          </a:p>
          <a:p>
            <a:pPr indent="0" lvl="0" marL="0" marR="0" rtl="0" algn="r">
              <a:lnSpc>
                <a:spcPct val="130000"/>
              </a:lnSpc>
              <a:spcBef>
                <a:spcPts val="0"/>
              </a:spcBef>
              <a:spcAft>
                <a:spcPts val="0"/>
              </a:spcAft>
              <a:buNone/>
            </a:pPr>
            <a:r>
              <a:rPr b="1" lang="en-GB" sz="2200">
                <a:solidFill>
                  <a:schemeClr val="accent1"/>
                </a:solidFill>
                <a:latin typeface="Montserrat"/>
                <a:ea typeface="Montserrat"/>
                <a:cs typeface="Montserrat"/>
                <a:sym typeface="Montserrat"/>
              </a:rPr>
              <a:t>SIT TW 2026</a:t>
            </a:r>
            <a:endParaRPr b="1" sz="2200">
              <a:solidFill>
                <a:schemeClr val="accent1"/>
              </a:solidFill>
              <a:latin typeface="Montserrat"/>
              <a:ea typeface="Montserrat"/>
              <a:cs typeface="Montserrat"/>
              <a:sym typeface="Montserrat"/>
            </a:endParaRPr>
          </a:p>
          <a:p>
            <a:pPr indent="0" lvl="0" marL="0" marR="0" rtl="0" algn="r">
              <a:lnSpc>
                <a:spcPct val="130000"/>
              </a:lnSpc>
              <a:spcBef>
                <a:spcPts val="0"/>
              </a:spcBef>
              <a:spcAft>
                <a:spcPts val="0"/>
              </a:spcAft>
              <a:buNone/>
            </a:pPr>
            <a:r>
              <a:rPr b="1" lang="en-GB" sz="2200">
                <a:solidFill>
                  <a:schemeClr val="accent1"/>
                </a:solidFill>
                <a:latin typeface="Montserrat"/>
                <a:ea typeface="Montserrat"/>
                <a:cs typeface="Montserrat"/>
                <a:sym typeface="Montserrat"/>
              </a:rPr>
              <a:t>Washington DC, USA</a:t>
            </a:r>
            <a:endParaRPr b="1" sz="2200">
              <a:solidFill>
                <a:schemeClr val="accent1"/>
              </a:solidFill>
              <a:latin typeface="Montserrat"/>
              <a:ea typeface="Montserrat"/>
              <a:cs typeface="Montserrat"/>
              <a:sym typeface="Montserrat"/>
            </a:endParaRPr>
          </a:p>
          <a:p>
            <a:pPr indent="0" lvl="0" marL="0" marR="0" rtl="0" algn="r">
              <a:lnSpc>
                <a:spcPct val="130000"/>
              </a:lnSpc>
              <a:spcBef>
                <a:spcPts val="0"/>
              </a:spcBef>
              <a:spcAft>
                <a:spcPts val="0"/>
              </a:spcAft>
              <a:buNone/>
            </a:pPr>
            <a:r>
              <a:rPr b="1" lang="en-GB" sz="2200">
                <a:solidFill>
                  <a:schemeClr val="accent1"/>
                </a:solidFill>
                <a:latin typeface="Montserrat"/>
                <a:ea typeface="Montserrat"/>
                <a:cs typeface="Montserrat"/>
                <a:sym typeface="Montserrat"/>
              </a:rPr>
              <a:t>8-10 September, 2026</a:t>
            </a:r>
            <a:endParaRPr b="1" i="0" sz="2200" u="none" cap="none" strike="noStrike">
              <a:solidFill>
                <a:schemeClr val="accent1"/>
              </a:solidFill>
              <a:latin typeface="Montserrat"/>
              <a:ea typeface="Montserrat"/>
              <a:cs typeface="Montserrat"/>
              <a:sym typeface="Montserrat"/>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 name="Shape 120"/>
        <p:cNvGrpSpPr/>
        <p:nvPr/>
      </p:nvGrpSpPr>
      <p:grpSpPr>
        <a:xfrm>
          <a:off x="0" y="0"/>
          <a:ext cx="0" cy="0"/>
          <a:chOff x="0" y="0"/>
          <a:chExt cx="0" cy="0"/>
        </a:xfrm>
      </p:grpSpPr>
      <p:sp>
        <p:nvSpPr>
          <p:cNvPr id="121" name="Google Shape;121;p14"/>
          <p:cNvSpPr txBox="1"/>
          <p:nvPr>
            <p:ph type="title"/>
          </p:nvPr>
        </p:nvSpPr>
        <p:spPr>
          <a:xfrm>
            <a:off x="176048" y="175939"/>
            <a:ext cx="9387000" cy="7791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lt1"/>
              </a:buClr>
              <a:buSzPts val="4400"/>
              <a:buFont typeface="Montserrat"/>
              <a:buNone/>
            </a:pPr>
            <a:r>
              <a:rPr lang="en-GB"/>
              <a:t>NASA SIT Chair Priorities</a:t>
            </a:r>
            <a:endParaRPr/>
          </a:p>
          <a:p>
            <a:pPr indent="0" lvl="0" marL="0" marR="0" rtl="0" algn="l">
              <a:lnSpc>
                <a:spcPct val="90000"/>
              </a:lnSpc>
              <a:spcBef>
                <a:spcPts val="0"/>
              </a:spcBef>
              <a:spcAft>
                <a:spcPts val="0"/>
              </a:spcAft>
              <a:buClr>
                <a:schemeClr val="lt1"/>
              </a:buClr>
              <a:buSzPts val="4400"/>
              <a:buFont typeface="Montserrat"/>
              <a:buNone/>
            </a:pPr>
            <a:br>
              <a:rPr lang="en-GB"/>
            </a:br>
            <a:endParaRPr/>
          </a:p>
        </p:txBody>
      </p:sp>
      <p:sp>
        <p:nvSpPr>
          <p:cNvPr id="122" name="Google Shape;122;p14"/>
          <p:cNvSpPr txBox="1"/>
          <p:nvPr/>
        </p:nvSpPr>
        <p:spPr>
          <a:xfrm>
            <a:off x="370505" y="1555305"/>
            <a:ext cx="6756900" cy="4417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GB" sz="2700" u="none" cap="none" strike="noStrike">
                <a:solidFill>
                  <a:srgbClr val="0070C0"/>
                </a:solidFill>
                <a:latin typeface="Montserrat"/>
                <a:ea typeface="Montserrat"/>
                <a:cs typeface="Montserrat"/>
                <a:sym typeface="Montserrat"/>
              </a:rPr>
              <a:t>Priority 1: Water Planet- Seeing Earth's Water from Space</a:t>
            </a:r>
            <a:endParaRPr b="1" i="0" sz="14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None/>
            </a:pPr>
            <a:r>
              <a:t/>
            </a:r>
            <a:endParaRPr b="1" i="0" sz="2700" u="none" cap="none" strike="noStrike">
              <a:solidFill>
                <a:srgbClr val="0070C0"/>
              </a:solidFill>
              <a:latin typeface="Montserrat"/>
              <a:ea typeface="Montserrat"/>
              <a:cs typeface="Montserrat"/>
              <a:sym typeface="Montserrat"/>
            </a:endParaRPr>
          </a:p>
          <a:p>
            <a:pPr indent="0" lvl="0" marL="0" marR="0" rtl="0" algn="l">
              <a:lnSpc>
                <a:spcPct val="100000"/>
              </a:lnSpc>
              <a:spcBef>
                <a:spcPts val="0"/>
              </a:spcBef>
              <a:spcAft>
                <a:spcPts val="0"/>
              </a:spcAft>
              <a:buNone/>
            </a:pPr>
            <a:r>
              <a:rPr b="0" i="0" lang="en-GB" sz="2000" u="none" cap="none" strike="noStrike">
                <a:solidFill>
                  <a:srgbClr val="000000"/>
                </a:solidFill>
                <a:latin typeface="Montserrat"/>
                <a:ea typeface="Montserrat"/>
                <a:cs typeface="Montserrat"/>
                <a:sym typeface="Montserrat"/>
              </a:rPr>
              <a:t>Advance understanding of Earth's water cycle by monitoring terrestrial waters, coastal regions, and oceans from space. Transform this knowledge to actionable insights to enhance water use efficiency, improve water quality, and enhance resilience to water-related hazards such as droughts, floods, and storms. </a:t>
            </a:r>
            <a:endParaRPr/>
          </a:p>
          <a:p>
            <a:pPr indent="-107950" lvl="1" marL="228600" marR="0" rtl="0" algn="l">
              <a:lnSpc>
                <a:spcPct val="100000"/>
              </a:lnSpc>
              <a:spcBef>
                <a:spcPts val="0"/>
              </a:spcBef>
              <a:spcAft>
                <a:spcPts val="0"/>
              </a:spcAft>
              <a:buClr>
                <a:srgbClr val="000000"/>
              </a:buClr>
              <a:buSzPts val="1900"/>
              <a:buFont typeface="Arial"/>
              <a:buNone/>
            </a:pPr>
            <a:r>
              <a:t/>
            </a:r>
            <a:endParaRPr b="0" i="0" sz="19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None/>
            </a:pPr>
            <a:r>
              <a:t/>
            </a:r>
            <a:endParaRPr b="1" i="0" sz="2700" u="none" cap="none" strike="noStrike">
              <a:solidFill>
                <a:srgbClr val="A5A5A5"/>
              </a:solidFill>
              <a:latin typeface="Montserrat"/>
              <a:ea typeface="Montserrat"/>
              <a:cs typeface="Montserrat"/>
              <a:sym typeface="Montserrat"/>
            </a:endParaRPr>
          </a:p>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id="123" name="Google Shape;123;p14"/>
          <p:cNvPicPr preferRelativeResize="0"/>
          <p:nvPr/>
        </p:nvPicPr>
        <p:blipFill rotWithShape="1">
          <a:blip r:embed="rId3">
            <a:alphaModFix/>
          </a:blip>
          <a:srcRect b="0" l="0" r="0" t="0"/>
          <a:stretch/>
        </p:blipFill>
        <p:spPr>
          <a:xfrm>
            <a:off x="7670423" y="1553634"/>
            <a:ext cx="2390776" cy="3581401"/>
          </a:xfrm>
          <a:prstGeom prst="rect">
            <a:avLst/>
          </a:prstGeom>
          <a:noFill/>
          <a:ln>
            <a:noFill/>
          </a:ln>
        </p:spPr>
      </p:pic>
      <p:pic>
        <p:nvPicPr>
          <p:cNvPr id="124" name="Google Shape;124;p14"/>
          <p:cNvPicPr preferRelativeResize="0"/>
          <p:nvPr/>
        </p:nvPicPr>
        <p:blipFill rotWithShape="1">
          <a:blip r:embed="rId4">
            <a:alphaModFix/>
          </a:blip>
          <a:srcRect b="0" l="0" r="0" t="0"/>
          <a:stretch/>
        </p:blipFill>
        <p:spPr>
          <a:xfrm>
            <a:off x="10240434" y="3352196"/>
            <a:ext cx="1786467" cy="300808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sp>
        <p:nvSpPr>
          <p:cNvPr id="129" name="Google Shape;129;p15"/>
          <p:cNvSpPr txBox="1"/>
          <p:nvPr>
            <p:ph idx="1" type="body"/>
          </p:nvPr>
        </p:nvSpPr>
        <p:spPr>
          <a:xfrm>
            <a:off x="324224" y="1558525"/>
            <a:ext cx="5179200" cy="4662900"/>
          </a:xfrm>
          <a:prstGeom prst="rect">
            <a:avLst/>
          </a:prstGeom>
          <a:noFill/>
          <a:ln>
            <a:noFill/>
          </a:ln>
        </p:spPr>
        <p:txBody>
          <a:bodyPr anchorCtr="0" anchor="t" bIns="45700" lIns="91425" spcFirstLastPara="1" rIns="91425" wrap="square" tIns="45700">
            <a:noAutofit/>
          </a:bodyPr>
          <a:lstStyle/>
          <a:p>
            <a:pPr indent="-406400" lvl="0" marL="457200" marR="0" rtl="0" algn="l">
              <a:lnSpc>
                <a:spcPct val="115000"/>
              </a:lnSpc>
              <a:spcBef>
                <a:spcPts val="1000"/>
              </a:spcBef>
              <a:spcAft>
                <a:spcPts val="0"/>
              </a:spcAft>
              <a:buClr>
                <a:schemeClr val="dk1"/>
              </a:buClr>
              <a:buSzPts val="2800"/>
              <a:buChar char="❖"/>
            </a:pPr>
            <a:r>
              <a:rPr lang="en-GB" sz="2400"/>
              <a:t>Coordinated Water Observations</a:t>
            </a:r>
            <a:endParaRPr/>
          </a:p>
          <a:p>
            <a:pPr indent="-406400" lvl="0" marL="457200" rtl="0" algn="l">
              <a:lnSpc>
                <a:spcPct val="114999"/>
              </a:lnSpc>
              <a:spcBef>
                <a:spcPts val="1000"/>
              </a:spcBef>
              <a:spcAft>
                <a:spcPts val="0"/>
              </a:spcAft>
              <a:buSzPts val="2800"/>
              <a:buChar char="❖"/>
            </a:pPr>
            <a:r>
              <a:rPr lang="en-GB" sz="2400"/>
              <a:t>Accessible and Interoperable Water Data Products</a:t>
            </a:r>
            <a:endParaRPr/>
          </a:p>
          <a:p>
            <a:pPr indent="-406400" lvl="0" marL="457200" rtl="0" algn="l">
              <a:lnSpc>
                <a:spcPct val="114999"/>
              </a:lnSpc>
              <a:spcBef>
                <a:spcPts val="1000"/>
              </a:spcBef>
              <a:spcAft>
                <a:spcPts val="0"/>
              </a:spcAft>
              <a:buSzPts val="2800"/>
              <a:buChar char="❖"/>
            </a:pPr>
            <a:r>
              <a:rPr lang="en-GB" sz="2400"/>
              <a:t>User-Center Solutions for Water Challenges</a:t>
            </a:r>
            <a:endParaRPr/>
          </a:p>
          <a:p>
            <a:pPr indent="-406400" lvl="0" marL="457200" rtl="0" algn="l">
              <a:lnSpc>
                <a:spcPct val="114999"/>
              </a:lnSpc>
              <a:spcBef>
                <a:spcPts val="1000"/>
              </a:spcBef>
              <a:spcAft>
                <a:spcPts val="0"/>
              </a:spcAft>
              <a:buSzPts val="2800"/>
              <a:buChar char="❖"/>
            </a:pPr>
            <a:r>
              <a:rPr lang="en-GB" sz="2400"/>
              <a:t>Assessment of Benefits &amp; Impact</a:t>
            </a:r>
            <a:endParaRPr/>
          </a:p>
          <a:p>
            <a:pPr indent="-228600" lvl="0" marL="457200" rtl="0" algn="l">
              <a:lnSpc>
                <a:spcPct val="114999"/>
              </a:lnSpc>
              <a:spcBef>
                <a:spcPts val="1000"/>
              </a:spcBef>
              <a:spcAft>
                <a:spcPts val="0"/>
              </a:spcAft>
              <a:buSzPts val="2800"/>
              <a:buNone/>
            </a:pPr>
            <a:r>
              <a:t/>
            </a:r>
            <a:endParaRPr/>
          </a:p>
        </p:txBody>
      </p:sp>
      <p:sp>
        <p:nvSpPr>
          <p:cNvPr id="130" name="Google Shape;130;p15"/>
          <p:cNvSpPr txBox="1"/>
          <p:nvPr>
            <p:ph type="title"/>
          </p:nvPr>
        </p:nvSpPr>
        <p:spPr>
          <a:xfrm>
            <a:off x="176048" y="224320"/>
            <a:ext cx="9387000" cy="7791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lt1"/>
              </a:buClr>
              <a:buSzPts val="4400"/>
              <a:buFont typeface="Montserrat"/>
              <a:buNone/>
            </a:pPr>
            <a:r>
              <a:rPr lang="en-GB"/>
              <a:t>Priority 1: Key Objectives</a:t>
            </a:r>
            <a:endParaRPr/>
          </a:p>
        </p:txBody>
      </p:sp>
      <p:pic>
        <p:nvPicPr>
          <p:cNvPr id="131" name="Google Shape;131;p15"/>
          <p:cNvPicPr preferRelativeResize="0"/>
          <p:nvPr/>
        </p:nvPicPr>
        <p:blipFill rotWithShape="1">
          <a:blip r:embed="rId3">
            <a:alphaModFix/>
          </a:blip>
          <a:srcRect b="0" l="0" r="0" t="0"/>
          <a:stretch/>
        </p:blipFill>
        <p:spPr>
          <a:xfrm>
            <a:off x="5748489" y="2424264"/>
            <a:ext cx="5895975" cy="2638426"/>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35" name="Shape 135"/>
        <p:cNvGrpSpPr/>
        <p:nvPr/>
      </p:nvGrpSpPr>
      <p:grpSpPr>
        <a:xfrm>
          <a:off x="0" y="0"/>
          <a:ext cx="0" cy="0"/>
          <a:chOff x="0" y="0"/>
          <a:chExt cx="0" cy="0"/>
        </a:xfrm>
      </p:grpSpPr>
      <p:sp>
        <p:nvSpPr>
          <p:cNvPr id="136" name="Google Shape;136;p16"/>
          <p:cNvSpPr txBox="1"/>
          <p:nvPr>
            <p:ph type="title"/>
          </p:nvPr>
        </p:nvSpPr>
        <p:spPr>
          <a:xfrm>
            <a:off x="176048" y="175939"/>
            <a:ext cx="9387000" cy="779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Clr>
                <a:schemeClr val="lt1"/>
              </a:buClr>
              <a:buSzPts val="4400"/>
              <a:buFont typeface="Montserrat"/>
              <a:buNone/>
            </a:pPr>
            <a:r>
              <a:rPr lang="en-GB" sz="4300"/>
              <a:t>Priority 1: Deliverables Timeline</a:t>
            </a:r>
            <a:endParaRPr/>
          </a:p>
          <a:p>
            <a:pPr indent="0" lvl="0" marL="0" rtl="0" algn="l">
              <a:spcBef>
                <a:spcPts val="0"/>
              </a:spcBef>
              <a:spcAft>
                <a:spcPts val="0"/>
              </a:spcAft>
              <a:buNone/>
            </a:pPr>
            <a:r>
              <a:t/>
            </a:r>
            <a:endParaRPr/>
          </a:p>
        </p:txBody>
      </p:sp>
      <p:sp>
        <p:nvSpPr>
          <p:cNvPr id="137" name="Google Shape;137;p16"/>
          <p:cNvSpPr/>
          <p:nvPr/>
        </p:nvSpPr>
        <p:spPr>
          <a:xfrm>
            <a:off x="1273025" y="2794100"/>
            <a:ext cx="9999900" cy="937500"/>
          </a:xfrm>
          <a:prstGeom prst="rect">
            <a:avLst/>
          </a:prstGeom>
          <a:solidFill>
            <a:srgbClr val="C1E6F5"/>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None/>
            </a:pPr>
            <a:r>
              <a:t/>
            </a:r>
            <a:endParaRPr b="0" i="0" sz="1100" u="none" cap="none" strike="noStrike">
              <a:solidFill>
                <a:srgbClr val="000000"/>
              </a:solidFill>
              <a:latin typeface="Arial"/>
              <a:ea typeface="Arial"/>
              <a:cs typeface="Arial"/>
              <a:sym typeface="Arial"/>
            </a:endParaRPr>
          </a:p>
        </p:txBody>
      </p:sp>
      <p:sp>
        <p:nvSpPr>
          <p:cNvPr id="138" name="Google Shape;138;p16"/>
          <p:cNvSpPr/>
          <p:nvPr/>
        </p:nvSpPr>
        <p:spPr>
          <a:xfrm>
            <a:off x="1321778" y="4593950"/>
            <a:ext cx="9951000" cy="1021200"/>
          </a:xfrm>
          <a:prstGeom prst="rect">
            <a:avLst/>
          </a:prstGeom>
          <a:solidFill>
            <a:srgbClr val="C1E6F5"/>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None/>
            </a:pPr>
            <a:r>
              <a:t/>
            </a:r>
            <a:endParaRPr b="0" i="0" sz="1100" u="none" cap="none" strike="noStrike">
              <a:solidFill>
                <a:srgbClr val="000000"/>
              </a:solidFill>
              <a:latin typeface="Arial"/>
              <a:ea typeface="Arial"/>
              <a:cs typeface="Arial"/>
              <a:sym typeface="Arial"/>
            </a:endParaRPr>
          </a:p>
        </p:txBody>
      </p:sp>
      <p:sp>
        <p:nvSpPr>
          <p:cNvPr id="139" name="Google Shape;139;p16"/>
          <p:cNvSpPr/>
          <p:nvPr/>
        </p:nvSpPr>
        <p:spPr>
          <a:xfrm>
            <a:off x="1288367" y="1726125"/>
            <a:ext cx="9999900" cy="4620000"/>
          </a:xfrm>
          <a:prstGeom prst="roundRect">
            <a:avLst>
              <a:gd fmla="val 7500" name="adj"/>
            </a:avLst>
          </a:prstGeom>
          <a:noFill/>
          <a:ln cap="flat" cmpd="sng" w="50800">
            <a:solidFill>
              <a:srgbClr val="45B2E1"/>
            </a:solidFill>
            <a:prstDash val="solid"/>
            <a:round/>
            <a:headEnd len="sm" w="sm" type="none"/>
            <a:tailEnd len="sm" w="sm" type="none"/>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None/>
            </a:pPr>
            <a:r>
              <a:t/>
            </a:r>
            <a:endParaRPr b="0" i="0" sz="1100" u="none" cap="none" strike="noStrike">
              <a:solidFill>
                <a:srgbClr val="000000"/>
              </a:solidFill>
              <a:latin typeface="Arial"/>
              <a:ea typeface="Arial"/>
              <a:cs typeface="Arial"/>
              <a:sym typeface="Arial"/>
            </a:endParaRPr>
          </a:p>
        </p:txBody>
      </p:sp>
      <p:sp>
        <p:nvSpPr>
          <p:cNvPr id="140" name="Google Shape;140;p16"/>
          <p:cNvSpPr/>
          <p:nvPr/>
        </p:nvSpPr>
        <p:spPr>
          <a:xfrm>
            <a:off x="615250" y="1293400"/>
            <a:ext cx="3877800" cy="494100"/>
          </a:xfrm>
          <a:prstGeom prst="roundRect">
            <a:avLst>
              <a:gd fmla="val 16667" name="adj"/>
            </a:avLst>
          </a:prstGeom>
          <a:solidFill>
            <a:srgbClr val="FFFFFF"/>
          </a:solidFill>
          <a:ln cap="flat" cmpd="sng" w="50800">
            <a:solidFill>
              <a:srgbClr val="45B2E1"/>
            </a:solidFill>
            <a:prstDash val="solid"/>
            <a:round/>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1" i="0" lang="en-GB" sz="1600" u="none" cap="none" strike="noStrike">
                <a:solidFill>
                  <a:srgbClr val="0070C0"/>
                </a:solidFill>
                <a:latin typeface="Montserrat"/>
                <a:ea typeface="Montserrat"/>
                <a:cs typeface="Montserrat"/>
                <a:sym typeface="Montserrat"/>
              </a:rPr>
              <a:t>Seeing Earth’s Water from Space</a:t>
            </a:r>
            <a:endParaRPr sz="1900"/>
          </a:p>
        </p:txBody>
      </p:sp>
      <p:sp>
        <p:nvSpPr>
          <p:cNvPr id="141" name="Google Shape;141;p16"/>
          <p:cNvSpPr txBox="1"/>
          <p:nvPr/>
        </p:nvSpPr>
        <p:spPr>
          <a:xfrm>
            <a:off x="1386039" y="2454441"/>
            <a:ext cx="2300400" cy="323100"/>
          </a:xfrm>
          <a:prstGeom prst="rect">
            <a:avLst/>
          </a:prstGeom>
          <a:noFill/>
          <a:ln>
            <a:noFill/>
          </a:ln>
        </p:spPr>
        <p:txBody>
          <a:bodyPr anchorCtr="0" anchor="t" bIns="60925" lIns="121900" spcFirstLastPara="1" rIns="121900" wrap="square" tIns="60925">
            <a:spAutoFit/>
          </a:bodyPr>
          <a:lstStyle/>
          <a:p>
            <a:pPr indent="0" lvl="0" marL="0" marR="0" rtl="0" algn="l">
              <a:lnSpc>
                <a:spcPct val="100000"/>
              </a:lnSpc>
              <a:spcBef>
                <a:spcPts val="0"/>
              </a:spcBef>
              <a:spcAft>
                <a:spcPts val="0"/>
              </a:spcAft>
              <a:buNone/>
            </a:pPr>
            <a:r>
              <a:rPr b="1" i="0" lang="en-GB" sz="1300" u="sng" cap="none" strike="noStrike">
                <a:solidFill>
                  <a:srgbClr val="000000"/>
                </a:solidFill>
                <a:latin typeface="Montserrat"/>
                <a:ea typeface="Montserrat"/>
                <a:cs typeface="Montserrat"/>
                <a:sym typeface="Montserrat"/>
              </a:rPr>
              <a:t>Objectives</a:t>
            </a:r>
            <a:endParaRPr sz="1900"/>
          </a:p>
        </p:txBody>
      </p:sp>
      <p:sp>
        <p:nvSpPr>
          <p:cNvPr id="142" name="Google Shape;142;p16"/>
          <p:cNvSpPr txBox="1"/>
          <p:nvPr/>
        </p:nvSpPr>
        <p:spPr>
          <a:xfrm>
            <a:off x="1372309" y="3019555"/>
            <a:ext cx="2170500" cy="523200"/>
          </a:xfrm>
          <a:prstGeom prst="rect">
            <a:avLst/>
          </a:prstGeom>
          <a:noFill/>
          <a:ln>
            <a:noFill/>
          </a:ln>
        </p:spPr>
        <p:txBody>
          <a:bodyPr anchorCtr="0" anchor="t" bIns="60925" lIns="121900" spcFirstLastPara="1" rIns="121900" wrap="square" tIns="60925">
            <a:spAutoFit/>
          </a:bodyPr>
          <a:lstStyle/>
          <a:p>
            <a:pPr indent="0" lvl="0" marL="0" marR="0" rtl="0" algn="l">
              <a:lnSpc>
                <a:spcPct val="100000"/>
              </a:lnSpc>
              <a:spcBef>
                <a:spcPts val="0"/>
              </a:spcBef>
              <a:spcAft>
                <a:spcPts val="0"/>
              </a:spcAft>
              <a:buNone/>
            </a:pPr>
            <a:r>
              <a:rPr b="1" i="0" lang="en-GB" sz="1300" u="none" cap="none" strike="noStrike">
                <a:solidFill>
                  <a:srgbClr val="000000"/>
                </a:solidFill>
                <a:latin typeface="Montserrat"/>
                <a:ea typeface="Montserrat"/>
                <a:cs typeface="Montserrat"/>
                <a:sym typeface="Montserrat"/>
              </a:rPr>
              <a:t>Coordinated Water Observations</a:t>
            </a:r>
            <a:endParaRPr b="0" i="0" sz="1400" u="none" cap="none" strike="noStrike">
              <a:solidFill>
                <a:srgbClr val="000000"/>
              </a:solidFill>
              <a:latin typeface="Arial"/>
              <a:ea typeface="Arial"/>
              <a:cs typeface="Arial"/>
              <a:sym typeface="Arial"/>
            </a:endParaRPr>
          </a:p>
        </p:txBody>
      </p:sp>
      <p:sp>
        <p:nvSpPr>
          <p:cNvPr id="143" name="Google Shape;143;p16"/>
          <p:cNvSpPr txBox="1"/>
          <p:nvPr/>
        </p:nvSpPr>
        <p:spPr>
          <a:xfrm>
            <a:off x="1383633" y="3821188"/>
            <a:ext cx="2447700" cy="723300"/>
          </a:xfrm>
          <a:prstGeom prst="rect">
            <a:avLst/>
          </a:prstGeom>
          <a:noFill/>
          <a:ln>
            <a:noFill/>
          </a:ln>
        </p:spPr>
        <p:txBody>
          <a:bodyPr anchorCtr="0" anchor="t" bIns="60925" lIns="121900" spcFirstLastPara="1" rIns="121900" wrap="square" tIns="60925">
            <a:spAutoFit/>
          </a:bodyPr>
          <a:lstStyle/>
          <a:p>
            <a:pPr indent="0" lvl="0" marL="0" marR="0" rtl="0" algn="l">
              <a:lnSpc>
                <a:spcPct val="100000"/>
              </a:lnSpc>
              <a:spcBef>
                <a:spcPts val="0"/>
              </a:spcBef>
              <a:spcAft>
                <a:spcPts val="0"/>
              </a:spcAft>
              <a:buNone/>
            </a:pPr>
            <a:r>
              <a:rPr b="1" i="0" lang="en-GB" sz="1300" u="none" cap="none" strike="noStrike">
                <a:solidFill>
                  <a:srgbClr val="000000"/>
                </a:solidFill>
                <a:latin typeface="Montserrat"/>
                <a:ea typeface="Montserrat"/>
                <a:cs typeface="Montserrat"/>
                <a:sym typeface="Montserrat"/>
              </a:rPr>
              <a:t>Accessible &amp; Interoperable Water Data Products</a:t>
            </a:r>
            <a:endParaRPr b="0" i="0" sz="1400" u="none" cap="none" strike="noStrike">
              <a:solidFill>
                <a:srgbClr val="000000"/>
              </a:solidFill>
              <a:latin typeface="Arial"/>
              <a:ea typeface="Arial"/>
              <a:cs typeface="Arial"/>
              <a:sym typeface="Arial"/>
            </a:endParaRPr>
          </a:p>
        </p:txBody>
      </p:sp>
      <p:sp>
        <p:nvSpPr>
          <p:cNvPr id="144" name="Google Shape;144;p16"/>
          <p:cNvSpPr txBox="1"/>
          <p:nvPr/>
        </p:nvSpPr>
        <p:spPr>
          <a:xfrm>
            <a:off x="1383633" y="4802641"/>
            <a:ext cx="2302800" cy="723300"/>
          </a:xfrm>
          <a:prstGeom prst="rect">
            <a:avLst/>
          </a:prstGeom>
          <a:noFill/>
          <a:ln>
            <a:noFill/>
          </a:ln>
        </p:spPr>
        <p:txBody>
          <a:bodyPr anchorCtr="0" anchor="t" bIns="60925" lIns="121900" spcFirstLastPara="1" rIns="121900" wrap="square" tIns="60925">
            <a:spAutoFit/>
          </a:bodyPr>
          <a:lstStyle/>
          <a:p>
            <a:pPr indent="0" lvl="0" marL="0" marR="0" rtl="0" algn="l">
              <a:lnSpc>
                <a:spcPct val="100000"/>
              </a:lnSpc>
              <a:spcBef>
                <a:spcPts val="0"/>
              </a:spcBef>
              <a:spcAft>
                <a:spcPts val="0"/>
              </a:spcAft>
              <a:buNone/>
            </a:pPr>
            <a:r>
              <a:rPr b="1" i="0" lang="en-GB" sz="1300" u="none" cap="none" strike="noStrike">
                <a:solidFill>
                  <a:srgbClr val="000000"/>
                </a:solidFill>
                <a:latin typeface="Montserrat"/>
                <a:ea typeface="Montserrat"/>
                <a:cs typeface="Montserrat"/>
                <a:sym typeface="Montserrat"/>
              </a:rPr>
              <a:t>User-centered Solutions for Water Challenges</a:t>
            </a:r>
            <a:endParaRPr b="0" i="0" sz="1400" u="none" cap="none" strike="noStrike">
              <a:solidFill>
                <a:srgbClr val="000000"/>
              </a:solidFill>
              <a:latin typeface="Arial"/>
              <a:ea typeface="Arial"/>
              <a:cs typeface="Arial"/>
              <a:sym typeface="Arial"/>
            </a:endParaRPr>
          </a:p>
        </p:txBody>
      </p:sp>
      <p:sp>
        <p:nvSpPr>
          <p:cNvPr id="145" name="Google Shape;145;p16"/>
          <p:cNvSpPr txBox="1"/>
          <p:nvPr/>
        </p:nvSpPr>
        <p:spPr>
          <a:xfrm>
            <a:off x="1383633" y="5689963"/>
            <a:ext cx="2302800" cy="523200"/>
          </a:xfrm>
          <a:prstGeom prst="rect">
            <a:avLst/>
          </a:prstGeom>
          <a:noFill/>
          <a:ln>
            <a:noFill/>
          </a:ln>
        </p:spPr>
        <p:txBody>
          <a:bodyPr anchorCtr="0" anchor="t" bIns="60925" lIns="121900" spcFirstLastPara="1" rIns="121900" wrap="square" tIns="60925">
            <a:spAutoFit/>
          </a:bodyPr>
          <a:lstStyle/>
          <a:p>
            <a:pPr indent="0" lvl="0" marL="0" marR="0" rtl="0" algn="l">
              <a:lnSpc>
                <a:spcPct val="100000"/>
              </a:lnSpc>
              <a:spcBef>
                <a:spcPts val="0"/>
              </a:spcBef>
              <a:spcAft>
                <a:spcPts val="0"/>
              </a:spcAft>
              <a:buNone/>
            </a:pPr>
            <a:r>
              <a:rPr b="1" i="0" lang="en-GB" sz="1300" u="none" cap="none" strike="noStrike">
                <a:solidFill>
                  <a:srgbClr val="000000"/>
                </a:solidFill>
                <a:latin typeface="Montserrat"/>
                <a:ea typeface="Montserrat"/>
                <a:cs typeface="Montserrat"/>
                <a:sym typeface="Montserrat"/>
              </a:rPr>
              <a:t>Assess </a:t>
            </a:r>
            <a:r>
              <a:rPr b="1" lang="en-GB" sz="1300">
                <a:latin typeface="Montserrat"/>
                <a:ea typeface="Montserrat"/>
                <a:cs typeface="Montserrat"/>
                <a:sym typeface="Montserrat"/>
              </a:rPr>
              <a:t>Impact &amp; B</a:t>
            </a:r>
            <a:r>
              <a:rPr b="1" i="0" lang="en-GB" sz="1300" u="none" cap="none" strike="noStrike">
                <a:solidFill>
                  <a:srgbClr val="000000"/>
                </a:solidFill>
                <a:latin typeface="Montserrat"/>
                <a:ea typeface="Montserrat"/>
                <a:cs typeface="Montserrat"/>
                <a:sym typeface="Montserrat"/>
              </a:rPr>
              <a:t>enefits</a:t>
            </a:r>
            <a:endParaRPr sz="1900"/>
          </a:p>
        </p:txBody>
      </p:sp>
      <p:sp>
        <p:nvSpPr>
          <p:cNvPr id="146" name="Google Shape;146;p16"/>
          <p:cNvSpPr/>
          <p:nvPr/>
        </p:nvSpPr>
        <p:spPr>
          <a:xfrm>
            <a:off x="3321975" y="1939975"/>
            <a:ext cx="7706400" cy="351300"/>
          </a:xfrm>
          <a:prstGeom prst="roundRect">
            <a:avLst>
              <a:gd fmla="val 16667" name="adj"/>
            </a:avLst>
          </a:prstGeom>
          <a:gradFill>
            <a:gsLst>
              <a:gs pos="0">
                <a:srgbClr val="3AA0C2"/>
              </a:gs>
              <a:gs pos="48000">
                <a:srgbClr val="45B2E1"/>
              </a:gs>
              <a:gs pos="100000">
                <a:srgbClr val="276B81"/>
              </a:gs>
            </a:gsLst>
            <a:lin ang="5400012" scaled="0"/>
          </a:gradFill>
          <a:ln cap="flat" cmpd="sng" w="33875">
            <a:solidFill>
              <a:srgbClr val="151C28"/>
            </a:solidFill>
            <a:prstDash val="solid"/>
            <a:round/>
            <a:headEnd len="sm" w="sm" type="none"/>
            <a:tailEnd len="sm" w="sm" type="none"/>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None/>
            </a:pPr>
            <a:r>
              <a:t/>
            </a:r>
            <a:endParaRPr b="0" i="0" sz="1100" u="none" cap="none" strike="noStrike">
              <a:solidFill>
                <a:srgbClr val="000000"/>
              </a:solidFill>
              <a:latin typeface="Arial"/>
              <a:ea typeface="Arial"/>
              <a:cs typeface="Arial"/>
              <a:sym typeface="Arial"/>
            </a:endParaRPr>
          </a:p>
        </p:txBody>
      </p:sp>
      <p:sp>
        <p:nvSpPr>
          <p:cNvPr id="147" name="Google Shape;147;p16"/>
          <p:cNvSpPr txBox="1"/>
          <p:nvPr/>
        </p:nvSpPr>
        <p:spPr>
          <a:xfrm>
            <a:off x="2792030" y="2345145"/>
            <a:ext cx="705300" cy="415500"/>
          </a:xfrm>
          <a:prstGeom prst="rect">
            <a:avLst/>
          </a:prstGeom>
          <a:noFill/>
          <a:ln>
            <a:noFill/>
          </a:ln>
        </p:spPr>
        <p:txBody>
          <a:bodyPr anchorCtr="0" anchor="t" bIns="60925" lIns="121900" spcFirstLastPara="1" rIns="121900" wrap="square" tIns="60925">
            <a:spAutoFit/>
          </a:bodyPr>
          <a:lstStyle/>
          <a:p>
            <a:pPr indent="0" lvl="0" marL="0" marR="0" rtl="0" algn="ctr">
              <a:lnSpc>
                <a:spcPct val="100000"/>
              </a:lnSpc>
              <a:spcBef>
                <a:spcPts val="0"/>
              </a:spcBef>
              <a:spcAft>
                <a:spcPts val="0"/>
              </a:spcAft>
              <a:buNone/>
            </a:pPr>
            <a:r>
              <a:t/>
            </a:r>
            <a:endParaRPr sz="1900"/>
          </a:p>
        </p:txBody>
      </p:sp>
      <p:sp>
        <p:nvSpPr>
          <p:cNvPr id="148" name="Google Shape;148;p16"/>
          <p:cNvSpPr txBox="1"/>
          <p:nvPr/>
        </p:nvSpPr>
        <p:spPr>
          <a:xfrm>
            <a:off x="3185806" y="2345145"/>
            <a:ext cx="793200" cy="430800"/>
          </a:xfrm>
          <a:prstGeom prst="rect">
            <a:avLst/>
          </a:prstGeom>
          <a:noFill/>
          <a:ln>
            <a:noFill/>
          </a:ln>
        </p:spPr>
        <p:txBody>
          <a:bodyPr anchorCtr="0" anchor="t" bIns="60925" lIns="121900" spcFirstLastPara="1" rIns="121900" wrap="square" tIns="60925">
            <a:spAutoFit/>
          </a:bodyPr>
          <a:lstStyle/>
          <a:p>
            <a:pPr indent="0" lvl="0" marL="0" marR="0" rtl="0" algn="ctr">
              <a:lnSpc>
                <a:spcPct val="100000"/>
              </a:lnSpc>
              <a:spcBef>
                <a:spcPts val="0"/>
              </a:spcBef>
              <a:spcAft>
                <a:spcPts val="0"/>
              </a:spcAft>
              <a:buNone/>
            </a:pPr>
            <a:r>
              <a:rPr b="0" i="0" lang="en-GB" sz="1000" u="none" cap="none" strike="noStrike">
                <a:solidFill>
                  <a:srgbClr val="000000"/>
                </a:solidFill>
                <a:latin typeface="Montserrat"/>
                <a:ea typeface="Montserrat"/>
                <a:cs typeface="Montserrat"/>
                <a:sym typeface="Montserrat"/>
              </a:rPr>
              <a:t>Plenary</a:t>
            </a:r>
            <a:endParaRPr sz="1900"/>
          </a:p>
          <a:p>
            <a:pPr indent="0" lvl="0" marL="0" marR="0" rtl="0" algn="ctr">
              <a:lnSpc>
                <a:spcPct val="100000"/>
              </a:lnSpc>
              <a:spcBef>
                <a:spcPts val="0"/>
              </a:spcBef>
              <a:spcAft>
                <a:spcPts val="0"/>
              </a:spcAft>
              <a:buNone/>
            </a:pPr>
            <a:r>
              <a:rPr b="0" i="0" lang="en-GB" sz="1000" u="none" cap="none" strike="noStrike">
                <a:solidFill>
                  <a:srgbClr val="000000"/>
                </a:solidFill>
                <a:latin typeface="Montserrat"/>
                <a:ea typeface="Montserrat"/>
                <a:cs typeface="Montserrat"/>
                <a:sym typeface="Montserrat"/>
              </a:rPr>
              <a:t>2025</a:t>
            </a:r>
            <a:endParaRPr sz="1900"/>
          </a:p>
        </p:txBody>
      </p:sp>
      <p:sp>
        <p:nvSpPr>
          <p:cNvPr id="149" name="Google Shape;149;p16"/>
          <p:cNvSpPr txBox="1"/>
          <p:nvPr/>
        </p:nvSpPr>
        <p:spPr>
          <a:xfrm>
            <a:off x="4420258" y="2345145"/>
            <a:ext cx="705300" cy="276900"/>
          </a:xfrm>
          <a:prstGeom prst="rect">
            <a:avLst/>
          </a:prstGeom>
          <a:noFill/>
          <a:ln>
            <a:noFill/>
          </a:ln>
        </p:spPr>
        <p:txBody>
          <a:bodyPr anchorCtr="0" anchor="t" bIns="60925" lIns="121900" spcFirstLastPara="1" rIns="121900" wrap="square" tIns="60925">
            <a:spAutoFit/>
          </a:bodyPr>
          <a:lstStyle/>
          <a:p>
            <a:pPr indent="0" lvl="0" marL="0" marR="0" rtl="0" algn="ctr">
              <a:lnSpc>
                <a:spcPct val="100000"/>
              </a:lnSpc>
              <a:spcBef>
                <a:spcPts val="0"/>
              </a:spcBef>
              <a:spcAft>
                <a:spcPts val="0"/>
              </a:spcAft>
              <a:buNone/>
            </a:pPr>
            <a:r>
              <a:rPr b="0" i="0" lang="en-GB" sz="1000" u="none" cap="none" strike="noStrike">
                <a:solidFill>
                  <a:srgbClr val="000000"/>
                </a:solidFill>
                <a:latin typeface="Montserrat"/>
                <a:ea typeface="Montserrat"/>
                <a:cs typeface="Montserrat"/>
                <a:sym typeface="Montserrat"/>
              </a:rPr>
              <a:t>SIT-41</a:t>
            </a:r>
            <a:endParaRPr sz="1900"/>
          </a:p>
        </p:txBody>
      </p:sp>
      <p:sp>
        <p:nvSpPr>
          <p:cNvPr id="150" name="Google Shape;150;p16"/>
          <p:cNvSpPr txBox="1"/>
          <p:nvPr/>
        </p:nvSpPr>
        <p:spPr>
          <a:xfrm>
            <a:off x="5933273" y="2345145"/>
            <a:ext cx="705300" cy="430800"/>
          </a:xfrm>
          <a:prstGeom prst="rect">
            <a:avLst/>
          </a:prstGeom>
          <a:noFill/>
          <a:ln>
            <a:noFill/>
          </a:ln>
        </p:spPr>
        <p:txBody>
          <a:bodyPr anchorCtr="0" anchor="t" bIns="60925" lIns="121900" spcFirstLastPara="1" rIns="121900" wrap="square" tIns="60925">
            <a:spAutoFit/>
          </a:bodyPr>
          <a:lstStyle/>
          <a:p>
            <a:pPr indent="0" lvl="0" marL="0" marR="0" rtl="0" algn="ctr">
              <a:lnSpc>
                <a:spcPct val="100000"/>
              </a:lnSpc>
              <a:spcBef>
                <a:spcPts val="0"/>
              </a:spcBef>
              <a:spcAft>
                <a:spcPts val="0"/>
              </a:spcAft>
              <a:buNone/>
            </a:pPr>
            <a:r>
              <a:rPr b="0" i="0" lang="en-GB" sz="1000" u="none" cap="none" strike="noStrike">
                <a:solidFill>
                  <a:srgbClr val="000000"/>
                </a:solidFill>
                <a:latin typeface="Montserrat"/>
                <a:ea typeface="Montserrat"/>
                <a:cs typeface="Montserrat"/>
                <a:sym typeface="Montserrat"/>
              </a:rPr>
              <a:t>SIT TW</a:t>
            </a:r>
            <a:endParaRPr sz="1900"/>
          </a:p>
          <a:p>
            <a:pPr indent="0" lvl="0" marL="0" marR="0" rtl="0" algn="ctr">
              <a:lnSpc>
                <a:spcPct val="100000"/>
              </a:lnSpc>
              <a:spcBef>
                <a:spcPts val="0"/>
              </a:spcBef>
              <a:spcAft>
                <a:spcPts val="0"/>
              </a:spcAft>
              <a:buNone/>
            </a:pPr>
            <a:r>
              <a:rPr b="0" i="0" lang="en-GB" sz="1000" u="none" cap="none" strike="noStrike">
                <a:solidFill>
                  <a:srgbClr val="000000"/>
                </a:solidFill>
                <a:latin typeface="Montserrat"/>
                <a:ea typeface="Montserrat"/>
                <a:cs typeface="Montserrat"/>
                <a:sym typeface="Montserrat"/>
              </a:rPr>
              <a:t>2026</a:t>
            </a:r>
            <a:endParaRPr sz="1900"/>
          </a:p>
        </p:txBody>
      </p:sp>
      <p:sp>
        <p:nvSpPr>
          <p:cNvPr id="151" name="Google Shape;151;p16"/>
          <p:cNvSpPr txBox="1"/>
          <p:nvPr/>
        </p:nvSpPr>
        <p:spPr>
          <a:xfrm>
            <a:off x="6879060" y="2345145"/>
            <a:ext cx="771300" cy="430800"/>
          </a:xfrm>
          <a:prstGeom prst="rect">
            <a:avLst/>
          </a:prstGeom>
          <a:noFill/>
          <a:ln>
            <a:noFill/>
          </a:ln>
        </p:spPr>
        <p:txBody>
          <a:bodyPr anchorCtr="0" anchor="t" bIns="60925" lIns="121900" spcFirstLastPara="1" rIns="121900" wrap="square" tIns="60925">
            <a:spAutoFit/>
          </a:bodyPr>
          <a:lstStyle/>
          <a:p>
            <a:pPr indent="0" lvl="0" marL="0" marR="0" rtl="0" algn="ctr">
              <a:lnSpc>
                <a:spcPct val="100000"/>
              </a:lnSpc>
              <a:spcBef>
                <a:spcPts val="0"/>
              </a:spcBef>
              <a:spcAft>
                <a:spcPts val="0"/>
              </a:spcAft>
              <a:buNone/>
            </a:pPr>
            <a:r>
              <a:rPr b="0" i="0" lang="en-GB" sz="1000" u="none" cap="none" strike="noStrike">
                <a:solidFill>
                  <a:srgbClr val="000000"/>
                </a:solidFill>
                <a:latin typeface="Montserrat"/>
                <a:ea typeface="Montserrat"/>
                <a:cs typeface="Montserrat"/>
                <a:sym typeface="Montserrat"/>
              </a:rPr>
              <a:t>Plenary</a:t>
            </a:r>
            <a:endParaRPr sz="1900"/>
          </a:p>
          <a:p>
            <a:pPr indent="0" lvl="0" marL="0" marR="0" rtl="0" algn="ctr">
              <a:lnSpc>
                <a:spcPct val="100000"/>
              </a:lnSpc>
              <a:spcBef>
                <a:spcPts val="0"/>
              </a:spcBef>
              <a:spcAft>
                <a:spcPts val="0"/>
              </a:spcAft>
              <a:buNone/>
            </a:pPr>
            <a:r>
              <a:rPr b="0" i="0" lang="en-GB" sz="1000" u="none" cap="none" strike="noStrike">
                <a:solidFill>
                  <a:srgbClr val="000000"/>
                </a:solidFill>
                <a:latin typeface="Montserrat"/>
                <a:ea typeface="Montserrat"/>
                <a:cs typeface="Montserrat"/>
                <a:sym typeface="Montserrat"/>
              </a:rPr>
              <a:t>2026</a:t>
            </a:r>
            <a:endParaRPr sz="1900"/>
          </a:p>
        </p:txBody>
      </p:sp>
      <p:sp>
        <p:nvSpPr>
          <p:cNvPr id="152" name="Google Shape;152;p16"/>
          <p:cNvSpPr txBox="1"/>
          <p:nvPr/>
        </p:nvSpPr>
        <p:spPr>
          <a:xfrm>
            <a:off x="8198223" y="2345145"/>
            <a:ext cx="705300" cy="276900"/>
          </a:xfrm>
          <a:prstGeom prst="rect">
            <a:avLst/>
          </a:prstGeom>
          <a:noFill/>
          <a:ln>
            <a:noFill/>
          </a:ln>
        </p:spPr>
        <p:txBody>
          <a:bodyPr anchorCtr="0" anchor="t" bIns="60925" lIns="121900" spcFirstLastPara="1" rIns="121900" wrap="square" tIns="60925">
            <a:spAutoFit/>
          </a:bodyPr>
          <a:lstStyle/>
          <a:p>
            <a:pPr indent="0" lvl="0" marL="0" marR="0" rtl="0" algn="ctr">
              <a:lnSpc>
                <a:spcPct val="100000"/>
              </a:lnSpc>
              <a:spcBef>
                <a:spcPts val="0"/>
              </a:spcBef>
              <a:spcAft>
                <a:spcPts val="0"/>
              </a:spcAft>
              <a:buNone/>
            </a:pPr>
            <a:r>
              <a:rPr b="0" i="0" lang="en-GB" sz="1000" u="none" cap="none" strike="noStrike">
                <a:solidFill>
                  <a:srgbClr val="000000"/>
                </a:solidFill>
                <a:latin typeface="Montserrat"/>
                <a:ea typeface="Montserrat"/>
                <a:cs typeface="Montserrat"/>
                <a:sym typeface="Montserrat"/>
              </a:rPr>
              <a:t>SIT-42</a:t>
            </a:r>
            <a:endParaRPr sz="1900"/>
          </a:p>
        </p:txBody>
      </p:sp>
      <p:sp>
        <p:nvSpPr>
          <p:cNvPr id="153" name="Google Shape;153;p16"/>
          <p:cNvSpPr txBox="1"/>
          <p:nvPr/>
        </p:nvSpPr>
        <p:spPr>
          <a:xfrm>
            <a:off x="9459028" y="2345145"/>
            <a:ext cx="705300" cy="430800"/>
          </a:xfrm>
          <a:prstGeom prst="rect">
            <a:avLst/>
          </a:prstGeom>
          <a:noFill/>
          <a:ln>
            <a:noFill/>
          </a:ln>
        </p:spPr>
        <p:txBody>
          <a:bodyPr anchorCtr="0" anchor="t" bIns="60925" lIns="121900" spcFirstLastPara="1" rIns="121900" wrap="square" tIns="60925">
            <a:spAutoFit/>
          </a:bodyPr>
          <a:lstStyle/>
          <a:p>
            <a:pPr indent="0" lvl="0" marL="0" marR="0" rtl="0" algn="ctr">
              <a:lnSpc>
                <a:spcPct val="100000"/>
              </a:lnSpc>
              <a:spcBef>
                <a:spcPts val="0"/>
              </a:spcBef>
              <a:spcAft>
                <a:spcPts val="0"/>
              </a:spcAft>
              <a:buNone/>
            </a:pPr>
            <a:r>
              <a:rPr b="0" i="0" lang="en-GB" sz="1000" u="none" cap="none" strike="noStrike">
                <a:solidFill>
                  <a:srgbClr val="000000"/>
                </a:solidFill>
                <a:latin typeface="Montserrat"/>
                <a:ea typeface="Montserrat"/>
                <a:cs typeface="Montserrat"/>
                <a:sym typeface="Montserrat"/>
              </a:rPr>
              <a:t>SIT TW</a:t>
            </a:r>
            <a:endParaRPr sz="1900"/>
          </a:p>
          <a:p>
            <a:pPr indent="0" lvl="0" marL="0" marR="0" rtl="0" algn="ctr">
              <a:lnSpc>
                <a:spcPct val="100000"/>
              </a:lnSpc>
              <a:spcBef>
                <a:spcPts val="0"/>
              </a:spcBef>
              <a:spcAft>
                <a:spcPts val="0"/>
              </a:spcAft>
              <a:buNone/>
            </a:pPr>
            <a:r>
              <a:rPr b="0" i="0" lang="en-GB" sz="1000" u="none" cap="none" strike="noStrike">
                <a:solidFill>
                  <a:srgbClr val="000000"/>
                </a:solidFill>
                <a:latin typeface="Montserrat"/>
                <a:ea typeface="Montserrat"/>
                <a:cs typeface="Montserrat"/>
                <a:sym typeface="Montserrat"/>
              </a:rPr>
              <a:t>2027</a:t>
            </a:r>
            <a:endParaRPr sz="1900"/>
          </a:p>
        </p:txBody>
      </p:sp>
      <p:sp>
        <p:nvSpPr>
          <p:cNvPr id="154" name="Google Shape;154;p16"/>
          <p:cNvSpPr txBox="1"/>
          <p:nvPr/>
        </p:nvSpPr>
        <p:spPr>
          <a:xfrm>
            <a:off x="10410498" y="2329803"/>
            <a:ext cx="771300" cy="430800"/>
          </a:xfrm>
          <a:prstGeom prst="rect">
            <a:avLst/>
          </a:prstGeom>
          <a:noFill/>
          <a:ln>
            <a:noFill/>
          </a:ln>
        </p:spPr>
        <p:txBody>
          <a:bodyPr anchorCtr="0" anchor="t" bIns="60925" lIns="121900" spcFirstLastPara="1" rIns="121900" wrap="square" tIns="60925">
            <a:spAutoFit/>
          </a:bodyPr>
          <a:lstStyle/>
          <a:p>
            <a:pPr indent="0" lvl="0" marL="0" marR="0" rtl="0" algn="ctr">
              <a:lnSpc>
                <a:spcPct val="100000"/>
              </a:lnSpc>
              <a:spcBef>
                <a:spcPts val="0"/>
              </a:spcBef>
              <a:spcAft>
                <a:spcPts val="0"/>
              </a:spcAft>
              <a:buNone/>
            </a:pPr>
            <a:r>
              <a:rPr b="0" i="0" lang="en-GB" sz="1000" u="none" cap="none" strike="noStrike">
                <a:solidFill>
                  <a:srgbClr val="000000"/>
                </a:solidFill>
                <a:latin typeface="Montserrat"/>
                <a:ea typeface="Montserrat"/>
                <a:cs typeface="Montserrat"/>
                <a:sym typeface="Montserrat"/>
              </a:rPr>
              <a:t>Plenary</a:t>
            </a:r>
            <a:endParaRPr sz="1900"/>
          </a:p>
          <a:p>
            <a:pPr indent="0" lvl="0" marL="0" marR="0" rtl="0" algn="ctr">
              <a:lnSpc>
                <a:spcPct val="100000"/>
              </a:lnSpc>
              <a:spcBef>
                <a:spcPts val="0"/>
              </a:spcBef>
              <a:spcAft>
                <a:spcPts val="0"/>
              </a:spcAft>
              <a:buNone/>
            </a:pPr>
            <a:r>
              <a:rPr b="0" i="0" lang="en-GB" sz="1000" u="none" cap="none" strike="noStrike">
                <a:solidFill>
                  <a:srgbClr val="000000"/>
                </a:solidFill>
                <a:latin typeface="Montserrat"/>
                <a:ea typeface="Montserrat"/>
                <a:cs typeface="Montserrat"/>
                <a:sym typeface="Montserrat"/>
              </a:rPr>
              <a:t>2027</a:t>
            </a:r>
            <a:endParaRPr sz="1900"/>
          </a:p>
        </p:txBody>
      </p:sp>
      <p:sp>
        <p:nvSpPr>
          <p:cNvPr id="155" name="Google Shape;155;p16"/>
          <p:cNvSpPr/>
          <p:nvPr/>
        </p:nvSpPr>
        <p:spPr>
          <a:xfrm>
            <a:off x="3521777" y="2077521"/>
            <a:ext cx="91500" cy="91500"/>
          </a:xfrm>
          <a:prstGeom prst="ellipse">
            <a:avLst/>
          </a:prstGeom>
          <a:solidFill>
            <a:srgbClr val="FFFFFF"/>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None/>
            </a:pPr>
            <a:r>
              <a:t/>
            </a:r>
            <a:endParaRPr b="0" i="0" sz="1100" u="none" cap="none" strike="noStrike">
              <a:solidFill>
                <a:srgbClr val="000000"/>
              </a:solidFill>
              <a:latin typeface="Arial"/>
              <a:ea typeface="Arial"/>
              <a:cs typeface="Arial"/>
              <a:sym typeface="Arial"/>
            </a:endParaRPr>
          </a:p>
        </p:txBody>
      </p:sp>
      <p:sp>
        <p:nvSpPr>
          <p:cNvPr id="156" name="Google Shape;156;p16"/>
          <p:cNvSpPr/>
          <p:nvPr/>
        </p:nvSpPr>
        <p:spPr>
          <a:xfrm>
            <a:off x="4681336" y="2077521"/>
            <a:ext cx="91500" cy="91500"/>
          </a:xfrm>
          <a:prstGeom prst="ellipse">
            <a:avLst/>
          </a:prstGeom>
          <a:solidFill>
            <a:srgbClr val="FFFFFF"/>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None/>
            </a:pPr>
            <a:r>
              <a:t/>
            </a:r>
            <a:endParaRPr b="0" i="0" sz="1100" u="none" cap="none" strike="noStrike">
              <a:solidFill>
                <a:srgbClr val="000000"/>
              </a:solidFill>
              <a:latin typeface="Arial"/>
              <a:ea typeface="Arial"/>
              <a:cs typeface="Arial"/>
              <a:sym typeface="Arial"/>
            </a:endParaRPr>
          </a:p>
        </p:txBody>
      </p:sp>
      <p:sp>
        <p:nvSpPr>
          <p:cNvPr id="157" name="Google Shape;157;p16"/>
          <p:cNvSpPr/>
          <p:nvPr/>
        </p:nvSpPr>
        <p:spPr>
          <a:xfrm>
            <a:off x="6221626" y="2077521"/>
            <a:ext cx="91500" cy="91500"/>
          </a:xfrm>
          <a:prstGeom prst="ellipse">
            <a:avLst/>
          </a:prstGeom>
          <a:solidFill>
            <a:srgbClr val="FFFFFF"/>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None/>
            </a:pPr>
            <a:r>
              <a:t/>
            </a:r>
            <a:endParaRPr b="0" i="0" sz="1100" u="none" cap="none" strike="noStrike">
              <a:solidFill>
                <a:srgbClr val="000000"/>
              </a:solidFill>
              <a:latin typeface="Arial"/>
              <a:ea typeface="Arial"/>
              <a:cs typeface="Arial"/>
              <a:sym typeface="Arial"/>
            </a:endParaRPr>
          </a:p>
        </p:txBody>
      </p:sp>
      <p:sp>
        <p:nvSpPr>
          <p:cNvPr id="158" name="Google Shape;158;p16"/>
          <p:cNvSpPr/>
          <p:nvPr/>
        </p:nvSpPr>
        <p:spPr>
          <a:xfrm>
            <a:off x="7235487" y="2077521"/>
            <a:ext cx="91500" cy="91500"/>
          </a:xfrm>
          <a:prstGeom prst="ellipse">
            <a:avLst/>
          </a:prstGeom>
          <a:solidFill>
            <a:srgbClr val="FFFFFF"/>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None/>
            </a:pPr>
            <a:r>
              <a:t/>
            </a:r>
            <a:endParaRPr b="0" i="0" sz="1100" u="none" cap="none" strike="noStrike">
              <a:solidFill>
                <a:srgbClr val="000000"/>
              </a:solidFill>
              <a:latin typeface="Arial"/>
              <a:ea typeface="Arial"/>
              <a:cs typeface="Arial"/>
              <a:sym typeface="Arial"/>
            </a:endParaRPr>
          </a:p>
        </p:txBody>
      </p:sp>
      <p:sp>
        <p:nvSpPr>
          <p:cNvPr id="159" name="Google Shape;159;p16"/>
          <p:cNvSpPr/>
          <p:nvPr/>
        </p:nvSpPr>
        <p:spPr>
          <a:xfrm>
            <a:off x="10754378" y="2062179"/>
            <a:ext cx="91500" cy="91500"/>
          </a:xfrm>
          <a:prstGeom prst="ellipse">
            <a:avLst/>
          </a:prstGeom>
          <a:solidFill>
            <a:srgbClr val="FFFFFF"/>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None/>
            </a:pPr>
            <a:r>
              <a:t/>
            </a:r>
            <a:endParaRPr b="0" i="0" sz="1100" u="none" cap="none" strike="noStrike">
              <a:solidFill>
                <a:srgbClr val="000000"/>
              </a:solidFill>
              <a:latin typeface="Arial"/>
              <a:ea typeface="Arial"/>
              <a:cs typeface="Arial"/>
              <a:sym typeface="Arial"/>
            </a:endParaRPr>
          </a:p>
        </p:txBody>
      </p:sp>
      <p:sp>
        <p:nvSpPr>
          <p:cNvPr id="160" name="Google Shape;160;p16"/>
          <p:cNvSpPr/>
          <p:nvPr/>
        </p:nvSpPr>
        <p:spPr>
          <a:xfrm>
            <a:off x="9765825" y="2077521"/>
            <a:ext cx="91500" cy="91500"/>
          </a:xfrm>
          <a:prstGeom prst="ellipse">
            <a:avLst/>
          </a:prstGeom>
          <a:solidFill>
            <a:srgbClr val="FFFFFF"/>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None/>
            </a:pPr>
            <a:r>
              <a:t/>
            </a:r>
            <a:endParaRPr b="0" i="0" sz="1100" u="none" cap="none" strike="noStrike">
              <a:solidFill>
                <a:srgbClr val="000000"/>
              </a:solidFill>
              <a:latin typeface="Arial"/>
              <a:ea typeface="Arial"/>
              <a:cs typeface="Arial"/>
              <a:sym typeface="Arial"/>
            </a:endParaRPr>
          </a:p>
        </p:txBody>
      </p:sp>
      <p:sp>
        <p:nvSpPr>
          <p:cNvPr id="161" name="Google Shape;161;p16"/>
          <p:cNvSpPr/>
          <p:nvPr/>
        </p:nvSpPr>
        <p:spPr>
          <a:xfrm>
            <a:off x="8459303" y="2077521"/>
            <a:ext cx="91500" cy="91500"/>
          </a:xfrm>
          <a:prstGeom prst="ellipse">
            <a:avLst/>
          </a:prstGeom>
          <a:solidFill>
            <a:srgbClr val="FFFFFF"/>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None/>
            </a:pPr>
            <a:r>
              <a:t/>
            </a:r>
            <a:endParaRPr b="0" i="0" sz="1100" u="none" cap="none" strike="noStrike">
              <a:solidFill>
                <a:srgbClr val="000000"/>
              </a:solidFill>
              <a:latin typeface="Arial"/>
              <a:ea typeface="Arial"/>
              <a:cs typeface="Arial"/>
              <a:sym typeface="Arial"/>
            </a:endParaRPr>
          </a:p>
        </p:txBody>
      </p:sp>
      <p:sp>
        <p:nvSpPr>
          <p:cNvPr id="162" name="Google Shape;162;p16"/>
          <p:cNvSpPr txBox="1"/>
          <p:nvPr/>
        </p:nvSpPr>
        <p:spPr>
          <a:xfrm>
            <a:off x="3477303" y="3025361"/>
            <a:ext cx="1654200" cy="630900"/>
          </a:xfrm>
          <a:prstGeom prst="rect">
            <a:avLst/>
          </a:prstGeom>
          <a:noFill/>
          <a:ln>
            <a:noFill/>
          </a:ln>
        </p:spPr>
        <p:txBody>
          <a:bodyPr anchorCtr="0" anchor="t" bIns="60925" lIns="121900" spcFirstLastPara="1" rIns="121900" wrap="square" tIns="60925">
            <a:spAutoFit/>
          </a:bodyPr>
          <a:lstStyle/>
          <a:p>
            <a:pPr indent="0" lvl="0" marL="0" marR="0" rtl="0" algn="l">
              <a:lnSpc>
                <a:spcPct val="100000"/>
              </a:lnSpc>
              <a:spcBef>
                <a:spcPts val="0"/>
              </a:spcBef>
              <a:spcAft>
                <a:spcPts val="0"/>
              </a:spcAft>
              <a:buNone/>
            </a:pPr>
            <a:r>
              <a:rPr b="0" i="0" lang="en-GB" sz="1100" u="none" cap="none" strike="noStrike">
                <a:solidFill>
                  <a:srgbClr val="000000"/>
                </a:solidFill>
                <a:latin typeface="Montserrat"/>
                <a:ea typeface="Montserrat"/>
                <a:cs typeface="Montserrat"/>
                <a:sym typeface="Montserrat"/>
              </a:rPr>
              <a:t>Gap analysis of water variables </a:t>
            </a:r>
            <a:endParaRPr sz="1100">
              <a:latin typeface="Montserrat"/>
              <a:ea typeface="Montserrat"/>
              <a:cs typeface="Montserrat"/>
              <a:sym typeface="Montserrat"/>
            </a:endParaRPr>
          </a:p>
          <a:p>
            <a:pPr indent="0" lvl="0" marL="0" marR="0" rtl="0" algn="l">
              <a:lnSpc>
                <a:spcPct val="100000"/>
              </a:lnSpc>
              <a:spcBef>
                <a:spcPts val="0"/>
              </a:spcBef>
              <a:spcAft>
                <a:spcPts val="0"/>
              </a:spcAft>
              <a:buNone/>
            </a:pPr>
            <a:r>
              <a:t/>
            </a:r>
            <a:endParaRPr sz="1100">
              <a:solidFill>
                <a:srgbClr val="0070C0"/>
              </a:solidFill>
              <a:latin typeface="Montserrat"/>
              <a:ea typeface="Montserrat"/>
              <a:cs typeface="Montserrat"/>
              <a:sym typeface="Montserrat"/>
            </a:endParaRPr>
          </a:p>
        </p:txBody>
      </p:sp>
      <p:sp>
        <p:nvSpPr>
          <p:cNvPr id="163" name="Google Shape;163;p16"/>
          <p:cNvSpPr txBox="1"/>
          <p:nvPr/>
        </p:nvSpPr>
        <p:spPr>
          <a:xfrm>
            <a:off x="3792608" y="3864200"/>
            <a:ext cx="2237100" cy="877200"/>
          </a:xfrm>
          <a:prstGeom prst="rect">
            <a:avLst/>
          </a:prstGeom>
          <a:noFill/>
          <a:ln>
            <a:noFill/>
          </a:ln>
        </p:spPr>
        <p:txBody>
          <a:bodyPr anchorCtr="0" anchor="t" bIns="60925" lIns="121900" spcFirstLastPara="1" rIns="121900" wrap="square" tIns="60925">
            <a:spAutoFit/>
          </a:bodyPr>
          <a:lstStyle/>
          <a:p>
            <a:pPr indent="0" lvl="0" marL="0" marR="0" rtl="0" algn="l">
              <a:lnSpc>
                <a:spcPct val="100000"/>
              </a:lnSpc>
              <a:spcBef>
                <a:spcPts val="300"/>
              </a:spcBef>
              <a:spcAft>
                <a:spcPts val="0"/>
              </a:spcAft>
              <a:buNone/>
            </a:pPr>
            <a:r>
              <a:t/>
            </a:r>
            <a:endParaRPr sz="1100">
              <a:solidFill>
                <a:srgbClr val="FF0000"/>
              </a:solidFill>
              <a:latin typeface="Montserrat"/>
              <a:ea typeface="Montserrat"/>
              <a:cs typeface="Montserrat"/>
              <a:sym typeface="Montserrat"/>
            </a:endParaRPr>
          </a:p>
          <a:p>
            <a:pPr indent="0" lvl="0" marL="0" marR="0" rtl="0" algn="l">
              <a:lnSpc>
                <a:spcPct val="100000"/>
              </a:lnSpc>
              <a:spcBef>
                <a:spcPts val="300"/>
              </a:spcBef>
              <a:spcAft>
                <a:spcPts val="0"/>
              </a:spcAft>
              <a:buNone/>
            </a:pPr>
            <a:r>
              <a:rPr lang="en-GB" sz="1100">
                <a:solidFill>
                  <a:srgbClr val="000000"/>
                </a:solidFill>
                <a:latin typeface="Montserrat"/>
                <a:ea typeface="Montserrat"/>
                <a:cs typeface="Montserrat"/>
                <a:sym typeface="Montserrat"/>
              </a:rPr>
              <a:t>CEOS-ARD Self Assessments </a:t>
            </a:r>
            <a:endParaRPr sz="1100">
              <a:solidFill>
                <a:srgbClr val="0070C0"/>
              </a:solidFill>
              <a:latin typeface="Montserrat"/>
              <a:ea typeface="Montserrat"/>
              <a:cs typeface="Montserrat"/>
              <a:sym typeface="Montserrat"/>
            </a:endParaRPr>
          </a:p>
          <a:p>
            <a:pPr indent="-50800" lvl="0" marL="114300" marR="0" rtl="0" algn="l">
              <a:lnSpc>
                <a:spcPct val="100000"/>
              </a:lnSpc>
              <a:spcBef>
                <a:spcPts val="300"/>
              </a:spcBef>
              <a:spcAft>
                <a:spcPts val="0"/>
              </a:spcAft>
              <a:buClr>
                <a:srgbClr val="000000"/>
              </a:buClr>
              <a:buSzPts val="1100"/>
              <a:buFont typeface="Arial"/>
              <a:buNone/>
            </a:pPr>
            <a:r>
              <a:t/>
            </a:r>
            <a:endParaRPr b="0" i="0" sz="1100" u="none" cap="none" strike="noStrike">
              <a:solidFill>
                <a:srgbClr val="000000"/>
              </a:solidFill>
              <a:latin typeface="Montserrat"/>
              <a:ea typeface="Montserrat"/>
              <a:cs typeface="Montserrat"/>
              <a:sym typeface="Montserrat"/>
            </a:endParaRPr>
          </a:p>
        </p:txBody>
      </p:sp>
      <p:sp>
        <p:nvSpPr>
          <p:cNvPr id="164" name="Google Shape;164;p16"/>
          <p:cNvSpPr txBox="1"/>
          <p:nvPr/>
        </p:nvSpPr>
        <p:spPr>
          <a:xfrm>
            <a:off x="7428099" y="4028275"/>
            <a:ext cx="3877800" cy="461700"/>
          </a:xfrm>
          <a:prstGeom prst="rect">
            <a:avLst/>
          </a:prstGeom>
          <a:noFill/>
          <a:ln>
            <a:noFill/>
          </a:ln>
        </p:spPr>
        <p:txBody>
          <a:bodyPr anchorCtr="0" anchor="t" bIns="60925" lIns="121900" spcFirstLastPara="1" rIns="121900" wrap="square" tIns="60925">
            <a:spAutoFit/>
          </a:bodyPr>
          <a:lstStyle/>
          <a:p>
            <a:pPr indent="0" lvl="0" marL="0" marR="0" rtl="0" algn="l">
              <a:lnSpc>
                <a:spcPct val="100000"/>
              </a:lnSpc>
              <a:spcBef>
                <a:spcPts val="0"/>
              </a:spcBef>
              <a:spcAft>
                <a:spcPts val="0"/>
              </a:spcAft>
              <a:buNone/>
            </a:pPr>
            <a:r>
              <a:rPr lang="en-GB" sz="1100">
                <a:solidFill>
                  <a:srgbClr val="000000"/>
                </a:solidFill>
                <a:latin typeface="Montserrat"/>
                <a:ea typeface="Montserrat"/>
                <a:cs typeface="Montserrat"/>
                <a:sym typeface="Montserrat"/>
              </a:rPr>
              <a:t>Encourage and contribute CEOS ARD Water </a:t>
            </a:r>
            <a:r>
              <a:rPr lang="en-GB" sz="1100">
                <a:latin typeface="Montserrat"/>
                <a:ea typeface="Montserrat"/>
                <a:cs typeface="Montserrat"/>
                <a:sym typeface="Montserrat"/>
              </a:rPr>
              <a:t>p</a:t>
            </a:r>
            <a:r>
              <a:rPr lang="en-GB" sz="1100">
                <a:solidFill>
                  <a:srgbClr val="000000"/>
                </a:solidFill>
                <a:latin typeface="Montserrat"/>
                <a:ea typeface="Montserrat"/>
                <a:cs typeface="Montserrat"/>
                <a:sym typeface="Montserrat"/>
              </a:rPr>
              <a:t>roducts related to water </a:t>
            </a:r>
            <a:r>
              <a:rPr lang="en-GB" sz="1100">
                <a:latin typeface="Montserrat"/>
                <a:ea typeface="Montserrat"/>
                <a:cs typeface="Montserrat"/>
                <a:sym typeface="Montserrat"/>
              </a:rPr>
              <a:t>resources &amp; quality</a:t>
            </a:r>
            <a:endParaRPr b="0" i="0" sz="1400" u="none" cap="none" strike="noStrike">
              <a:solidFill>
                <a:srgbClr val="000000"/>
              </a:solidFill>
              <a:latin typeface="Arial"/>
              <a:ea typeface="Arial"/>
              <a:cs typeface="Arial"/>
              <a:sym typeface="Arial"/>
            </a:endParaRPr>
          </a:p>
        </p:txBody>
      </p:sp>
      <p:sp>
        <p:nvSpPr>
          <p:cNvPr id="165" name="Google Shape;165;p16"/>
          <p:cNvSpPr txBox="1"/>
          <p:nvPr/>
        </p:nvSpPr>
        <p:spPr>
          <a:xfrm>
            <a:off x="4369575" y="4592300"/>
            <a:ext cx="7212300" cy="292500"/>
          </a:xfrm>
          <a:prstGeom prst="rect">
            <a:avLst/>
          </a:prstGeom>
          <a:noFill/>
          <a:ln>
            <a:noFill/>
          </a:ln>
        </p:spPr>
        <p:txBody>
          <a:bodyPr anchorCtr="0" anchor="t" bIns="60925" lIns="121900" spcFirstLastPara="1" rIns="121900" wrap="square" tIns="60925">
            <a:spAutoFit/>
          </a:bodyPr>
          <a:lstStyle/>
          <a:p>
            <a:pPr indent="0" lvl="0" marL="0" marR="0" rtl="0" algn="l">
              <a:lnSpc>
                <a:spcPct val="100000"/>
              </a:lnSpc>
              <a:spcBef>
                <a:spcPts val="0"/>
              </a:spcBef>
              <a:spcAft>
                <a:spcPts val="0"/>
              </a:spcAft>
              <a:buNone/>
            </a:pPr>
            <a:r>
              <a:rPr lang="en-GB" sz="1100">
                <a:solidFill>
                  <a:srgbClr val="000000"/>
                </a:solidFill>
                <a:latin typeface="Montserrat"/>
                <a:ea typeface="Montserrat"/>
                <a:cs typeface="Montserrat"/>
                <a:sym typeface="Montserrat"/>
              </a:rPr>
              <a:t>Align and promote user-driven tools for water management and resilience</a:t>
            </a:r>
            <a:endParaRPr b="0" i="0" sz="1100" u="none" cap="none" strike="noStrike">
              <a:solidFill>
                <a:srgbClr val="000000"/>
              </a:solidFill>
              <a:latin typeface="Montserrat"/>
              <a:ea typeface="Montserrat"/>
              <a:cs typeface="Montserrat"/>
              <a:sym typeface="Montserrat"/>
            </a:endParaRPr>
          </a:p>
        </p:txBody>
      </p:sp>
      <p:sp>
        <p:nvSpPr>
          <p:cNvPr id="166" name="Google Shape;166;p16"/>
          <p:cNvSpPr txBox="1"/>
          <p:nvPr/>
        </p:nvSpPr>
        <p:spPr>
          <a:xfrm>
            <a:off x="4696667" y="3261565"/>
            <a:ext cx="7212300" cy="630900"/>
          </a:xfrm>
          <a:prstGeom prst="rect">
            <a:avLst/>
          </a:prstGeom>
          <a:noFill/>
          <a:ln>
            <a:noFill/>
          </a:ln>
        </p:spPr>
        <p:txBody>
          <a:bodyPr anchorCtr="0" anchor="t" bIns="60925" lIns="121900" spcFirstLastPara="1" rIns="121900" wrap="square" tIns="60925">
            <a:spAutoFit/>
          </a:bodyPr>
          <a:lstStyle/>
          <a:p>
            <a:pPr indent="0" lvl="0" marL="609600" marR="0" rtl="0" algn="l">
              <a:lnSpc>
                <a:spcPct val="100000"/>
              </a:lnSpc>
              <a:spcBef>
                <a:spcPts val="0"/>
              </a:spcBef>
              <a:spcAft>
                <a:spcPts val="0"/>
              </a:spcAft>
              <a:buNone/>
            </a:pPr>
            <a:r>
              <a:t/>
            </a:r>
            <a:endParaRPr sz="1100">
              <a:solidFill>
                <a:srgbClr val="0070C0"/>
              </a:solidFill>
              <a:latin typeface="Montserrat"/>
              <a:ea typeface="Montserrat"/>
              <a:cs typeface="Montserrat"/>
              <a:sym typeface="Montserrat"/>
            </a:endParaRPr>
          </a:p>
          <a:p>
            <a:pPr indent="0" lvl="0" marL="0" marR="0" rtl="0" algn="l">
              <a:lnSpc>
                <a:spcPct val="100000"/>
              </a:lnSpc>
              <a:spcBef>
                <a:spcPts val="0"/>
              </a:spcBef>
              <a:spcAft>
                <a:spcPts val="0"/>
              </a:spcAft>
              <a:buNone/>
            </a:pPr>
            <a:r>
              <a:rPr lang="en-GB" sz="1100">
                <a:solidFill>
                  <a:srgbClr val="000000"/>
                </a:solidFill>
                <a:latin typeface="Montserrat"/>
                <a:ea typeface="Montserrat"/>
                <a:cs typeface="Montserrat"/>
                <a:sym typeface="Montserrat"/>
              </a:rPr>
              <a:t>Coordinate and promote multisource integrated water products </a:t>
            </a:r>
            <a:endParaRPr sz="1100">
              <a:solidFill>
                <a:srgbClr val="0070C0"/>
              </a:solidFill>
              <a:latin typeface="Montserrat"/>
              <a:ea typeface="Montserrat"/>
              <a:cs typeface="Montserrat"/>
              <a:sym typeface="Montserrat"/>
            </a:endParaRPr>
          </a:p>
          <a:p>
            <a:pPr indent="0" lvl="0" marL="609600" marR="0" rtl="0" algn="l">
              <a:lnSpc>
                <a:spcPct val="100000"/>
              </a:lnSpc>
              <a:spcBef>
                <a:spcPts val="0"/>
              </a:spcBef>
              <a:spcAft>
                <a:spcPts val="0"/>
              </a:spcAft>
              <a:buNone/>
            </a:pPr>
            <a:r>
              <a:t/>
            </a:r>
            <a:endParaRPr sz="1100">
              <a:solidFill>
                <a:srgbClr val="000000"/>
              </a:solidFill>
              <a:latin typeface="Montserrat"/>
              <a:ea typeface="Montserrat"/>
              <a:cs typeface="Montserrat"/>
              <a:sym typeface="Montserrat"/>
            </a:endParaRPr>
          </a:p>
        </p:txBody>
      </p:sp>
      <p:sp>
        <p:nvSpPr>
          <p:cNvPr id="167" name="Google Shape;167;p16"/>
          <p:cNvSpPr/>
          <p:nvPr/>
        </p:nvSpPr>
        <p:spPr>
          <a:xfrm>
            <a:off x="4794862" y="2907950"/>
            <a:ext cx="3477600" cy="461700"/>
          </a:xfrm>
          <a:prstGeom prst="roundRect">
            <a:avLst>
              <a:gd fmla="val 16667" name="adj"/>
            </a:avLst>
          </a:prstGeom>
          <a:solidFill>
            <a:srgbClr val="FFFFFF"/>
          </a:solid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GB" sz="1100">
                <a:solidFill>
                  <a:srgbClr val="0070C0"/>
                </a:solidFill>
                <a:latin typeface="Montserrat"/>
                <a:ea typeface="Montserrat"/>
                <a:cs typeface="Montserrat"/>
                <a:sym typeface="Montserrat"/>
              </a:rPr>
              <a:t>Best practice guidance for integrating multispectral (optical + SAR) data for water</a:t>
            </a:r>
            <a:endParaRPr b="1"/>
          </a:p>
        </p:txBody>
      </p:sp>
      <p:sp>
        <p:nvSpPr>
          <p:cNvPr id="168" name="Google Shape;168;p16"/>
          <p:cNvSpPr/>
          <p:nvPr/>
        </p:nvSpPr>
        <p:spPr>
          <a:xfrm>
            <a:off x="4074050" y="4878738"/>
            <a:ext cx="2709600" cy="276900"/>
          </a:xfrm>
          <a:prstGeom prst="roundRect">
            <a:avLst>
              <a:gd fmla="val 16667" name="adj"/>
            </a:avLst>
          </a:prstGeom>
          <a:solidFill>
            <a:srgbClr val="FFFFFF"/>
          </a:solidFill>
          <a:ln cap="flat" cmpd="sng" w="19050">
            <a:solidFill>
              <a:srgbClr val="24242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300"/>
              </a:spcBef>
              <a:spcAft>
                <a:spcPts val="0"/>
              </a:spcAft>
              <a:buNone/>
            </a:pPr>
            <a:r>
              <a:rPr b="1" lang="en-GB" sz="1100">
                <a:solidFill>
                  <a:srgbClr val="0070C0"/>
                </a:solidFill>
                <a:latin typeface="Montserrat"/>
                <a:ea typeface="Montserrat"/>
                <a:cs typeface="Montserrat"/>
                <a:sym typeface="Montserrat"/>
              </a:rPr>
              <a:t>Water Quality Workshop Series </a:t>
            </a:r>
            <a:endParaRPr b="1" sz="1100">
              <a:solidFill>
                <a:srgbClr val="0070C0"/>
              </a:solidFill>
            </a:endParaRPr>
          </a:p>
        </p:txBody>
      </p:sp>
      <p:sp>
        <p:nvSpPr>
          <p:cNvPr id="169" name="Google Shape;169;p16"/>
          <p:cNvSpPr/>
          <p:nvPr/>
        </p:nvSpPr>
        <p:spPr>
          <a:xfrm>
            <a:off x="5079316" y="4118539"/>
            <a:ext cx="1320600" cy="400200"/>
          </a:xfrm>
          <a:prstGeom prst="roundRect">
            <a:avLst>
              <a:gd fmla="val 16667" name="adj"/>
            </a:avLst>
          </a:prstGeom>
          <a:solidFill>
            <a:srgbClr val="FFFFFF"/>
          </a:solid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300"/>
              </a:spcBef>
              <a:spcAft>
                <a:spcPts val="0"/>
              </a:spcAft>
              <a:buNone/>
            </a:pPr>
            <a:r>
              <a:rPr b="1" lang="en-GB" sz="1100">
                <a:solidFill>
                  <a:srgbClr val="0070C0"/>
                </a:solidFill>
                <a:latin typeface="Montserrat"/>
                <a:ea typeface="Montserrat"/>
                <a:cs typeface="Montserrat"/>
                <a:sym typeface="Montserrat"/>
              </a:rPr>
              <a:t>CEOS-ARD for Water</a:t>
            </a:r>
            <a:endParaRPr b="1">
              <a:solidFill>
                <a:srgbClr val="0070C0"/>
              </a:solidFill>
            </a:endParaRPr>
          </a:p>
        </p:txBody>
      </p:sp>
      <p:sp>
        <p:nvSpPr>
          <p:cNvPr id="170" name="Google Shape;170;p16"/>
          <p:cNvSpPr/>
          <p:nvPr/>
        </p:nvSpPr>
        <p:spPr>
          <a:xfrm>
            <a:off x="7326975" y="6068900"/>
            <a:ext cx="3526800" cy="189600"/>
          </a:xfrm>
          <a:prstGeom prst="roundRect">
            <a:avLst>
              <a:gd fmla="val 16667" name="adj"/>
            </a:avLst>
          </a:prstGeom>
          <a:solidFill>
            <a:srgbClr val="FFFFFF"/>
          </a:solid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rPr b="1" lang="en-GB" sz="1100">
                <a:solidFill>
                  <a:srgbClr val="444444"/>
                </a:solidFill>
                <a:latin typeface="Montserrat"/>
                <a:ea typeface="Montserrat"/>
                <a:cs typeface="Montserrat"/>
                <a:sym typeface="Montserrat"/>
              </a:rPr>
              <a:t>Use cases on the benefits of EO for water </a:t>
            </a:r>
            <a:endParaRPr b="1" sz="1100">
              <a:solidFill>
                <a:srgbClr val="444444"/>
              </a:solidFill>
              <a:latin typeface="Montserrat"/>
              <a:ea typeface="Montserrat"/>
              <a:cs typeface="Montserrat"/>
              <a:sym typeface="Montserrat"/>
            </a:endParaRPr>
          </a:p>
        </p:txBody>
      </p:sp>
      <p:sp>
        <p:nvSpPr>
          <p:cNvPr id="171" name="Google Shape;171;p16"/>
          <p:cNvSpPr/>
          <p:nvPr/>
        </p:nvSpPr>
        <p:spPr>
          <a:xfrm>
            <a:off x="7898954" y="4956854"/>
            <a:ext cx="2888100" cy="461700"/>
          </a:xfrm>
          <a:prstGeom prst="roundRect">
            <a:avLst>
              <a:gd fmla="val 16667" name="adj"/>
            </a:avLst>
          </a:prstGeom>
          <a:solidFill>
            <a:srgbClr val="FFFFFF"/>
          </a:solid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GB" sz="1100">
                <a:solidFill>
                  <a:srgbClr val="444444"/>
                </a:solidFill>
                <a:latin typeface="Montserrat"/>
                <a:ea typeface="Montserrat"/>
                <a:cs typeface="Montserrat"/>
                <a:sym typeface="Montserrat"/>
              </a:rPr>
              <a:t>Advancing EO data for water resources solutions (TBD)</a:t>
            </a:r>
            <a:endParaRPr b="1" sz="1100">
              <a:solidFill>
                <a:srgbClr val="444444"/>
              </a:solidFill>
              <a:latin typeface="Montserrat"/>
              <a:ea typeface="Montserrat"/>
              <a:cs typeface="Montserrat"/>
              <a:sym typeface="Montserrat"/>
            </a:endParaRPr>
          </a:p>
        </p:txBody>
      </p:sp>
      <p:sp>
        <p:nvSpPr>
          <p:cNvPr id="172" name="Google Shape;172;p16"/>
          <p:cNvSpPr/>
          <p:nvPr/>
        </p:nvSpPr>
        <p:spPr>
          <a:xfrm>
            <a:off x="4088175" y="5761124"/>
            <a:ext cx="6863400" cy="189600"/>
          </a:xfrm>
          <a:prstGeom prst="roundRect">
            <a:avLst>
              <a:gd fmla="val 16667" name="adj"/>
            </a:avLst>
          </a:prstGeom>
          <a:solidFill>
            <a:srgbClr val="FFFFFF"/>
          </a:solid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GB" sz="1100">
                <a:solidFill>
                  <a:srgbClr val="0070C0"/>
                </a:solidFill>
                <a:latin typeface="Montserrat"/>
                <a:ea typeface="Montserrat"/>
                <a:cs typeface="Montserrat"/>
                <a:sym typeface="Montserrat"/>
              </a:rPr>
              <a:t>Impact assessment of existing CEOS activities related to water/resilience (w/ Priority 2)</a:t>
            </a:r>
            <a:endParaRPr b="1">
              <a:solidFill>
                <a:srgbClr val="0070C0"/>
              </a:solidFill>
            </a:endParaRPr>
          </a:p>
        </p:txBody>
      </p:sp>
      <p:sp>
        <p:nvSpPr>
          <p:cNvPr id="173" name="Google Shape;173;p16"/>
          <p:cNvSpPr txBox="1"/>
          <p:nvPr/>
        </p:nvSpPr>
        <p:spPr>
          <a:xfrm>
            <a:off x="3613287" y="3741234"/>
            <a:ext cx="4550100" cy="354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GB" sz="1100">
                <a:latin typeface="Montserrat"/>
                <a:ea typeface="Montserrat"/>
                <a:cs typeface="Montserrat"/>
                <a:sym typeface="Montserrat"/>
              </a:rPr>
              <a:t>Define application specific requirements for water variables </a:t>
            </a:r>
            <a:endParaRPr sz="1100">
              <a:latin typeface="Montserrat"/>
              <a:ea typeface="Montserrat"/>
              <a:cs typeface="Montserrat"/>
              <a:sym typeface="Montserrat"/>
            </a:endParaRPr>
          </a:p>
        </p:txBody>
      </p:sp>
      <p:sp>
        <p:nvSpPr>
          <p:cNvPr id="174" name="Google Shape;174;p16"/>
          <p:cNvSpPr txBox="1"/>
          <p:nvPr/>
        </p:nvSpPr>
        <p:spPr>
          <a:xfrm>
            <a:off x="4221100" y="5140700"/>
            <a:ext cx="3429300" cy="52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100">
                <a:latin typeface="Montserrat"/>
                <a:ea typeface="Montserrat"/>
                <a:cs typeface="Montserrat"/>
                <a:sym typeface="Montserrat"/>
              </a:rPr>
              <a:t>Assess data needs for water resources / water quality management</a:t>
            </a:r>
            <a:endParaRPr sz="1100">
              <a:latin typeface="Montserrat"/>
              <a:ea typeface="Montserrat"/>
              <a:cs typeface="Montserrat"/>
              <a:sym typeface="Montserrat"/>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 name="Shape 178"/>
        <p:cNvGrpSpPr/>
        <p:nvPr/>
      </p:nvGrpSpPr>
      <p:grpSpPr>
        <a:xfrm>
          <a:off x="0" y="0"/>
          <a:ext cx="0" cy="0"/>
          <a:chOff x="0" y="0"/>
          <a:chExt cx="0" cy="0"/>
        </a:xfrm>
      </p:grpSpPr>
      <p:sp>
        <p:nvSpPr>
          <p:cNvPr id="179" name="Google Shape;179;p17"/>
          <p:cNvSpPr txBox="1"/>
          <p:nvPr>
            <p:ph idx="1" type="body"/>
          </p:nvPr>
        </p:nvSpPr>
        <p:spPr>
          <a:xfrm>
            <a:off x="348308" y="1360833"/>
            <a:ext cx="11495400" cy="46629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rPr lang="en-GB">
                <a:highlight>
                  <a:schemeClr val="lt1"/>
                </a:highlight>
              </a:rPr>
              <a:t>Workshop objectives:</a:t>
            </a:r>
            <a:endParaRPr>
              <a:highlight>
                <a:schemeClr val="lt1"/>
              </a:highlight>
            </a:endParaRPr>
          </a:p>
          <a:p>
            <a:pPr indent="-409699" lvl="0" marL="630000" rtl="0" algn="l">
              <a:spcBef>
                <a:spcPts val="300"/>
              </a:spcBef>
              <a:spcAft>
                <a:spcPts val="0"/>
              </a:spcAft>
              <a:buSzPts val="2200"/>
              <a:buChar char="❖"/>
            </a:pPr>
            <a:r>
              <a:rPr lang="en-GB" sz="2200">
                <a:highlight>
                  <a:schemeClr val="lt1"/>
                </a:highlight>
              </a:rPr>
              <a:t>Confirm the CEOS-ARD Strategy Water Annex initiatives and identify additional contributions and opportunities. Discuss the relation of the annex as a follow-up to the 2015 CEOS Strategy for Water Observations from Space.</a:t>
            </a:r>
            <a:endParaRPr sz="2200">
              <a:highlight>
                <a:schemeClr val="lt1"/>
              </a:highlight>
            </a:endParaRPr>
          </a:p>
          <a:p>
            <a:pPr indent="-409699" lvl="0" marL="630000" rtl="0" algn="l">
              <a:spcBef>
                <a:spcPts val="300"/>
              </a:spcBef>
              <a:spcAft>
                <a:spcPts val="0"/>
              </a:spcAft>
              <a:buSzPts val="2200"/>
              <a:buChar char="❖"/>
            </a:pPr>
            <a:r>
              <a:rPr lang="en-GB" sz="2200"/>
              <a:t>Review progress on CEOS-ARD Self-Assessments for PACE and SWOT</a:t>
            </a:r>
            <a:endParaRPr sz="2200"/>
          </a:p>
          <a:p>
            <a:pPr indent="-409699" lvl="0" marL="630000" rtl="0" algn="l">
              <a:spcBef>
                <a:spcPts val="300"/>
              </a:spcBef>
              <a:spcAft>
                <a:spcPts val="0"/>
              </a:spcAft>
              <a:buSzPts val="2200"/>
              <a:buFont typeface="Calibri"/>
              <a:buChar char="❖"/>
            </a:pPr>
            <a:r>
              <a:rPr lang="en-GB" sz="2200"/>
              <a:t>Review progress on the SIT Chair’s Best Practice Guidance for Integrating Multiplatform and Multispectral Data for Water Science and Applications, including the integration use cases submitted by the CEOS community. </a:t>
            </a:r>
            <a:r>
              <a:rPr i="1" lang="en-GB" sz="2200"/>
              <a:t>Identify additional contributors.</a:t>
            </a:r>
            <a:endParaRPr i="1" sz="2200"/>
          </a:p>
          <a:p>
            <a:pPr indent="-409699" lvl="0" marL="630000" rtl="0" algn="l">
              <a:spcBef>
                <a:spcPts val="300"/>
              </a:spcBef>
              <a:spcAft>
                <a:spcPts val="0"/>
              </a:spcAft>
              <a:buSzPts val="2200"/>
              <a:buFont typeface="Calibri"/>
              <a:buChar char="❖"/>
            </a:pPr>
            <a:r>
              <a:rPr lang="en-GB" sz="2200"/>
              <a:t>Discuss opportunities and connections to the NOSA 2027 CEOS Chair theme: </a:t>
            </a:r>
            <a:r>
              <a:rPr i="1" lang="en-GB" sz="2200"/>
              <a:t>True Blue</a:t>
            </a:r>
            <a:endParaRPr i="1" sz="2200"/>
          </a:p>
          <a:p>
            <a:pPr indent="-228600" lvl="0" marL="457200" rtl="0" algn="l">
              <a:lnSpc>
                <a:spcPct val="114999"/>
              </a:lnSpc>
              <a:spcBef>
                <a:spcPts val="1000"/>
              </a:spcBef>
              <a:spcAft>
                <a:spcPts val="0"/>
              </a:spcAft>
              <a:buClr>
                <a:schemeClr val="dk1"/>
              </a:buClr>
              <a:buSzPts val="2800"/>
              <a:buFont typeface="Arial"/>
              <a:buNone/>
            </a:pPr>
            <a:r>
              <a:t/>
            </a:r>
            <a:endParaRPr/>
          </a:p>
          <a:p>
            <a:pPr indent="0" lvl="0" marL="0" rtl="0" algn="l">
              <a:lnSpc>
                <a:spcPct val="115000"/>
              </a:lnSpc>
              <a:spcBef>
                <a:spcPts val="0"/>
              </a:spcBef>
              <a:spcAft>
                <a:spcPts val="300"/>
              </a:spcAft>
              <a:buNone/>
            </a:pPr>
            <a:r>
              <a:t/>
            </a:r>
            <a:endParaRPr/>
          </a:p>
        </p:txBody>
      </p:sp>
      <p:sp>
        <p:nvSpPr>
          <p:cNvPr id="180" name="Google Shape;180;p17"/>
          <p:cNvSpPr txBox="1"/>
          <p:nvPr>
            <p:ph type="title"/>
          </p:nvPr>
        </p:nvSpPr>
        <p:spPr>
          <a:xfrm>
            <a:off x="176048" y="175939"/>
            <a:ext cx="9387000" cy="779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GB"/>
              <a:t>Water Planet Workshop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9">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9">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9">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9">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9">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9">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9">
                                            <p:txEl>
                                              <p:pRg end="6" st="6"/>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 name="Shape 184"/>
        <p:cNvGrpSpPr/>
        <p:nvPr/>
      </p:nvGrpSpPr>
      <p:grpSpPr>
        <a:xfrm>
          <a:off x="0" y="0"/>
          <a:ext cx="0" cy="0"/>
          <a:chOff x="0" y="0"/>
          <a:chExt cx="0" cy="0"/>
        </a:xfrm>
      </p:grpSpPr>
      <p:sp>
        <p:nvSpPr>
          <p:cNvPr id="185" name="Google Shape;185;p18"/>
          <p:cNvSpPr txBox="1"/>
          <p:nvPr>
            <p:ph type="title"/>
          </p:nvPr>
        </p:nvSpPr>
        <p:spPr>
          <a:xfrm>
            <a:off x="165550" y="472325"/>
            <a:ext cx="8178900" cy="32877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lt1"/>
              </a:buClr>
              <a:buSzPts val="8000"/>
              <a:buFont typeface="Arial"/>
              <a:buNone/>
            </a:pPr>
            <a:r>
              <a:rPr lang="en-GB" sz="6500"/>
              <a:t>2026 CEOS-ARD Strategy Water Annex</a:t>
            </a:r>
            <a:endParaRPr sz="6500"/>
          </a:p>
          <a:p>
            <a:pPr indent="0" lvl="0" marL="0" rtl="0" algn="l">
              <a:lnSpc>
                <a:spcPct val="115000"/>
              </a:lnSpc>
              <a:spcBef>
                <a:spcPts val="0"/>
              </a:spcBef>
              <a:spcAft>
                <a:spcPts val="0"/>
              </a:spcAft>
              <a:buClr>
                <a:schemeClr val="lt1"/>
              </a:buClr>
              <a:buSzPts val="8000"/>
              <a:buFont typeface="Arial"/>
              <a:buNone/>
            </a:pPr>
            <a:r>
              <a:t/>
            </a:r>
            <a:endParaRPr sz="6500"/>
          </a:p>
        </p:txBody>
      </p:sp>
      <p:sp>
        <p:nvSpPr>
          <p:cNvPr id="186" name="Google Shape;186;p18"/>
          <p:cNvSpPr/>
          <p:nvPr/>
        </p:nvSpPr>
        <p:spPr>
          <a:xfrm>
            <a:off x="7272909" y="4252807"/>
            <a:ext cx="4833000" cy="2605200"/>
          </a:xfrm>
          <a:prstGeom prst="rect">
            <a:avLst/>
          </a:prstGeom>
          <a:noFill/>
          <a:ln>
            <a:noFill/>
          </a:ln>
        </p:spPr>
        <p:txBody>
          <a:bodyPr anchorCtr="0" anchor="t" bIns="0" lIns="0" spcFirstLastPara="1" rIns="0" wrap="square" tIns="0">
            <a:noAutofit/>
          </a:bodyPr>
          <a:lstStyle/>
          <a:p>
            <a:pPr indent="0" lvl="0" marL="0" marR="0" rtl="0" algn="r">
              <a:lnSpc>
                <a:spcPct val="130000"/>
              </a:lnSpc>
              <a:spcBef>
                <a:spcPts val="0"/>
              </a:spcBef>
              <a:spcAft>
                <a:spcPts val="0"/>
              </a:spcAft>
              <a:buNone/>
            </a:pPr>
            <a:r>
              <a:t/>
            </a:r>
            <a:endParaRPr b="1" sz="2200">
              <a:solidFill>
                <a:schemeClr val="accent1"/>
              </a:solidFill>
              <a:latin typeface="Montserrat"/>
              <a:ea typeface="Montserrat"/>
              <a:cs typeface="Montserrat"/>
              <a:sym typeface="Montserrat"/>
            </a:endParaRPr>
          </a:p>
          <a:p>
            <a:pPr indent="0" lvl="0" marL="0" marR="0" rtl="0" algn="r">
              <a:lnSpc>
                <a:spcPct val="130000"/>
              </a:lnSpc>
              <a:spcBef>
                <a:spcPts val="0"/>
              </a:spcBef>
              <a:spcAft>
                <a:spcPts val="0"/>
              </a:spcAft>
              <a:buNone/>
            </a:pPr>
            <a:r>
              <a:rPr b="1" lang="en-GB" sz="2200">
                <a:solidFill>
                  <a:schemeClr val="accent1"/>
                </a:solidFill>
                <a:latin typeface="Montserrat"/>
                <a:ea typeface="Montserrat"/>
                <a:cs typeface="Montserrat"/>
                <a:sym typeface="Montserrat"/>
              </a:rPr>
              <a:t>Perry Oddo</a:t>
            </a:r>
            <a:r>
              <a:rPr b="1" i="0" lang="en-GB" sz="2200" u="none" cap="none" strike="noStrike">
                <a:solidFill>
                  <a:schemeClr val="accent1"/>
                </a:solidFill>
                <a:latin typeface="Montserrat"/>
                <a:ea typeface="Montserrat"/>
                <a:cs typeface="Montserrat"/>
                <a:sym typeface="Montserrat"/>
              </a:rPr>
              <a:t>, </a:t>
            </a:r>
            <a:r>
              <a:rPr b="1" lang="en-GB" sz="2200">
                <a:solidFill>
                  <a:schemeClr val="accent1"/>
                </a:solidFill>
                <a:latin typeface="Montserrat"/>
                <a:ea typeface="Montserrat"/>
                <a:cs typeface="Montserrat"/>
                <a:sym typeface="Montserrat"/>
              </a:rPr>
              <a:t>NASA</a:t>
            </a:r>
            <a:endParaRPr>
              <a:latin typeface="Montserrat"/>
              <a:ea typeface="Montserrat"/>
              <a:cs typeface="Montserrat"/>
              <a:sym typeface="Montserrat"/>
            </a:endParaRPr>
          </a:p>
          <a:p>
            <a:pPr indent="0" lvl="0" marL="0" marR="0" rtl="0" algn="r">
              <a:lnSpc>
                <a:spcPct val="130000"/>
              </a:lnSpc>
              <a:spcBef>
                <a:spcPts val="0"/>
              </a:spcBef>
              <a:spcAft>
                <a:spcPts val="0"/>
              </a:spcAft>
              <a:buNone/>
            </a:pPr>
            <a:r>
              <a:rPr b="1" i="0" lang="en-GB" sz="2200" u="none" cap="none" strike="noStrike">
                <a:solidFill>
                  <a:schemeClr val="accent1"/>
                </a:solidFill>
                <a:latin typeface="Montserrat"/>
                <a:ea typeface="Montserrat"/>
                <a:cs typeface="Montserrat"/>
                <a:sym typeface="Montserrat"/>
              </a:rPr>
              <a:t>Agenda Item</a:t>
            </a:r>
            <a:r>
              <a:rPr b="1" lang="en-GB" sz="2200">
                <a:solidFill>
                  <a:schemeClr val="accent1"/>
                </a:solidFill>
                <a:latin typeface="Montserrat"/>
                <a:ea typeface="Montserrat"/>
                <a:cs typeface="Montserrat"/>
                <a:sym typeface="Montserrat"/>
              </a:rPr>
              <a:t> W2.1</a:t>
            </a:r>
            <a:endParaRPr b="1" sz="2200">
              <a:solidFill>
                <a:schemeClr val="accent1"/>
              </a:solidFill>
              <a:latin typeface="Montserrat"/>
              <a:ea typeface="Montserrat"/>
              <a:cs typeface="Montserrat"/>
              <a:sym typeface="Montserrat"/>
            </a:endParaRPr>
          </a:p>
          <a:p>
            <a:pPr indent="0" lvl="0" marL="0" marR="0" rtl="0" algn="r">
              <a:lnSpc>
                <a:spcPct val="130000"/>
              </a:lnSpc>
              <a:spcBef>
                <a:spcPts val="0"/>
              </a:spcBef>
              <a:spcAft>
                <a:spcPts val="0"/>
              </a:spcAft>
              <a:buNone/>
            </a:pPr>
            <a:r>
              <a:rPr b="1" lang="en-GB" sz="2200">
                <a:solidFill>
                  <a:schemeClr val="accent1"/>
                </a:solidFill>
                <a:latin typeface="Montserrat"/>
                <a:ea typeface="Montserrat"/>
                <a:cs typeface="Montserrat"/>
                <a:sym typeface="Montserrat"/>
              </a:rPr>
              <a:t>SIT TW 2026</a:t>
            </a:r>
            <a:endParaRPr b="1" sz="2200">
              <a:solidFill>
                <a:schemeClr val="accent1"/>
              </a:solidFill>
              <a:latin typeface="Montserrat"/>
              <a:ea typeface="Montserrat"/>
              <a:cs typeface="Montserrat"/>
              <a:sym typeface="Montserrat"/>
            </a:endParaRPr>
          </a:p>
          <a:p>
            <a:pPr indent="0" lvl="0" marL="0" marR="0" rtl="0" algn="r">
              <a:lnSpc>
                <a:spcPct val="130000"/>
              </a:lnSpc>
              <a:spcBef>
                <a:spcPts val="0"/>
              </a:spcBef>
              <a:spcAft>
                <a:spcPts val="0"/>
              </a:spcAft>
              <a:buNone/>
            </a:pPr>
            <a:r>
              <a:rPr b="1" lang="en-GB" sz="2200">
                <a:solidFill>
                  <a:schemeClr val="accent1"/>
                </a:solidFill>
                <a:latin typeface="Montserrat"/>
                <a:ea typeface="Montserrat"/>
                <a:cs typeface="Montserrat"/>
                <a:sym typeface="Montserrat"/>
              </a:rPr>
              <a:t>Washington DC, USA</a:t>
            </a:r>
            <a:endParaRPr b="1" sz="2200">
              <a:solidFill>
                <a:schemeClr val="accent1"/>
              </a:solidFill>
              <a:latin typeface="Montserrat"/>
              <a:ea typeface="Montserrat"/>
              <a:cs typeface="Montserrat"/>
              <a:sym typeface="Montserrat"/>
            </a:endParaRPr>
          </a:p>
          <a:p>
            <a:pPr indent="0" lvl="0" marL="0" marR="0" rtl="0" algn="r">
              <a:lnSpc>
                <a:spcPct val="130000"/>
              </a:lnSpc>
              <a:spcBef>
                <a:spcPts val="0"/>
              </a:spcBef>
              <a:spcAft>
                <a:spcPts val="0"/>
              </a:spcAft>
              <a:buNone/>
            </a:pPr>
            <a:r>
              <a:rPr b="1" lang="en-GB" sz="2200">
                <a:solidFill>
                  <a:schemeClr val="accent1"/>
                </a:solidFill>
                <a:latin typeface="Montserrat"/>
                <a:ea typeface="Montserrat"/>
                <a:cs typeface="Montserrat"/>
                <a:sym typeface="Montserrat"/>
              </a:rPr>
              <a:t>8-10 September, 2026</a:t>
            </a:r>
            <a:endParaRPr b="1" i="0" sz="2200" u="none" cap="none" strike="noStrike">
              <a:solidFill>
                <a:schemeClr val="accent1"/>
              </a:solidFill>
              <a:latin typeface="Montserrat"/>
              <a:ea typeface="Montserrat"/>
              <a:cs typeface="Montserrat"/>
              <a:sym typeface="Montserrat"/>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 name="Shape 190"/>
        <p:cNvGrpSpPr/>
        <p:nvPr/>
      </p:nvGrpSpPr>
      <p:grpSpPr>
        <a:xfrm>
          <a:off x="0" y="0"/>
          <a:ext cx="0" cy="0"/>
          <a:chOff x="0" y="0"/>
          <a:chExt cx="0" cy="0"/>
        </a:xfrm>
      </p:grpSpPr>
      <p:sp>
        <p:nvSpPr>
          <p:cNvPr id="191" name="Google Shape;191;p19"/>
          <p:cNvSpPr txBox="1"/>
          <p:nvPr>
            <p:ph idx="1" type="body"/>
          </p:nvPr>
        </p:nvSpPr>
        <p:spPr>
          <a:xfrm>
            <a:off x="324233" y="1316711"/>
            <a:ext cx="7354524" cy="46629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000"/>
              </a:spcBef>
              <a:spcAft>
                <a:spcPts val="0"/>
              </a:spcAft>
              <a:buSzPts val="2800"/>
              <a:buNone/>
            </a:pPr>
            <a:r>
              <a:rPr b="1" lang="en-GB" sz="2400"/>
              <a:t>Session Overview</a:t>
            </a:r>
            <a:endParaRPr/>
          </a:p>
          <a:p>
            <a:pPr indent="-342900" lvl="0" marL="342900" rtl="0" algn="l">
              <a:lnSpc>
                <a:spcPct val="115000"/>
              </a:lnSpc>
              <a:spcBef>
                <a:spcPts val="1200"/>
              </a:spcBef>
              <a:spcAft>
                <a:spcPts val="0"/>
              </a:spcAft>
              <a:buSzPts val="2000"/>
              <a:buFont typeface="Arial"/>
              <a:buAutoNum type="arabicPeriod"/>
            </a:pPr>
            <a:r>
              <a:rPr lang="en-GB" sz="2000"/>
              <a:t>Provide context for the CEOS-ARD Strategy for Water</a:t>
            </a:r>
            <a:endParaRPr/>
          </a:p>
          <a:p>
            <a:pPr indent="-342900" lvl="0" marL="342900" rtl="0" algn="l">
              <a:lnSpc>
                <a:spcPct val="115000"/>
              </a:lnSpc>
              <a:spcBef>
                <a:spcPts val="1600"/>
              </a:spcBef>
              <a:spcAft>
                <a:spcPts val="0"/>
              </a:spcAft>
              <a:buSzPts val="2000"/>
              <a:buFont typeface="Arial"/>
              <a:buAutoNum type="arabicPeriod"/>
            </a:pPr>
            <a:r>
              <a:rPr lang="en-GB" sz="2000"/>
              <a:t>Review and confirm annex initiatives </a:t>
            </a:r>
            <a:endParaRPr/>
          </a:p>
          <a:p>
            <a:pPr indent="-342900" lvl="0" marL="342900" rtl="0" algn="l">
              <a:lnSpc>
                <a:spcPct val="115000"/>
              </a:lnSpc>
              <a:spcBef>
                <a:spcPts val="1600"/>
              </a:spcBef>
              <a:spcAft>
                <a:spcPts val="0"/>
              </a:spcAft>
              <a:buSzPts val="2000"/>
              <a:buFont typeface="Arial"/>
              <a:buAutoNum type="arabicPeriod"/>
            </a:pPr>
            <a:r>
              <a:rPr lang="en-GB" sz="2000"/>
              <a:t>Identify additional areas for contribution</a:t>
            </a:r>
            <a:endParaRPr/>
          </a:p>
          <a:p>
            <a:pPr indent="-342900" lvl="0" marL="342900" rtl="0" algn="l">
              <a:lnSpc>
                <a:spcPct val="115000"/>
              </a:lnSpc>
              <a:spcBef>
                <a:spcPts val="1600"/>
              </a:spcBef>
              <a:spcAft>
                <a:spcPts val="0"/>
              </a:spcAft>
              <a:buSzPts val="2000"/>
              <a:buFont typeface="Arial"/>
              <a:buAutoNum type="arabicPeriod"/>
            </a:pPr>
            <a:r>
              <a:rPr lang="en-GB" sz="2000"/>
              <a:t>Putting things into practice: </a:t>
            </a:r>
            <a:br>
              <a:rPr lang="en-GB" sz="2000"/>
            </a:br>
            <a:r>
              <a:rPr lang="en-GB" sz="2000"/>
              <a:t>CEOS-ARD Self-Assessments for recent water-relevant missions</a:t>
            </a:r>
            <a:endParaRPr/>
          </a:p>
          <a:p>
            <a:pPr indent="-342900" lvl="1" marL="800100" rtl="0" algn="l">
              <a:lnSpc>
                <a:spcPct val="115000"/>
              </a:lnSpc>
              <a:spcBef>
                <a:spcPts val="1100"/>
              </a:spcBef>
              <a:spcAft>
                <a:spcPts val="0"/>
              </a:spcAft>
              <a:buSzPts val="1800"/>
              <a:buFont typeface="Arial"/>
              <a:buChar char="•"/>
            </a:pPr>
            <a:r>
              <a:rPr lang="en-GB" sz="1800"/>
              <a:t>Surface Water and Ocean Topography (SWOT)</a:t>
            </a:r>
            <a:endParaRPr/>
          </a:p>
          <a:p>
            <a:pPr indent="-342900" lvl="1" marL="800100" rtl="0" algn="l">
              <a:lnSpc>
                <a:spcPct val="115000"/>
              </a:lnSpc>
              <a:spcBef>
                <a:spcPts val="1100"/>
              </a:spcBef>
              <a:spcAft>
                <a:spcPts val="600"/>
              </a:spcAft>
              <a:buSzPts val="1800"/>
              <a:buFont typeface="Arial"/>
              <a:buChar char="•"/>
            </a:pPr>
            <a:r>
              <a:rPr lang="en-GB" sz="1800"/>
              <a:t>The Plankton, Aerosol, Cloud, and ocean Ecosystem (PACE)</a:t>
            </a:r>
            <a:br>
              <a:rPr b="1" lang="en-GB" sz="1400"/>
            </a:br>
            <a:endParaRPr sz="1800"/>
          </a:p>
        </p:txBody>
      </p:sp>
      <p:sp>
        <p:nvSpPr>
          <p:cNvPr id="192" name="Google Shape;192;p19"/>
          <p:cNvSpPr txBox="1"/>
          <p:nvPr>
            <p:ph type="title"/>
          </p:nvPr>
        </p:nvSpPr>
        <p:spPr>
          <a:xfrm>
            <a:off x="176048" y="314951"/>
            <a:ext cx="9387000" cy="7791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SzPts val="4400"/>
              <a:buNone/>
            </a:pPr>
            <a:r>
              <a:rPr b="0" i="0" lang="en-GB" sz="3000" u="none" cap="none" strike="noStrike">
                <a:solidFill>
                  <a:srgbClr val="FFFFFF"/>
                </a:solidFill>
                <a:latin typeface="Montserrat"/>
                <a:ea typeface="Montserrat"/>
                <a:cs typeface="Montserrat"/>
                <a:sym typeface="Montserrat"/>
              </a:rPr>
              <a:t>CEOS-ARD Strategy for Water</a:t>
            </a:r>
            <a:endParaRPr sz="3000"/>
          </a:p>
        </p:txBody>
      </p:sp>
      <p:grpSp>
        <p:nvGrpSpPr>
          <p:cNvPr id="193" name="Google Shape;193;p19"/>
          <p:cNvGrpSpPr/>
          <p:nvPr/>
        </p:nvGrpSpPr>
        <p:grpSpPr>
          <a:xfrm>
            <a:off x="11034122" y="969578"/>
            <a:ext cx="5648016" cy="5648016"/>
            <a:chOff x="9563048" y="955039"/>
            <a:chExt cx="6312876" cy="6312876"/>
          </a:xfrm>
        </p:grpSpPr>
        <p:pic>
          <p:nvPicPr>
            <p:cNvPr id="194" name="Google Shape;194;p19"/>
            <p:cNvPicPr preferRelativeResize="0"/>
            <p:nvPr/>
          </p:nvPicPr>
          <p:blipFill rotWithShape="1">
            <a:blip r:embed="rId3">
              <a:alphaModFix/>
            </a:blip>
            <a:srcRect b="0" l="3051" r="39569" t="0"/>
            <a:stretch/>
          </p:blipFill>
          <p:spPr>
            <a:xfrm>
              <a:off x="9563048" y="955039"/>
              <a:ext cx="6312876" cy="6312876"/>
            </a:xfrm>
            <a:prstGeom prst="ellipse">
              <a:avLst/>
            </a:prstGeom>
            <a:noFill/>
            <a:ln>
              <a:noFill/>
            </a:ln>
          </p:spPr>
        </p:pic>
        <p:sp>
          <p:nvSpPr>
            <p:cNvPr id="195" name="Google Shape;195;p19"/>
            <p:cNvSpPr/>
            <p:nvPr/>
          </p:nvSpPr>
          <p:spPr>
            <a:xfrm>
              <a:off x="10231320" y="1623311"/>
              <a:ext cx="4976333" cy="4976333"/>
            </a:xfrm>
            <a:prstGeom prst="ellipse">
              <a:avLst/>
            </a:prstGeom>
            <a:solidFill>
              <a:schemeClr val="lt1"/>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 name="Shape 199"/>
        <p:cNvGrpSpPr/>
        <p:nvPr/>
      </p:nvGrpSpPr>
      <p:grpSpPr>
        <a:xfrm>
          <a:off x="0" y="0"/>
          <a:ext cx="0" cy="0"/>
          <a:chOff x="0" y="0"/>
          <a:chExt cx="0" cy="0"/>
        </a:xfrm>
      </p:grpSpPr>
      <p:sp>
        <p:nvSpPr>
          <p:cNvPr id="200" name="Google Shape;200;p20"/>
          <p:cNvSpPr txBox="1"/>
          <p:nvPr>
            <p:ph idx="1" type="body"/>
          </p:nvPr>
        </p:nvSpPr>
        <p:spPr>
          <a:xfrm>
            <a:off x="324234" y="1316711"/>
            <a:ext cx="4390986" cy="4662900"/>
          </a:xfrm>
          <a:prstGeom prst="rect">
            <a:avLst/>
          </a:prstGeom>
          <a:noFill/>
          <a:ln>
            <a:noFill/>
          </a:ln>
        </p:spPr>
        <p:txBody>
          <a:bodyPr anchorCtr="0" anchor="t" bIns="45700" lIns="91425" spcFirstLastPara="1" rIns="91425" wrap="square" tIns="45700">
            <a:noAutofit/>
          </a:bodyPr>
          <a:lstStyle/>
          <a:p>
            <a:pPr indent="0" lvl="0" marL="50800" rtl="0" algn="l">
              <a:lnSpc>
                <a:spcPct val="115000"/>
              </a:lnSpc>
              <a:spcBef>
                <a:spcPts val="1000"/>
              </a:spcBef>
              <a:spcAft>
                <a:spcPts val="0"/>
              </a:spcAft>
              <a:buSzPts val="2800"/>
              <a:buNone/>
            </a:pPr>
            <a:r>
              <a:rPr b="1" lang="en-GB" sz="2400"/>
              <a:t>CEOS Analysis Ready Data (CEOS-ARD)</a:t>
            </a:r>
            <a:endParaRPr/>
          </a:p>
          <a:p>
            <a:pPr indent="0" lvl="0" marL="50800" rtl="0" algn="l">
              <a:lnSpc>
                <a:spcPct val="115000"/>
              </a:lnSpc>
              <a:spcBef>
                <a:spcPts val="1600"/>
              </a:spcBef>
              <a:spcAft>
                <a:spcPts val="600"/>
              </a:spcAft>
              <a:buSzPts val="2800"/>
              <a:buNone/>
            </a:pPr>
            <a:r>
              <a:rPr lang="en-GB" sz="2000"/>
              <a:t>CEOS-ARD are satellite data that have been processed to a minimum set of requirements and organized into a form that allows immediate analysis with a minimum of additional user effort and interoperability both through time and with other datasets.</a:t>
            </a:r>
            <a:endParaRPr/>
          </a:p>
        </p:txBody>
      </p:sp>
      <p:sp>
        <p:nvSpPr>
          <p:cNvPr id="201" name="Google Shape;201;p20"/>
          <p:cNvSpPr txBox="1"/>
          <p:nvPr>
            <p:ph type="title"/>
          </p:nvPr>
        </p:nvSpPr>
        <p:spPr>
          <a:xfrm>
            <a:off x="176048" y="314951"/>
            <a:ext cx="9387000" cy="7791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SzPts val="4400"/>
              <a:buNone/>
            </a:pPr>
            <a:r>
              <a:rPr b="0" i="0" lang="en-GB" sz="3000" u="none" cap="none" strike="noStrike">
                <a:solidFill>
                  <a:srgbClr val="FFFFFF"/>
                </a:solidFill>
                <a:latin typeface="Montserrat"/>
                <a:ea typeface="Montserrat"/>
                <a:cs typeface="Montserrat"/>
                <a:sym typeface="Montserrat"/>
              </a:rPr>
              <a:t>Context: CEOS-ARD Strategy </a:t>
            </a:r>
            <a:endParaRPr sz="3000"/>
          </a:p>
        </p:txBody>
      </p:sp>
      <p:pic>
        <p:nvPicPr>
          <p:cNvPr id="202" name="Google Shape;202;p20"/>
          <p:cNvPicPr preferRelativeResize="0"/>
          <p:nvPr/>
        </p:nvPicPr>
        <p:blipFill rotWithShape="1">
          <a:blip r:embed="rId3">
            <a:alphaModFix/>
          </a:blip>
          <a:srcRect b="0" l="1633" r="10717" t="0"/>
          <a:stretch/>
        </p:blipFill>
        <p:spPr>
          <a:xfrm>
            <a:off x="4860143" y="1880583"/>
            <a:ext cx="7007623" cy="4099028"/>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 name="Shape 206"/>
        <p:cNvGrpSpPr/>
        <p:nvPr/>
      </p:nvGrpSpPr>
      <p:grpSpPr>
        <a:xfrm>
          <a:off x="0" y="0"/>
          <a:ext cx="0" cy="0"/>
          <a:chOff x="0" y="0"/>
          <a:chExt cx="0" cy="0"/>
        </a:xfrm>
      </p:grpSpPr>
      <p:sp>
        <p:nvSpPr>
          <p:cNvPr id="207" name="Google Shape;207;p21"/>
          <p:cNvSpPr txBox="1"/>
          <p:nvPr>
            <p:ph idx="1" type="body"/>
          </p:nvPr>
        </p:nvSpPr>
        <p:spPr>
          <a:xfrm>
            <a:off x="324233" y="1316711"/>
            <a:ext cx="6408005" cy="46629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000"/>
              </a:spcBef>
              <a:spcAft>
                <a:spcPts val="0"/>
              </a:spcAft>
              <a:buSzPts val="2800"/>
              <a:buNone/>
            </a:pPr>
            <a:r>
              <a:rPr b="1" lang="en-GB" sz="2200"/>
              <a:t>Water Annex Objectives:</a:t>
            </a:r>
            <a:endParaRPr/>
          </a:p>
          <a:p>
            <a:pPr indent="-342900" lvl="0" marL="540000" rtl="0" algn="l">
              <a:lnSpc>
                <a:spcPct val="115000"/>
              </a:lnSpc>
              <a:spcBef>
                <a:spcPts val="1200"/>
              </a:spcBef>
              <a:spcAft>
                <a:spcPts val="0"/>
              </a:spcAft>
              <a:buSzPts val="1800"/>
              <a:buChar char="❖"/>
            </a:pPr>
            <a:r>
              <a:rPr b="1" lang="en-GB" sz="1800"/>
              <a:t>Close the usability gap between data collection and use in decision making</a:t>
            </a:r>
            <a:br>
              <a:rPr b="1" lang="en-GB" sz="1800"/>
            </a:br>
            <a:r>
              <a:rPr lang="en-GB" sz="1800"/>
              <a:t>Shift the burden of fundamental data processing away from user</a:t>
            </a:r>
            <a:endParaRPr/>
          </a:p>
          <a:p>
            <a:pPr indent="-342900" lvl="0" marL="540000" rtl="0" algn="l">
              <a:lnSpc>
                <a:spcPct val="115000"/>
              </a:lnSpc>
              <a:spcBef>
                <a:spcPts val="1600"/>
              </a:spcBef>
              <a:spcAft>
                <a:spcPts val="0"/>
              </a:spcAft>
              <a:buSzPts val="1800"/>
              <a:buChar char="❖"/>
            </a:pPr>
            <a:r>
              <a:rPr b="1" lang="en-GB" sz="1800"/>
              <a:t>Guide framework for delivering user-centric water products</a:t>
            </a:r>
            <a:br>
              <a:rPr b="1" lang="en-GB" sz="1800"/>
            </a:br>
            <a:r>
              <a:rPr lang="en-GB" sz="1800"/>
              <a:t>Move beyond foundational data to deliver the specific thematic variables that water managers require.</a:t>
            </a:r>
            <a:endParaRPr/>
          </a:p>
          <a:p>
            <a:pPr indent="-342900" lvl="0" marL="540000" rtl="0" algn="l">
              <a:lnSpc>
                <a:spcPct val="115000"/>
              </a:lnSpc>
              <a:spcBef>
                <a:spcPts val="1600"/>
              </a:spcBef>
              <a:spcAft>
                <a:spcPts val="600"/>
              </a:spcAft>
              <a:buSzPts val="1800"/>
              <a:buChar char="❖"/>
            </a:pPr>
            <a:r>
              <a:rPr b="1" lang="en-GB" sz="1800"/>
              <a:t>Enable Seamless Multi-Mission Integration</a:t>
            </a:r>
            <a:br>
              <a:rPr b="1" lang="en-GB" sz="1800"/>
            </a:br>
            <a:r>
              <a:rPr lang="en-GB" sz="1800"/>
              <a:t>Support common standard so observations from different institutions can be readily combined.</a:t>
            </a:r>
            <a:endParaRPr/>
          </a:p>
        </p:txBody>
      </p:sp>
      <p:sp>
        <p:nvSpPr>
          <p:cNvPr id="208" name="Google Shape;208;p21"/>
          <p:cNvSpPr txBox="1"/>
          <p:nvPr>
            <p:ph type="title"/>
          </p:nvPr>
        </p:nvSpPr>
        <p:spPr>
          <a:xfrm>
            <a:off x="176048" y="314951"/>
            <a:ext cx="9387000" cy="7791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SzPts val="4400"/>
              <a:buNone/>
            </a:pPr>
            <a:r>
              <a:rPr b="0" i="0" lang="en-GB" sz="3000" u="none" cap="none" strike="noStrike">
                <a:solidFill>
                  <a:srgbClr val="FFFFFF"/>
                </a:solidFill>
                <a:latin typeface="Montserrat"/>
                <a:ea typeface="Montserrat"/>
                <a:cs typeface="Montserrat"/>
                <a:sym typeface="Montserrat"/>
              </a:rPr>
              <a:t>CEOS-ARD Strategy for Water</a:t>
            </a:r>
            <a:endParaRPr sz="3000"/>
          </a:p>
        </p:txBody>
      </p:sp>
      <p:grpSp>
        <p:nvGrpSpPr>
          <p:cNvPr id="209" name="Google Shape;209;p21"/>
          <p:cNvGrpSpPr/>
          <p:nvPr/>
        </p:nvGrpSpPr>
        <p:grpSpPr>
          <a:xfrm>
            <a:off x="7006963" y="1335136"/>
            <a:ext cx="5049942" cy="4666135"/>
            <a:chOff x="7006963" y="1335136"/>
            <a:chExt cx="5049942" cy="4666135"/>
          </a:xfrm>
        </p:grpSpPr>
        <p:grpSp>
          <p:nvGrpSpPr>
            <p:cNvPr id="210" name="Google Shape;210;p21"/>
            <p:cNvGrpSpPr/>
            <p:nvPr/>
          </p:nvGrpSpPr>
          <p:grpSpPr>
            <a:xfrm>
              <a:off x="8024699" y="1335136"/>
              <a:ext cx="3044762" cy="3044762"/>
              <a:chOff x="7881438" y="1362684"/>
              <a:chExt cx="3044762" cy="3044762"/>
            </a:xfrm>
          </p:grpSpPr>
          <p:sp>
            <p:nvSpPr>
              <p:cNvPr id="211" name="Google Shape;211;p21"/>
              <p:cNvSpPr/>
              <p:nvPr/>
            </p:nvSpPr>
            <p:spPr>
              <a:xfrm>
                <a:off x="7881438" y="1362684"/>
                <a:ext cx="3044762" cy="3044762"/>
              </a:xfrm>
              <a:prstGeom prst="ellipse">
                <a:avLst/>
              </a:prstGeom>
              <a:solidFill>
                <a:srgbClr val="27CAD8">
                  <a:alpha val="40000"/>
                </a:srgbClr>
              </a:solidFill>
              <a:ln cap="flat" cmpd="sng" w="25400">
                <a:solidFill>
                  <a:srgbClr val="151C28"/>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12" name="Google Shape;212;p21"/>
              <p:cNvSpPr txBox="1"/>
              <p:nvPr/>
            </p:nvSpPr>
            <p:spPr>
              <a:xfrm>
                <a:off x="8186455" y="1791901"/>
                <a:ext cx="2434728" cy="969496"/>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en-GB" sz="1800" u="none" cap="none" strike="noStrike">
                    <a:solidFill>
                      <a:srgbClr val="000000"/>
                    </a:solidFill>
                    <a:latin typeface="Montserrat"/>
                    <a:ea typeface="Montserrat"/>
                    <a:cs typeface="Montserrat"/>
                    <a:sym typeface="Montserrat"/>
                  </a:rPr>
                  <a:t>Water Planet</a:t>
                </a:r>
                <a:endParaRPr/>
              </a:p>
              <a:p>
                <a:pPr indent="0" lvl="0" marL="0" marR="0" rtl="0" algn="ctr">
                  <a:lnSpc>
                    <a:spcPct val="100000"/>
                  </a:lnSpc>
                  <a:spcBef>
                    <a:spcPts val="600"/>
                  </a:spcBef>
                  <a:spcAft>
                    <a:spcPts val="0"/>
                  </a:spcAft>
                  <a:buNone/>
                </a:pPr>
                <a:r>
                  <a:rPr b="0" i="0" lang="en-GB" sz="1600" u="none" cap="none" strike="noStrike">
                    <a:solidFill>
                      <a:srgbClr val="000000"/>
                    </a:solidFill>
                    <a:latin typeface="Montserrat"/>
                    <a:ea typeface="Montserrat"/>
                    <a:cs typeface="Montserrat"/>
                    <a:sym typeface="Montserrat"/>
                  </a:rPr>
                  <a:t>“Seeing Earth’s Water from Space”</a:t>
                </a:r>
                <a:endParaRPr/>
              </a:p>
            </p:txBody>
          </p:sp>
        </p:grpSp>
        <p:grpSp>
          <p:nvGrpSpPr>
            <p:cNvPr id="213" name="Google Shape;213;p21"/>
            <p:cNvGrpSpPr/>
            <p:nvPr/>
          </p:nvGrpSpPr>
          <p:grpSpPr>
            <a:xfrm>
              <a:off x="7006963" y="2956509"/>
              <a:ext cx="5049942" cy="3044762"/>
              <a:chOff x="7006963" y="2956509"/>
              <a:chExt cx="5049942" cy="3044762"/>
            </a:xfrm>
          </p:grpSpPr>
          <p:grpSp>
            <p:nvGrpSpPr>
              <p:cNvPr id="214" name="Google Shape;214;p21"/>
              <p:cNvGrpSpPr/>
              <p:nvPr/>
            </p:nvGrpSpPr>
            <p:grpSpPr>
              <a:xfrm>
                <a:off x="7006963" y="2956509"/>
                <a:ext cx="3075054" cy="3044762"/>
                <a:chOff x="6909579" y="2973201"/>
                <a:chExt cx="3075054" cy="3044762"/>
              </a:xfrm>
            </p:grpSpPr>
            <p:sp>
              <p:nvSpPr>
                <p:cNvPr id="215" name="Google Shape;215;p21"/>
                <p:cNvSpPr/>
                <p:nvPr/>
              </p:nvSpPr>
              <p:spPr>
                <a:xfrm>
                  <a:off x="6939871" y="2973201"/>
                  <a:ext cx="3044762" cy="3044762"/>
                </a:xfrm>
                <a:prstGeom prst="ellipse">
                  <a:avLst/>
                </a:prstGeom>
                <a:solidFill>
                  <a:srgbClr val="D827CA">
                    <a:alpha val="40000"/>
                  </a:srgbClr>
                </a:solidFill>
                <a:ln cap="flat" cmpd="sng" w="25400">
                  <a:solidFill>
                    <a:srgbClr val="151C28"/>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16" name="Google Shape;216;p21"/>
                <p:cNvSpPr txBox="1"/>
                <p:nvPr/>
              </p:nvSpPr>
              <p:spPr>
                <a:xfrm>
                  <a:off x="6909579" y="4087968"/>
                  <a:ext cx="2035471" cy="121571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en-GB" sz="1800" u="none" cap="none" strike="noStrike">
                      <a:solidFill>
                        <a:srgbClr val="000000"/>
                      </a:solidFill>
                      <a:latin typeface="Montserrat"/>
                      <a:ea typeface="Montserrat"/>
                      <a:cs typeface="Montserrat"/>
                      <a:sym typeface="Montserrat"/>
                    </a:rPr>
                    <a:t>CEOS-ARD</a:t>
                  </a:r>
                  <a:r>
                    <a:rPr b="1" i="0" lang="en-GB" sz="2000" u="none" cap="none" strike="noStrike">
                      <a:solidFill>
                        <a:srgbClr val="000000"/>
                      </a:solidFill>
                      <a:latin typeface="Montserrat"/>
                      <a:ea typeface="Montserrat"/>
                      <a:cs typeface="Montserrat"/>
                      <a:sym typeface="Montserrat"/>
                    </a:rPr>
                    <a:t> </a:t>
                  </a:r>
                  <a:endParaRPr/>
                </a:p>
                <a:p>
                  <a:pPr indent="0" lvl="0" marL="0" marR="0" rtl="0" algn="ctr">
                    <a:lnSpc>
                      <a:spcPct val="100000"/>
                    </a:lnSpc>
                    <a:spcBef>
                      <a:spcPts val="600"/>
                    </a:spcBef>
                    <a:spcAft>
                      <a:spcPts val="0"/>
                    </a:spcAft>
                    <a:buNone/>
                  </a:pPr>
                  <a:r>
                    <a:rPr b="0" i="0" lang="en-GB" sz="1600" u="none" cap="none" strike="noStrike">
                      <a:solidFill>
                        <a:srgbClr val="000000"/>
                      </a:solidFill>
                      <a:latin typeface="Montserrat"/>
                      <a:ea typeface="Montserrat"/>
                      <a:cs typeface="Montserrat"/>
                      <a:sym typeface="Montserrat"/>
                    </a:rPr>
                    <a:t>“Earth Observation for Everyone”</a:t>
                  </a:r>
                  <a:endParaRPr/>
                </a:p>
              </p:txBody>
            </p:sp>
          </p:grpSp>
          <p:grpSp>
            <p:nvGrpSpPr>
              <p:cNvPr id="217" name="Google Shape;217;p21"/>
              <p:cNvGrpSpPr/>
              <p:nvPr/>
            </p:nvGrpSpPr>
            <p:grpSpPr>
              <a:xfrm>
                <a:off x="8944918" y="2956509"/>
                <a:ext cx="3111987" cy="3044762"/>
                <a:chOff x="8878090" y="2973201"/>
                <a:chExt cx="3111987" cy="3044762"/>
              </a:xfrm>
            </p:grpSpPr>
            <p:sp>
              <p:nvSpPr>
                <p:cNvPr id="218" name="Google Shape;218;p21"/>
                <p:cNvSpPr/>
                <p:nvPr/>
              </p:nvSpPr>
              <p:spPr>
                <a:xfrm>
                  <a:off x="8878090" y="2973201"/>
                  <a:ext cx="3044762" cy="3044762"/>
                </a:xfrm>
                <a:prstGeom prst="ellipse">
                  <a:avLst/>
                </a:prstGeom>
                <a:solidFill>
                  <a:srgbClr val="CAD827">
                    <a:alpha val="40000"/>
                  </a:srgbClr>
                </a:solidFill>
                <a:ln cap="flat" cmpd="sng" w="25400">
                  <a:solidFill>
                    <a:srgbClr val="151C28"/>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19" name="Google Shape;219;p21"/>
                <p:cNvSpPr txBox="1"/>
                <p:nvPr/>
              </p:nvSpPr>
              <p:spPr>
                <a:xfrm>
                  <a:off x="9758205" y="4017415"/>
                  <a:ext cx="2231872" cy="2000548"/>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en-GB" sz="1800" u="none" cap="none" strike="noStrike">
                      <a:solidFill>
                        <a:srgbClr val="000000"/>
                      </a:solidFill>
                      <a:latin typeface="Montserrat"/>
                      <a:ea typeface="Montserrat"/>
                      <a:cs typeface="Montserrat"/>
                      <a:sym typeface="Montserrat"/>
                    </a:rPr>
                    <a:t>       NASA ES2A</a:t>
                  </a:r>
                  <a:endParaRPr/>
                </a:p>
                <a:p>
                  <a:pPr indent="0" lvl="0" marL="0" marR="0" rtl="0" algn="ctr">
                    <a:lnSpc>
                      <a:spcPct val="100000"/>
                    </a:lnSpc>
                    <a:spcBef>
                      <a:spcPts val="600"/>
                    </a:spcBef>
                    <a:spcAft>
                      <a:spcPts val="0"/>
                    </a:spcAft>
                    <a:buNone/>
                  </a:pPr>
                  <a:r>
                    <a:rPr b="0" i="0" lang="en-GB" sz="1600" u="none" cap="none" strike="noStrike">
                      <a:solidFill>
                        <a:srgbClr val="000000"/>
                      </a:solidFill>
                      <a:latin typeface="Montserrat"/>
                      <a:ea typeface="Montserrat"/>
                      <a:cs typeface="Montserrat"/>
                      <a:sym typeface="Montserrat"/>
                    </a:rPr>
                    <a:t>“Trusted Information to Drive Earth Resilience Activities”</a:t>
                  </a:r>
                  <a:endParaRPr/>
                </a:p>
                <a:p>
                  <a:pPr indent="0" lvl="0" marL="0" marR="0" rtl="0" algn="ctr">
                    <a:lnSpc>
                      <a:spcPct val="100000"/>
                    </a:lnSpc>
                    <a:spcBef>
                      <a:spcPts val="600"/>
                    </a:spcBef>
                    <a:spcAft>
                      <a:spcPts val="0"/>
                    </a:spcAft>
                    <a:buNone/>
                  </a:pPr>
                  <a:r>
                    <a:t/>
                  </a:r>
                  <a:endParaRPr b="0" i="0" sz="1600" u="none" cap="none" strike="noStrike">
                    <a:solidFill>
                      <a:srgbClr val="000000"/>
                    </a:solidFill>
                    <a:latin typeface="Montserrat"/>
                    <a:ea typeface="Montserrat"/>
                    <a:cs typeface="Montserrat"/>
                    <a:sym typeface="Montserrat"/>
                  </a:endParaRPr>
                </a:p>
              </p:txBody>
            </p:sp>
          </p:grpSp>
        </p:grpSp>
        <p:sp>
          <p:nvSpPr>
            <p:cNvPr id="220" name="Google Shape;220;p21"/>
            <p:cNvSpPr txBox="1"/>
            <p:nvPr/>
          </p:nvSpPr>
          <p:spPr>
            <a:xfrm>
              <a:off x="8386608" y="3624466"/>
              <a:ext cx="2232000" cy="677100"/>
            </a:xfrm>
            <a:prstGeom prst="rect">
              <a:avLst/>
            </a:prstGeom>
            <a:noFill/>
            <a:ln>
              <a:noFill/>
            </a:ln>
            <a:effectLst>
              <a:outerShdw blurRad="50800" rotWithShape="0" algn="tl" dir="2700000" dist="38100">
                <a:srgbClr val="000000">
                  <a:alpha val="40000"/>
                </a:srgbClr>
              </a:outerShdw>
            </a:effectLst>
          </p:spPr>
          <p:txBody>
            <a:bodyPr anchorCtr="0" anchor="t" bIns="45700" lIns="91425" spcFirstLastPara="1" rIns="91425" wrap="square" tIns="45700">
              <a:spAutoFit/>
            </a:bodyPr>
            <a:lstStyle/>
            <a:p>
              <a:pPr indent="0" lvl="0" marL="0" marR="0" rtl="0" algn="ctr">
                <a:lnSpc>
                  <a:spcPct val="111111"/>
                </a:lnSpc>
                <a:spcBef>
                  <a:spcPts val="0"/>
                </a:spcBef>
                <a:spcAft>
                  <a:spcPts val="0"/>
                </a:spcAft>
                <a:buNone/>
              </a:pPr>
              <a:r>
                <a:rPr b="1" i="0" lang="en-GB" sz="1800" u="none" cap="none" strike="noStrike">
                  <a:solidFill>
                    <a:schemeClr val="lt1"/>
                  </a:solidFill>
                  <a:latin typeface="Montserrat"/>
                  <a:ea typeface="Montserrat"/>
                  <a:cs typeface="Montserrat"/>
                  <a:sym typeface="Montserrat"/>
                </a:rPr>
                <a:t>Water </a:t>
              </a:r>
              <a:endParaRPr/>
            </a:p>
            <a:p>
              <a:pPr indent="0" lvl="0" marL="0" marR="0" rtl="0" algn="ctr">
                <a:lnSpc>
                  <a:spcPct val="111111"/>
                </a:lnSpc>
                <a:spcBef>
                  <a:spcPts val="0"/>
                </a:spcBef>
                <a:spcAft>
                  <a:spcPts val="0"/>
                </a:spcAft>
                <a:buNone/>
              </a:pPr>
              <a:r>
                <a:rPr b="1" i="0" lang="en-GB" sz="1800" u="none" cap="none" strike="noStrike">
                  <a:solidFill>
                    <a:schemeClr val="lt1"/>
                  </a:solidFill>
                  <a:latin typeface="Montserrat"/>
                  <a:ea typeface="Montserrat"/>
                  <a:cs typeface="Montserrat"/>
                  <a:sym typeface="Montserrat"/>
                </a:rPr>
                <a:t>Annex</a:t>
              </a:r>
              <a:endParaRPr b="0" i="0" sz="1800" u="none" cap="none" strike="noStrike">
                <a:solidFill>
                  <a:schemeClr val="lt1"/>
                </a:solidFill>
                <a:latin typeface="Montserrat"/>
                <a:ea typeface="Montserrat"/>
                <a:cs typeface="Montserrat"/>
                <a:sym typeface="Montserrat"/>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4" name="Shape 224"/>
        <p:cNvGrpSpPr/>
        <p:nvPr/>
      </p:nvGrpSpPr>
      <p:grpSpPr>
        <a:xfrm>
          <a:off x="0" y="0"/>
          <a:ext cx="0" cy="0"/>
          <a:chOff x="0" y="0"/>
          <a:chExt cx="0" cy="0"/>
        </a:xfrm>
      </p:grpSpPr>
      <p:grpSp>
        <p:nvGrpSpPr>
          <p:cNvPr id="225" name="Google Shape;225;p22"/>
          <p:cNvGrpSpPr/>
          <p:nvPr/>
        </p:nvGrpSpPr>
        <p:grpSpPr>
          <a:xfrm>
            <a:off x="11034122" y="955039"/>
            <a:ext cx="5648017" cy="5648017"/>
            <a:chOff x="11034122" y="955039"/>
            <a:chExt cx="5648017" cy="5648017"/>
          </a:xfrm>
        </p:grpSpPr>
        <p:pic>
          <p:nvPicPr>
            <p:cNvPr id="226" name="Google Shape;226;p22"/>
            <p:cNvPicPr preferRelativeResize="0"/>
            <p:nvPr/>
          </p:nvPicPr>
          <p:blipFill rotWithShape="1">
            <a:blip r:embed="rId3">
              <a:alphaModFix/>
            </a:blip>
            <a:srcRect b="0" l="16667" r="16667" t="0"/>
            <a:stretch/>
          </p:blipFill>
          <p:spPr>
            <a:xfrm>
              <a:off x="11034122" y="955039"/>
              <a:ext cx="5648017" cy="5648017"/>
            </a:xfrm>
            <a:prstGeom prst="ellipse">
              <a:avLst/>
            </a:prstGeom>
            <a:noFill/>
            <a:ln>
              <a:noFill/>
            </a:ln>
          </p:spPr>
        </p:pic>
        <p:sp>
          <p:nvSpPr>
            <p:cNvPr id="227" name="Google Shape;227;p22"/>
            <p:cNvSpPr/>
            <p:nvPr/>
          </p:nvSpPr>
          <p:spPr>
            <a:xfrm>
              <a:off x="11630772" y="1551689"/>
              <a:ext cx="4454717" cy="4454717"/>
            </a:xfrm>
            <a:prstGeom prst="ellipse">
              <a:avLst/>
            </a:prstGeom>
            <a:solidFill>
              <a:schemeClr val="lt1"/>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grpSp>
      <p:pic>
        <p:nvPicPr>
          <p:cNvPr id="228" name="Google Shape;228;p22"/>
          <p:cNvPicPr preferRelativeResize="0"/>
          <p:nvPr/>
        </p:nvPicPr>
        <p:blipFill rotWithShape="1">
          <a:blip r:embed="rId4">
            <a:alphaModFix/>
          </a:blip>
          <a:srcRect b="1920" l="2539" r="2880" t="1882"/>
          <a:stretch/>
        </p:blipFill>
        <p:spPr>
          <a:xfrm>
            <a:off x="560066" y="1480812"/>
            <a:ext cx="3296412" cy="4663440"/>
          </a:xfrm>
          <a:prstGeom prst="rect">
            <a:avLst/>
          </a:prstGeom>
          <a:noFill/>
          <a:ln cap="sq" cmpd="sng" w="12700">
            <a:solidFill>
              <a:srgbClr val="000000"/>
            </a:solidFill>
            <a:prstDash val="solid"/>
            <a:miter lim="8000"/>
            <a:headEnd len="sm" w="sm" type="none"/>
            <a:tailEnd len="sm" w="sm" type="none"/>
          </a:ln>
          <a:effectLst>
            <a:outerShdw blurRad="50800" rotWithShape="0" algn="tl" dir="2700000" dist="38100">
              <a:srgbClr val="000000">
                <a:alpha val="43137"/>
              </a:srgbClr>
            </a:outerShdw>
          </a:effectLst>
        </p:spPr>
      </p:pic>
      <p:sp>
        <p:nvSpPr>
          <p:cNvPr id="229" name="Google Shape;229;p22"/>
          <p:cNvSpPr txBox="1"/>
          <p:nvPr/>
        </p:nvSpPr>
        <p:spPr>
          <a:xfrm>
            <a:off x="176048" y="314951"/>
            <a:ext cx="9387000" cy="7791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lt1"/>
              </a:buClr>
              <a:buSzPts val="4400"/>
              <a:buFont typeface="Montserrat"/>
              <a:buNone/>
            </a:pPr>
            <a:r>
              <a:rPr b="0" i="0" lang="en-GB" sz="3000" u="none" cap="none" strike="noStrike">
                <a:solidFill>
                  <a:srgbClr val="FFFFFF"/>
                </a:solidFill>
                <a:latin typeface="Montserrat"/>
                <a:ea typeface="Montserrat"/>
                <a:cs typeface="Montserrat"/>
                <a:sym typeface="Montserrat"/>
              </a:rPr>
              <a:t>Prior Work: CEOS in the Aquatic Realm</a:t>
            </a:r>
            <a:endParaRPr b="0" i="0" sz="3000" u="none" cap="none" strike="noStrike">
              <a:solidFill>
                <a:schemeClr val="lt1"/>
              </a:solidFill>
              <a:latin typeface="Montserrat"/>
              <a:ea typeface="Montserrat"/>
              <a:cs typeface="Montserrat"/>
              <a:sym typeface="Montserrat"/>
            </a:endParaRPr>
          </a:p>
        </p:txBody>
      </p:sp>
      <p:sp>
        <p:nvSpPr>
          <p:cNvPr id="230" name="Google Shape;230;p22"/>
          <p:cNvSpPr txBox="1"/>
          <p:nvPr>
            <p:ph idx="1" type="body"/>
          </p:nvPr>
        </p:nvSpPr>
        <p:spPr>
          <a:xfrm>
            <a:off x="4453128" y="1287013"/>
            <a:ext cx="6408005" cy="5051038"/>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000"/>
              </a:spcBef>
              <a:spcAft>
                <a:spcPts val="0"/>
              </a:spcAft>
              <a:buSzPts val="2800"/>
              <a:buNone/>
            </a:pPr>
            <a:r>
              <a:rPr b="1" lang="en-GB" sz="2400"/>
              <a:t>Aquatic Reflectance PFS</a:t>
            </a:r>
            <a:endParaRPr/>
          </a:p>
          <a:p>
            <a:pPr indent="-342900" lvl="0" marL="342900" rtl="0" algn="l">
              <a:lnSpc>
                <a:spcPct val="115000"/>
              </a:lnSpc>
              <a:spcBef>
                <a:spcPts val="1600"/>
              </a:spcBef>
              <a:spcAft>
                <a:spcPts val="0"/>
              </a:spcAft>
              <a:buSzPts val="1800"/>
              <a:buChar char="❖"/>
            </a:pPr>
            <a:r>
              <a:rPr lang="en-GB" sz="1800"/>
              <a:t>Provides guidance for satellite data products focused on inland and nearshore coastal, and optically-shallow waters</a:t>
            </a:r>
            <a:endParaRPr/>
          </a:p>
          <a:p>
            <a:pPr indent="-342900" lvl="0" marL="342900" rtl="0" algn="l">
              <a:lnSpc>
                <a:spcPct val="115000"/>
              </a:lnSpc>
              <a:spcBef>
                <a:spcPts val="1600"/>
              </a:spcBef>
              <a:spcAft>
                <a:spcPts val="0"/>
              </a:spcAft>
              <a:buSzPts val="1800"/>
              <a:buChar char="❖"/>
            </a:pPr>
            <a:r>
              <a:rPr lang="en-GB" sz="1800"/>
              <a:t>2025 update expanded coverage to all aquatic domains, including open oceans</a:t>
            </a:r>
            <a:endParaRPr/>
          </a:p>
          <a:p>
            <a:pPr indent="-342900" lvl="0" marL="342900" rtl="0" algn="l">
              <a:lnSpc>
                <a:spcPct val="115000"/>
              </a:lnSpc>
              <a:spcBef>
                <a:spcPts val="1600"/>
              </a:spcBef>
              <a:spcAft>
                <a:spcPts val="0"/>
              </a:spcAft>
              <a:buSzPts val="1800"/>
              <a:buChar char="❖"/>
            </a:pPr>
            <a:r>
              <a:rPr lang="en-GB" sz="1800"/>
              <a:t>Established key metadata requirements, as well as products, algorithms, and geometric corrections</a:t>
            </a:r>
            <a:endParaRPr/>
          </a:p>
          <a:p>
            <a:pPr indent="-342900" lvl="0" marL="342900" rtl="0" algn="l">
              <a:lnSpc>
                <a:spcPct val="115000"/>
              </a:lnSpc>
              <a:spcBef>
                <a:spcPts val="1600"/>
              </a:spcBef>
              <a:spcAft>
                <a:spcPts val="600"/>
              </a:spcAft>
              <a:buSzPts val="1800"/>
              <a:buChar char="❖"/>
            </a:pPr>
            <a:r>
              <a:rPr lang="en-GB" sz="1800"/>
              <a:t>Despite providing a critical baseline, community feedback indicates that more work is needed to meet water practitioners where they are</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4" name="Shape 234"/>
        <p:cNvGrpSpPr/>
        <p:nvPr/>
      </p:nvGrpSpPr>
      <p:grpSpPr>
        <a:xfrm>
          <a:off x="0" y="0"/>
          <a:ext cx="0" cy="0"/>
          <a:chOff x="0" y="0"/>
          <a:chExt cx="0" cy="0"/>
        </a:xfrm>
      </p:grpSpPr>
      <p:grpSp>
        <p:nvGrpSpPr>
          <p:cNvPr id="235" name="Google Shape;235;p23"/>
          <p:cNvGrpSpPr/>
          <p:nvPr/>
        </p:nvGrpSpPr>
        <p:grpSpPr>
          <a:xfrm>
            <a:off x="2489869" y="1497198"/>
            <a:ext cx="7212263" cy="4778151"/>
            <a:chOff x="3874851" y="1478005"/>
            <a:chExt cx="7944782" cy="5263449"/>
          </a:xfrm>
        </p:grpSpPr>
        <p:pic>
          <p:nvPicPr>
            <p:cNvPr descr="Map&#10;&#10;AI-generated content may be incorrect." id="236" name="Google Shape;236;p23"/>
            <p:cNvPicPr preferRelativeResize="0"/>
            <p:nvPr/>
          </p:nvPicPr>
          <p:blipFill rotWithShape="1">
            <a:blip r:embed="rId3">
              <a:alphaModFix/>
            </a:blip>
            <a:srcRect b="0" l="21875" r="21875" t="0"/>
            <a:stretch/>
          </p:blipFill>
          <p:spPr>
            <a:xfrm>
              <a:off x="4045559" y="1478005"/>
              <a:ext cx="1828800" cy="1828800"/>
            </a:xfrm>
            <a:prstGeom prst="ellipse">
              <a:avLst/>
            </a:prstGeom>
            <a:noFill/>
            <a:ln cap="flat" cmpd="sng" w="28575">
              <a:solidFill>
                <a:schemeClr val="dk1"/>
              </a:solidFill>
              <a:prstDash val="solid"/>
              <a:round/>
              <a:headEnd len="sm" w="sm" type="none"/>
              <a:tailEnd len="sm" w="sm" type="none"/>
            </a:ln>
            <a:effectLst>
              <a:outerShdw blurRad="50800" rotWithShape="0" algn="tl" dir="2700000" dist="38100">
                <a:srgbClr val="000000">
                  <a:alpha val="40000"/>
                </a:srgbClr>
              </a:outerShdw>
            </a:effectLst>
          </p:spPr>
        </p:pic>
        <p:sp>
          <p:nvSpPr>
            <p:cNvPr id="237" name="Google Shape;237;p23"/>
            <p:cNvSpPr txBox="1"/>
            <p:nvPr/>
          </p:nvSpPr>
          <p:spPr>
            <a:xfrm>
              <a:off x="4216266" y="3461165"/>
              <a:ext cx="1487384" cy="644168"/>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en-GB" sz="1600" u="none" cap="none" strike="noStrike">
                  <a:solidFill>
                    <a:srgbClr val="11151A"/>
                  </a:solidFill>
                  <a:latin typeface="Arial"/>
                  <a:ea typeface="Arial"/>
                  <a:cs typeface="Arial"/>
                  <a:sym typeface="Arial"/>
                </a:rPr>
                <a:t>Thermal Infrared</a:t>
              </a:r>
              <a:endParaRPr b="0" i="0" sz="1600" u="none" cap="none" strike="noStrike">
                <a:solidFill>
                  <a:srgbClr val="11151A"/>
                </a:solidFill>
                <a:latin typeface="Arial"/>
                <a:ea typeface="Arial"/>
                <a:cs typeface="Arial"/>
                <a:sym typeface="Arial"/>
              </a:endParaRPr>
            </a:p>
          </p:txBody>
        </p:sp>
        <p:pic>
          <p:nvPicPr>
            <p:cNvPr descr="Map&#10;&#10;AI-generated content may be incorrect." id="238" name="Google Shape;238;p23"/>
            <p:cNvPicPr preferRelativeResize="0"/>
            <p:nvPr/>
          </p:nvPicPr>
          <p:blipFill rotWithShape="1">
            <a:blip r:embed="rId4">
              <a:alphaModFix/>
            </a:blip>
            <a:srcRect b="0" l="16667" r="16667" t="0"/>
            <a:stretch/>
          </p:blipFill>
          <p:spPr>
            <a:xfrm>
              <a:off x="6031142" y="1478005"/>
              <a:ext cx="1828800" cy="1828800"/>
            </a:xfrm>
            <a:prstGeom prst="ellipse">
              <a:avLst/>
            </a:prstGeom>
            <a:noFill/>
            <a:ln cap="flat" cmpd="sng" w="28575">
              <a:solidFill>
                <a:schemeClr val="dk1"/>
              </a:solidFill>
              <a:prstDash val="solid"/>
              <a:round/>
              <a:headEnd len="sm" w="sm" type="none"/>
              <a:tailEnd len="sm" w="sm" type="none"/>
            </a:ln>
            <a:effectLst>
              <a:outerShdw blurRad="50800" rotWithShape="0" algn="tl" dir="2700000" dist="38100">
                <a:srgbClr val="000000">
                  <a:alpha val="40000"/>
                </a:srgbClr>
              </a:outerShdw>
            </a:effectLst>
          </p:spPr>
        </p:pic>
        <p:sp>
          <p:nvSpPr>
            <p:cNvPr id="239" name="Google Shape;239;p23"/>
            <p:cNvSpPr txBox="1"/>
            <p:nvPr/>
          </p:nvSpPr>
          <p:spPr>
            <a:xfrm>
              <a:off x="6201850" y="3461165"/>
              <a:ext cx="1487384" cy="644168"/>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en-GB" sz="1600" u="none" cap="none" strike="noStrike">
                  <a:solidFill>
                    <a:srgbClr val="11151A"/>
                  </a:solidFill>
                  <a:latin typeface="Arial"/>
                  <a:ea typeface="Arial"/>
                  <a:cs typeface="Arial"/>
                  <a:sym typeface="Arial"/>
                </a:rPr>
                <a:t>Brightness Temperature</a:t>
              </a:r>
              <a:endParaRPr/>
            </a:p>
          </p:txBody>
        </p:sp>
        <p:pic>
          <p:nvPicPr>
            <p:cNvPr id="240" name="Google Shape;240;p23"/>
            <p:cNvPicPr preferRelativeResize="0"/>
            <p:nvPr/>
          </p:nvPicPr>
          <p:blipFill rotWithShape="1">
            <a:blip r:embed="rId5">
              <a:alphaModFix/>
            </a:blip>
            <a:srcRect b="0" l="12363" r="12363" t="0"/>
            <a:stretch/>
          </p:blipFill>
          <p:spPr>
            <a:xfrm>
              <a:off x="8010829" y="1478005"/>
              <a:ext cx="1828800" cy="1828800"/>
            </a:xfrm>
            <a:prstGeom prst="ellipse">
              <a:avLst/>
            </a:prstGeom>
            <a:noFill/>
            <a:ln cap="flat" cmpd="sng" w="28575">
              <a:solidFill>
                <a:schemeClr val="dk1"/>
              </a:solidFill>
              <a:prstDash val="solid"/>
              <a:round/>
              <a:headEnd len="sm" w="sm" type="none"/>
              <a:tailEnd len="sm" w="sm" type="none"/>
            </a:ln>
            <a:effectLst>
              <a:outerShdw blurRad="50800" rotWithShape="0" algn="tl" dir="2700000" dist="38100">
                <a:srgbClr val="000000">
                  <a:alpha val="40000"/>
                </a:srgbClr>
              </a:outerShdw>
            </a:effectLst>
          </p:spPr>
        </p:pic>
        <p:sp>
          <p:nvSpPr>
            <p:cNvPr id="241" name="Google Shape;241;p23"/>
            <p:cNvSpPr txBox="1"/>
            <p:nvPr/>
          </p:nvSpPr>
          <p:spPr>
            <a:xfrm>
              <a:off x="8033773" y="3461165"/>
              <a:ext cx="1782914" cy="644168"/>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en-GB" sz="1600" u="none" cap="none" strike="noStrike">
                  <a:solidFill>
                    <a:srgbClr val="11151A"/>
                  </a:solidFill>
                  <a:latin typeface="Arial"/>
                  <a:ea typeface="Arial"/>
                  <a:cs typeface="Arial"/>
                  <a:sym typeface="Arial"/>
                </a:rPr>
                <a:t>Aquatic Reflectance</a:t>
              </a:r>
              <a:endParaRPr b="0" i="0" sz="1600" u="none" cap="none" strike="noStrike">
                <a:solidFill>
                  <a:srgbClr val="11151A"/>
                </a:solidFill>
                <a:latin typeface="Arial"/>
                <a:ea typeface="Arial"/>
                <a:cs typeface="Arial"/>
                <a:sym typeface="Arial"/>
              </a:endParaRPr>
            </a:p>
          </p:txBody>
        </p:sp>
        <p:pic>
          <p:nvPicPr>
            <p:cNvPr descr="Map&#10;&#10;AI-generated content may be incorrect." id="242" name="Google Shape;242;p23"/>
            <p:cNvPicPr preferRelativeResize="0"/>
            <p:nvPr/>
          </p:nvPicPr>
          <p:blipFill rotWithShape="1">
            <a:blip r:embed="rId6">
              <a:alphaModFix/>
            </a:blip>
            <a:srcRect b="0" l="24921" r="24921" t="0"/>
            <a:stretch/>
          </p:blipFill>
          <p:spPr>
            <a:xfrm>
              <a:off x="9990516" y="1478005"/>
              <a:ext cx="1828800" cy="1828800"/>
            </a:xfrm>
            <a:prstGeom prst="ellipse">
              <a:avLst/>
            </a:prstGeom>
            <a:noFill/>
            <a:ln cap="flat" cmpd="sng" w="28575">
              <a:solidFill>
                <a:schemeClr val="dk1"/>
              </a:solidFill>
              <a:prstDash val="solid"/>
              <a:round/>
              <a:headEnd len="sm" w="sm" type="none"/>
              <a:tailEnd len="sm" w="sm" type="none"/>
            </a:ln>
            <a:effectLst>
              <a:outerShdw blurRad="50800" rotWithShape="0" algn="tl" dir="2700000" dist="38100">
                <a:srgbClr val="000000">
                  <a:alpha val="40000"/>
                </a:srgbClr>
              </a:outerShdw>
            </a:effectLst>
          </p:spPr>
        </p:pic>
        <p:sp>
          <p:nvSpPr>
            <p:cNvPr id="243" name="Google Shape;243;p23"/>
            <p:cNvSpPr txBox="1"/>
            <p:nvPr/>
          </p:nvSpPr>
          <p:spPr>
            <a:xfrm>
              <a:off x="10013460" y="3461165"/>
              <a:ext cx="1782914" cy="644168"/>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en-GB" sz="1600" u="none" cap="none" strike="noStrike">
                  <a:solidFill>
                    <a:srgbClr val="11151A"/>
                  </a:solidFill>
                  <a:latin typeface="Arial"/>
                  <a:ea typeface="Arial"/>
                  <a:cs typeface="Arial"/>
                  <a:sym typeface="Arial"/>
                </a:rPr>
                <a:t>Cloud Top Temperature</a:t>
              </a:r>
              <a:endParaRPr b="0" i="0" sz="1600" u="none" cap="none" strike="noStrike">
                <a:solidFill>
                  <a:srgbClr val="11151A"/>
                </a:solidFill>
                <a:latin typeface="Arial"/>
                <a:ea typeface="Arial"/>
                <a:cs typeface="Arial"/>
                <a:sym typeface="Arial"/>
              </a:endParaRPr>
            </a:p>
          </p:txBody>
        </p:sp>
        <p:pic>
          <p:nvPicPr>
            <p:cNvPr descr="A map of the world&#10;&#10;AI-generated content may be incorrect." id="244" name="Google Shape;244;p23"/>
            <p:cNvPicPr preferRelativeResize="0"/>
            <p:nvPr/>
          </p:nvPicPr>
          <p:blipFill rotWithShape="1">
            <a:blip r:embed="rId7">
              <a:alphaModFix/>
            </a:blip>
            <a:srcRect b="0" l="21153" r="21153" t="0"/>
            <a:stretch/>
          </p:blipFill>
          <p:spPr>
            <a:xfrm>
              <a:off x="4050851" y="4201933"/>
              <a:ext cx="1828800" cy="1828800"/>
            </a:xfrm>
            <a:prstGeom prst="ellipse">
              <a:avLst/>
            </a:prstGeom>
            <a:noFill/>
            <a:ln cap="flat" cmpd="sng" w="28575">
              <a:solidFill>
                <a:schemeClr val="dk1"/>
              </a:solidFill>
              <a:prstDash val="solid"/>
              <a:round/>
              <a:headEnd len="sm" w="sm" type="none"/>
              <a:tailEnd len="sm" w="sm" type="none"/>
            </a:ln>
            <a:effectLst>
              <a:outerShdw blurRad="50800" rotWithShape="0" algn="tl" dir="2700000" dist="38100">
                <a:srgbClr val="000000">
                  <a:alpha val="40000"/>
                </a:srgbClr>
              </a:outerShdw>
            </a:effectLst>
          </p:spPr>
        </p:pic>
        <p:sp>
          <p:nvSpPr>
            <p:cNvPr id="245" name="Google Shape;245;p23"/>
            <p:cNvSpPr txBox="1"/>
            <p:nvPr/>
          </p:nvSpPr>
          <p:spPr>
            <a:xfrm>
              <a:off x="3874851" y="6097286"/>
              <a:ext cx="2205074" cy="644168"/>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en-GB" sz="1600" u="none" cap="none" strike="noStrike">
                  <a:solidFill>
                    <a:srgbClr val="11151A"/>
                  </a:solidFill>
                  <a:latin typeface="Arial"/>
                  <a:ea typeface="Arial"/>
                  <a:cs typeface="Arial"/>
                  <a:sym typeface="Arial"/>
                </a:rPr>
                <a:t>LS Reflectance / Temperature</a:t>
              </a:r>
              <a:endParaRPr b="0" i="0" sz="1600" u="none" cap="none" strike="noStrike">
                <a:solidFill>
                  <a:srgbClr val="11151A"/>
                </a:solidFill>
                <a:latin typeface="Arial"/>
                <a:ea typeface="Arial"/>
                <a:cs typeface="Arial"/>
                <a:sym typeface="Arial"/>
              </a:endParaRPr>
            </a:p>
          </p:txBody>
        </p:sp>
        <p:pic>
          <p:nvPicPr>
            <p:cNvPr descr="A picture containing chart&#10;&#10;AI-generated content may be incorrect." id="246" name="Google Shape;246;p23"/>
            <p:cNvPicPr preferRelativeResize="0"/>
            <p:nvPr/>
          </p:nvPicPr>
          <p:blipFill rotWithShape="1">
            <a:blip r:embed="rId8">
              <a:alphaModFix/>
            </a:blip>
            <a:srcRect b="0" l="22000" r="22000" t="0"/>
            <a:stretch/>
          </p:blipFill>
          <p:spPr>
            <a:xfrm>
              <a:off x="6027317" y="4201933"/>
              <a:ext cx="1828800" cy="1828800"/>
            </a:xfrm>
            <a:prstGeom prst="ellipse">
              <a:avLst/>
            </a:prstGeom>
            <a:noFill/>
            <a:ln cap="flat" cmpd="sng" w="28575">
              <a:solidFill>
                <a:schemeClr val="dk1"/>
              </a:solidFill>
              <a:prstDash val="solid"/>
              <a:round/>
              <a:headEnd len="sm" w="sm" type="none"/>
              <a:tailEnd len="sm" w="sm" type="none"/>
            </a:ln>
            <a:effectLst>
              <a:outerShdw blurRad="50800" rotWithShape="0" algn="tl" dir="2700000" dist="38100">
                <a:srgbClr val="000000">
                  <a:alpha val="40000"/>
                </a:srgbClr>
              </a:outerShdw>
            </a:effectLst>
          </p:spPr>
        </p:pic>
        <p:sp>
          <p:nvSpPr>
            <p:cNvPr id="247" name="Google Shape;247;p23"/>
            <p:cNvSpPr txBox="1"/>
            <p:nvPr/>
          </p:nvSpPr>
          <p:spPr>
            <a:xfrm>
              <a:off x="6198025" y="6097286"/>
              <a:ext cx="1487384" cy="644168"/>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en-GB" sz="1600" u="none" cap="none" strike="noStrike">
                  <a:solidFill>
                    <a:srgbClr val="11151A"/>
                  </a:solidFill>
                  <a:latin typeface="Arial"/>
                  <a:ea typeface="Arial"/>
                  <a:cs typeface="Arial"/>
                  <a:sym typeface="Arial"/>
                </a:rPr>
                <a:t>Gravity Anomalies</a:t>
              </a:r>
              <a:endParaRPr b="0" i="0" sz="1600" u="none" cap="none" strike="noStrike">
                <a:solidFill>
                  <a:srgbClr val="11151A"/>
                </a:solidFill>
                <a:latin typeface="Arial"/>
                <a:ea typeface="Arial"/>
                <a:cs typeface="Arial"/>
                <a:sym typeface="Arial"/>
              </a:endParaRPr>
            </a:p>
          </p:txBody>
        </p:sp>
        <p:pic>
          <p:nvPicPr>
            <p:cNvPr descr="Map&#10;&#10;AI-generated content may be incorrect." id="248" name="Google Shape;248;p23"/>
            <p:cNvPicPr preferRelativeResize="0"/>
            <p:nvPr/>
          </p:nvPicPr>
          <p:blipFill rotWithShape="1">
            <a:blip r:embed="rId9">
              <a:alphaModFix/>
            </a:blip>
            <a:srcRect b="0" l="21875" r="21875" t="0"/>
            <a:stretch/>
          </p:blipFill>
          <p:spPr>
            <a:xfrm>
              <a:off x="8009075" y="4201933"/>
              <a:ext cx="1828800" cy="1828800"/>
            </a:xfrm>
            <a:prstGeom prst="ellipse">
              <a:avLst/>
            </a:prstGeom>
            <a:noFill/>
            <a:ln cap="flat" cmpd="sng" w="28575">
              <a:solidFill>
                <a:schemeClr val="dk1"/>
              </a:solidFill>
              <a:prstDash val="solid"/>
              <a:round/>
              <a:headEnd len="sm" w="sm" type="none"/>
              <a:tailEnd len="sm" w="sm" type="none"/>
            </a:ln>
            <a:effectLst>
              <a:outerShdw blurRad="50800" rotWithShape="0" algn="tl" dir="2700000" dist="38100">
                <a:srgbClr val="000000">
                  <a:alpha val="40000"/>
                </a:srgbClr>
              </a:outerShdw>
            </a:effectLst>
          </p:spPr>
        </p:pic>
        <p:sp>
          <p:nvSpPr>
            <p:cNvPr id="249" name="Google Shape;249;p23"/>
            <p:cNvSpPr txBox="1"/>
            <p:nvPr/>
          </p:nvSpPr>
          <p:spPr>
            <a:xfrm>
              <a:off x="8179783" y="6097286"/>
              <a:ext cx="1487384" cy="644168"/>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en-GB" sz="1600" u="none" cap="none" strike="noStrike">
                  <a:solidFill>
                    <a:srgbClr val="11151A"/>
                  </a:solidFill>
                  <a:latin typeface="Arial"/>
                  <a:ea typeface="Arial"/>
                  <a:cs typeface="Arial"/>
                  <a:sym typeface="Arial"/>
                </a:rPr>
                <a:t>Radar Backscatter</a:t>
              </a:r>
              <a:endParaRPr b="0" i="0" sz="1600" u="none" cap="none" strike="noStrike">
                <a:solidFill>
                  <a:srgbClr val="11151A"/>
                </a:solidFill>
                <a:latin typeface="Arial"/>
                <a:ea typeface="Arial"/>
                <a:cs typeface="Arial"/>
                <a:sym typeface="Arial"/>
              </a:endParaRPr>
            </a:p>
          </p:txBody>
        </p:sp>
        <p:pic>
          <p:nvPicPr>
            <p:cNvPr descr="Map&#10;&#10;AI-generated content may be incorrect." id="250" name="Google Shape;250;p23"/>
            <p:cNvPicPr preferRelativeResize="0"/>
            <p:nvPr/>
          </p:nvPicPr>
          <p:blipFill rotWithShape="1">
            <a:blip r:embed="rId10">
              <a:alphaModFix/>
            </a:blip>
            <a:srcRect b="0" l="21875" r="21875" t="0"/>
            <a:stretch/>
          </p:blipFill>
          <p:spPr>
            <a:xfrm>
              <a:off x="9990833" y="4201933"/>
              <a:ext cx="1828800" cy="1828800"/>
            </a:xfrm>
            <a:prstGeom prst="ellipse">
              <a:avLst/>
            </a:prstGeom>
            <a:noFill/>
            <a:ln cap="flat" cmpd="sng" w="28575">
              <a:solidFill>
                <a:schemeClr val="dk1"/>
              </a:solidFill>
              <a:prstDash val="solid"/>
              <a:round/>
              <a:headEnd len="sm" w="sm" type="none"/>
              <a:tailEnd len="sm" w="sm" type="none"/>
            </a:ln>
            <a:effectLst>
              <a:outerShdw blurRad="50800" rotWithShape="0" algn="tl" dir="2700000" dist="38100">
                <a:srgbClr val="000000">
                  <a:alpha val="40000"/>
                </a:srgbClr>
              </a:outerShdw>
            </a:effectLst>
          </p:spPr>
        </p:pic>
        <p:sp>
          <p:nvSpPr>
            <p:cNvPr id="251" name="Google Shape;251;p23"/>
            <p:cNvSpPr txBox="1"/>
            <p:nvPr/>
          </p:nvSpPr>
          <p:spPr>
            <a:xfrm>
              <a:off x="10161541" y="6097286"/>
              <a:ext cx="1487384" cy="644168"/>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en-GB" sz="1600" u="none" cap="none" strike="noStrike">
                  <a:solidFill>
                    <a:srgbClr val="11151A"/>
                  </a:solidFill>
                  <a:latin typeface="Arial"/>
                  <a:ea typeface="Arial"/>
                  <a:cs typeface="Arial"/>
                  <a:sym typeface="Arial"/>
                </a:rPr>
                <a:t>Microwave Radiometry</a:t>
              </a:r>
              <a:endParaRPr b="0" i="0" sz="1600" u="none" cap="none" strike="noStrike">
                <a:solidFill>
                  <a:srgbClr val="11151A"/>
                </a:solidFill>
                <a:latin typeface="Arial"/>
                <a:ea typeface="Arial"/>
                <a:cs typeface="Arial"/>
                <a:sym typeface="Arial"/>
              </a:endParaRPr>
            </a:p>
          </p:txBody>
        </p:sp>
      </p:grpSp>
      <p:sp>
        <p:nvSpPr>
          <p:cNvPr id="252" name="Google Shape;252;p23"/>
          <p:cNvSpPr txBox="1"/>
          <p:nvPr/>
        </p:nvSpPr>
        <p:spPr>
          <a:xfrm>
            <a:off x="176048" y="314951"/>
            <a:ext cx="9387000" cy="7791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lt1"/>
              </a:buClr>
              <a:buSzPts val="4400"/>
              <a:buFont typeface="Montserrat"/>
              <a:buNone/>
            </a:pPr>
            <a:r>
              <a:rPr b="0" i="0" lang="en-GB" sz="3000" u="none" cap="none" strike="noStrike">
                <a:solidFill>
                  <a:srgbClr val="FFFFFF"/>
                </a:solidFill>
                <a:latin typeface="Montserrat"/>
                <a:ea typeface="Montserrat"/>
                <a:cs typeface="Montserrat"/>
                <a:sym typeface="Montserrat"/>
              </a:rPr>
              <a:t>Establishing a Need for Higher-Level Products</a:t>
            </a:r>
            <a:endParaRPr b="0" i="0" sz="3000" u="none" cap="none" strike="noStrike">
              <a:solidFill>
                <a:schemeClr val="lt1"/>
              </a:solidFill>
              <a:latin typeface="Montserrat"/>
              <a:ea typeface="Montserrat"/>
              <a:cs typeface="Montserrat"/>
              <a:sym typeface="Montserrat"/>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6" name="Shape 256"/>
        <p:cNvGrpSpPr/>
        <p:nvPr/>
      </p:nvGrpSpPr>
      <p:grpSpPr>
        <a:xfrm>
          <a:off x="0" y="0"/>
          <a:ext cx="0" cy="0"/>
          <a:chOff x="0" y="0"/>
          <a:chExt cx="0" cy="0"/>
        </a:xfrm>
      </p:grpSpPr>
      <p:grpSp>
        <p:nvGrpSpPr>
          <p:cNvPr id="257" name="Google Shape;257;p24"/>
          <p:cNvGrpSpPr/>
          <p:nvPr/>
        </p:nvGrpSpPr>
        <p:grpSpPr>
          <a:xfrm>
            <a:off x="2644472" y="1497198"/>
            <a:ext cx="7057294" cy="4778152"/>
            <a:chOff x="4045559" y="1478005"/>
            <a:chExt cx="7774074" cy="5263449"/>
          </a:xfrm>
        </p:grpSpPr>
        <p:pic>
          <p:nvPicPr>
            <p:cNvPr descr="Map&#10;&#10;AI-generated content may be incorrect." id="258" name="Google Shape;258;p24"/>
            <p:cNvPicPr preferRelativeResize="0"/>
            <p:nvPr/>
          </p:nvPicPr>
          <p:blipFill rotWithShape="1">
            <a:blip r:embed="rId3">
              <a:alphaModFix/>
            </a:blip>
            <a:srcRect b="0" l="21875" r="21875" t="0"/>
            <a:stretch/>
          </p:blipFill>
          <p:spPr>
            <a:xfrm>
              <a:off x="4045559" y="1478005"/>
              <a:ext cx="1828800" cy="1828800"/>
            </a:xfrm>
            <a:prstGeom prst="ellipse">
              <a:avLst/>
            </a:prstGeom>
            <a:noFill/>
            <a:ln cap="flat" cmpd="sng" w="28575">
              <a:solidFill>
                <a:schemeClr val="dk1"/>
              </a:solidFill>
              <a:prstDash val="solid"/>
              <a:round/>
              <a:headEnd len="sm" w="sm" type="none"/>
              <a:tailEnd len="sm" w="sm" type="none"/>
            </a:ln>
            <a:effectLst>
              <a:outerShdw blurRad="50800" rotWithShape="0" algn="tl" dir="2700000" dist="38100">
                <a:srgbClr val="000000">
                  <a:alpha val="40000"/>
                </a:srgbClr>
              </a:outerShdw>
            </a:effectLst>
          </p:spPr>
        </p:pic>
        <p:sp>
          <p:nvSpPr>
            <p:cNvPr id="259" name="Google Shape;259;p24"/>
            <p:cNvSpPr txBox="1"/>
            <p:nvPr/>
          </p:nvSpPr>
          <p:spPr>
            <a:xfrm>
              <a:off x="4216268" y="3461165"/>
              <a:ext cx="1487384" cy="58477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en-GB" sz="1600" u="none" cap="none" strike="noStrike">
                  <a:solidFill>
                    <a:srgbClr val="11151A"/>
                  </a:solidFill>
                  <a:latin typeface="Arial"/>
                  <a:ea typeface="Arial"/>
                  <a:cs typeface="Arial"/>
                  <a:sym typeface="Arial"/>
                </a:rPr>
                <a:t>Water Temperature</a:t>
              </a:r>
              <a:endParaRPr b="0" i="0" sz="1600" u="none" cap="none" strike="noStrike">
                <a:solidFill>
                  <a:srgbClr val="11151A"/>
                </a:solidFill>
                <a:latin typeface="Arial"/>
                <a:ea typeface="Arial"/>
                <a:cs typeface="Arial"/>
                <a:sym typeface="Arial"/>
              </a:endParaRPr>
            </a:p>
          </p:txBody>
        </p:sp>
        <p:pic>
          <p:nvPicPr>
            <p:cNvPr descr="Map&#10;&#10;AI-generated content may be incorrect." id="260" name="Google Shape;260;p24"/>
            <p:cNvPicPr preferRelativeResize="0"/>
            <p:nvPr/>
          </p:nvPicPr>
          <p:blipFill rotWithShape="1">
            <a:blip r:embed="rId4">
              <a:alphaModFix/>
            </a:blip>
            <a:srcRect b="0" l="16667" r="16667" t="0"/>
            <a:stretch/>
          </p:blipFill>
          <p:spPr>
            <a:xfrm>
              <a:off x="6031142" y="1478005"/>
              <a:ext cx="1828800" cy="1828800"/>
            </a:xfrm>
            <a:prstGeom prst="ellipse">
              <a:avLst/>
            </a:prstGeom>
            <a:noFill/>
            <a:ln cap="flat" cmpd="sng" w="28575">
              <a:solidFill>
                <a:schemeClr val="dk1"/>
              </a:solidFill>
              <a:prstDash val="solid"/>
              <a:round/>
              <a:headEnd len="sm" w="sm" type="none"/>
              <a:tailEnd len="sm" w="sm" type="none"/>
            </a:ln>
            <a:effectLst>
              <a:outerShdw blurRad="50800" rotWithShape="0" algn="tl" dir="2700000" dist="38100">
                <a:srgbClr val="000000">
                  <a:alpha val="40000"/>
                </a:srgbClr>
              </a:outerShdw>
            </a:effectLst>
          </p:spPr>
        </p:pic>
        <p:sp>
          <p:nvSpPr>
            <p:cNvPr id="261" name="Google Shape;261;p24"/>
            <p:cNvSpPr txBox="1"/>
            <p:nvPr/>
          </p:nvSpPr>
          <p:spPr>
            <a:xfrm>
              <a:off x="6201851" y="3461165"/>
              <a:ext cx="1487384" cy="33855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en-GB" sz="1600" u="none" cap="none" strike="noStrike">
                  <a:solidFill>
                    <a:srgbClr val="11151A"/>
                  </a:solidFill>
                  <a:latin typeface="Arial"/>
                  <a:ea typeface="Arial"/>
                  <a:cs typeface="Arial"/>
                  <a:sym typeface="Arial"/>
                </a:rPr>
                <a:t>Salinity</a:t>
              </a:r>
              <a:endParaRPr b="0" i="0" sz="1600" u="none" cap="none" strike="noStrike">
                <a:solidFill>
                  <a:srgbClr val="11151A"/>
                </a:solidFill>
                <a:latin typeface="Arial"/>
                <a:ea typeface="Arial"/>
                <a:cs typeface="Arial"/>
                <a:sym typeface="Arial"/>
              </a:endParaRPr>
            </a:p>
          </p:txBody>
        </p:sp>
        <p:pic>
          <p:nvPicPr>
            <p:cNvPr id="262" name="Google Shape;262;p24"/>
            <p:cNvPicPr preferRelativeResize="0"/>
            <p:nvPr/>
          </p:nvPicPr>
          <p:blipFill rotWithShape="1">
            <a:blip r:embed="rId5">
              <a:alphaModFix/>
            </a:blip>
            <a:srcRect b="0" l="12363" r="12363" t="0"/>
            <a:stretch/>
          </p:blipFill>
          <p:spPr>
            <a:xfrm>
              <a:off x="8010829" y="1478005"/>
              <a:ext cx="1828800" cy="1828800"/>
            </a:xfrm>
            <a:prstGeom prst="ellipse">
              <a:avLst/>
            </a:prstGeom>
            <a:noFill/>
            <a:ln cap="flat" cmpd="sng" w="28575">
              <a:solidFill>
                <a:schemeClr val="dk1"/>
              </a:solidFill>
              <a:prstDash val="solid"/>
              <a:round/>
              <a:headEnd len="sm" w="sm" type="none"/>
              <a:tailEnd len="sm" w="sm" type="none"/>
            </a:ln>
            <a:effectLst>
              <a:outerShdw blurRad="50800" rotWithShape="0" algn="tl" dir="2700000" dist="38100">
                <a:srgbClr val="000000">
                  <a:alpha val="40000"/>
                </a:srgbClr>
              </a:outerShdw>
            </a:effectLst>
          </p:spPr>
        </p:pic>
        <p:sp>
          <p:nvSpPr>
            <p:cNvPr id="263" name="Google Shape;263;p24"/>
            <p:cNvSpPr txBox="1"/>
            <p:nvPr/>
          </p:nvSpPr>
          <p:spPr>
            <a:xfrm>
              <a:off x="8033773" y="3461165"/>
              <a:ext cx="1782914" cy="33855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en-GB" sz="1600" u="none" cap="none" strike="noStrike">
                  <a:solidFill>
                    <a:srgbClr val="11151A"/>
                  </a:solidFill>
                  <a:latin typeface="Arial"/>
                  <a:ea typeface="Arial"/>
                  <a:cs typeface="Arial"/>
                  <a:sym typeface="Arial"/>
                </a:rPr>
                <a:t>Chlorophyll</a:t>
              </a:r>
              <a:endParaRPr b="0" i="0" sz="1600" u="none" cap="none" strike="noStrike">
                <a:solidFill>
                  <a:srgbClr val="11151A"/>
                </a:solidFill>
                <a:latin typeface="Arial"/>
                <a:ea typeface="Arial"/>
                <a:cs typeface="Arial"/>
                <a:sym typeface="Arial"/>
              </a:endParaRPr>
            </a:p>
          </p:txBody>
        </p:sp>
        <p:pic>
          <p:nvPicPr>
            <p:cNvPr descr="Map&#10;&#10;AI-generated content may be incorrect." id="264" name="Google Shape;264;p24"/>
            <p:cNvPicPr preferRelativeResize="0"/>
            <p:nvPr/>
          </p:nvPicPr>
          <p:blipFill rotWithShape="1">
            <a:blip r:embed="rId6">
              <a:alphaModFix/>
            </a:blip>
            <a:srcRect b="0" l="24921" r="24921" t="0"/>
            <a:stretch/>
          </p:blipFill>
          <p:spPr>
            <a:xfrm>
              <a:off x="9990516" y="1478005"/>
              <a:ext cx="1828800" cy="1828800"/>
            </a:xfrm>
            <a:prstGeom prst="ellipse">
              <a:avLst/>
            </a:prstGeom>
            <a:noFill/>
            <a:ln cap="flat" cmpd="sng" w="28575">
              <a:solidFill>
                <a:schemeClr val="dk1"/>
              </a:solidFill>
              <a:prstDash val="solid"/>
              <a:round/>
              <a:headEnd len="sm" w="sm" type="none"/>
              <a:tailEnd len="sm" w="sm" type="none"/>
            </a:ln>
            <a:effectLst>
              <a:outerShdw blurRad="50800" rotWithShape="0" algn="tl" dir="2700000" dist="38100">
                <a:srgbClr val="000000">
                  <a:alpha val="40000"/>
                </a:srgbClr>
              </a:outerShdw>
            </a:effectLst>
          </p:spPr>
        </p:pic>
        <p:sp>
          <p:nvSpPr>
            <p:cNvPr id="265" name="Google Shape;265;p24"/>
            <p:cNvSpPr txBox="1"/>
            <p:nvPr/>
          </p:nvSpPr>
          <p:spPr>
            <a:xfrm>
              <a:off x="10013459" y="3461165"/>
              <a:ext cx="1782914" cy="33855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en-GB" sz="1600" u="none" cap="none" strike="noStrike">
                  <a:solidFill>
                    <a:srgbClr val="11151A"/>
                  </a:solidFill>
                  <a:latin typeface="Arial"/>
                  <a:ea typeface="Arial"/>
                  <a:cs typeface="Arial"/>
                  <a:sym typeface="Arial"/>
                </a:rPr>
                <a:t>Precipitation</a:t>
              </a:r>
              <a:endParaRPr b="0" i="0" sz="1600" u="none" cap="none" strike="noStrike">
                <a:solidFill>
                  <a:srgbClr val="11151A"/>
                </a:solidFill>
                <a:latin typeface="Arial"/>
                <a:ea typeface="Arial"/>
                <a:cs typeface="Arial"/>
                <a:sym typeface="Arial"/>
              </a:endParaRPr>
            </a:p>
          </p:txBody>
        </p:sp>
        <p:pic>
          <p:nvPicPr>
            <p:cNvPr descr="A map of the world&#10;&#10;AI-generated content may be incorrect." id="266" name="Google Shape;266;p24"/>
            <p:cNvPicPr preferRelativeResize="0"/>
            <p:nvPr/>
          </p:nvPicPr>
          <p:blipFill rotWithShape="1">
            <a:blip r:embed="rId7">
              <a:alphaModFix/>
            </a:blip>
            <a:srcRect b="0" l="21153" r="21153" t="0"/>
            <a:stretch/>
          </p:blipFill>
          <p:spPr>
            <a:xfrm>
              <a:off x="4045559" y="4201933"/>
              <a:ext cx="1828800" cy="1828800"/>
            </a:xfrm>
            <a:prstGeom prst="ellipse">
              <a:avLst/>
            </a:prstGeom>
            <a:noFill/>
            <a:ln cap="flat" cmpd="sng" w="28575">
              <a:solidFill>
                <a:schemeClr val="dk1"/>
              </a:solidFill>
              <a:prstDash val="solid"/>
              <a:round/>
              <a:headEnd len="sm" w="sm" type="none"/>
              <a:tailEnd len="sm" w="sm" type="none"/>
            </a:ln>
            <a:effectLst>
              <a:outerShdw blurRad="50800" rotWithShape="0" algn="tl" dir="2700000" dist="38100">
                <a:srgbClr val="000000">
                  <a:alpha val="40000"/>
                </a:srgbClr>
              </a:outerShdw>
            </a:effectLst>
          </p:spPr>
        </p:pic>
        <p:sp>
          <p:nvSpPr>
            <p:cNvPr id="267" name="Google Shape;267;p24"/>
            <p:cNvSpPr txBox="1"/>
            <p:nvPr/>
          </p:nvSpPr>
          <p:spPr>
            <a:xfrm>
              <a:off x="4216267" y="6097286"/>
              <a:ext cx="1487384" cy="58477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en-GB" sz="1600" u="none" cap="none" strike="noStrike">
                  <a:solidFill>
                    <a:srgbClr val="11151A"/>
                  </a:solidFill>
                  <a:latin typeface="Arial"/>
                  <a:ea typeface="Arial"/>
                  <a:cs typeface="Arial"/>
                  <a:sym typeface="Arial"/>
                </a:rPr>
                <a:t>Crop Water Use</a:t>
              </a:r>
              <a:endParaRPr b="0" i="0" sz="1600" u="none" cap="none" strike="noStrike">
                <a:solidFill>
                  <a:srgbClr val="11151A"/>
                </a:solidFill>
                <a:latin typeface="Arial"/>
                <a:ea typeface="Arial"/>
                <a:cs typeface="Arial"/>
                <a:sym typeface="Arial"/>
              </a:endParaRPr>
            </a:p>
          </p:txBody>
        </p:sp>
        <p:pic>
          <p:nvPicPr>
            <p:cNvPr descr="A picture containing chart&#10;&#10;AI-generated content may be incorrect." id="268" name="Google Shape;268;p24"/>
            <p:cNvPicPr preferRelativeResize="0"/>
            <p:nvPr/>
          </p:nvPicPr>
          <p:blipFill rotWithShape="1">
            <a:blip r:embed="rId8">
              <a:alphaModFix/>
            </a:blip>
            <a:srcRect b="0" l="22000" r="22000" t="0"/>
            <a:stretch/>
          </p:blipFill>
          <p:spPr>
            <a:xfrm>
              <a:off x="6027317" y="4201933"/>
              <a:ext cx="1828800" cy="1828800"/>
            </a:xfrm>
            <a:prstGeom prst="ellipse">
              <a:avLst/>
            </a:prstGeom>
            <a:noFill/>
            <a:ln cap="flat" cmpd="sng" w="28575">
              <a:solidFill>
                <a:schemeClr val="dk1"/>
              </a:solidFill>
              <a:prstDash val="solid"/>
              <a:round/>
              <a:headEnd len="sm" w="sm" type="none"/>
              <a:tailEnd len="sm" w="sm" type="none"/>
            </a:ln>
            <a:effectLst>
              <a:outerShdw blurRad="50800" rotWithShape="0" algn="tl" dir="2700000" dist="38100">
                <a:srgbClr val="000000">
                  <a:alpha val="40000"/>
                </a:srgbClr>
              </a:outerShdw>
            </a:effectLst>
          </p:spPr>
        </p:pic>
        <p:sp>
          <p:nvSpPr>
            <p:cNvPr id="269" name="Google Shape;269;p24"/>
            <p:cNvSpPr txBox="1"/>
            <p:nvPr/>
          </p:nvSpPr>
          <p:spPr>
            <a:xfrm>
              <a:off x="6171720" y="6097286"/>
              <a:ext cx="1539995" cy="644168"/>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en-GB" sz="1600" u="none" cap="none" strike="noStrike">
                  <a:solidFill>
                    <a:srgbClr val="11151A"/>
                  </a:solidFill>
                  <a:latin typeface="Arial"/>
                  <a:ea typeface="Arial"/>
                  <a:cs typeface="Arial"/>
                  <a:sym typeface="Arial"/>
                </a:rPr>
                <a:t>Groundwater Storage</a:t>
              </a:r>
              <a:endParaRPr b="0" i="0" sz="1600" u="none" cap="none" strike="noStrike">
                <a:solidFill>
                  <a:srgbClr val="11151A"/>
                </a:solidFill>
                <a:latin typeface="Arial"/>
                <a:ea typeface="Arial"/>
                <a:cs typeface="Arial"/>
                <a:sym typeface="Arial"/>
              </a:endParaRPr>
            </a:p>
          </p:txBody>
        </p:sp>
        <p:pic>
          <p:nvPicPr>
            <p:cNvPr descr="Map&#10;&#10;AI-generated content may be incorrect." id="270" name="Google Shape;270;p24"/>
            <p:cNvPicPr preferRelativeResize="0"/>
            <p:nvPr/>
          </p:nvPicPr>
          <p:blipFill rotWithShape="1">
            <a:blip r:embed="rId9">
              <a:alphaModFix/>
            </a:blip>
            <a:srcRect b="0" l="21875" r="21875" t="0"/>
            <a:stretch/>
          </p:blipFill>
          <p:spPr>
            <a:xfrm>
              <a:off x="8009075" y="4201933"/>
              <a:ext cx="1828800" cy="1828800"/>
            </a:xfrm>
            <a:prstGeom prst="ellipse">
              <a:avLst/>
            </a:prstGeom>
            <a:noFill/>
            <a:ln cap="flat" cmpd="sng" w="28575">
              <a:solidFill>
                <a:schemeClr val="dk1"/>
              </a:solidFill>
              <a:prstDash val="solid"/>
              <a:round/>
              <a:headEnd len="sm" w="sm" type="none"/>
              <a:tailEnd len="sm" w="sm" type="none"/>
            </a:ln>
            <a:effectLst>
              <a:outerShdw blurRad="50800" rotWithShape="0" algn="tl" dir="2700000" dist="38100">
                <a:srgbClr val="000000">
                  <a:alpha val="40000"/>
                </a:srgbClr>
              </a:outerShdw>
            </a:effectLst>
          </p:spPr>
        </p:pic>
        <p:sp>
          <p:nvSpPr>
            <p:cNvPr id="271" name="Google Shape;271;p24"/>
            <p:cNvSpPr txBox="1"/>
            <p:nvPr/>
          </p:nvSpPr>
          <p:spPr>
            <a:xfrm>
              <a:off x="8179783" y="6097286"/>
              <a:ext cx="1487384" cy="58477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en-GB" sz="1600" u="none" cap="none" strike="noStrike">
                  <a:solidFill>
                    <a:srgbClr val="11151A"/>
                  </a:solidFill>
                  <a:latin typeface="Arial"/>
                  <a:ea typeface="Arial"/>
                  <a:cs typeface="Arial"/>
                  <a:sym typeface="Arial"/>
                </a:rPr>
                <a:t>Reservoir Extent</a:t>
              </a:r>
              <a:endParaRPr b="0" i="0" sz="1600" u="none" cap="none" strike="noStrike">
                <a:solidFill>
                  <a:srgbClr val="11151A"/>
                </a:solidFill>
                <a:latin typeface="Arial"/>
                <a:ea typeface="Arial"/>
                <a:cs typeface="Arial"/>
                <a:sym typeface="Arial"/>
              </a:endParaRPr>
            </a:p>
          </p:txBody>
        </p:sp>
        <p:pic>
          <p:nvPicPr>
            <p:cNvPr descr="Map&#10;&#10;AI-generated content may be incorrect." id="272" name="Google Shape;272;p24"/>
            <p:cNvPicPr preferRelativeResize="0"/>
            <p:nvPr/>
          </p:nvPicPr>
          <p:blipFill rotWithShape="1">
            <a:blip r:embed="rId10">
              <a:alphaModFix/>
            </a:blip>
            <a:srcRect b="0" l="21875" r="21875" t="0"/>
            <a:stretch/>
          </p:blipFill>
          <p:spPr>
            <a:xfrm>
              <a:off x="9990833" y="4201933"/>
              <a:ext cx="1828800" cy="1828800"/>
            </a:xfrm>
            <a:prstGeom prst="ellipse">
              <a:avLst/>
            </a:prstGeom>
            <a:noFill/>
            <a:ln cap="flat" cmpd="sng" w="28575">
              <a:solidFill>
                <a:schemeClr val="dk1"/>
              </a:solidFill>
              <a:prstDash val="solid"/>
              <a:round/>
              <a:headEnd len="sm" w="sm" type="none"/>
              <a:tailEnd len="sm" w="sm" type="none"/>
            </a:ln>
            <a:effectLst>
              <a:outerShdw blurRad="50800" rotWithShape="0" algn="tl" dir="2700000" dist="38100">
                <a:srgbClr val="000000">
                  <a:alpha val="40000"/>
                </a:srgbClr>
              </a:outerShdw>
            </a:effectLst>
          </p:spPr>
        </p:pic>
        <p:sp>
          <p:nvSpPr>
            <p:cNvPr id="273" name="Google Shape;273;p24"/>
            <p:cNvSpPr txBox="1"/>
            <p:nvPr/>
          </p:nvSpPr>
          <p:spPr>
            <a:xfrm>
              <a:off x="10161541" y="6097286"/>
              <a:ext cx="1487384" cy="33855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en-GB" sz="1600" u="none" cap="none" strike="noStrike">
                  <a:solidFill>
                    <a:srgbClr val="11151A"/>
                  </a:solidFill>
                  <a:latin typeface="Arial"/>
                  <a:ea typeface="Arial"/>
                  <a:cs typeface="Arial"/>
                  <a:sym typeface="Arial"/>
                </a:rPr>
                <a:t>Snowpack</a:t>
              </a:r>
              <a:endParaRPr b="0" i="0" sz="1600" u="none" cap="none" strike="noStrike">
                <a:solidFill>
                  <a:srgbClr val="11151A"/>
                </a:solidFill>
                <a:latin typeface="Arial"/>
                <a:ea typeface="Arial"/>
                <a:cs typeface="Arial"/>
                <a:sym typeface="Arial"/>
              </a:endParaRPr>
            </a:p>
          </p:txBody>
        </p:sp>
      </p:grpSp>
      <p:sp>
        <p:nvSpPr>
          <p:cNvPr id="274" name="Google Shape;274;p24"/>
          <p:cNvSpPr txBox="1"/>
          <p:nvPr/>
        </p:nvSpPr>
        <p:spPr>
          <a:xfrm>
            <a:off x="176048" y="314951"/>
            <a:ext cx="9387000" cy="7791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lt1"/>
              </a:buClr>
              <a:buSzPts val="4400"/>
              <a:buFont typeface="Montserrat"/>
              <a:buNone/>
            </a:pPr>
            <a:r>
              <a:rPr b="0" i="0" lang="en-GB" sz="3000" u="none" cap="none" strike="noStrike">
                <a:solidFill>
                  <a:srgbClr val="FFFFFF"/>
                </a:solidFill>
                <a:latin typeface="Montserrat"/>
                <a:ea typeface="Montserrat"/>
                <a:cs typeface="Montserrat"/>
                <a:sym typeface="Montserrat"/>
              </a:rPr>
              <a:t>Establishing a Need for Higher-Level Products</a:t>
            </a:r>
            <a:endParaRPr b="0" i="0" sz="3000" u="none" cap="none" strike="noStrike">
              <a:solidFill>
                <a:schemeClr val="lt1"/>
              </a:solidFill>
              <a:latin typeface="Montserrat"/>
              <a:ea typeface="Montserrat"/>
              <a:cs typeface="Montserrat"/>
              <a:sym typeface="Montserrat"/>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8" name="Shape 278"/>
        <p:cNvGrpSpPr/>
        <p:nvPr/>
      </p:nvGrpSpPr>
      <p:grpSpPr>
        <a:xfrm>
          <a:off x="0" y="0"/>
          <a:ext cx="0" cy="0"/>
          <a:chOff x="0" y="0"/>
          <a:chExt cx="0" cy="0"/>
        </a:xfrm>
      </p:grpSpPr>
      <p:sp>
        <p:nvSpPr>
          <p:cNvPr id="279" name="Google Shape;279;p25"/>
          <p:cNvSpPr/>
          <p:nvPr/>
        </p:nvSpPr>
        <p:spPr>
          <a:xfrm>
            <a:off x="2032000" y="719666"/>
            <a:ext cx="8128000" cy="5418667"/>
          </a:xfrm>
          <a:custGeom>
            <a:rect b="b" l="l" r="r" t="t"/>
            <a:pathLst>
              <a:path extrusionOk="0" h="120000" w="120000">
                <a:moveTo>
                  <a:pt x="0" y="0"/>
                </a:moveTo>
                <a:lnTo>
                  <a:pt x="120000" y="0"/>
                </a:lnTo>
                <a:lnTo>
                  <a:pt x="120000" y="120000"/>
                </a:lnTo>
                <a:lnTo>
                  <a:pt x="0" y="120000"/>
                </a:lnTo>
                <a:close/>
              </a:path>
              <a:path extrusionOk="0" fill="none" h="120000" w="120000">
                <a:moveTo>
                  <a:pt x="-10000" y="0"/>
                </a:moveTo>
                <a:close/>
                <a:lnTo>
                  <a:pt x="-10000" y="120000"/>
                </a:lnTo>
              </a:path>
              <a:path extrusionOk="0" fill="none" h="120000" w="120000">
                <a:moveTo>
                  <a:pt x="-10000" y="22500"/>
                </a:moveTo>
                <a:lnTo>
                  <a:pt x="-46000" y="135000"/>
                </a:lnTo>
              </a:path>
            </a:pathLst>
          </a:custGeom>
          <a:noFill/>
          <a:ln>
            <a:noFill/>
          </a:ln>
        </p:spPr>
        <p:txBody>
          <a:bodyPr anchorCtr="1" anchor="ctr" bIns="45700" lIns="91425" spcFirstLastPara="1" rIns="91425" wrap="square" tIns="45700">
            <a:noAutofit/>
          </a:bodyPr>
          <a:lstStyle/>
          <a:p>
            <a:pPr indent="0" lvl="0" marL="0" rtl="0" algn="l">
              <a:spcBef>
                <a:spcPts val="0"/>
              </a:spcBef>
              <a:spcAft>
                <a:spcPts val="0"/>
              </a:spcAft>
              <a:buNone/>
            </a:pPr>
            <a:r>
              <a:t/>
            </a:r>
            <a:endParaRPr/>
          </a:p>
        </p:txBody>
      </p:sp>
      <p:graphicFrame>
        <p:nvGraphicFramePr>
          <p:cNvPr id="280" name="Google Shape;280;p25"/>
          <p:cNvGraphicFramePr/>
          <p:nvPr/>
        </p:nvGraphicFramePr>
        <p:xfrm>
          <a:off x="4372772" y="1872278"/>
          <a:ext cx="3000000" cy="3000000"/>
        </p:xfrm>
        <a:graphic>
          <a:graphicData uri="http://schemas.openxmlformats.org/drawingml/2006/table">
            <a:tbl>
              <a:tblPr>
                <a:noFill/>
                <a:tableStyleId>{23D67836-DD7A-4B7C-96C7-FC6156F68E15}</a:tableStyleId>
              </a:tblPr>
              <a:tblGrid>
                <a:gridCol w="3658050"/>
                <a:gridCol w="3658050"/>
              </a:tblGrid>
              <a:tr h="4252425">
                <a:tc>
                  <a:txBody>
                    <a:bodyPr/>
                    <a:lstStyle/>
                    <a:p>
                      <a:pPr indent="-342900" lvl="0" marL="342900" marR="0" rtl="0" algn="l">
                        <a:lnSpc>
                          <a:spcPct val="100000"/>
                        </a:lnSpc>
                        <a:spcBef>
                          <a:spcPts val="0"/>
                        </a:spcBef>
                        <a:spcAft>
                          <a:spcPts val="0"/>
                        </a:spcAft>
                        <a:buClr>
                          <a:srgbClr val="000000"/>
                        </a:buClr>
                        <a:buSzPts val="1600"/>
                        <a:buFont typeface="Arial"/>
                        <a:buAutoNum type="arabicPeriod"/>
                      </a:pPr>
                      <a:r>
                        <a:rPr b="0" i="0" lang="en-GB" sz="1600" u="none" cap="none" strike="noStrike">
                          <a:solidFill>
                            <a:srgbClr val="000000"/>
                          </a:solidFill>
                          <a:latin typeface="Montserrat"/>
                          <a:ea typeface="Montserrat"/>
                          <a:cs typeface="Montserrat"/>
                          <a:sym typeface="Montserrat"/>
                        </a:rPr>
                        <a:t>Consistent and Enhanced Metadata Specifications</a:t>
                      </a:r>
                      <a:endParaRPr/>
                    </a:p>
                    <a:p>
                      <a:pPr indent="-342900" lvl="0" marL="342900" marR="0" rtl="0" algn="l">
                        <a:lnSpc>
                          <a:spcPct val="100000"/>
                        </a:lnSpc>
                        <a:spcBef>
                          <a:spcPts val="600"/>
                        </a:spcBef>
                        <a:spcAft>
                          <a:spcPts val="0"/>
                        </a:spcAft>
                        <a:buClr>
                          <a:srgbClr val="000000"/>
                        </a:buClr>
                        <a:buSzPts val="1600"/>
                        <a:buFont typeface="Arial"/>
                        <a:buAutoNum type="arabicPeriod"/>
                      </a:pPr>
                      <a:r>
                        <a:rPr b="0" i="0" lang="en-GB" sz="1600" u="none" cap="none" strike="noStrike">
                          <a:solidFill>
                            <a:srgbClr val="000000"/>
                          </a:solidFill>
                          <a:latin typeface="Montserrat"/>
                          <a:ea typeface="Montserrat"/>
                          <a:cs typeface="Montserrat"/>
                          <a:sym typeface="Montserrat"/>
                        </a:rPr>
                        <a:t>Data and Metadata Quality</a:t>
                      </a:r>
                      <a:endParaRPr/>
                    </a:p>
                    <a:p>
                      <a:pPr indent="-342900" lvl="0" marL="342900" marR="0" rtl="0" algn="l">
                        <a:lnSpc>
                          <a:spcPct val="100000"/>
                        </a:lnSpc>
                        <a:spcBef>
                          <a:spcPts val="600"/>
                        </a:spcBef>
                        <a:spcAft>
                          <a:spcPts val="0"/>
                        </a:spcAft>
                        <a:buClr>
                          <a:srgbClr val="000000"/>
                        </a:buClr>
                        <a:buSzPts val="1600"/>
                        <a:buFont typeface="Arial"/>
                        <a:buAutoNum type="arabicPeriod"/>
                      </a:pPr>
                      <a:r>
                        <a:rPr b="0" i="0" lang="en-GB" sz="1600" u="none" cap="none" strike="noStrike">
                          <a:solidFill>
                            <a:srgbClr val="000000"/>
                          </a:solidFill>
                          <a:latin typeface="Montserrat"/>
                          <a:ea typeface="Montserrat"/>
                          <a:cs typeface="Montserrat"/>
                          <a:sym typeface="Montserrat"/>
                        </a:rPr>
                        <a:t>Ongoing Quality Assurance and Integrity Monitoring</a:t>
                      </a:r>
                      <a:endParaRPr/>
                    </a:p>
                    <a:p>
                      <a:pPr indent="-342900" lvl="0" marL="342900" marR="0" rtl="0" algn="l">
                        <a:lnSpc>
                          <a:spcPct val="100000"/>
                        </a:lnSpc>
                        <a:spcBef>
                          <a:spcPts val="600"/>
                        </a:spcBef>
                        <a:spcAft>
                          <a:spcPts val="0"/>
                        </a:spcAft>
                        <a:buClr>
                          <a:srgbClr val="000000"/>
                        </a:buClr>
                        <a:buSzPts val="1600"/>
                        <a:buFont typeface="Arial"/>
                        <a:buAutoNum type="arabicPeriod"/>
                      </a:pPr>
                      <a:r>
                        <a:rPr b="0" i="0" lang="en-GB" sz="1600" u="none" cap="none" strike="noStrike">
                          <a:solidFill>
                            <a:srgbClr val="000000"/>
                          </a:solidFill>
                          <a:latin typeface="Montserrat"/>
                          <a:ea typeface="Montserrat"/>
                          <a:cs typeface="Montserrat"/>
                          <a:sym typeface="Montserrat"/>
                        </a:rPr>
                        <a:t>Fitness for Purpose</a:t>
                      </a:r>
                      <a:endParaRPr/>
                    </a:p>
                    <a:p>
                      <a:pPr indent="-342900" lvl="0" marL="342900" marR="0" rtl="0" algn="l">
                        <a:lnSpc>
                          <a:spcPct val="100000"/>
                        </a:lnSpc>
                        <a:spcBef>
                          <a:spcPts val="600"/>
                        </a:spcBef>
                        <a:spcAft>
                          <a:spcPts val="0"/>
                        </a:spcAft>
                        <a:buClr>
                          <a:srgbClr val="000000"/>
                        </a:buClr>
                        <a:buSzPts val="1600"/>
                        <a:buFont typeface="Arial"/>
                        <a:buAutoNum type="arabicPeriod"/>
                      </a:pPr>
                      <a:r>
                        <a:rPr b="0" i="0" lang="en-GB" sz="1600" u="none" cap="none" strike="noStrike">
                          <a:solidFill>
                            <a:srgbClr val="000000"/>
                          </a:solidFill>
                          <a:latin typeface="Montserrat"/>
                          <a:ea typeface="Montserrat"/>
                          <a:cs typeface="Montserrat"/>
                          <a:sym typeface="Montserrat"/>
                        </a:rPr>
                        <a:t>Increased Support to Scientific Applications and Environmental Adaptation and Resilience</a:t>
                      </a:r>
                      <a:endParaRPr/>
                    </a:p>
                    <a:p>
                      <a:pPr indent="-342900" lvl="0" marL="342900" marR="0" rtl="0" algn="l">
                        <a:lnSpc>
                          <a:spcPct val="100000"/>
                        </a:lnSpc>
                        <a:spcBef>
                          <a:spcPts val="600"/>
                        </a:spcBef>
                        <a:spcAft>
                          <a:spcPts val="0"/>
                        </a:spcAft>
                        <a:buClr>
                          <a:srgbClr val="000000"/>
                        </a:buClr>
                        <a:buSzPts val="1600"/>
                        <a:buFont typeface="Arial"/>
                        <a:buAutoNum type="arabicPeriod"/>
                      </a:pPr>
                      <a:r>
                        <a:rPr b="0" i="0" lang="en-GB" sz="1600" u="none" cap="none" strike="noStrike">
                          <a:solidFill>
                            <a:srgbClr val="000000"/>
                          </a:solidFill>
                          <a:latin typeface="Montserrat"/>
                          <a:ea typeface="Montserrat"/>
                          <a:cs typeface="Montserrat"/>
                          <a:sym typeface="Montserrat"/>
                        </a:rPr>
                        <a:t>Solidifying the Business Case and Increasing Commercial Relevance</a:t>
                      </a:r>
                      <a:endParaRPr/>
                    </a:p>
                    <a:p>
                      <a:pPr indent="-342900" lvl="0" marL="342900" marR="0" rtl="0" algn="l">
                        <a:lnSpc>
                          <a:spcPct val="100000"/>
                        </a:lnSpc>
                        <a:spcBef>
                          <a:spcPts val="600"/>
                        </a:spcBef>
                        <a:spcAft>
                          <a:spcPts val="0"/>
                        </a:spcAft>
                        <a:buClr>
                          <a:srgbClr val="000000"/>
                        </a:buClr>
                        <a:buSzPts val="1600"/>
                        <a:buFont typeface="Arial"/>
                        <a:buAutoNum type="arabicPeriod"/>
                      </a:pPr>
                      <a:r>
                        <a:rPr b="0" i="0" lang="en-GB" sz="1600" u="none" cap="none" strike="noStrike">
                          <a:solidFill>
                            <a:srgbClr val="000000"/>
                          </a:solidFill>
                          <a:latin typeface="Montserrat"/>
                          <a:ea typeface="Montserrat"/>
                          <a:cs typeface="Montserrat"/>
                          <a:sym typeface="Montserrat"/>
                        </a:rPr>
                        <a:t>Tools to Aid Compliance Assessments and Peer Reviews</a:t>
                      </a:r>
                      <a:endParaRPr/>
                    </a:p>
                  </a:txBody>
                  <a:tcPr marT="63500" marB="63500" marR="63500" marL="6350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342900" lvl="0" marL="682625" marR="0" rtl="0" algn="l">
                        <a:lnSpc>
                          <a:spcPct val="100000"/>
                        </a:lnSpc>
                        <a:spcBef>
                          <a:spcPts val="0"/>
                        </a:spcBef>
                        <a:spcAft>
                          <a:spcPts val="0"/>
                        </a:spcAft>
                        <a:buClr>
                          <a:srgbClr val="000000"/>
                        </a:buClr>
                        <a:buSzPts val="1600"/>
                        <a:buFont typeface="Arial"/>
                        <a:buAutoNum type="arabicPeriod" startAt="8"/>
                      </a:pPr>
                      <a:r>
                        <a:rPr b="0" i="0" lang="en-GB" sz="1600" u="none" cap="none" strike="noStrike">
                          <a:solidFill>
                            <a:srgbClr val="000000"/>
                          </a:solidFill>
                          <a:latin typeface="Montserrat"/>
                          <a:ea typeface="Montserrat"/>
                          <a:cs typeface="Montserrat"/>
                          <a:sym typeface="Montserrat"/>
                        </a:rPr>
                        <a:t>Supporting Opportunities and Reducing Risks Related to AI</a:t>
                      </a:r>
                      <a:endParaRPr/>
                    </a:p>
                    <a:p>
                      <a:pPr indent="-342900" lvl="0" marL="682625" marR="0" rtl="0" algn="l">
                        <a:lnSpc>
                          <a:spcPct val="100000"/>
                        </a:lnSpc>
                        <a:spcBef>
                          <a:spcPts val="600"/>
                        </a:spcBef>
                        <a:spcAft>
                          <a:spcPts val="0"/>
                        </a:spcAft>
                        <a:buClr>
                          <a:srgbClr val="000000"/>
                        </a:buClr>
                        <a:buSzPts val="1600"/>
                        <a:buFont typeface="Arial"/>
                        <a:buAutoNum type="arabicPeriod" startAt="8"/>
                      </a:pPr>
                      <a:r>
                        <a:rPr b="0" i="0" lang="en-GB" sz="1600" u="none" cap="none" strike="noStrike">
                          <a:solidFill>
                            <a:srgbClr val="000000"/>
                          </a:solidFill>
                          <a:latin typeface="Montserrat"/>
                          <a:ea typeface="Montserrat"/>
                          <a:cs typeface="Montserrat"/>
                          <a:sym typeface="Montserrat"/>
                        </a:rPr>
                        <a:t>Measurand Consistency and Algorithm / Application Resilience</a:t>
                      </a:r>
                      <a:endParaRPr/>
                    </a:p>
                    <a:p>
                      <a:pPr indent="-342900" lvl="0" marL="682625" marR="0" rtl="0" algn="l">
                        <a:lnSpc>
                          <a:spcPct val="100000"/>
                        </a:lnSpc>
                        <a:spcBef>
                          <a:spcPts val="600"/>
                        </a:spcBef>
                        <a:spcAft>
                          <a:spcPts val="0"/>
                        </a:spcAft>
                        <a:buClr>
                          <a:srgbClr val="000000"/>
                        </a:buClr>
                        <a:buSzPts val="1600"/>
                        <a:buFont typeface="Arial"/>
                        <a:buAutoNum type="arabicPeriod" startAt="8"/>
                      </a:pPr>
                      <a:r>
                        <a:rPr b="0" i="0" lang="en-GB" sz="1600" u="none" cap="none" strike="noStrike">
                          <a:solidFill>
                            <a:srgbClr val="000000"/>
                          </a:solidFill>
                          <a:latin typeface="Montserrat"/>
                          <a:ea typeface="Montserrat"/>
                          <a:cs typeface="Montserrat"/>
                          <a:sym typeface="Montserrat"/>
                        </a:rPr>
                        <a:t>Alignment with the Software Ecosystem</a:t>
                      </a:r>
                      <a:endParaRPr/>
                    </a:p>
                    <a:p>
                      <a:pPr indent="-342900" lvl="0" marL="682625" marR="0" rtl="0" algn="l">
                        <a:lnSpc>
                          <a:spcPct val="100000"/>
                        </a:lnSpc>
                        <a:spcBef>
                          <a:spcPts val="600"/>
                        </a:spcBef>
                        <a:spcAft>
                          <a:spcPts val="0"/>
                        </a:spcAft>
                        <a:buClr>
                          <a:srgbClr val="000000"/>
                        </a:buClr>
                        <a:buSzPts val="1600"/>
                        <a:buFont typeface="Arial"/>
                        <a:buAutoNum type="arabicPeriod" startAt="8"/>
                      </a:pPr>
                      <a:r>
                        <a:rPr b="0" i="0" lang="en-GB" sz="1600" u="none" cap="none" strike="noStrike">
                          <a:solidFill>
                            <a:srgbClr val="000000"/>
                          </a:solidFill>
                          <a:latin typeface="Montserrat"/>
                          <a:ea typeface="Montserrat"/>
                          <a:cs typeface="Montserrat"/>
                          <a:sym typeface="Montserrat"/>
                        </a:rPr>
                        <a:t>Analysis Ready Data Standards</a:t>
                      </a:r>
                      <a:endParaRPr/>
                    </a:p>
                    <a:p>
                      <a:pPr indent="-342900" lvl="0" marL="682625" marR="0" rtl="0" algn="l">
                        <a:lnSpc>
                          <a:spcPct val="100000"/>
                        </a:lnSpc>
                        <a:spcBef>
                          <a:spcPts val="600"/>
                        </a:spcBef>
                        <a:spcAft>
                          <a:spcPts val="0"/>
                        </a:spcAft>
                        <a:buClr>
                          <a:srgbClr val="000000"/>
                        </a:buClr>
                        <a:buSzPts val="1600"/>
                        <a:buFont typeface="Arial"/>
                        <a:buAutoNum type="arabicPeriod" startAt="8"/>
                      </a:pPr>
                      <a:r>
                        <a:rPr b="0" i="0" lang="en-GB" sz="1600" u="none" cap="none" strike="noStrike">
                          <a:solidFill>
                            <a:srgbClr val="000000"/>
                          </a:solidFill>
                          <a:latin typeface="Montserrat"/>
                          <a:ea typeface="Montserrat"/>
                          <a:cs typeface="Montserrat"/>
                          <a:sym typeface="Montserrat"/>
                        </a:rPr>
                        <a:t>Thematic and Higher-level CEOS-ARD Products</a:t>
                      </a:r>
                      <a:endParaRPr/>
                    </a:p>
                    <a:p>
                      <a:pPr indent="-342900" lvl="0" marL="682625" marR="0" rtl="0" algn="l">
                        <a:lnSpc>
                          <a:spcPct val="100000"/>
                        </a:lnSpc>
                        <a:spcBef>
                          <a:spcPts val="600"/>
                        </a:spcBef>
                        <a:spcAft>
                          <a:spcPts val="0"/>
                        </a:spcAft>
                        <a:buClr>
                          <a:srgbClr val="000000"/>
                        </a:buClr>
                        <a:buSzPts val="1600"/>
                        <a:buFont typeface="Arial"/>
                        <a:buAutoNum type="arabicPeriod" startAt="8"/>
                      </a:pPr>
                      <a:r>
                        <a:rPr b="0" i="0" lang="en-GB" sz="1600" u="none" cap="none" strike="noStrike">
                          <a:solidFill>
                            <a:srgbClr val="000000"/>
                          </a:solidFill>
                          <a:latin typeface="Montserrat"/>
                          <a:ea typeface="Montserrat"/>
                          <a:cs typeface="Montserrat"/>
                          <a:sym typeface="Montserrat"/>
                        </a:rPr>
                        <a:t>Training and Outreach</a:t>
                      </a:r>
                      <a:endParaRPr/>
                    </a:p>
                    <a:p>
                      <a:pPr indent="-342900" lvl="0" marL="682625" marR="0" rtl="0" algn="l">
                        <a:lnSpc>
                          <a:spcPct val="100000"/>
                        </a:lnSpc>
                        <a:spcBef>
                          <a:spcPts val="600"/>
                        </a:spcBef>
                        <a:spcAft>
                          <a:spcPts val="0"/>
                        </a:spcAft>
                        <a:buClr>
                          <a:srgbClr val="000000"/>
                        </a:buClr>
                        <a:buSzPts val="1600"/>
                        <a:buFont typeface="Arial"/>
                        <a:buAutoNum type="arabicPeriod" startAt="8"/>
                      </a:pPr>
                      <a:r>
                        <a:rPr b="0" i="0" lang="en-GB" sz="1600" u="none" cap="none" strike="noStrike">
                          <a:solidFill>
                            <a:srgbClr val="000000"/>
                          </a:solidFill>
                          <a:latin typeface="Montserrat"/>
                          <a:ea typeface="Montserrat"/>
                          <a:cs typeface="Montserrat"/>
                          <a:sym typeface="Montserrat"/>
                        </a:rPr>
                        <a:t>Capturing Use and Impact</a:t>
                      </a:r>
                      <a:endParaRPr/>
                    </a:p>
                  </a:txBody>
                  <a:tcPr marT="63500" marB="63500" marR="63500" marL="6350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bl>
          </a:graphicData>
        </a:graphic>
      </p:graphicFrame>
      <p:sp>
        <p:nvSpPr>
          <p:cNvPr id="281" name="Google Shape;281;p25"/>
          <p:cNvSpPr txBox="1"/>
          <p:nvPr/>
        </p:nvSpPr>
        <p:spPr>
          <a:xfrm>
            <a:off x="4461831" y="1267933"/>
            <a:ext cx="7227065" cy="46166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1" i="0" lang="en-GB" sz="2400" u="none" cap="none" strike="noStrike">
                <a:solidFill>
                  <a:srgbClr val="000000"/>
                </a:solidFill>
                <a:latin typeface="Arial"/>
                <a:ea typeface="Arial"/>
                <a:cs typeface="Arial"/>
                <a:sym typeface="Arial"/>
              </a:rPr>
              <a:t>Future of CEOS-ARD Priority Themes</a:t>
            </a:r>
            <a:endParaRPr/>
          </a:p>
        </p:txBody>
      </p:sp>
      <p:sp>
        <p:nvSpPr>
          <p:cNvPr id="282" name="Google Shape;282;p25"/>
          <p:cNvSpPr txBox="1"/>
          <p:nvPr/>
        </p:nvSpPr>
        <p:spPr>
          <a:xfrm>
            <a:off x="176048" y="314951"/>
            <a:ext cx="9387000" cy="7791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lt1"/>
              </a:buClr>
              <a:buSzPts val="4400"/>
              <a:buFont typeface="Montserrat"/>
              <a:buNone/>
            </a:pPr>
            <a:r>
              <a:rPr b="0" i="0" lang="en-GB" sz="3000" u="none" cap="none" strike="noStrike">
                <a:solidFill>
                  <a:srgbClr val="FFFFFF"/>
                </a:solidFill>
                <a:latin typeface="Montserrat"/>
                <a:ea typeface="Montserrat"/>
                <a:cs typeface="Montserrat"/>
                <a:sym typeface="Montserrat"/>
              </a:rPr>
              <a:t>Recent Updates: Future of CEOS-ARD</a:t>
            </a:r>
            <a:endParaRPr b="0" i="0" sz="3000" u="none" cap="none" strike="noStrike">
              <a:solidFill>
                <a:schemeClr val="lt1"/>
              </a:solidFill>
              <a:latin typeface="Montserrat"/>
              <a:ea typeface="Montserrat"/>
              <a:cs typeface="Montserrat"/>
              <a:sym typeface="Montserrat"/>
            </a:endParaRPr>
          </a:p>
        </p:txBody>
      </p:sp>
      <p:pic>
        <p:nvPicPr>
          <p:cNvPr id="283" name="Google Shape;283;p25"/>
          <p:cNvPicPr preferRelativeResize="0"/>
          <p:nvPr/>
        </p:nvPicPr>
        <p:blipFill rotWithShape="1">
          <a:blip r:embed="rId3">
            <a:alphaModFix/>
          </a:blip>
          <a:srcRect b="0" l="0" r="0" t="0"/>
          <a:stretch/>
        </p:blipFill>
        <p:spPr>
          <a:xfrm>
            <a:off x="560066" y="1477536"/>
            <a:ext cx="3296412" cy="4659872"/>
          </a:xfrm>
          <a:prstGeom prst="rect">
            <a:avLst/>
          </a:prstGeom>
          <a:noFill/>
          <a:ln cap="sq" cmpd="sng" w="12700">
            <a:solidFill>
              <a:srgbClr val="000000"/>
            </a:solidFill>
            <a:prstDash val="solid"/>
            <a:miter lim="8000"/>
            <a:headEnd len="sm" w="sm" type="none"/>
            <a:tailEnd len="sm" w="sm" type="none"/>
          </a:ln>
          <a:effectLst>
            <a:outerShdw blurRad="50800" rotWithShape="0" algn="tl" dir="2700000" dist="38100">
              <a:srgbClr val="000000">
                <a:alpha val="43137"/>
              </a:srgbClr>
            </a:outerShdw>
          </a:effectLst>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7" name="Shape 287"/>
        <p:cNvGrpSpPr/>
        <p:nvPr/>
      </p:nvGrpSpPr>
      <p:grpSpPr>
        <a:xfrm>
          <a:off x="0" y="0"/>
          <a:ext cx="0" cy="0"/>
          <a:chOff x="0" y="0"/>
          <a:chExt cx="0" cy="0"/>
        </a:xfrm>
      </p:grpSpPr>
      <p:sp>
        <p:nvSpPr>
          <p:cNvPr id="288" name="Google Shape;288;p26"/>
          <p:cNvSpPr/>
          <p:nvPr/>
        </p:nvSpPr>
        <p:spPr>
          <a:xfrm>
            <a:off x="2032000" y="719666"/>
            <a:ext cx="8128000" cy="5418667"/>
          </a:xfrm>
          <a:custGeom>
            <a:rect b="b" l="l" r="r" t="t"/>
            <a:pathLst>
              <a:path extrusionOk="0" h="120000" w="120000">
                <a:moveTo>
                  <a:pt x="0" y="0"/>
                </a:moveTo>
                <a:lnTo>
                  <a:pt x="120000" y="0"/>
                </a:lnTo>
                <a:lnTo>
                  <a:pt x="120000" y="120000"/>
                </a:lnTo>
                <a:lnTo>
                  <a:pt x="0" y="120000"/>
                </a:lnTo>
                <a:close/>
              </a:path>
              <a:path extrusionOk="0" fill="none" h="120000" w="120000">
                <a:moveTo>
                  <a:pt x="-10000" y="0"/>
                </a:moveTo>
                <a:close/>
                <a:lnTo>
                  <a:pt x="-10000" y="120000"/>
                </a:lnTo>
              </a:path>
              <a:path extrusionOk="0" fill="none" h="120000" w="120000">
                <a:moveTo>
                  <a:pt x="-10000" y="22500"/>
                </a:moveTo>
                <a:lnTo>
                  <a:pt x="-46000" y="135000"/>
                </a:lnTo>
              </a:path>
            </a:pathLst>
          </a:custGeom>
          <a:noFill/>
          <a:ln>
            <a:noFill/>
          </a:ln>
        </p:spPr>
        <p:txBody>
          <a:bodyPr anchorCtr="1" anchor="ctr" bIns="45700" lIns="91425" spcFirstLastPara="1" rIns="91425" wrap="square" tIns="45700">
            <a:noAutofit/>
          </a:bodyPr>
          <a:lstStyle/>
          <a:p>
            <a:pPr indent="0" lvl="0" marL="0" rtl="0" algn="l">
              <a:spcBef>
                <a:spcPts val="0"/>
              </a:spcBef>
              <a:spcAft>
                <a:spcPts val="0"/>
              </a:spcAft>
              <a:buNone/>
            </a:pPr>
            <a:r>
              <a:t/>
            </a:r>
            <a:endParaRPr/>
          </a:p>
        </p:txBody>
      </p:sp>
      <p:graphicFrame>
        <p:nvGraphicFramePr>
          <p:cNvPr id="289" name="Google Shape;289;p26"/>
          <p:cNvGraphicFramePr/>
          <p:nvPr/>
        </p:nvGraphicFramePr>
        <p:xfrm>
          <a:off x="4372772" y="1872278"/>
          <a:ext cx="3000000" cy="3000000"/>
        </p:xfrm>
        <a:graphic>
          <a:graphicData uri="http://schemas.openxmlformats.org/drawingml/2006/table">
            <a:tbl>
              <a:tblPr>
                <a:noFill/>
                <a:tableStyleId>{23D67836-DD7A-4B7C-96C7-FC6156F68E15}</a:tableStyleId>
              </a:tblPr>
              <a:tblGrid>
                <a:gridCol w="3658050"/>
                <a:gridCol w="3658050"/>
              </a:tblGrid>
              <a:tr h="4252425">
                <a:tc>
                  <a:txBody>
                    <a:bodyPr/>
                    <a:lstStyle/>
                    <a:p>
                      <a:pPr indent="-342900" lvl="0" marL="342900" marR="0" rtl="0" algn="l">
                        <a:lnSpc>
                          <a:spcPct val="100000"/>
                        </a:lnSpc>
                        <a:spcBef>
                          <a:spcPts val="0"/>
                        </a:spcBef>
                        <a:spcAft>
                          <a:spcPts val="0"/>
                        </a:spcAft>
                        <a:buClr>
                          <a:srgbClr val="000000"/>
                        </a:buClr>
                        <a:buSzPts val="1600"/>
                        <a:buFont typeface="Arial"/>
                        <a:buAutoNum type="arabicPeriod"/>
                      </a:pPr>
                      <a:r>
                        <a:rPr b="0" i="0" lang="en-GB" sz="1600" u="none" cap="none" strike="noStrike">
                          <a:solidFill>
                            <a:srgbClr val="000000"/>
                          </a:solidFill>
                          <a:latin typeface="Montserrat"/>
                          <a:ea typeface="Montserrat"/>
                          <a:cs typeface="Montserrat"/>
                          <a:sym typeface="Montserrat"/>
                        </a:rPr>
                        <a:t>Consistent and Enhanced Metadata Specifications</a:t>
                      </a:r>
                      <a:endParaRPr/>
                    </a:p>
                    <a:p>
                      <a:pPr indent="-342900" lvl="0" marL="342900" marR="0" rtl="0" algn="l">
                        <a:lnSpc>
                          <a:spcPct val="100000"/>
                        </a:lnSpc>
                        <a:spcBef>
                          <a:spcPts val="600"/>
                        </a:spcBef>
                        <a:spcAft>
                          <a:spcPts val="0"/>
                        </a:spcAft>
                        <a:buClr>
                          <a:srgbClr val="000000"/>
                        </a:buClr>
                        <a:buSzPts val="1600"/>
                        <a:buFont typeface="Arial"/>
                        <a:buAutoNum type="arabicPeriod"/>
                      </a:pPr>
                      <a:r>
                        <a:rPr b="0" i="0" lang="en-GB" sz="1600" u="none" cap="none" strike="noStrike">
                          <a:solidFill>
                            <a:srgbClr val="000000"/>
                          </a:solidFill>
                          <a:latin typeface="Montserrat"/>
                          <a:ea typeface="Montserrat"/>
                          <a:cs typeface="Montserrat"/>
                          <a:sym typeface="Montserrat"/>
                        </a:rPr>
                        <a:t>Data and Metadata Quality</a:t>
                      </a:r>
                      <a:endParaRPr/>
                    </a:p>
                    <a:p>
                      <a:pPr indent="-342900" lvl="0" marL="342900" marR="0" rtl="0" algn="l">
                        <a:lnSpc>
                          <a:spcPct val="100000"/>
                        </a:lnSpc>
                        <a:spcBef>
                          <a:spcPts val="600"/>
                        </a:spcBef>
                        <a:spcAft>
                          <a:spcPts val="0"/>
                        </a:spcAft>
                        <a:buClr>
                          <a:srgbClr val="000000"/>
                        </a:buClr>
                        <a:buSzPts val="1600"/>
                        <a:buFont typeface="Arial"/>
                        <a:buAutoNum type="arabicPeriod"/>
                      </a:pPr>
                      <a:r>
                        <a:rPr b="0" i="0" lang="en-GB" sz="1600" u="none" cap="none" strike="noStrike">
                          <a:solidFill>
                            <a:srgbClr val="000000"/>
                          </a:solidFill>
                          <a:latin typeface="Montserrat"/>
                          <a:ea typeface="Montserrat"/>
                          <a:cs typeface="Montserrat"/>
                          <a:sym typeface="Montserrat"/>
                        </a:rPr>
                        <a:t>Ongoing Quality Assurance and Integrity Monitoring</a:t>
                      </a:r>
                      <a:endParaRPr/>
                    </a:p>
                    <a:p>
                      <a:pPr indent="-342900" lvl="0" marL="342900" marR="0" rtl="0" algn="l">
                        <a:lnSpc>
                          <a:spcPct val="100000"/>
                        </a:lnSpc>
                        <a:spcBef>
                          <a:spcPts val="600"/>
                        </a:spcBef>
                        <a:spcAft>
                          <a:spcPts val="0"/>
                        </a:spcAft>
                        <a:buClr>
                          <a:srgbClr val="000000"/>
                        </a:buClr>
                        <a:buSzPts val="1600"/>
                        <a:buFont typeface="Arial"/>
                        <a:buAutoNum type="arabicPeriod"/>
                      </a:pPr>
                      <a:r>
                        <a:rPr b="0" i="0" lang="en-GB" sz="1600" u="none" cap="none" strike="noStrike">
                          <a:solidFill>
                            <a:srgbClr val="000000"/>
                          </a:solidFill>
                          <a:latin typeface="Montserrat"/>
                          <a:ea typeface="Montserrat"/>
                          <a:cs typeface="Montserrat"/>
                          <a:sym typeface="Montserrat"/>
                        </a:rPr>
                        <a:t>Fitness for Purpose</a:t>
                      </a:r>
                      <a:endParaRPr/>
                    </a:p>
                    <a:p>
                      <a:pPr indent="-342900" lvl="0" marL="342900" marR="0" rtl="0" algn="l">
                        <a:lnSpc>
                          <a:spcPct val="100000"/>
                        </a:lnSpc>
                        <a:spcBef>
                          <a:spcPts val="600"/>
                        </a:spcBef>
                        <a:spcAft>
                          <a:spcPts val="0"/>
                        </a:spcAft>
                        <a:buClr>
                          <a:srgbClr val="000000"/>
                        </a:buClr>
                        <a:buSzPts val="1600"/>
                        <a:buFont typeface="Arial"/>
                        <a:buAutoNum type="arabicPeriod"/>
                      </a:pPr>
                      <a:r>
                        <a:rPr b="0" i="0" lang="en-GB" sz="1600" u="none" cap="none" strike="noStrike">
                          <a:solidFill>
                            <a:srgbClr val="000000"/>
                          </a:solidFill>
                          <a:latin typeface="Montserrat"/>
                          <a:ea typeface="Montserrat"/>
                          <a:cs typeface="Montserrat"/>
                          <a:sym typeface="Montserrat"/>
                        </a:rPr>
                        <a:t>Increased Support to Scientific Applications and Environmental Adaptation and Resilience</a:t>
                      </a:r>
                      <a:endParaRPr/>
                    </a:p>
                    <a:p>
                      <a:pPr indent="-342900" lvl="0" marL="342900" marR="0" rtl="0" algn="l">
                        <a:lnSpc>
                          <a:spcPct val="100000"/>
                        </a:lnSpc>
                        <a:spcBef>
                          <a:spcPts val="600"/>
                        </a:spcBef>
                        <a:spcAft>
                          <a:spcPts val="0"/>
                        </a:spcAft>
                        <a:buClr>
                          <a:srgbClr val="000000"/>
                        </a:buClr>
                        <a:buSzPts val="1600"/>
                        <a:buFont typeface="Arial"/>
                        <a:buAutoNum type="arabicPeriod"/>
                      </a:pPr>
                      <a:r>
                        <a:rPr b="0" i="0" lang="en-GB" sz="1600" u="none" cap="none" strike="noStrike">
                          <a:solidFill>
                            <a:srgbClr val="000000"/>
                          </a:solidFill>
                          <a:latin typeface="Montserrat"/>
                          <a:ea typeface="Montserrat"/>
                          <a:cs typeface="Montserrat"/>
                          <a:sym typeface="Montserrat"/>
                        </a:rPr>
                        <a:t>Solidifying the Business Case and Increasing Commercial Relevance</a:t>
                      </a:r>
                      <a:endParaRPr/>
                    </a:p>
                    <a:p>
                      <a:pPr indent="-342900" lvl="0" marL="342900" marR="0" rtl="0" algn="l">
                        <a:lnSpc>
                          <a:spcPct val="100000"/>
                        </a:lnSpc>
                        <a:spcBef>
                          <a:spcPts val="600"/>
                        </a:spcBef>
                        <a:spcAft>
                          <a:spcPts val="0"/>
                        </a:spcAft>
                        <a:buClr>
                          <a:srgbClr val="000000"/>
                        </a:buClr>
                        <a:buSzPts val="1600"/>
                        <a:buFont typeface="Arial"/>
                        <a:buAutoNum type="arabicPeriod"/>
                      </a:pPr>
                      <a:r>
                        <a:rPr b="0" i="0" lang="en-GB" sz="1600" u="none" cap="none" strike="noStrike">
                          <a:solidFill>
                            <a:srgbClr val="000000"/>
                          </a:solidFill>
                          <a:latin typeface="Montserrat"/>
                          <a:ea typeface="Montserrat"/>
                          <a:cs typeface="Montserrat"/>
                          <a:sym typeface="Montserrat"/>
                        </a:rPr>
                        <a:t>Tools to Aid Compliance Assessments and Peer Reviews</a:t>
                      </a:r>
                      <a:endParaRPr/>
                    </a:p>
                  </a:txBody>
                  <a:tcPr marT="63500" marB="63500" marR="63500" marL="6350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342900" lvl="0" marL="682625" marR="0" rtl="0" algn="l">
                        <a:lnSpc>
                          <a:spcPct val="100000"/>
                        </a:lnSpc>
                        <a:spcBef>
                          <a:spcPts val="0"/>
                        </a:spcBef>
                        <a:spcAft>
                          <a:spcPts val="0"/>
                        </a:spcAft>
                        <a:buClr>
                          <a:srgbClr val="000000"/>
                        </a:buClr>
                        <a:buSzPts val="1600"/>
                        <a:buFont typeface="Arial"/>
                        <a:buAutoNum type="arabicPeriod" startAt="8"/>
                      </a:pPr>
                      <a:r>
                        <a:rPr b="0" i="0" lang="en-GB" sz="1600" u="none" cap="none" strike="noStrike">
                          <a:solidFill>
                            <a:srgbClr val="000000"/>
                          </a:solidFill>
                          <a:latin typeface="Montserrat"/>
                          <a:ea typeface="Montserrat"/>
                          <a:cs typeface="Montserrat"/>
                          <a:sym typeface="Montserrat"/>
                        </a:rPr>
                        <a:t>Supporting Opportunities and Reducing Risks Related to AI</a:t>
                      </a:r>
                      <a:endParaRPr/>
                    </a:p>
                    <a:p>
                      <a:pPr indent="-342900" lvl="0" marL="682625" marR="0" rtl="0" algn="l">
                        <a:lnSpc>
                          <a:spcPct val="100000"/>
                        </a:lnSpc>
                        <a:spcBef>
                          <a:spcPts val="600"/>
                        </a:spcBef>
                        <a:spcAft>
                          <a:spcPts val="0"/>
                        </a:spcAft>
                        <a:buClr>
                          <a:srgbClr val="000000"/>
                        </a:buClr>
                        <a:buSzPts val="1600"/>
                        <a:buFont typeface="Arial"/>
                        <a:buAutoNum type="arabicPeriod" startAt="8"/>
                      </a:pPr>
                      <a:r>
                        <a:rPr b="0" i="0" lang="en-GB" sz="1600" u="none" cap="none" strike="noStrike">
                          <a:solidFill>
                            <a:srgbClr val="000000"/>
                          </a:solidFill>
                          <a:latin typeface="Montserrat"/>
                          <a:ea typeface="Montserrat"/>
                          <a:cs typeface="Montserrat"/>
                          <a:sym typeface="Montserrat"/>
                        </a:rPr>
                        <a:t>Measurand Consistency and Algorithm / Application Resilience</a:t>
                      </a:r>
                      <a:endParaRPr/>
                    </a:p>
                    <a:p>
                      <a:pPr indent="-342900" lvl="0" marL="682625" marR="0" rtl="0" algn="l">
                        <a:lnSpc>
                          <a:spcPct val="100000"/>
                        </a:lnSpc>
                        <a:spcBef>
                          <a:spcPts val="600"/>
                        </a:spcBef>
                        <a:spcAft>
                          <a:spcPts val="0"/>
                        </a:spcAft>
                        <a:buClr>
                          <a:srgbClr val="000000"/>
                        </a:buClr>
                        <a:buSzPts val="1600"/>
                        <a:buFont typeface="Arial"/>
                        <a:buAutoNum type="arabicPeriod" startAt="8"/>
                      </a:pPr>
                      <a:r>
                        <a:rPr b="0" i="0" lang="en-GB" sz="1600" u="none" cap="none" strike="noStrike">
                          <a:solidFill>
                            <a:srgbClr val="000000"/>
                          </a:solidFill>
                          <a:latin typeface="Montserrat"/>
                          <a:ea typeface="Montserrat"/>
                          <a:cs typeface="Montserrat"/>
                          <a:sym typeface="Montserrat"/>
                        </a:rPr>
                        <a:t>Alignment with the Software Ecosystem</a:t>
                      </a:r>
                      <a:endParaRPr/>
                    </a:p>
                    <a:p>
                      <a:pPr indent="-342900" lvl="0" marL="682625" marR="0" rtl="0" algn="l">
                        <a:lnSpc>
                          <a:spcPct val="100000"/>
                        </a:lnSpc>
                        <a:spcBef>
                          <a:spcPts val="600"/>
                        </a:spcBef>
                        <a:spcAft>
                          <a:spcPts val="0"/>
                        </a:spcAft>
                        <a:buClr>
                          <a:srgbClr val="000000"/>
                        </a:buClr>
                        <a:buSzPts val="1600"/>
                        <a:buFont typeface="Arial"/>
                        <a:buAutoNum type="arabicPeriod" startAt="8"/>
                      </a:pPr>
                      <a:r>
                        <a:rPr b="0" i="0" lang="en-GB" sz="1600" u="none" cap="none" strike="noStrike">
                          <a:solidFill>
                            <a:srgbClr val="000000"/>
                          </a:solidFill>
                          <a:latin typeface="Montserrat"/>
                          <a:ea typeface="Montserrat"/>
                          <a:cs typeface="Montserrat"/>
                          <a:sym typeface="Montserrat"/>
                        </a:rPr>
                        <a:t>Analysis Ready Data Standards</a:t>
                      </a:r>
                      <a:endParaRPr/>
                    </a:p>
                    <a:p>
                      <a:pPr indent="-342900" lvl="0" marL="682625" marR="0" rtl="0" algn="l">
                        <a:lnSpc>
                          <a:spcPct val="100000"/>
                        </a:lnSpc>
                        <a:spcBef>
                          <a:spcPts val="600"/>
                        </a:spcBef>
                        <a:spcAft>
                          <a:spcPts val="0"/>
                        </a:spcAft>
                        <a:buClr>
                          <a:srgbClr val="000000"/>
                        </a:buClr>
                        <a:buSzPts val="1600"/>
                        <a:buFont typeface="Arial"/>
                        <a:buAutoNum type="arabicPeriod" startAt="8"/>
                      </a:pPr>
                      <a:r>
                        <a:rPr b="0" i="0" lang="en-GB" sz="1600" u="none" cap="none" strike="noStrike">
                          <a:solidFill>
                            <a:srgbClr val="000000"/>
                          </a:solidFill>
                          <a:highlight>
                            <a:srgbClr val="FFFF00"/>
                          </a:highlight>
                          <a:latin typeface="Montserrat"/>
                          <a:ea typeface="Montserrat"/>
                          <a:cs typeface="Montserrat"/>
                          <a:sym typeface="Montserrat"/>
                        </a:rPr>
                        <a:t>Thematic and Higher-level CEOS-ARD Products</a:t>
                      </a:r>
                      <a:endParaRPr/>
                    </a:p>
                    <a:p>
                      <a:pPr indent="-342900" lvl="0" marL="682625" marR="0" rtl="0" algn="l">
                        <a:lnSpc>
                          <a:spcPct val="100000"/>
                        </a:lnSpc>
                        <a:spcBef>
                          <a:spcPts val="600"/>
                        </a:spcBef>
                        <a:spcAft>
                          <a:spcPts val="0"/>
                        </a:spcAft>
                        <a:buClr>
                          <a:srgbClr val="000000"/>
                        </a:buClr>
                        <a:buSzPts val="1600"/>
                        <a:buFont typeface="Arial"/>
                        <a:buAutoNum type="arabicPeriod" startAt="8"/>
                      </a:pPr>
                      <a:r>
                        <a:rPr b="0" i="0" lang="en-GB" sz="1600" u="none" cap="none" strike="noStrike">
                          <a:solidFill>
                            <a:srgbClr val="000000"/>
                          </a:solidFill>
                          <a:latin typeface="Montserrat"/>
                          <a:ea typeface="Montserrat"/>
                          <a:cs typeface="Montserrat"/>
                          <a:sym typeface="Montserrat"/>
                        </a:rPr>
                        <a:t>Training and Outreach</a:t>
                      </a:r>
                      <a:endParaRPr/>
                    </a:p>
                    <a:p>
                      <a:pPr indent="-342900" lvl="0" marL="682625" marR="0" rtl="0" algn="l">
                        <a:lnSpc>
                          <a:spcPct val="100000"/>
                        </a:lnSpc>
                        <a:spcBef>
                          <a:spcPts val="600"/>
                        </a:spcBef>
                        <a:spcAft>
                          <a:spcPts val="0"/>
                        </a:spcAft>
                        <a:buClr>
                          <a:srgbClr val="000000"/>
                        </a:buClr>
                        <a:buSzPts val="1600"/>
                        <a:buFont typeface="Arial"/>
                        <a:buAutoNum type="arabicPeriod" startAt="8"/>
                      </a:pPr>
                      <a:r>
                        <a:rPr b="0" i="0" lang="en-GB" sz="1600" u="none" cap="none" strike="noStrike">
                          <a:solidFill>
                            <a:srgbClr val="000000"/>
                          </a:solidFill>
                          <a:latin typeface="Montserrat"/>
                          <a:ea typeface="Montserrat"/>
                          <a:cs typeface="Montserrat"/>
                          <a:sym typeface="Montserrat"/>
                        </a:rPr>
                        <a:t>Capturing Use and Impact</a:t>
                      </a:r>
                      <a:endParaRPr/>
                    </a:p>
                  </a:txBody>
                  <a:tcPr marT="63500" marB="63500" marR="63500" marL="6350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bl>
          </a:graphicData>
        </a:graphic>
      </p:graphicFrame>
      <p:sp>
        <p:nvSpPr>
          <p:cNvPr id="290" name="Google Shape;290;p26"/>
          <p:cNvSpPr txBox="1"/>
          <p:nvPr/>
        </p:nvSpPr>
        <p:spPr>
          <a:xfrm>
            <a:off x="4461831" y="1267933"/>
            <a:ext cx="7227065" cy="46166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1" i="0" lang="en-GB" sz="2400" u="none" cap="none" strike="noStrike">
                <a:solidFill>
                  <a:srgbClr val="000000"/>
                </a:solidFill>
                <a:latin typeface="Arial"/>
                <a:ea typeface="Arial"/>
                <a:cs typeface="Arial"/>
                <a:sym typeface="Arial"/>
              </a:rPr>
              <a:t>Future of CEOS-ARD Priority Themes</a:t>
            </a:r>
            <a:endParaRPr/>
          </a:p>
        </p:txBody>
      </p:sp>
      <p:pic>
        <p:nvPicPr>
          <p:cNvPr id="291" name="Google Shape;291;p26"/>
          <p:cNvPicPr preferRelativeResize="0"/>
          <p:nvPr/>
        </p:nvPicPr>
        <p:blipFill rotWithShape="1">
          <a:blip r:embed="rId3">
            <a:alphaModFix/>
          </a:blip>
          <a:srcRect b="0" l="0" r="0" t="0"/>
          <a:stretch/>
        </p:blipFill>
        <p:spPr>
          <a:xfrm>
            <a:off x="560066" y="1477536"/>
            <a:ext cx="3296412" cy="4659872"/>
          </a:xfrm>
          <a:prstGeom prst="rect">
            <a:avLst/>
          </a:prstGeom>
          <a:noFill/>
          <a:ln cap="sq" cmpd="sng" w="12700">
            <a:solidFill>
              <a:srgbClr val="000000"/>
            </a:solidFill>
            <a:prstDash val="solid"/>
            <a:miter lim="8000"/>
            <a:headEnd len="sm" w="sm" type="none"/>
            <a:tailEnd len="sm" w="sm" type="none"/>
          </a:ln>
          <a:effectLst>
            <a:outerShdw blurRad="50800" rotWithShape="0" algn="tl" dir="2700000" dist="38100">
              <a:srgbClr val="000000">
                <a:alpha val="43137"/>
              </a:srgbClr>
            </a:outerShdw>
          </a:effectLst>
        </p:spPr>
      </p:pic>
      <p:sp>
        <p:nvSpPr>
          <p:cNvPr id="292" name="Google Shape;292;p26"/>
          <p:cNvSpPr txBox="1"/>
          <p:nvPr/>
        </p:nvSpPr>
        <p:spPr>
          <a:xfrm>
            <a:off x="176048" y="314951"/>
            <a:ext cx="9387000" cy="7791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lt1"/>
              </a:buClr>
              <a:buSzPts val="4400"/>
              <a:buFont typeface="Montserrat"/>
              <a:buNone/>
            </a:pPr>
            <a:r>
              <a:rPr b="0" i="0" lang="en-GB" sz="3000" u="none" cap="none" strike="noStrike">
                <a:solidFill>
                  <a:srgbClr val="FFFFFF"/>
                </a:solidFill>
                <a:latin typeface="Montserrat"/>
                <a:ea typeface="Montserrat"/>
                <a:cs typeface="Montserrat"/>
                <a:sym typeface="Montserrat"/>
              </a:rPr>
              <a:t>Recent Updates: Future of CEOS-ARD</a:t>
            </a:r>
            <a:endParaRPr b="0" i="0" sz="3000" u="none" cap="none" strike="noStrike">
              <a:solidFill>
                <a:schemeClr val="lt1"/>
              </a:solidFill>
              <a:latin typeface="Montserrat"/>
              <a:ea typeface="Montserrat"/>
              <a:cs typeface="Montserrat"/>
              <a:sym typeface="Montserrat"/>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6" name="Shape 296"/>
        <p:cNvGrpSpPr/>
        <p:nvPr/>
      </p:nvGrpSpPr>
      <p:grpSpPr>
        <a:xfrm>
          <a:off x="0" y="0"/>
          <a:ext cx="0" cy="0"/>
          <a:chOff x="0" y="0"/>
          <a:chExt cx="0" cy="0"/>
        </a:xfrm>
      </p:grpSpPr>
      <p:sp>
        <p:nvSpPr>
          <p:cNvPr id="297" name="Google Shape;297;p27"/>
          <p:cNvSpPr/>
          <p:nvPr/>
        </p:nvSpPr>
        <p:spPr>
          <a:xfrm>
            <a:off x="2032000" y="719666"/>
            <a:ext cx="8128000" cy="5418667"/>
          </a:xfrm>
          <a:custGeom>
            <a:rect b="b" l="l" r="r" t="t"/>
            <a:pathLst>
              <a:path extrusionOk="0" h="120000" w="120000">
                <a:moveTo>
                  <a:pt x="0" y="0"/>
                </a:moveTo>
                <a:lnTo>
                  <a:pt x="120000" y="0"/>
                </a:lnTo>
                <a:lnTo>
                  <a:pt x="120000" y="120000"/>
                </a:lnTo>
                <a:lnTo>
                  <a:pt x="0" y="120000"/>
                </a:lnTo>
                <a:close/>
              </a:path>
              <a:path extrusionOk="0" fill="none" h="120000" w="120000">
                <a:moveTo>
                  <a:pt x="-10000" y="0"/>
                </a:moveTo>
                <a:close/>
                <a:lnTo>
                  <a:pt x="-10000" y="120000"/>
                </a:lnTo>
              </a:path>
              <a:path extrusionOk="0" fill="none" h="120000" w="120000">
                <a:moveTo>
                  <a:pt x="-10000" y="22500"/>
                </a:moveTo>
                <a:lnTo>
                  <a:pt x="-46000" y="135000"/>
                </a:lnTo>
              </a:path>
            </a:pathLst>
          </a:custGeom>
          <a:noFill/>
          <a:ln>
            <a:noFill/>
          </a:ln>
        </p:spPr>
        <p:txBody>
          <a:bodyPr anchorCtr="1" anchor="ctr" bIns="45700" lIns="91425" spcFirstLastPara="1" rIns="91425" wrap="square" tIns="45700">
            <a:noAutofit/>
          </a:bodyPr>
          <a:lstStyle/>
          <a:p>
            <a:pPr indent="0" lvl="0" marL="0" rtl="0" algn="l">
              <a:spcBef>
                <a:spcPts val="0"/>
              </a:spcBef>
              <a:spcAft>
                <a:spcPts val="0"/>
              </a:spcAft>
              <a:buNone/>
            </a:pPr>
            <a:r>
              <a:t/>
            </a:r>
            <a:endParaRPr/>
          </a:p>
        </p:txBody>
      </p:sp>
      <p:grpSp>
        <p:nvGrpSpPr>
          <p:cNvPr id="298" name="Google Shape;298;p27"/>
          <p:cNvGrpSpPr/>
          <p:nvPr/>
        </p:nvGrpSpPr>
        <p:grpSpPr>
          <a:xfrm>
            <a:off x="5111580" y="1994527"/>
            <a:ext cx="5479317" cy="3932550"/>
            <a:chOff x="3007836" y="1912681"/>
            <a:chExt cx="5393539" cy="2997899"/>
          </a:xfrm>
        </p:grpSpPr>
        <p:pic>
          <p:nvPicPr>
            <p:cNvPr id="299" name="Google Shape;299;p27"/>
            <p:cNvPicPr preferRelativeResize="0"/>
            <p:nvPr/>
          </p:nvPicPr>
          <p:blipFill rotWithShape="1">
            <a:blip r:embed="rId3">
              <a:alphaModFix/>
            </a:blip>
            <a:srcRect b="0" l="0" r="0" t="24227"/>
            <a:stretch/>
          </p:blipFill>
          <p:spPr>
            <a:xfrm>
              <a:off x="3007836" y="1912681"/>
              <a:ext cx="5393539" cy="2997899"/>
            </a:xfrm>
            <a:prstGeom prst="rect">
              <a:avLst/>
            </a:prstGeom>
            <a:noFill/>
            <a:ln>
              <a:noFill/>
            </a:ln>
            <a:effectLst>
              <a:outerShdw blurRad="50800" rotWithShape="0" algn="r" dir="10800000" dist="38100">
                <a:srgbClr val="000000"/>
              </a:outerShdw>
            </a:effectLst>
          </p:spPr>
        </p:pic>
        <p:sp>
          <p:nvSpPr>
            <p:cNvPr id="300" name="Google Shape;300;p27"/>
            <p:cNvSpPr txBox="1"/>
            <p:nvPr/>
          </p:nvSpPr>
          <p:spPr>
            <a:xfrm>
              <a:off x="3195610" y="2119476"/>
              <a:ext cx="5205765" cy="1877018"/>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GB" sz="1600" u="none" cap="none" strike="noStrike">
                  <a:solidFill>
                    <a:srgbClr val="000000"/>
                  </a:solidFill>
                  <a:latin typeface="Arial"/>
                  <a:ea typeface="Arial"/>
                  <a:cs typeface="Arial"/>
                  <a:sym typeface="Arial"/>
                </a:rPr>
                <a:t>12. Thematic Products</a:t>
              </a:r>
              <a:endParaRPr/>
            </a:p>
            <a:p>
              <a:pPr indent="0" lvl="0" marL="0" marR="0" rtl="0" algn="l">
                <a:lnSpc>
                  <a:spcPct val="100000"/>
                </a:lnSpc>
                <a:spcBef>
                  <a:spcPts val="1200"/>
                </a:spcBef>
                <a:spcAft>
                  <a:spcPts val="0"/>
                </a:spcAft>
                <a:buNone/>
              </a:pPr>
              <a:r>
                <a:rPr b="0" i="0" lang="en-GB" sz="1600" u="none" cap="none" strike="noStrike">
                  <a:solidFill>
                    <a:srgbClr val="000000"/>
                  </a:solidFill>
                  <a:highlight>
                    <a:srgbClr val="FFFF00"/>
                  </a:highlight>
                  <a:latin typeface="Arial"/>
                  <a:ea typeface="Arial"/>
                  <a:cs typeface="Arial"/>
                  <a:sym typeface="Arial"/>
                </a:rPr>
                <a:t>Respondents suggested starting to apply CEOS-ARD criteria to higher-level products</a:t>
              </a:r>
              <a:r>
                <a:rPr b="0" i="0" lang="en-GB" sz="1600" u="none" cap="none" strike="noStrike">
                  <a:solidFill>
                    <a:srgbClr val="000000"/>
                  </a:solidFill>
                  <a:latin typeface="Arial"/>
                  <a:ea typeface="Arial"/>
                  <a:cs typeface="Arial"/>
                  <a:sym typeface="Arial"/>
                </a:rPr>
                <a:t>. They called for more predefined thematic indicator products and more diversity of data and sensor types. It was suggested that accessibility could be improved for non-experts with thematic, pre-processed products. </a:t>
              </a:r>
              <a:r>
                <a:rPr b="0" i="0" lang="en-GB" sz="1600" u="none" cap="none" strike="noStrike">
                  <a:solidFill>
                    <a:srgbClr val="000000"/>
                  </a:solidFill>
                  <a:highlight>
                    <a:srgbClr val="FFFF00"/>
                  </a:highlight>
                  <a:latin typeface="Arial"/>
                  <a:ea typeface="Arial"/>
                  <a:cs typeface="Arial"/>
                  <a:sym typeface="Arial"/>
                </a:rPr>
                <a:t>Closer alignment of specifications with the application needs of users was encouraged to drive adoption.</a:t>
              </a:r>
              <a:endParaRPr/>
            </a:p>
          </p:txBody>
        </p:sp>
      </p:grpSp>
      <p:sp>
        <p:nvSpPr>
          <p:cNvPr id="301" name="Google Shape;301;p27"/>
          <p:cNvSpPr txBox="1"/>
          <p:nvPr/>
        </p:nvSpPr>
        <p:spPr>
          <a:xfrm>
            <a:off x="176048" y="314951"/>
            <a:ext cx="9387000" cy="7791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lt1"/>
              </a:buClr>
              <a:buSzPts val="4400"/>
              <a:buFont typeface="Montserrat"/>
              <a:buNone/>
            </a:pPr>
            <a:r>
              <a:rPr b="0" i="0" lang="en-GB" sz="3000" u="none" cap="none" strike="noStrike">
                <a:solidFill>
                  <a:srgbClr val="FFFFFF"/>
                </a:solidFill>
                <a:latin typeface="Montserrat"/>
                <a:ea typeface="Montserrat"/>
                <a:cs typeface="Montserrat"/>
                <a:sym typeface="Montserrat"/>
              </a:rPr>
              <a:t>Recent Updates: Future of CEOS-ARD</a:t>
            </a:r>
            <a:endParaRPr b="0" i="0" sz="3000" u="none" cap="none" strike="noStrike">
              <a:solidFill>
                <a:schemeClr val="lt1"/>
              </a:solidFill>
              <a:latin typeface="Montserrat"/>
              <a:ea typeface="Montserrat"/>
              <a:cs typeface="Montserrat"/>
              <a:sym typeface="Montserrat"/>
            </a:endParaRPr>
          </a:p>
        </p:txBody>
      </p:sp>
      <p:pic>
        <p:nvPicPr>
          <p:cNvPr id="302" name="Google Shape;302;p27"/>
          <p:cNvPicPr preferRelativeResize="0"/>
          <p:nvPr/>
        </p:nvPicPr>
        <p:blipFill rotWithShape="1">
          <a:blip r:embed="rId4">
            <a:alphaModFix/>
          </a:blip>
          <a:srcRect b="0" l="0" r="0" t="0"/>
          <a:stretch/>
        </p:blipFill>
        <p:spPr>
          <a:xfrm>
            <a:off x="560066" y="1477536"/>
            <a:ext cx="3296412" cy="4659872"/>
          </a:xfrm>
          <a:prstGeom prst="rect">
            <a:avLst/>
          </a:prstGeom>
          <a:noFill/>
          <a:ln cap="sq" cmpd="sng" w="12700">
            <a:solidFill>
              <a:srgbClr val="000000"/>
            </a:solidFill>
            <a:prstDash val="solid"/>
            <a:miter lim="8000"/>
            <a:headEnd len="sm" w="sm" type="none"/>
            <a:tailEnd len="sm" w="sm" type="none"/>
          </a:ln>
          <a:effectLst>
            <a:outerShdw blurRad="50800" rotWithShape="0" algn="tl" dir="2700000" dist="38100">
              <a:srgbClr val="000000">
                <a:alpha val="43137"/>
              </a:srgbClr>
            </a:outerShdw>
          </a:effectLst>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6" name="Shape 306"/>
        <p:cNvGrpSpPr/>
        <p:nvPr/>
      </p:nvGrpSpPr>
      <p:grpSpPr>
        <a:xfrm>
          <a:off x="0" y="0"/>
          <a:ext cx="0" cy="0"/>
          <a:chOff x="0" y="0"/>
          <a:chExt cx="0" cy="0"/>
        </a:xfrm>
      </p:grpSpPr>
      <p:sp>
        <p:nvSpPr>
          <p:cNvPr id="307" name="Google Shape;307;p28"/>
          <p:cNvSpPr txBox="1"/>
          <p:nvPr/>
        </p:nvSpPr>
        <p:spPr>
          <a:xfrm>
            <a:off x="176048" y="94613"/>
            <a:ext cx="9387000" cy="7791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lt1"/>
              </a:buClr>
              <a:buSzPts val="4400"/>
              <a:buFont typeface="Montserrat"/>
              <a:buNone/>
            </a:pPr>
            <a:r>
              <a:rPr b="0" i="0" lang="en-GB" sz="3000" u="none" cap="none" strike="noStrike">
                <a:solidFill>
                  <a:srgbClr val="FFFFFF"/>
                </a:solidFill>
                <a:latin typeface="Montserrat"/>
                <a:ea typeface="Montserrat"/>
                <a:cs typeface="Montserrat"/>
                <a:sym typeface="Montserrat"/>
              </a:rPr>
              <a:t>Framing for Water Annex: </a:t>
            </a:r>
            <a:br>
              <a:rPr b="0" i="0" lang="en-GB" sz="3000" u="none" cap="none" strike="noStrike">
                <a:solidFill>
                  <a:srgbClr val="FFFFFF"/>
                </a:solidFill>
                <a:latin typeface="Montserrat"/>
                <a:ea typeface="Montserrat"/>
                <a:cs typeface="Montserrat"/>
                <a:sym typeface="Montserrat"/>
              </a:rPr>
            </a:br>
            <a:r>
              <a:rPr b="0" i="0" lang="en-GB" sz="3000" u="none" cap="none" strike="noStrike">
                <a:solidFill>
                  <a:srgbClr val="FFFFFF"/>
                </a:solidFill>
                <a:latin typeface="Montserrat"/>
                <a:ea typeface="Montserrat"/>
                <a:cs typeface="Montserrat"/>
                <a:sym typeface="Montserrat"/>
              </a:rPr>
              <a:t>Essential Water Variables</a:t>
            </a:r>
            <a:endParaRPr b="0" i="0" sz="3000" u="none" cap="none" strike="noStrike">
              <a:solidFill>
                <a:schemeClr val="lt1"/>
              </a:solidFill>
              <a:latin typeface="Montserrat"/>
              <a:ea typeface="Montserrat"/>
              <a:cs typeface="Montserrat"/>
              <a:sym typeface="Montserrat"/>
            </a:endParaRPr>
          </a:p>
        </p:txBody>
      </p:sp>
      <p:sp>
        <p:nvSpPr>
          <p:cNvPr id="308" name="Google Shape;308;p28"/>
          <p:cNvSpPr txBox="1"/>
          <p:nvPr>
            <p:ph idx="1" type="body"/>
          </p:nvPr>
        </p:nvSpPr>
        <p:spPr>
          <a:xfrm>
            <a:off x="324233" y="1316711"/>
            <a:ext cx="5889279" cy="4662900"/>
          </a:xfrm>
          <a:prstGeom prst="rect">
            <a:avLst/>
          </a:prstGeom>
          <a:noFill/>
          <a:ln>
            <a:noFill/>
          </a:ln>
        </p:spPr>
        <p:txBody>
          <a:bodyPr anchorCtr="0" anchor="t" bIns="45700" lIns="91425" spcFirstLastPara="1" rIns="91425" wrap="square" tIns="45700">
            <a:noAutofit/>
          </a:bodyPr>
          <a:lstStyle/>
          <a:p>
            <a:pPr indent="0" lvl="0" marL="50800" rtl="0" algn="l">
              <a:lnSpc>
                <a:spcPct val="115000"/>
              </a:lnSpc>
              <a:spcBef>
                <a:spcPts val="1000"/>
              </a:spcBef>
              <a:spcAft>
                <a:spcPts val="0"/>
              </a:spcAft>
              <a:buSzPts val="2800"/>
              <a:buNone/>
            </a:pPr>
            <a:r>
              <a:rPr b="1" lang="en-GB" sz="2400"/>
              <a:t>Essential Water Variables (EWVs)</a:t>
            </a:r>
            <a:endParaRPr/>
          </a:p>
          <a:p>
            <a:pPr indent="0" lvl="0" marL="50800" rtl="0" algn="l">
              <a:lnSpc>
                <a:spcPct val="115000"/>
              </a:lnSpc>
              <a:spcBef>
                <a:spcPts val="1600"/>
              </a:spcBef>
              <a:spcAft>
                <a:spcPts val="0"/>
              </a:spcAft>
              <a:buSzPts val="2800"/>
              <a:buNone/>
            </a:pPr>
            <a:r>
              <a:rPr lang="en-GB" sz="1800"/>
              <a:t>Parameters that address user-defined critical requirements for:</a:t>
            </a:r>
            <a:endParaRPr/>
          </a:p>
          <a:p>
            <a:pPr indent="-457200" lvl="0" marL="508000" rtl="0" algn="l">
              <a:lnSpc>
                <a:spcPct val="115000"/>
              </a:lnSpc>
              <a:spcBef>
                <a:spcPts val="1600"/>
              </a:spcBef>
              <a:spcAft>
                <a:spcPts val="0"/>
              </a:spcAft>
              <a:buSzPts val="1800"/>
              <a:buFont typeface="Arial"/>
              <a:buChar char="❖"/>
            </a:pPr>
            <a:r>
              <a:rPr lang="en-GB" sz="1800"/>
              <a:t>Observational monitoring of key elements of the global, regional, and local water cycle</a:t>
            </a:r>
            <a:endParaRPr/>
          </a:p>
          <a:p>
            <a:pPr indent="-457200" lvl="0" marL="508000" rtl="0" algn="l">
              <a:lnSpc>
                <a:spcPct val="115000"/>
              </a:lnSpc>
              <a:spcBef>
                <a:spcPts val="1600"/>
              </a:spcBef>
              <a:spcAft>
                <a:spcPts val="0"/>
              </a:spcAft>
              <a:buSzPts val="1800"/>
              <a:buFont typeface="Arial"/>
              <a:buChar char="❖"/>
            </a:pPr>
            <a:r>
              <a:rPr lang="en-GB" sz="1800"/>
              <a:t>Inputs required by land surface/ hydrological models to generate derived products</a:t>
            </a:r>
            <a:endParaRPr/>
          </a:p>
          <a:p>
            <a:pPr indent="-457200" lvl="0" marL="508000" rtl="0" algn="l">
              <a:lnSpc>
                <a:spcPct val="115000"/>
              </a:lnSpc>
              <a:spcBef>
                <a:spcPts val="1600"/>
              </a:spcBef>
              <a:spcAft>
                <a:spcPts val="600"/>
              </a:spcAft>
              <a:buSzPts val="1800"/>
              <a:buFont typeface="Arial"/>
              <a:buChar char="❖"/>
            </a:pPr>
            <a:r>
              <a:rPr lang="en-GB" sz="1800"/>
              <a:t>Variables required by users for interdisciplinary decision support systems and tools</a:t>
            </a:r>
            <a:endParaRPr/>
          </a:p>
        </p:txBody>
      </p:sp>
      <p:grpSp>
        <p:nvGrpSpPr>
          <p:cNvPr id="309" name="Google Shape;309;p28"/>
          <p:cNvGrpSpPr/>
          <p:nvPr/>
        </p:nvGrpSpPr>
        <p:grpSpPr>
          <a:xfrm>
            <a:off x="11034122" y="955039"/>
            <a:ext cx="5648017" cy="5648017"/>
            <a:chOff x="11034122" y="955039"/>
            <a:chExt cx="5648017" cy="5648017"/>
          </a:xfrm>
        </p:grpSpPr>
        <p:pic>
          <p:nvPicPr>
            <p:cNvPr id="310" name="Google Shape;310;p28"/>
            <p:cNvPicPr preferRelativeResize="0"/>
            <p:nvPr/>
          </p:nvPicPr>
          <p:blipFill rotWithShape="1">
            <a:blip r:embed="rId3">
              <a:alphaModFix/>
            </a:blip>
            <a:srcRect b="0" l="16667" r="16667" t="0"/>
            <a:stretch/>
          </p:blipFill>
          <p:spPr>
            <a:xfrm>
              <a:off x="11034122" y="955039"/>
              <a:ext cx="5648017" cy="5648017"/>
            </a:xfrm>
            <a:prstGeom prst="ellipse">
              <a:avLst/>
            </a:prstGeom>
            <a:noFill/>
            <a:ln>
              <a:noFill/>
            </a:ln>
          </p:spPr>
        </p:pic>
        <p:sp>
          <p:nvSpPr>
            <p:cNvPr id="311" name="Google Shape;311;p28"/>
            <p:cNvSpPr/>
            <p:nvPr/>
          </p:nvSpPr>
          <p:spPr>
            <a:xfrm>
              <a:off x="11630772" y="1551689"/>
              <a:ext cx="4454717" cy="4454717"/>
            </a:xfrm>
            <a:prstGeom prst="ellipse">
              <a:avLst/>
            </a:prstGeom>
            <a:solidFill>
              <a:schemeClr val="lt1"/>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gr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5" name="Shape 315"/>
        <p:cNvGrpSpPr/>
        <p:nvPr/>
      </p:nvGrpSpPr>
      <p:grpSpPr>
        <a:xfrm>
          <a:off x="0" y="0"/>
          <a:ext cx="0" cy="0"/>
          <a:chOff x="0" y="0"/>
          <a:chExt cx="0" cy="0"/>
        </a:xfrm>
      </p:grpSpPr>
      <p:sp>
        <p:nvSpPr>
          <p:cNvPr id="316" name="Google Shape;316;p29"/>
          <p:cNvSpPr txBox="1"/>
          <p:nvPr/>
        </p:nvSpPr>
        <p:spPr>
          <a:xfrm>
            <a:off x="176048" y="94613"/>
            <a:ext cx="9387000" cy="7791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lt1"/>
              </a:buClr>
              <a:buSzPts val="4400"/>
              <a:buFont typeface="Montserrat"/>
              <a:buNone/>
            </a:pPr>
            <a:r>
              <a:rPr b="0" i="0" lang="en-GB" sz="3000" u="none" cap="none" strike="noStrike">
                <a:solidFill>
                  <a:srgbClr val="FFFFFF"/>
                </a:solidFill>
                <a:latin typeface="Montserrat"/>
                <a:ea typeface="Montserrat"/>
                <a:cs typeface="Montserrat"/>
                <a:sym typeface="Montserrat"/>
              </a:rPr>
              <a:t>Framing for Water Annex: </a:t>
            </a:r>
            <a:br>
              <a:rPr b="0" i="0" lang="en-GB" sz="3000" u="none" cap="none" strike="noStrike">
                <a:solidFill>
                  <a:srgbClr val="FFFFFF"/>
                </a:solidFill>
                <a:latin typeface="Montserrat"/>
                <a:ea typeface="Montserrat"/>
                <a:cs typeface="Montserrat"/>
                <a:sym typeface="Montserrat"/>
              </a:rPr>
            </a:br>
            <a:r>
              <a:rPr b="0" i="0" lang="en-GB" sz="3000" u="none" cap="none" strike="noStrike">
                <a:solidFill>
                  <a:srgbClr val="FFFFFF"/>
                </a:solidFill>
                <a:latin typeface="Montserrat"/>
                <a:ea typeface="Montserrat"/>
                <a:cs typeface="Montserrat"/>
                <a:sym typeface="Montserrat"/>
              </a:rPr>
              <a:t>Essential Water Variables</a:t>
            </a:r>
            <a:endParaRPr b="0" i="0" sz="3000" u="none" cap="none" strike="noStrike">
              <a:solidFill>
                <a:schemeClr val="lt1"/>
              </a:solidFill>
              <a:latin typeface="Montserrat"/>
              <a:ea typeface="Montserrat"/>
              <a:cs typeface="Montserrat"/>
              <a:sym typeface="Montserrat"/>
            </a:endParaRPr>
          </a:p>
        </p:txBody>
      </p:sp>
      <p:grpSp>
        <p:nvGrpSpPr>
          <p:cNvPr id="317" name="Google Shape;317;p29"/>
          <p:cNvGrpSpPr/>
          <p:nvPr/>
        </p:nvGrpSpPr>
        <p:grpSpPr>
          <a:xfrm>
            <a:off x="11034122" y="955039"/>
            <a:ext cx="5648017" cy="5648017"/>
            <a:chOff x="11034122" y="955039"/>
            <a:chExt cx="5648017" cy="5648017"/>
          </a:xfrm>
        </p:grpSpPr>
        <p:pic>
          <p:nvPicPr>
            <p:cNvPr id="318" name="Google Shape;318;p29"/>
            <p:cNvPicPr preferRelativeResize="0"/>
            <p:nvPr/>
          </p:nvPicPr>
          <p:blipFill rotWithShape="1">
            <a:blip r:embed="rId3">
              <a:alphaModFix/>
            </a:blip>
            <a:srcRect b="0" l="16667" r="16667" t="0"/>
            <a:stretch/>
          </p:blipFill>
          <p:spPr>
            <a:xfrm>
              <a:off x="11034122" y="955039"/>
              <a:ext cx="5648017" cy="5648017"/>
            </a:xfrm>
            <a:prstGeom prst="ellipse">
              <a:avLst/>
            </a:prstGeom>
            <a:noFill/>
            <a:ln>
              <a:noFill/>
            </a:ln>
          </p:spPr>
        </p:pic>
        <p:sp>
          <p:nvSpPr>
            <p:cNvPr id="319" name="Google Shape;319;p29"/>
            <p:cNvSpPr/>
            <p:nvPr/>
          </p:nvSpPr>
          <p:spPr>
            <a:xfrm>
              <a:off x="11630772" y="1551689"/>
              <a:ext cx="4454717" cy="4454717"/>
            </a:xfrm>
            <a:prstGeom prst="ellipse">
              <a:avLst/>
            </a:prstGeom>
            <a:solidFill>
              <a:schemeClr val="lt1"/>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grpSp>
      <p:sp>
        <p:nvSpPr>
          <p:cNvPr id="320" name="Google Shape;320;p29"/>
          <p:cNvSpPr txBox="1"/>
          <p:nvPr/>
        </p:nvSpPr>
        <p:spPr>
          <a:xfrm>
            <a:off x="324233" y="1316711"/>
            <a:ext cx="5933347" cy="4662900"/>
          </a:xfrm>
          <a:prstGeom prst="rect">
            <a:avLst/>
          </a:prstGeom>
          <a:noFill/>
          <a:ln>
            <a:noFill/>
          </a:ln>
        </p:spPr>
        <p:txBody>
          <a:bodyPr anchorCtr="0" anchor="t" bIns="45700" lIns="91425" spcFirstLastPara="1" rIns="91425" wrap="square" tIns="45700">
            <a:noAutofit/>
          </a:bodyPr>
          <a:lstStyle/>
          <a:p>
            <a:pPr indent="0" lvl="0" marL="50800" marR="0" rtl="0" algn="l">
              <a:lnSpc>
                <a:spcPct val="115000"/>
              </a:lnSpc>
              <a:spcBef>
                <a:spcPts val="1000"/>
              </a:spcBef>
              <a:spcAft>
                <a:spcPts val="0"/>
              </a:spcAft>
              <a:buClr>
                <a:schemeClr val="dk1"/>
              </a:buClr>
              <a:buSzPts val="2800"/>
              <a:buFont typeface="Montserrat"/>
              <a:buNone/>
            </a:pPr>
            <a:r>
              <a:rPr b="1" i="0" lang="en-GB" sz="2400" u="none" cap="none" strike="noStrike">
                <a:solidFill>
                  <a:schemeClr val="dk1"/>
                </a:solidFill>
                <a:latin typeface="Montserrat"/>
                <a:ea typeface="Montserrat"/>
                <a:cs typeface="Montserrat"/>
                <a:sym typeface="Montserrat"/>
              </a:rPr>
              <a:t>Essential Water Variables (EWVs)</a:t>
            </a:r>
            <a:endParaRPr/>
          </a:p>
          <a:p>
            <a:pPr indent="-406400" lvl="0" marL="457200" marR="0" rtl="0" algn="l">
              <a:lnSpc>
                <a:spcPct val="115000"/>
              </a:lnSpc>
              <a:spcBef>
                <a:spcPts val="1600"/>
              </a:spcBef>
              <a:spcAft>
                <a:spcPts val="0"/>
              </a:spcAft>
              <a:buClr>
                <a:schemeClr val="dk1"/>
              </a:buClr>
              <a:buSzPts val="1800"/>
              <a:buFont typeface="Montserrat"/>
              <a:buChar char="❖"/>
            </a:pPr>
            <a:r>
              <a:rPr b="0" i="0" lang="en-GB" sz="1800" u="none" cap="none" strike="noStrike">
                <a:solidFill>
                  <a:schemeClr val="dk1"/>
                </a:solidFill>
                <a:latin typeface="Montserrat"/>
                <a:ea typeface="Montserrat"/>
                <a:cs typeface="Montserrat"/>
                <a:sym typeface="Montserrat"/>
              </a:rPr>
              <a:t>Proposed in the 2014 The Global Earth Observation System of Systems (GEOSS) Water Strategy Report</a:t>
            </a:r>
            <a:endParaRPr/>
          </a:p>
          <a:p>
            <a:pPr indent="-406400" lvl="0" marL="457200" marR="0" rtl="0" algn="l">
              <a:lnSpc>
                <a:spcPct val="115000"/>
              </a:lnSpc>
              <a:spcBef>
                <a:spcPts val="1600"/>
              </a:spcBef>
              <a:spcAft>
                <a:spcPts val="0"/>
              </a:spcAft>
              <a:buClr>
                <a:schemeClr val="dk1"/>
              </a:buClr>
              <a:buSzPts val="1800"/>
              <a:buFont typeface="Montserrat"/>
              <a:buChar char="❖"/>
            </a:pPr>
            <a:r>
              <a:rPr b="0" i="0" lang="en-GB" sz="1800" u="none" cap="none" strike="noStrike">
                <a:solidFill>
                  <a:schemeClr val="dk1"/>
                </a:solidFill>
                <a:latin typeface="Montserrat"/>
                <a:ea typeface="Montserrat"/>
                <a:cs typeface="Montserrat"/>
                <a:sym typeface="Montserrat"/>
              </a:rPr>
              <a:t>Partial adoption through initiatives like the Group on Earth Observations Global Water Sustainability (GEOGLoWS) and the Global Energy and Water Exchanges (GEWEX) </a:t>
            </a:r>
            <a:endParaRPr/>
          </a:p>
          <a:p>
            <a:pPr indent="-406400" lvl="0" marL="457200" marR="0" rtl="0" algn="l">
              <a:lnSpc>
                <a:spcPct val="115000"/>
              </a:lnSpc>
              <a:spcBef>
                <a:spcPts val="1600"/>
              </a:spcBef>
              <a:spcAft>
                <a:spcPts val="600"/>
              </a:spcAft>
              <a:buClr>
                <a:schemeClr val="dk1"/>
              </a:buClr>
              <a:buSzPts val="1800"/>
              <a:buFont typeface="Montserrat"/>
              <a:buChar char="❖"/>
            </a:pPr>
            <a:r>
              <a:rPr b="0" i="0" lang="en-GB" sz="1800" u="none" cap="none" strike="noStrike">
                <a:solidFill>
                  <a:schemeClr val="dk1"/>
                </a:solidFill>
                <a:latin typeface="Montserrat"/>
                <a:ea typeface="Montserrat"/>
                <a:cs typeface="Montserrat"/>
                <a:sym typeface="Montserrat"/>
              </a:rPr>
              <a:t>Limited support for water quality, which is aggregated as single variable</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4" name="Shape 324"/>
        <p:cNvGrpSpPr/>
        <p:nvPr/>
      </p:nvGrpSpPr>
      <p:grpSpPr>
        <a:xfrm>
          <a:off x="0" y="0"/>
          <a:ext cx="0" cy="0"/>
          <a:chOff x="0" y="0"/>
          <a:chExt cx="0" cy="0"/>
        </a:xfrm>
      </p:grpSpPr>
      <p:sp>
        <p:nvSpPr>
          <p:cNvPr id="325" name="Google Shape;325;p30"/>
          <p:cNvSpPr txBox="1"/>
          <p:nvPr/>
        </p:nvSpPr>
        <p:spPr>
          <a:xfrm>
            <a:off x="176048" y="94613"/>
            <a:ext cx="9387000" cy="7791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lt1"/>
              </a:buClr>
              <a:buSzPts val="4400"/>
              <a:buFont typeface="Montserrat"/>
              <a:buNone/>
            </a:pPr>
            <a:r>
              <a:rPr b="0" i="0" lang="en-GB" sz="3000" u="none" cap="none" strike="noStrike">
                <a:solidFill>
                  <a:srgbClr val="FFFFFF"/>
                </a:solidFill>
                <a:latin typeface="Montserrat"/>
                <a:ea typeface="Montserrat"/>
                <a:cs typeface="Montserrat"/>
                <a:sym typeface="Montserrat"/>
              </a:rPr>
              <a:t>Framing for Water Annex: </a:t>
            </a:r>
            <a:br>
              <a:rPr b="0" i="0" lang="en-GB" sz="3000" u="none" cap="none" strike="noStrike">
                <a:solidFill>
                  <a:srgbClr val="FFFFFF"/>
                </a:solidFill>
                <a:latin typeface="Montserrat"/>
                <a:ea typeface="Montserrat"/>
                <a:cs typeface="Montserrat"/>
                <a:sym typeface="Montserrat"/>
              </a:rPr>
            </a:br>
            <a:r>
              <a:rPr b="0" i="0" lang="en-GB" sz="3000" u="none" cap="none" strike="noStrike">
                <a:solidFill>
                  <a:srgbClr val="FFFFFF"/>
                </a:solidFill>
                <a:latin typeface="Montserrat"/>
                <a:ea typeface="Montserrat"/>
                <a:cs typeface="Montserrat"/>
                <a:sym typeface="Montserrat"/>
              </a:rPr>
              <a:t>Essential Water Variables</a:t>
            </a:r>
            <a:endParaRPr b="0" i="0" sz="3000" u="none" cap="none" strike="noStrike">
              <a:solidFill>
                <a:schemeClr val="lt1"/>
              </a:solidFill>
              <a:latin typeface="Montserrat"/>
              <a:ea typeface="Montserrat"/>
              <a:cs typeface="Montserrat"/>
              <a:sym typeface="Montserrat"/>
            </a:endParaRPr>
          </a:p>
        </p:txBody>
      </p:sp>
      <p:graphicFrame>
        <p:nvGraphicFramePr>
          <p:cNvPr id="326" name="Google Shape;326;p30"/>
          <p:cNvGraphicFramePr/>
          <p:nvPr/>
        </p:nvGraphicFramePr>
        <p:xfrm>
          <a:off x="6257580" y="1316711"/>
          <a:ext cx="3000000" cy="3000000"/>
        </p:xfrm>
        <a:graphic>
          <a:graphicData uri="http://schemas.openxmlformats.org/drawingml/2006/table">
            <a:tbl>
              <a:tblPr>
                <a:noFill/>
                <a:tableStyleId>{23D67836-DD7A-4B7C-96C7-FC6156F68E15}</a:tableStyleId>
              </a:tblPr>
              <a:tblGrid>
                <a:gridCol w="2847975"/>
                <a:gridCol w="2886075"/>
              </a:tblGrid>
              <a:tr h="257175">
                <a:tc>
                  <a:txBody>
                    <a:bodyPr/>
                    <a:lstStyle/>
                    <a:p>
                      <a:pPr indent="0" lvl="0" marL="0" marR="0" rtl="0" algn="just">
                        <a:lnSpc>
                          <a:spcPct val="100000"/>
                        </a:lnSpc>
                        <a:spcBef>
                          <a:spcPts val="0"/>
                        </a:spcBef>
                        <a:spcAft>
                          <a:spcPts val="0"/>
                        </a:spcAft>
                        <a:buClr>
                          <a:srgbClr val="000000"/>
                        </a:buClr>
                        <a:buSzPts val="1400"/>
                        <a:buFont typeface="Arial"/>
                        <a:buNone/>
                      </a:pPr>
                      <a:r>
                        <a:rPr b="0" i="0" lang="en-GB" sz="1400" u="none" cap="none" strike="noStrike">
                          <a:solidFill>
                            <a:srgbClr val="FFFFFF"/>
                          </a:solidFill>
                          <a:latin typeface="Montserrat"/>
                          <a:ea typeface="Montserrat"/>
                          <a:cs typeface="Montserrat"/>
                          <a:sym typeface="Montserrat"/>
                        </a:rPr>
                        <a:t>Primary EWVs</a:t>
                      </a:r>
                      <a:endParaRPr sz="1400" u="none" cap="none" strike="noStrike">
                        <a:latin typeface="Montserrat"/>
                        <a:ea typeface="Montserrat"/>
                        <a:cs typeface="Montserrat"/>
                        <a:sym typeface="Montserrat"/>
                      </a:endParaRPr>
                    </a:p>
                  </a:txBody>
                  <a:tcPr marT="45725" marB="45725" marR="63500" marL="63500" anchor="ctr">
                    <a:lnL cap="flat" cmpd="sng" w="9525">
                      <a:solidFill>
                        <a:srgbClr val="156082"/>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156082"/>
                      </a:solidFill>
                      <a:prstDash val="solid"/>
                      <a:round/>
                      <a:headEnd len="sm" w="sm" type="none"/>
                      <a:tailEnd len="sm" w="sm" type="none"/>
                    </a:lnT>
                    <a:lnB cap="flat" cmpd="sng" w="9525">
                      <a:solidFill>
                        <a:srgbClr val="156082"/>
                      </a:solidFill>
                      <a:prstDash val="solid"/>
                      <a:round/>
                      <a:headEnd len="sm" w="sm" type="none"/>
                      <a:tailEnd len="sm" w="sm" type="none"/>
                    </a:lnB>
                    <a:solidFill>
                      <a:srgbClr val="156082"/>
                    </a:solidFill>
                  </a:tcPr>
                </a:tc>
                <a:tc>
                  <a:txBody>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FFFFFF"/>
                          </a:solidFill>
                          <a:latin typeface="Montserrat"/>
                          <a:ea typeface="Montserrat"/>
                          <a:cs typeface="Montserrat"/>
                          <a:sym typeface="Montserrat"/>
                        </a:rPr>
                        <a:t>Supplemental EWVs</a:t>
                      </a:r>
                      <a:endParaRPr sz="1400" u="none" cap="none" strike="noStrike">
                        <a:latin typeface="Montserrat"/>
                        <a:ea typeface="Montserrat"/>
                        <a:cs typeface="Montserrat"/>
                        <a:sym typeface="Montserrat"/>
                      </a:endParaRPr>
                    </a:p>
                  </a:txBody>
                  <a:tcPr marT="45725" marB="45725" marR="63500" marL="63500" anchor="ctr">
                    <a:lnL cap="flat" cmpd="sng" w="9525">
                      <a:solidFill>
                        <a:srgbClr val="000000">
                          <a:alpha val="0"/>
                        </a:srgbClr>
                      </a:solidFill>
                      <a:prstDash val="solid"/>
                      <a:round/>
                      <a:headEnd len="sm" w="sm" type="none"/>
                      <a:tailEnd len="sm" w="sm" type="none"/>
                    </a:lnL>
                    <a:lnR cap="flat" cmpd="sng" w="9525">
                      <a:solidFill>
                        <a:srgbClr val="156082"/>
                      </a:solidFill>
                      <a:prstDash val="solid"/>
                      <a:round/>
                      <a:headEnd len="sm" w="sm" type="none"/>
                      <a:tailEnd len="sm" w="sm" type="none"/>
                    </a:lnR>
                    <a:lnT cap="flat" cmpd="sng" w="9525">
                      <a:solidFill>
                        <a:srgbClr val="156082"/>
                      </a:solidFill>
                      <a:prstDash val="solid"/>
                      <a:round/>
                      <a:headEnd len="sm" w="sm" type="none"/>
                      <a:tailEnd len="sm" w="sm" type="none"/>
                    </a:lnT>
                    <a:lnB cap="flat" cmpd="sng" w="9525">
                      <a:solidFill>
                        <a:srgbClr val="156082"/>
                      </a:solidFill>
                      <a:prstDash val="solid"/>
                      <a:round/>
                      <a:headEnd len="sm" w="sm" type="none"/>
                      <a:tailEnd len="sm" w="sm" type="none"/>
                    </a:lnB>
                    <a:solidFill>
                      <a:srgbClr val="156082"/>
                    </a:solidFill>
                  </a:tcPr>
                </a:tc>
              </a:tr>
              <a:tr h="257175">
                <a:tc>
                  <a:txBody>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Montserrat"/>
                          <a:ea typeface="Montserrat"/>
                          <a:cs typeface="Montserrat"/>
                          <a:sym typeface="Montserrat"/>
                        </a:rPr>
                        <a:t>Precipitation</a:t>
                      </a:r>
                      <a:endParaRPr sz="1400" u="none" cap="none" strike="noStrike">
                        <a:latin typeface="Montserrat"/>
                        <a:ea typeface="Montserrat"/>
                        <a:cs typeface="Montserrat"/>
                        <a:sym typeface="Montserrat"/>
                      </a:endParaRPr>
                    </a:p>
                  </a:txBody>
                  <a:tcPr marT="45725" marB="45725" marR="63500" marL="63500" anchor="ctr">
                    <a:lnL cap="flat" cmpd="sng" w="9525">
                      <a:solidFill>
                        <a:srgbClr val="156082"/>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156082"/>
                      </a:solidFill>
                      <a:prstDash val="solid"/>
                      <a:round/>
                      <a:headEnd len="sm" w="sm" type="none"/>
                      <a:tailEnd len="sm" w="sm" type="none"/>
                    </a:lnT>
                    <a:lnB cap="flat" cmpd="sng" w="9525">
                      <a:solidFill>
                        <a:srgbClr val="156082"/>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Montserrat"/>
                          <a:ea typeface="Montserrat"/>
                          <a:cs typeface="Montserrat"/>
                          <a:sym typeface="Montserrat"/>
                        </a:rPr>
                        <a:t>Surface Meteorology</a:t>
                      </a:r>
                      <a:endParaRPr sz="1400" u="none" cap="none" strike="noStrike">
                        <a:latin typeface="Montserrat"/>
                        <a:ea typeface="Montserrat"/>
                        <a:cs typeface="Montserrat"/>
                        <a:sym typeface="Montserrat"/>
                      </a:endParaRPr>
                    </a:p>
                  </a:txBody>
                  <a:tcPr marT="45725" marB="45725" marR="63500" marL="63500" anchor="ctr">
                    <a:lnL cap="flat" cmpd="sng" w="9525">
                      <a:solidFill>
                        <a:srgbClr val="000000">
                          <a:alpha val="0"/>
                        </a:srgbClr>
                      </a:solidFill>
                      <a:prstDash val="solid"/>
                      <a:round/>
                      <a:headEnd len="sm" w="sm" type="none"/>
                      <a:tailEnd len="sm" w="sm" type="none"/>
                    </a:lnL>
                    <a:lnR cap="flat" cmpd="sng" w="9525">
                      <a:solidFill>
                        <a:srgbClr val="156082"/>
                      </a:solidFill>
                      <a:prstDash val="solid"/>
                      <a:round/>
                      <a:headEnd len="sm" w="sm" type="none"/>
                      <a:tailEnd len="sm" w="sm" type="none"/>
                    </a:lnR>
                    <a:lnT cap="flat" cmpd="sng" w="9525">
                      <a:solidFill>
                        <a:srgbClr val="156082"/>
                      </a:solidFill>
                      <a:prstDash val="solid"/>
                      <a:round/>
                      <a:headEnd len="sm" w="sm" type="none"/>
                      <a:tailEnd len="sm" w="sm" type="none"/>
                    </a:lnT>
                    <a:lnB cap="flat" cmpd="sng" w="9525">
                      <a:solidFill>
                        <a:srgbClr val="156082"/>
                      </a:solidFill>
                      <a:prstDash val="solid"/>
                      <a:round/>
                      <a:headEnd len="sm" w="sm" type="none"/>
                      <a:tailEnd len="sm" w="sm" type="none"/>
                    </a:lnB>
                  </a:tcPr>
                </a:tc>
              </a:tr>
              <a:tr h="257175">
                <a:tc>
                  <a:txBody>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Montserrat"/>
                          <a:ea typeface="Montserrat"/>
                          <a:cs typeface="Montserrat"/>
                          <a:sym typeface="Montserrat"/>
                        </a:rPr>
                        <a:t>Evaporation</a:t>
                      </a:r>
                      <a:endParaRPr sz="1400" u="none" cap="none" strike="noStrike">
                        <a:latin typeface="Montserrat"/>
                        <a:ea typeface="Montserrat"/>
                        <a:cs typeface="Montserrat"/>
                        <a:sym typeface="Montserrat"/>
                      </a:endParaRPr>
                    </a:p>
                  </a:txBody>
                  <a:tcPr marT="45725" marB="45725" marR="63500" marL="63500" anchor="ctr">
                    <a:lnL cap="flat" cmpd="sng" w="9525">
                      <a:solidFill>
                        <a:srgbClr val="156082"/>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156082"/>
                      </a:solidFill>
                      <a:prstDash val="solid"/>
                      <a:round/>
                      <a:headEnd len="sm" w="sm" type="none"/>
                      <a:tailEnd len="sm" w="sm" type="none"/>
                    </a:lnT>
                    <a:lnB cap="flat" cmpd="sng" w="9525">
                      <a:solidFill>
                        <a:srgbClr val="156082"/>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Montserrat"/>
                          <a:ea typeface="Montserrat"/>
                          <a:cs typeface="Montserrat"/>
                          <a:sym typeface="Montserrat"/>
                        </a:rPr>
                        <a:t>Surface and Atmospheric Radiation Budgets</a:t>
                      </a:r>
                      <a:endParaRPr sz="1400" u="none" cap="none" strike="noStrike">
                        <a:latin typeface="Montserrat"/>
                        <a:ea typeface="Montserrat"/>
                        <a:cs typeface="Montserrat"/>
                        <a:sym typeface="Montserrat"/>
                      </a:endParaRPr>
                    </a:p>
                  </a:txBody>
                  <a:tcPr marT="45725" marB="45725" marR="63500" marL="63500" anchor="ctr">
                    <a:lnL cap="flat" cmpd="sng" w="9525">
                      <a:solidFill>
                        <a:srgbClr val="000000">
                          <a:alpha val="0"/>
                        </a:srgbClr>
                      </a:solidFill>
                      <a:prstDash val="solid"/>
                      <a:round/>
                      <a:headEnd len="sm" w="sm" type="none"/>
                      <a:tailEnd len="sm" w="sm" type="none"/>
                    </a:lnL>
                    <a:lnR cap="flat" cmpd="sng" w="9525">
                      <a:solidFill>
                        <a:srgbClr val="156082"/>
                      </a:solidFill>
                      <a:prstDash val="solid"/>
                      <a:round/>
                      <a:headEnd len="sm" w="sm" type="none"/>
                      <a:tailEnd len="sm" w="sm" type="none"/>
                    </a:lnR>
                    <a:lnT cap="flat" cmpd="sng" w="9525">
                      <a:solidFill>
                        <a:srgbClr val="156082"/>
                      </a:solidFill>
                      <a:prstDash val="solid"/>
                      <a:round/>
                      <a:headEnd len="sm" w="sm" type="none"/>
                      <a:tailEnd len="sm" w="sm" type="none"/>
                    </a:lnT>
                    <a:lnB cap="flat" cmpd="sng" w="9525">
                      <a:solidFill>
                        <a:srgbClr val="156082"/>
                      </a:solidFill>
                      <a:prstDash val="solid"/>
                      <a:round/>
                      <a:headEnd len="sm" w="sm" type="none"/>
                      <a:tailEnd len="sm" w="sm" type="none"/>
                    </a:lnB>
                  </a:tcPr>
                </a:tc>
              </a:tr>
              <a:tr h="257175">
                <a:tc>
                  <a:txBody>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Montserrat"/>
                          <a:ea typeface="Montserrat"/>
                          <a:cs typeface="Montserrat"/>
                          <a:sym typeface="Montserrat"/>
                        </a:rPr>
                        <a:t>Evapotranspiration</a:t>
                      </a:r>
                      <a:endParaRPr sz="1400" u="none" cap="none" strike="noStrike">
                        <a:latin typeface="Montserrat"/>
                        <a:ea typeface="Montserrat"/>
                        <a:cs typeface="Montserrat"/>
                        <a:sym typeface="Montserrat"/>
                      </a:endParaRPr>
                    </a:p>
                  </a:txBody>
                  <a:tcPr marT="45725" marB="45725" marR="63500" marL="63500" anchor="ctr">
                    <a:lnL cap="flat" cmpd="sng" w="9525">
                      <a:solidFill>
                        <a:srgbClr val="156082"/>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156082"/>
                      </a:solidFill>
                      <a:prstDash val="solid"/>
                      <a:round/>
                      <a:headEnd len="sm" w="sm" type="none"/>
                      <a:tailEnd len="sm" w="sm" type="none"/>
                    </a:lnT>
                    <a:lnB cap="flat" cmpd="sng" w="9525">
                      <a:solidFill>
                        <a:srgbClr val="156082"/>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Montserrat"/>
                          <a:ea typeface="Montserrat"/>
                          <a:cs typeface="Montserrat"/>
                          <a:sym typeface="Montserrat"/>
                        </a:rPr>
                        <a:t>Clouds</a:t>
                      </a:r>
                      <a:endParaRPr sz="1400" u="none" cap="none" strike="noStrike">
                        <a:latin typeface="Montserrat"/>
                        <a:ea typeface="Montserrat"/>
                        <a:cs typeface="Montserrat"/>
                        <a:sym typeface="Montserrat"/>
                      </a:endParaRPr>
                    </a:p>
                  </a:txBody>
                  <a:tcPr marT="45725" marB="45725" marR="63500" marL="63500" anchor="ctr">
                    <a:lnL cap="flat" cmpd="sng" w="9525">
                      <a:solidFill>
                        <a:srgbClr val="000000">
                          <a:alpha val="0"/>
                        </a:srgbClr>
                      </a:solidFill>
                      <a:prstDash val="solid"/>
                      <a:round/>
                      <a:headEnd len="sm" w="sm" type="none"/>
                      <a:tailEnd len="sm" w="sm" type="none"/>
                    </a:lnL>
                    <a:lnR cap="flat" cmpd="sng" w="9525">
                      <a:solidFill>
                        <a:srgbClr val="156082"/>
                      </a:solidFill>
                      <a:prstDash val="solid"/>
                      <a:round/>
                      <a:headEnd len="sm" w="sm" type="none"/>
                      <a:tailEnd len="sm" w="sm" type="none"/>
                    </a:lnR>
                    <a:lnT cap="flat" cmpd="sng" w="9525">
                      <a:solidFill>
                        <a:srgbClr val="156082"/>
                      </a:solidFill>
                      <a:prstDash val="solid"/>
                      <a:round/>
                      <a:headEnd len="sm" w="sm" type="none"/>
                      <a:tailEnd len="sm" w="sm" type="none"/>
                    </a:lnT>
                    <a:lnB cap="flat" cmpd="sng" w="9525">
                      <a:solidFill>
                        <a:srgbClr val="156082"/>
                      </a:solidFill>
                      <a:prstDash val="solid"/>
                      <a:round/>
                      <a:headEnd len="sm" w="sm" type="none"/>
                      <a:tailEnd len="sm" w="sm" type="none"/>
                    </a:lnB>
                  </a:tcPr>
                </a:tc>
              </a:tr>
              <a:tr h="257175">
                <a:tc>
                  <a:txBody>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Montserrat"/>
                          <a:ea typeface="Montserrat"/>
                          <a:cs typeface="Montserrat"/>
                          <a:sym typeface="Montserrat"/>
                        </a:rPr>
                        <a:t>Snow</a:t>
                      </a:r>
                      <a:endParaRPr sz="1400" u="none" cap="none" strike="noStrike">
                        <a:latin typeface="Montserrat"/>
                        <a:ea typeface="Montserrat"/>
                        <a:cs typeface="Montserrat"/>
                        <a:sym typeface="Montserrat"/>
                      </a:endParaRPr>
                    </a:p>
                  </a:txBody>
                  <a:tcPr marT="45725" marB="45725" marR="63500" marL="63500" anchor="ctr">
                    <a:lnL cap="flat" cmpd="sng" w="9525">
                      <a:solidFill>
                        <a:srgbClr val="156082"/>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156082"/>
                      </a:solidFill>
                      <a:prstDash val="solid"/>
                      <a:round/>
                      <a:headEnd len="sm" w="sm" type="none"/>
                      <a:tailEnd len="sm" w="sm" type="none"/>
                    </a:lnT>
                    <a:lnB cap="flat" cmpd="sng" w="9525">
                      <a:solidFill>
                        <a:srgbClr val="156082"/>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Montserrat"/>
                          <a:ea typeface="Montserrat"/>
                          <a:cs typeface="Montserrat"/>
                          <a:sym typeface="Montserrat"/>
                        </a:rPr>
                        <a:t>Aerosols</a:t>
                      </a:r>
                      <a:endParaRPr sz="1400" u="none" cap="none" strike="noStrike">
                        <a:latin typeface="Montserrat"/>
                        <a:ea typeface="Montserrat"/>
                        <a:cs typeface="Montserrat"/>
                        <a:sym typeface="Montserrat"/>
                      </a:endParaRPr>
                    </a:p>
                  </a:txBody>
                  <a:tcPr marT="45725" marB="45725" marR="63500" marL="63500" anchor="ctr">
                    <a:lnL cap="flat" cmpd="sng" w="9525">
                      <a:solidFill>
                        <a:srgbClr val="000000">
                          <a:alpha val="0"/>
                        </a:srgbClr>
                      </a:solidFill>
                      <a:prstDash val="solid"/>
                      <a:round/>
                      <a:headEnd len="sm" w="sm" type="none"/>
                      <a:tailEnd len="sm" w="sm" type="none"/>
                    </a:lnL>
                    <a:lnR cap="flat" cmpd="sng" w="9525">
                      <a:solidFill>
                        <a:srgbClr val="156082"/>
                      </a:solidFill>
                      <a:prstDash val="solid"/>
                      <a:round/>
                      <a:headEnd len="sm" w="sm" type="none"/>
                      <a:tailEnd len="sm" w="sm" type="none"/>
                    </a:lnR>
                    <a:lnT cap="flat" cmpd="sng" w="9525">
                      <a:solidFill>
                        <a:srgbClr val="156082"/>
                      </a:solidFill>
                      <a:prstDash val="solid"/>
                      <a:round/>
                      <a:headEnd len="sm" w="sm" type="none"/>
                      <a:tailEnd len="sm" w="sm" type="none"/>
                    </a:lnT>
                    <a:lnB cap="flat" cmpd="sng" w="9525">
                      <a:solidFill>
                        <a:srgbClr val="156082"/>
                      </a:solidFill>
                      <a:prstDash val="solid"/>
                      <a:round/>
                      <a:headEnd len="sm" w="sm" type="none"/>
                      <a:tailEnd len="sm" w="sm" type="none"/>
                    </a:lnB>
                  </a:tcPr>
                </a:tc>
              </a:tr>
              <a:tr h="257175">
                <a:tc>
                  <a:txBody>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Montserrat"/>
                          <a:ea typeface="Montserrat"/>
                          <a:cs typeface="Montserrat"/>
                          <a:sym typeface="Montserrat"/>
                        </a:rPr>
                        <a:t>Soil Moisture</a:t>
                      </a:r>
                      <a:endParaRPr sz="1400" u="none" cap="none" strike="noStrike">
                        <a:latin typeface="Montserrat"/>
                        <a:ea typeface="Montserrat"/>
                        <a:cs typeface="Montserrat"/>
                        <a:sym typeface="Montserrat"/>
                      </a:endParaRPr>
                    </a:p>
                  </a:txBody>
                  <a:tcPr marT="45725" marB="45725" marR="63500" marL="63500" anchor="ctr">
                    <a:lnL cap="flat" cmpd="sng" w="9525">
                      <a:solidFill>
                        <a:srgbClr val="156082"/>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156082"/>
                      </a:solidFill>
                      <a:prstDash val="solid"/>
                      <a:round/>
                      <a:headEnd len="sm" w="sm" type="none"/>
                      <a:tailEnd len="sm" w="sm" type="none"/>
                    </a:lnT>
                    <a:lnB cap="flat" cmpd="sng" w="9525">
                      <a:solidFill>
                        <a:srgbClr val="156082"/>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Montserrat"/>
                          <a:ea typeface="Montserrat"/>
                          <a:cs typeface="Montserrat"/>
                          <a:sym typeface="Montserrat"/>
                        </a:rPr>
                        <a:t>Land Cover</a:t>
                      </a:r>
                      <a:endParaRPr sz="1400" u="none" cap="none" strike="noStrike">
                        <a:latin typeface="Montserrat"/>
                        <a:ea typeface="Montserrat"/>
                        <a:cs typeface="Montserrat"/>
                        <a:sym typeface="Montserrat"/>
                      </a:endParaRPr>
                    </a:p>
                  </a:txBody>
                  <a:tcPr marT="45725" marB="45725" marR="63500" marL="63500" anchor="ctr">
                    <a:lnL cap="flat" cmpd="sng" w="9525">
                      <a:solidFill>
                        <a:srgbClr val="000000">
                          <a:alpha val="0"/>
                        </a:srgbClr>
                      </a:solidFill>
                      <a:prstDash val="solid"/>
                      <a:round/>
                      <a:headEnd len="sm" w="sm" type="none"/>
                      <a:tailEnd len="sm" w="sm" type="none"/>
                    </a:lnL>
                    <a:lnR cap="flat" cmpd="sng" w="9525">
                      <a:solidFill>
                        <a:srgbClr val="156082"/>
                      </a:solidFill>
                      <a:prstDash val="solid"/>
                      <a:round/>
                      <a:headEnd len="sm" w="sm" type="none"/>
                      <a:tailEnd len="sm" w="sm" type="none"/>
                    </a:lnR>
                    <a:lnT cap="flat" cmpd="sng" w="9525">
                      <a:solidFill>
                        <a:srgbClr val="156082"/>
                      </a:solidFill>
                      <a:prstDash val="solid"/>
                      <a:round/>
                      <a:headEnd len="sm" w="sm" type="none"/>
                      <a:tailEnd len="sm" w="sm" type="none"/>
                    </a:lnT>
                    <a:lnB cap="flat" cmpd="sng" w="9525">
                      <a:solidFill>
                        <a:srgbClr val="156082"/>
                      </a:solidFill>
                      <a:prstDash val="solid"/>
                      <a:round/>
                      <a:headEnd len="sm" w="sm" type="none"/>
                      <a:tailEnd len="sm" w="sm" type="none"/>
                    </a:lnB>
                  </a:tcPr>
                </a:tc>
              </a:tr>
              <a:tr h="257175">
                <a:tc>
                  <a:txBody>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Montserrat"/>
                          <a:ea typeface="Montserrat"/>
                          <a:cs typeface="Montserrat"/>
                          <a:sym typeface="Montserrat"/>
                        </a:rPr>
                        <a:t>Soil Temperature</a:t>
                      </a:r>
                      <a:endParaRPr sz="1400" u="none" cap="none" strike="noStrike">
                        <a:latin typeface="Montserrat"/>
                        <a:ea typeface="Montserrat"/>
                        <a:cs typeface="Montserrat"/>
                        <a:sym typeface="Montserrat"/>
                      </a:endParaRPr>
                    </a:p>
                  </a:txBody>
                  <a:tcPr marT="45725" marB="45725" marR="63500" marL="63500" anchor="ctr">
                    <a:lnL cap="flat" cmpd="sng" w="9525">
                      <a:solidFill>
                        <a:srgbClr val="156082"/>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156082"/>
                      </a:solidFill>
                      <a:prstDash val="solid"/>
                      <a:round/>
                      <a:headEnd len="sm" w="sm" type="none"/>
                      <a:tailEnd len="sm" w="sm" type="none"/>
                    </a:lnT>
                    <a:lnB cap="flat" cmpd="sng" w="9525">
                      <a:solidFill>
                        <a:srgbClr val="156082"/>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Montserrat"/>
                          <a:ea typeface="Montserrat"/>
                          <a:cs typeface="Montserrat"/>
                          <a:sym typeface="Montserrat"/>
                        </a:rPr>
                        <a:t>Vegetation</a:t>
                      </a:r>
                      <a:endParaRPr sz="1400" u="none" cap="none" strike="noStrike">
                        <a:latin typeface="Montserrat"/>
                        <a:ea typeface="Montserrat"/>
                        <a:cs typeface="Montserrat"/>
                        <a:sym typeface="Montserrat"/>
                      </a:endParaRPr>
                    </a:p>
                  </a:txBody>
                  <a:tcPr marT="45725" marB="45725" marR="63500" marL="63500" anchor="ctr">
                    <a:lnL cap="flat" cmpd="sng" w="9525">
                      <a:solidFill>
                        <a:srgbClr val="000000">
                          <a:alpha val="0"/>
                        </a:srgbClr>
                      </a:solidFill>
                      <a:prstDash val="solid"/>
                      <a:round/>
                      <a:headEnd len="sm" w="sm" type="none"/>
                      <a:tailEnd len="sm" w="sm" type="none"/>
                    </a:lnL>
                    <a:lnR cap="flat" cmpd="sng" w="9525">
                      <a:solidFill>
                        <a:srgbClr val="156082"/>
                      </a:solidFill>
                      <a:prstDash val="solid"/>
                      <a:round/>
                      <a:headEnd len="sm" w="sm" type="none"/>
                      <a:tailEnd len="sm" w="sm" type="none"/>
                    </a:lnR>
                    <a:lnT cap="flat" cmpd="sng" w="9525">
                      <a:solidFill>
                        <a:srgbClr val="156082"/>
                      </a:solidFill>
                      <a:prstDash val="solid"/>
                      <a:round/>
                      <a:headEnd len="sm" w="sm" type="none"/>
                      <a:tailEnd len="sm" w="sm" type="none"/>
                    </a:lnT>
                    <a:lnB cap="flat" cmpd="sng" w="9525">
                      <a:solidFill>
                        <a:srgbClr val="156082"/>
                      </a:solidFill>
                      <a:prstDash val="solid"/>
                      <a:round/>
                      <a:headEnd len="sm" w="sm" type="none"/>
                      <a:tailEnd len="sm" w="sm" type="none"/>
                    </a:lnB>
                  </a:tcPr>
                </a:tc>
              </a:tr>
              <a:tr h="257175">
                <a:tc>
                  <a:txBody>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Montserrat"/>
                          <a:ea typeface="Montserrat"/>
                          <a:cs typeface="Montserrat"/>
                          <a:sym typeface="Montserrat"/>
                        </a:rPr>
                        <a:t>Groundwater</a:t>
                      </a:r>
                      <a:endParaRPr sz="1400" u="none" cap="none" strike="noStrike">
                        <a:latin typeface="Montserrat"/>
                        <a:ea typeface="Montserrat"/>
                        <a:cs typeface="Montserrat"/>
                        <a:sym typeface="Montserrat"/>
                      </a:endParaRPr>
                    </a:p>
                  </a:txBody>
                  <a:tcPr marT="45725" marB="45725" marR="63500" marL="63500" anchor="ctr">
                    <a:lnL cap="flat" cmpd="sng" w="9525">
                      <a:solidFill>
                        <a:srgbClr val="156082"/>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156082"/>
                      </a:solidFill>
                      <a:prstDash val="solid"/>
                      <a:round/>
                      <a:headEnd len="sm" w="sm" type="none"/>
                      <a:tailEnd len="sm" w="sm" type="none"/>
                    </a:lnT>
                    <a:lnB cap="flat" cmpd="sng" w="9525">
                      <a:solidFill>
                        <a:srgbClr val="156082"/>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Montserrat"/>
                          <a:ea typeface="Montserrat"/>
                          <a:cs typeface="Montserrat"/>
                          <a:sym typeface="Montserrat"/>
                        </a:rPr>
                        <a:t>Land Use</a:t>
                      </a:r>
                      <a:endParaRPr sz="1400" u="none" cap="none" strike="noStrike">
                        <a:latin typeface="Montserrat"/>
                        <a:ea typeface="Montserrat"/>
                        <a:cs typeface="Montserrat"/>
                        <a:sym typeface="Montserrat"/>
                      </a:endParaRPr>
                    </a:p>
                  </a:txBody>
                  <a:tcPr marT="45725" marB="45725" marR="63500" marL="63500" anchor="ctr">
                    <a:lnL cap="flat" cmpd="sng" w="9525">
                      <a:solidFill>
                        <a:srgbClr val="000000">
                          <a:alpha val="0"/>
                        </a:srgbClr>
                      </a:solidFill>
                      <a:prstDash val="solid"/>
                      <a:round/>
                      <a:headEnd len="sm" w="sm" type="none"/>
                      <a:tailEnd len="sm" w="sm" type="none"/>
                    </a:lnL>
                    <a:lnR cap="flat" cmpd="sng" w="9525">
                      <a:solidFill>
                        <a:srgbClr val="156082"/>
                      </a:solidFill>
                      <a:prstDash val="solid"/>
                      <a:round/>
                      <a:headEnd len="sm" w="sm" type="none"/>
                      <a:tailEnd len="sm" w="sm" type="none"/>
                    </a:lnR>
                    <a:lnT cap="flat" cmpd="sng" w="9525">
                      <a:solidFill>
                        <a:srgbClr val="156082"/>
                      </a:solidFill>
                      <a:prstDash val="solid"/>
                      <a:round/>
                      <a:headEnd len="sm" w="sm" type="none"/>
                      <a:tailEnd len="sm" w="sm" type="none"/>
                    </a:lnT>
                    <a:lnB cap="flat" cmpd="sng" w="9525">
                      <a:solidFill>
                        <a:srgbClr val="156082"/>
                      </a:solidFill>
                      <a:prstDash val="solid"/>
                      <a:round/>
                      <a:headEnd len="sm" w="sm" type="none"/>
                      <a:tailEnd len="sm" w="sm" type="none"/>
                    </a:lnB>
                  </a:tcPr>
                </a:tc>
              </a:tr>
              <a:tr h="257175">
                <a:tc>
                  <a:txBody>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Montserrat"/>
                          <a:ea typeface="Montserrat"/>
                          <a:cs typeface="Montserrat"/>
                          <a:sym typeface="Montserrat"/>
                        </a:rPr>
                        <a:t>Runoff/Streamflow/River Discharge</a:t>
                      </a:r>
                      <a:endParaRPr sz="1400" u="none" cap="none" strike="noStrike">
                        <a:latin typeface="Montserrat"/>
                        <a:ea typeface="Montserrat"/>
                        <a:cs typeface="Montserrat"/>
                        <a:sym typeface="Montserrat"/>
                      </a:endParaRPr>
                    </a:p>
                  </a:txBody>
                  <a:tcPr marT="45725" marB="45725" marR="63500" marL="63500" anchor="ctr">
                    <a:lnL cap="flat" cmpd="sng" w="9525">
                      <a:solidFill>
                        <a:srgbClr val="156082"/>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156082"/>
                      </a:solidFill>
                      <a:prstDash val="solid"/>
                      <a:round/>
                      <a:headEnd len="sm" w="sm" type="none"/>
                      <a:tailEnd len="sm" w="sm" type="none"/>
                    </a:lnT>
                    <a:lnB cap="flat" cmpd="sng" w="9525">
                      <a:solidFill>
                        <a:srgbClr val="156082"/>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Montserrat"/>
                          <a:ea typeface="Montserrat"/>
                          <a:cs typeface="Montserrat"/>
                          <a:sym typeface="Montserrat"/>
                        </a:rPr>
                        <a:t>Elevation/Topography</a:t>
                      </a:r>
                      <a:endParaRPr sz="1400" u="none" cap="none" strike="noStrike">
                        <a:latin typeface="Montserrat"/>
                        <a:ea typeface="Montserrat"/>
                        <a:cs typeface="Montserrat"/>
                        <a:sym typeface="Montserrat"/>
                      </a:endParaRPr>
                    </a:p>
                  </a:txBody>
                  <a:tcPr marT="45725" marB="45725" marR="63500" marL="63500" anchor="ctr">
                    <a:lnL cap="flat" cmpd="sng" w="9525">
                      <a:solidFill>
                        <a:srgbClr val="000000">
                          <a:alpha val="0"/>
                        </a:srgbClr>
                      </a:solidFill>
                      <a:prstDash val="solid"/>
                      <a:round/>
                      <a:headEnd len="sm" w="sm" type="none"/>
                      <a:tailEnd len="sm" w="sm" type="none"/>
                    </a:lnL>
                    <a:lnR cap="flat" cmpd="sng" w="9525">
                      <a:solidFill>
                        <a:srgbClr val="156082"/>
                      </a:solidFill>
                      <a:prstDash val="solid"/>
                      <a:round/>
                      <a:headEnd len="sm" w="sm" type="none"/>
                      <a:tailEnd len="sm" w="sm" type="none"/>
                    </a:lnR>
                    <a:lnT cap="flat" cmpd="sng" w="9525">
                      <a:solidFill>
                        <a:srgbClr val="156082"/>
                      </a:solidFill>
                      <a:prstDash val="solid"/>
                      <a:round/>
                      <a:headEnd len="sm" w="sm" type="none"/>
                      <a:tailEnd len="sm" w="sm" type="none"/>
                    </a:lnT>
                    <a:lnB cap="flat" cmpd="sng" w="9525">
                      <a:solidFill>
                        <a:srgbClr val="156082"/>
                      </a:solidFill>
                      <a:prstDash val="solid"/>
                      <a:round/>
                      <a:headEnd len="sm" w="sm" type="none"/>
                      <a:tailEnd len="sm" w="sm" type="none"/>
                    </a:lnB>
                  </a:tcPr>
                </a:tc>
              </a:tr>
              <a:tr h="419100">
                <a:tc>
                  <a:txBody>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Montserrat"/>
                          <a:ea typeface="Montserrat"/>
                          <a:cs typeface="Montserrat"/>
                          <a:sym typeface="Montserrat"/>
                        </a:rPr>
                        <a:t>Lake/Reservoir Levels and Aquifer Volumetric Change, Terrestrial Water Storage</a:t>
                      </a:r>
                      <a:endParaRPr sz="1400" u="none" cap="none" strike="noStrike">
                        <a:latin typeface="Montserrat"/>
                        <a:ea typeface="Montserrat"/>
                        <a:cs typeface="Montserrat"/>
                        <a:sym typeface="Montserrat"/>
                      </a:endParaRPr>
                    </a:p>
                  </a:txBody>
                  <a:tcPr marT="45725" marB="45725" marR="63500" marL="63500" anchor="ctr">
                    <a:lnL cap="flat" cmpd="sng" w="9525">
                      <a:solidFill>
                        <a:srgbClr val="156082"/>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156082"/>
                      </a:solidFill>
                      <a:prstDash val="solid"/>
                      <a:round/>
                      <a:headEnd len="sm" w="sm" type="none"/>
                      <a:tailEnd len="sm" w="sm" type="none"/>
                    </a:lnT>
                    <a:lnB cap="flat" cmpd="sng" w="9525">
                      <a:solidFill>
                        <a:srgbClr val="156082"/>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Montserrat"/>
                          <a:ea typeface="Montserrat"/>
                          <a:cs typeface="Montserrat"/>
                          <a:sym typeface="Montserrat"/>
                        </a:rPr>
                        <a:t>Geological Stratification</a:t>
                      </a:r>
                      <a:endParaRPr sz="1400" u="none" cap="none" strike="noStrike">
                        <a:latin typeface="Montserrat"/>
                        <a:ea typeface="Montserrat"/>
                        <a:cs typeface="Montserrat"/>
                        <a:sym typeface="Montserrat"/>
                      </a:endParaRPr>
                    </a:p>
                  </a:txBody>
                  <a:tcPr marT="45725" marB="45725" marR="63500" marL="63500" anchor="ctr">
                    <a:lnL cap="flat" cmpd="sng" w="9525">
                      <a:solidFill>
                        <a:srgbClr val="000000">
                          <a:alpha val="0"/>
                        </a:srgbClr>
                      </a:solidFill>
                      <a:prstDash val="solid"/>
                      <a:round/>
                      <a:headEnd len="sm" w="sm" type="none"/>
                      <a:tailEnd len="sm" w="sm" type="none"/>
                    </a:lnL>
                    <a:lnR cap="flat" cmpd="sng" w="9525">
                      <a:solidFill>
                        <a:srgbClr val="156082"/>
                      </a:solidFill>
                      <a:prstDash val="solid"/>
                      <a:round/>
                      <a:headEnd len="sm" w="sm" type="none"/>
                      <a:tailEnd len="sm" w="sm" type="none"/>
                    </a:lnR>
                    <a:lnT cap="flat" cmpd="sng" w="9525">
                      <a:solidFill>
                        <a:srgbClr val="156082"/>
                      </a:solidFill>
                      <a:prstDash val="solid"/>
                      <a:round/>
                      <a:headEnd len="sm" w="sm" type="none"/>
                      <a:tailEnd len="sm" w="sm" type="none"/>
                    </a:lnT>
                    <a:lnB cap="flat" cmpd="sng" w="9525">
                      <a:solidFill>
                        <a:srgbClr val="156082"/>
                      </a:solidFill>
                      <a:prstDash val="solid"/>
                      <a:round/>
                      <a:headEnd len="sm" w="sm" type="none"/>
                      <a:tailEnd len="sm" w="sm" type="none"/>
                    </a:lnB>
                  </a:tcPr>
                </a:tc>
              </a:tr>
              <a:tr h="257175">
                <a:tc>
                  <a:txBody>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Montserrat"/>
                          <a:ea typeface="Montserrat"/>
                          <a:cs typeface="Montserrat"/>
                          <a:sym typeface="Montserrat"/>
                        </a:rPr>
                        <a:t>Water Use/Demand</a:t>
                      </a:r>
                      <a:endParaRPr sz="1400" u="none" cap="none" strike="noStrike">
                        <a:latin typeface="Montserrat"/>
                        <a:ea typeface="Montserrat"/>
                        <a:cs typeface="Montserrat"/>
                        <a:sym typeface="Montserrat"/>
                      </a:endParaRPr>
                    </a:p>
                  </a:txBody>
                  <a:tcPr marT="45725" marB="45725" marR="63500" marL="63500" anchor="ctr">
                    <a:lnL cap="flat" cmpd="sng" w="9525">
                      <a:solidFill>
                        <a:srgbClr val="156082"/>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156082"/>
                      </a:solidFill>
                      <a:prstDash val="solid"/>
                      <a:round/>
                      <a:headEnd len="sm" w="sm" type="none"/>
                      <a:tailEnd len="sm" w="sm" type="none"/>
                    </a:lnT>
                    <a:lnB cap="flat" cmpd="sng" w="9525">
                      <a:solidFill>
                        <a:srgbClr val="156082"/>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br>
                        <a:rPr lang="en-GB" sz="1400" u="none" cap="none" strike="noStrike">
                          <a:latin typeface="Montserrat"/>
                          <a:ea typeface="Montserrat"/>
                          <a:cs typeface="Montserrat"/>
                          <a:sym typeface="Montserrat"/>
                        </a:rPr>
                      </a:br>
                      <a:endParaRPr sz="1400" u="none" cap="none" strike="noStrike">
                        <a:latin typeface="Montserrat"/>
                        <a:ea typeface="Montserrat"/>
                        <a:cs typeface="Montserrat"/>
                        <a:sym typeface="Montserrat"/>
                      </a:endParaRPr>
                    </a:p>
                  </a:txBody>
                  <a:tcPr marT="45725" marB="45725" marR="63500" marL="63500" anchor="ctr">
                    <a:lnL cap="flat" cmpd="sng" w="9525">
                      <a:solidFill>
                        <a:srgbClr val="000000">
                          <a:alpha val="0"/>
                        </a:srgbClr>
                      </a:solidFill>
                      <a:prstDash val="solid"/>
                      <a:round/>
                      <a:headEnd len="sm" w="sm" type="none"/>
                      <a:tailEnd len="sm" w="sm" type="none"/>
                    </a:lnL>
                    <a:lnR cap="flat" cmpd="sng" w="9525">
                      <a:solidFill>
                        <a:srgbClr val="156082"/>
                      </a:solidFill>
                      <a:prstDash val="solid"/>
                      <a:round/>
                      <a:headEnd len="sm" w="sm" type="none"/>
                      <a:tailEnd len="sm" w="sm" type="none"/>
                    </a:lnR>
                    <a:lnT cap="flat" cmpd="sng" w="9525">
                      <a:solidFill>
                        <a:srgbClr val="156082"/>
                      </a:solidFill>
                      <a:prstDash val="solid"/>
                      <a:round/>
                      <a:headEnd len="sm" w="sm" type="none"/>
                      <a:tailEnd len="sm" w="sm" type="none"/>
                    </a:lnT>
                    <a:lnB cap="flat" cmpd="sng" w="9525">
                      <a:solidFill>
                        <a:srgbClr val="156082"/>
                      </a:solidFill>
                      <a:prstDash val="solid"/>
                      <a:round/>
                      <a:headEnd len="sm" w="sm" type="none"/>
                      <a:tailEnd len="sm" w="sm" type="none"/>
                    </a:lnB>
                  </a:tcPr>
                </a:tc>
              </a:tr>
              <a:tr h="257175">
                <a:tc>
                  <a:txBody>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FF0000"/>
                          </a:solidFill>
                          <a:latin typeface="Montserrat"/>
                          <a:ea typeface="Montserrat"/>
                          <a:cs typeface="Montserrat"/>
                          <a:sym typeface="Montserrat"/>
                        </a:rPr>
                        <a:t>Water Quality</a:t>
                      </a:r>
                      <a:endParaRPr sz="1400" u="none" cap="none" strike="noStrike">
                        <a:solidFill>
                          <a:srgbClr val="FF0000"/>
                        </a:solidFill>
                        <a:latin typeface="Montserrat"/>
                        <a:ea typeface="Montserrat"/>
                        <a:cs typeface="Montserrat"/>
                        <a:sym typeface="Montserrat"/>
                      </a:endParaRPr>
                    </a:p>
                  </a:txBody>
                  <a:tcPr marT="45725" marB="45725" marR="63500" marL="63500" anchor="ctr">
                    <a:lnL cap="flat" cmpd="sng" w="9525">
                      <a:solidFill>
                        <a:srgbClr val="156082"/>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156082"/>
                      </a:solidFill>
                      <a:prstDash val="solid"/>
                      <a:round/>
                      <a:headEnd len="sm" w="sm" type="none"/>
                      <a:tailEnd len="sm" w="sm" type="none"/>
                    </a:lnT>
                    <a:lnB cap="flat" cmpd="sng" w="9525">
                      <a:solidFill>
                        <a:srgbClr val="156082"/>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br>
                        <a:rPr lang="en-GB" sz="1400" u="none" cap="none" strike="noStrike">
                          <a:latin typeface="Montserrat"/>
                          <a:ea typeface="Montserrat"/>
                          <a:cs typeface="Montserrat"/>
                          <a:sym typeface="Montserrat"/>
                        </a:rPr>
                      </a:br>
                      <a:endParaRPr sz="1400" u="none" cap="none" strike="noStrike">
                        <a:latin typeface="Montserrat"/>
                        <a:ea typeface="Montserrat"/>
                        <a:cs typeface="Montserrat"/>
                        <a:sym typeface="Montserrat"/>
                      </a:endParaRPr>
                    </a:p>
                  </a:txBody>
                  <a:tcPr marT="45725" marB="45725" marR="63500" marL="63500" anchor="ctr">
                    <a:lnL cap="flat" cmpd="sng" w="9525">
                      <a:solidFill>
                        <a:srgbClr val="000000">
                          <a:alpha val="0"/>
                        </a:srgbClr>
                      </a:solidFill>
                      <a:prstDash val="solid"/>
                      <a:round/>
                      <a:headEnd len="sm" w="sm" type="none"/>
                      <a:tailEnd len="sm" w="sm" type="none"/>
                    </a:lnL>
                    <a:lnR cap="flat" cmpd="sng" w="9525">
                      <a:solidFill>
                        <a:srgbClr val="156082"/>
                      </a:solidFill>
                      <a:prstDash val="solid"/>
                      <a:round/>
                      <a:headEnd len="sm" w="sm" type="none"/>
                      <a:tailEnd len="sm" w="sm" type="none"/>
                    </a:lnR>
                    <a:lnT cap="flat" cmpd="sng" w="9525">
                      <a:solidFill>
                        <a:srgbClr val="156082"/>
                      </a:solidFill>
                      <a:prstDash val="solid"/>
                      <a:round/>
                      <a:headEnd len="sm" w="sm" type="none"/>
                      <a:tailEnd len="sm" w="sm" type="none"/>
                    </a:lnT>
                    <a:lnB cap="flat" cmpd="sng" w="9525">
                      <a:solidFill>
                        <a:srgbClr val="156082"/>
                      </a:solidFill>
                      <a:prstDash val="solid"/>
                      <a:round/>
                      <a:headEnd len="sm" w="sm" type="none"/>
                      <a:tailEnd len="sm" w="sm" type="none"/>
                    </a:lnB>
                  </a:tcPr>
                </a:tc>
              </a:tr>
            </a:tbl>
          </a:graphicData>
        </a:graphic>
      </p:graphicFrame>
      <p:sp>
        <p:nvSpPr>
          <p:cNvPr id="327" name="Google Shape;327;p30"/>
          <p:cNvSpPr txBox="1"/>
          <p:nvPr/>
        </p:nvSpPr>
        <p:spPr>
          <a:xfrm>
            <a:off x="324233" y="1316711"/>
            <a:ext cx="5933347" cy="4662900"/>
          </a:xfrm>
          <a:prstGeom prst="rect">
            <a:avLst/>
          </a:prstGeom>
          <a:noFill/>
          <a:ln>
            <a:noFill/>
          </a:ln>
        </p:spPr>
        <p:txBody>
          <a:bodyPr anchorCtr="0" anchor="t" bIns="45700" lIns="91425" spcFirstLastPara="1" rIns="91425" wrap="square" tIns="45700">
            <a:noAutofit/>
          </a:bodyPr>
          <a:lstStyle/>
          <a:p>
            <a:pPr indent="0" lvl="0" marL="50800" marR="0" rtl="0" algn="l">
              <a:lnSpc>
                <a:spcPct val="115000"/>
              </a:lnSpc>
              <a:spcBef>
                <a:spcPts val="1000"/>
              </a:spcBef>
              <a:spcAft>
                <a:spcPts val="0"/>
              </a:spcAft>
              <a:buClr>
                <a:schemeClr val="dk1"/>
              </a:buClr>
              <a:buSzPts val="2800"/>
              <a:buFont typeface="Montserrat"/>
              <a:buNone/>
            </a:pPr>
            <a:r>
              <a:rPr b="1" i="0" lang="en-GB" sz="2400" u="none" cap="none" strike="noStrike">
                <a:solidFill>
                  <a:schemeClr val="dk1"/>
                </a:solidFill>
                <a:latin typeface="Montserrat"/>
                <a:ea typeface="Montserrat"/>
                <a:cs typeface="Montserrat"/>
                <a:sym typeface="Montserrat"/>
              </a:rPr>
              <a:t>Essential Water Variables (EWVs)</a:t>
            </a:r>
            <a:endParaRPr/>
          </a:p>
          <a:p>
            <a:pPr indent="-406400" lvl="0" marL="457200" marR="0" rtl="0" algn="l">
              <a:lnSpc>
                <a:spcPct val="115000"/>
              </a:lnSpc>
              <a:spcBef>
                <a:spcPts val="1600"/>
              </a:spcBef>
              <a:spcAft>
                <a:spcPts val="0"/>
              </a:spcAft>
              <a:buClr>
                <a:schemeClr val="dk1"/>
              </a:buClr>
              <a:buSzPts val="1800"/>
              <a:buFont typeface="Montserrat"/>
              <a:buChar char="❖"/>
            </a:pPr>
            <a:r>
              <a:rPr b="0" i="0" lang="en-GB" sz="1800" u="none" cap="none" strike="noStrike">
                <a:solidFill>
                  <a:schemeClr val="dk1"/>
                </a:solidFill>
                <a:latin typeface="Montserrat"/>
                <a:ea typeface="Montserrat"/>
                <a:cs typeface="Montserrat"/>
                <a:sym typeface="Montserrat"/>
              </a:rPr>
              <a:t>Proposed in the 2014 The Global Earth Observation System of Systems (GEOSS) Water Strategy Report</a:t>
            </a:r>
            <a:endParaRPr/>
          </a:p>
          <a:p>
            <a:pPr indent="-406400" lvl="0" marL="457200" marR="0" rtl="0" algn="l">
              <a:lnSpc>
                <a:spcPct val="115000"/>
              </a:lnSpc>
              <a:spcBef>
                <a:spcPts val="1600"/>
              </a:spcBef>
              <a:spcAft>
                <a:spcPts val="0"/>
              </a:spcAft>
              <a:buClr>
                <a:schemeClr val="dk1"/>
              </a:buClr>
              <a:buSzPts val="1800"/>
              <a:buFont typeface="Montserrat"/>
              <a:buChar char="❖"/>
            </a:pPr>
            <a:r>
              <a:rPr b="0" i="0" lang="en-GB" sz="1800" u="none" cap="none" strike="noStrike">
                <a:solidFill>
                  <a:schemeClr val="dk1"/>
                </a:solidFill>
                <a:latin typeface="Montserrat"/>
                <a:ea typeface="Montserrat"/>
                <a:cs typeface="Montserrat"/>
                <a:sym typeface="Montserrat"/>
              </a:rPr>
              <a:t>Partial adoption through initiatives like the Group on Earth Observations Global Water Sustainability (GEOGLoWS) and the Global Energy and Water Exchanges (GEWEX) </a:t>
            </a:r>
            <a:endParaRPr/>
          </a:p>
          <a:p>
            <a:pPr indent="-406400" lvl="0" marL="457200" marR="0" rtl="0" algn="l">
              <a:lnSpc>
                <a:spcPct val="115000"/>
              </a:lnSpc>
              <a:spcBef>
                <a:spcPts val="1600"/>
              </a:spcBef>
              <a:spcAft>
                <a:spcPts val="600"/>
              </a:spcAft>
              <a:buClr>
                <a:schemeClr val="dk1"/>
              </a:buClr>
              <a:buSzPts val="1800"/>
              <a:buFont typeface="Montserrat"/>
              <a:buChar char="❖"/>
            </a:pPr>
            <a:r>
              <a:rPr b="0" i="0" lang="en-GB" sz="1800" u="none" cap="none" strike="noStrike">
                <a:solidFill>
                  <a:schemeClr val="dk1"/>
                </a:solidFill>
                <a:latin typeface="Montserrat"/>
                <a:ea typeface="Montserrat"/>
                <a:cs typeface="Montserrat"/>
                <a:sym typeface="Montserrat"/>
              </a:rPr>
              <a:t>Limited support for water quality, which is aggregated as single variable</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1" name="Shape 331"/>
        <p:cNvGrpSpPr/>
        <p:nvPr/>
      </p:nvGrpSpPr>
      <p:grpSpPr>
        <a:xfrm>
          <a:off x="0" y="0"/>
          <a:ext cx="0" cy="0"/>
          <a:chOff x="0" y="0"/>
          <a:chExt cx="0" cy="0"/>
        </a:xfrm>
      </p:grpSpPr>
      <p:sp>
        <p:nvSpPr>
          <p:cNvPr id="332" name="Google Shape;332;p31"/>
          <p:cNvSpPr txBox="1"/>
          <p:nvPr/>
        </p:nvSpPr>
        <p:spPr>
          <a:xfrm>
            <a:off x="176048" y="94613"/>
            <a:ext cx="9387000" cy="7791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lt1"/>
              </a:buClr>
              <a:buSzPts val="4400"/>
              <a:buFont typeface="Montserrat"/>
              <a:buNone/>
            </a:pPr>
            <a:r>
              <a:rPr b="0" i="0" lang="en-GB" sz="3000" u="none" cap="none" strike="noStrike">
                <a:solidFill>
                  <a:srgbClr val="FFFFFF"/>
                </a:solidFill>
                <a:latin typeface="Montserrat"/>
                <a:ea typeface="Montserrat"/>
                <a:cs typeface="Montserrat"/>
                <a:sym typeface="Montserrat"/>
              </a:rPr>
              <a:t>Framing for Water Annex: </a:t>
            </a:r>
            <a:br>
              <a:rPr b="0" i="0" lang="en-GB" sz="3000" u="none" cap="none" strike="noStrike">
                <a:solidFill>
                  <a:srgbClr val="FFFFFF"/>
                </a:solidFill>
                <a:latin typeface="Montserrat"/>
                <a:ea typeface="Montserrat"/>
                <a:cs typeface="Montserrat"/>
                <a:sym typeface="Montserrat"/>
              </a:rPr>
            </a:br>
            <a:r>
              <a:rPr b="0" i="0" lang="en-GB" sz="3000" u="none" cap="none" strike="noStrike">
                <a:solidFill>
                  <a:srgbClr val="FFFFFF"/>
                </a:solidFill>
                <a:latin typeface="Montserrat"/>
                <a:ea typeface="Montserrat"/>
                <a:cs typeface="Montserrat"/>
                <a:sym typeface="Montserrat"/>
              </a:rPr>
              <a:t>Essential Water Quality Variables</a:t>
            </a:r>
            <a:endParaRPr b="0" i="0" sz="3000" u="none" cap="none" strike="noStrike">
              <a:solidFill>
                <a:schemeClr val="lt1"/>
              </a:solidFill>
              <a:latin typeface="Montserrat"/>
              <a:ea typeface="Montserrat"/>
              <a:cs typeface="Montserrat"/>
              <a:sym typeface="Montserrat"/>
            </a:endParaRPr>
          </a:p>
        </p:txBody>
      </p:sp>
      <p:pic>
        <p:nvPicPr>
          <p:cNvPr id="333" name="Google Shape;333;p31"/>
          <p:cNvPicPr preferRelativeResize="0"/>
          <p:nvPr/>
        </p:nvPicPr>
        <p:blipFill rotWithShape="1">
          <a:blip r:embed="rId3">
            <a:alphaModFix/>
          </a:blip>
          <a:srcRect b="0" l="0" r="0" t="0"/>
          <a:stretch/>
        </p:blipFill>
        <p:spPr>
          <a:xfrm>
            <a:off x="2104541" y="1491768"/>
            <a:ext cx="7982917" cy="4490391"/>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7" name="Shape 337"/>
        <p:cNvGrpSpPr/>
        <p:nvPr/>
      </p:nvGrpSpPr>
      <p:grpSpPr>
        <a:xfrm>
          <a:off x="0" y="0"/>
          <a:ext cx="0" cy="0"/>
          <a:chOff x="0" y="0"/>
          <a:chExt cx="0" cy="0"/>
        </a:xfrm>
      </p:grpSpPr>
      <p:sp>
        <p:nvSpPr>
          <p:cNvPr id="338" name="Google Shape;338;p32"/>
          <p:cNvSpPr txBox="1"/>
          <p:nvPr/>
        </p:nvSpPr>
        <p:spPr>
          <a:xfrm>
            <a:off x="176048" y="314951"/>
            <a:ext cx="9387000" cy="7791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lt1"/>
              </a:buClr>
              <a:buSzPts val="4400"/>
              <a:buFont typeface="Montserrat"/>
              <a:buNone/>
            </a:pPr>
            <a:r>
              <a:rPr b="0" i="0" lang="en-GB" sz="3000" u="none" cap="none" strike="noStrike">
                <a:solidFill>
                  <a:srgbClr val="FFFFFF"/>
                </a:solidFill>
                <a:latin typeface="Montserrat"/>
                <a:ea typeface="Montserrat"/>
                <a:cs typeface="Montserrat"/>
                <a:sym typeface="Montserrat"/>
              </a:rPr>
              <a:t>CEOS-ARD Water Annex: Initiatives</a:t>
            </a:r>
            <a:endParaRPr b="0" i="0" sz="3000" u="none" cap="none" strike="noStrike">
              <a:solidFill>
                <a:schemeClr val="lt1"/>
              </a:solidFill>
              <a:latin typeface="Montserrat"/>
              <a:ea typeface="Montserrat"/>
              <a:cs typeface="Montserrat"/>
              <a:sym typeface="Montserrat"/>
            </a:endParaRPr>
          </a:p>
        </p:txBody>
      </p:sp>
      <p:grpSp>
        <p:nvGrpSpPr>
          <p:cNvPr id="339" name="Google Shape;339;p32"/>
          <p:cNvGrpSpPr/>
          <p:nvPr/>
        </p:nvGrpSpPr>
        <p:grpSpPr>
          <a:xfrm>
            <a:off x="1672544" y="1726347"/>
            <a:ext cx="8157101" cy="4299880"/>
            <a:chOff x="4860143" y="1880583"/>
            <a:chExt cx="7007623" cy="3693952"/>
          </a:xfrm>
        </p:grpSpPr>
        <p:pic>
          <p:nvPicPr>
            <p:cNvPr id="340" name="Google Shape;340;p32"/>
            <p:cNvPicPr preferRelativeResize="0"/>
            <p:nvPr/>
          </p:nvPicPr>
          <p:blipFill rotWithShape="1">
            <a:blip r:embed="rId3">
              <a:alphaModFix/>
            </a:blip>
            <a:srcRect b="9882" l="1633" r="10717" t="0"/>
            <a:stretch/>
          </p:blipFill>
          <p:spPr>
            <a:xfrm>
              <a:off x="4860143" y="1880583"/>
              <a:ext cx="7007623" cy="3693952"/>
            </a:xfrm>
            <a:prstGeom prst="rect">
              <a:avLst/>
            </a:prstGeom>
            <a:noFill/>
            <a:ln>
              <a:noFill/>
            </a:ln>
          </p:spPr>
        </p:pic>
        <p:sp>
          <p:nvSpPr>
            <p:cNvPr id="341" name="Google Shape;341;p32"/>
            <p:cNvSpPr/>
            <p:nvPr/>
          </p:nvSpPr>
          <p:spPr>
            <a:xfrm>
              <a:off x="5827923" y="3811836"/>
              <a:ext cx="749147" cy="1366091"/>
            </a:xfrm>
            <a:prstGeom prst="rect">
              <a:avLst/>
            </a:prstGeom>
            <a:solidFill>
              <a:srgbClr val="C8404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342" name="Google Shape;342;p32"/>
            <p:cNvSpPr/>
            <p:nvPr/>
          </p:nvSpPr>
          <p:spPr>
            <a:xfrm>
              <a:off x="6817737" y="3852978"/>
              <a:ext cx="749147" cy="1366091"/>
            </a:xfrm>
            <a:prstGeom prst="rect">
              <a:avLst/>
            </a:prstGeom>
            <a:solidFill>
              <a:srgbClr val="EB7F3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343" name="Google Shape;343;p32"/>
            <p:cNvSpPr/>
            <p:nvPr/>
          </p:nvSpPr>
          <p:spPr>
            <a:xfrm>
              <a:off x="7807551" y="3852977"/>
              <a:ext cx="749147" cy="1366091"/>
            </a:xfrm>
            <a:prstGeom prst="rect">
              <a:avLst/>
            </a:prstGeom>
            <a:solidFill>
              <a:srgbClr val="00B05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344" name="Google Shape;344;p32"/>
            <p:cNvSpPr/>
            <p:nvPr/>
          </p:nvSpPr>
          <p:spPr>
            <a:xfrm>
              <a:off x="8775331" y="3938186"/>
              <a:ext cx="749147" cy="1239741"/>
            </a:xfrm>
            <a:prstGeom prst="rect">
              <a:avLst/>
            </a:prstGeom>
            <a:solidFill>
              <a:srgbClr val="00B0F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345" name="Google Shape;345;p32"/>
            <p:cNvSpPr/>
            <p:nvPr/>
          </p:nvSpPr>
          <p:spPr>
            <a:xfrm>
              <a:off x="9787179" y="3875011"/>
              <a:ext cx="749147" cy="1344058"/>
            </a:xfrm>
            <a:prstGeom prst="rect">
              <a:avLst/>
            </a:prstGeom>
            <a:solidFill>
              <a:srgbClr val="7030A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346" name="Google Shape;346;p32"/>
            <p:cNvSpPr/>
            <p:nvPr/>
          </p:nvSpPr>
          <p:spPr>
            <a:xfrm>
              <a:off x="10753255" y="3875011"/>
              <a:ext cx="749147" cy="1344057"/>
            </a:xfrm>
            <a:prstGeom prst="rect">
              <a:avLst/>
            </a:prstGeom>
            <a:solidFill>
              <a:srgbClr val="0070C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347" name="Google Shape;347;p32"/>
            <p:cNvSpPr/>
            <p:nvPr/>
          </p:nvSpPr>
          <p:spPr>
            <a:xfrm>
              <a:off x="6009700" y="4054207"/>
              <a:ext cx="385591" cy="1200837"/>
            </a:xfrm>
            <a:prstGeom prst="rect">
              <a:avLst/>
            </a:prstGeom>
            <a:solidFill>
              <a:srgbClr val="682217"/>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348" name="Google Shape;348;p32"/>
            <p:cNvSpPr txBox="1"/>
            <p:nvPr/>
          </p:nvSpPr>
          <p:spPr>
            <a:xfrm>
              <a:off x="6066712" y="3792763"/>
              <a:ext cx="271566" cy="29084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GB" sz="1600" u="none" cap="none" strike="noStrike">
                  <a:solidFill>
                    <a:srgbClr val="682217"/>
                  </a:solidFill>
                  <a:latin typeface="Montserrat"/>
                  <a:ea typeface="Montserrat"/>
                  <a:cs typeface="Montserrat"/>
                  <a:sym typeface="Montserrat"/>
                </a:rPr>
                <a:t>9</a:t>
              </a:r>
              <a:endParaRPr/>
            </a:p>
          </p:txBody>
        </p:sp>
      </p:grpSp>
      <p:sp>
        <p:nvSpPr>
          <p:cNvPr id="349" name="Google Shape;349;p32"/>
          <p:cNvSpPr/>
          <p:nvPr/>
        </p:nvSpPr>
        <p:spPr>
          <a:xfrm>
            <a:off x="4173661" y="5310130"/>
            <a:ext cx="448840" cy="344198"/>
          </a:xfrm>
          <a:prstGeom prst="rect">
            <a:avLst/>
          </a:prstGeom>
          <a:solidFill>
            <a:srgbClr val="853E0D"/>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350" name="Google Shape;350;p32"/>
          <p:cNvSpPr/>
          <p:nvPr/>
        </p:nvSpPr>
        <p:spPr>
          <a:xfrm>
            <a:off x="5315018" y="5310130"/>
            <a:ext cx="448840" cy="344198"/>
          </a:xfrm>
          <a:prstGeom prst="rect">
            <a:avLst/>
          </a:prstGeom>
          <a:solidFill>
            <a:srgbClr val="0033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351" name="Google Shape;351;p32"/>
          <p:cNvSpPr txBox="1"/>
          <p:nvPr/>
        </p:nvSpPr>
        <p:spPr>
          <a:xfrm>
            <a:off x="4241683" y="4971576"/>
            <a:ext cx="316112" cy="33855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GB" sz="1600" u="none" cap="none" strike="noStrike">
                <a:solidFill>
                  <a:srgbClr val="A44C10"/>
                </a:solidFill>
                <a:latin typeface="Montserrat"/>
                <a:ea typeface="Montserrat"/>
                <a:cs typeface="Montserrat"/>
                <a:sym typeface="Montserrat"/>
              </a:rPr>
              <a:t>2</a:t>
            </a:r>
            <a:endParaRPr/>
          </a:p>
        </p:txBody>
      </p:sp>
      <p:sp>
        <p:nvSpPr>
          <p:cNvPr id="352" name="Google Shape;352;p32"/>
          <p:cNvSpPr txBox="1"/>
          <p:nvPr/>
        </p:nvSpPr>
        <p:spPr>
          <a:xfrm>
            <a:off x="5375222" y="4971576"/>
            <a:ext cx="316112" cy="33855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GB" sz="1600" u="none" cap="none" strike="noStrike">
                <a:solidFill>
                  <a:srgbClr val="003300"/>
                </a:solidFill>
                <a:latin typeface="Montserrat"/>
                <a:ea typeface="Montserrat"/>
                <a:cs typeface="Montserrat"/>
                <a:sym typeface="Montserrat"/>
              </a:rPr>
              <a:t>2</a:t>
            </a:r>
            <a:endParaRPr/>
          </a:p>
        </p:txBody>
      </p:sp>
      <p:sp>
        <p:nvSpPr>
          <p:cNvPr id="353" name="Google Shape;353;p32"/>
          <p:cNvSpPr/>
          <p:nvPr/>
        </p:nvSpPr>
        <p:spPr>
          <a:xfrm>
            <a:off x="8745897" y="5310130"/>
            <a:ext cx="448840" cy="344198"/>
          </a:xfrm>
          <a:prstGeom prst="rect">
            <a:avLst/>
          </a:prstGeom>
          <a:solidFill>
            <a:srgbClr val="00206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354" name="Google Shape;354;p32"/>
          <p:cNvSpPr txBox="1"/>
          <p:nvPr/>
        </p:nvSpPr>
        <p:spPr>
          <a:xfrm>
            <a:off x="8806101" y="4971576"/>
            <a:ext cx="316112" cy="33855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GB" sz="1600" u="none" cap="none" strike="noStrike">
                <a:solidFill>
                  <a:srgbClr val="002060"/>
                </a:solidFill>
                <a:latin typeface="Montserrat"/>
                <a:ea typeface="Montserrat"/>
                <a:cs typeface="Montserrat"/>
                <a:sym typeface="Montserrat"/>
              </a:rPr>
              <a:t>2</a:t>
            </a:r>
            <a:endParaRPr/>
          </a:p>
        </p:txBody>
      </p:sp>
      <p:sp>
        <p:nvSpPr>
          <p:cNvPr id="355" name="Google Shape;355;p32"/>
          <p:cNvSpPr txBox="1"/>
          <p:nvPr/>
        </p:nvSpPr>
        <p:spPr>
          <a:xfrm>
            <a:off x="176048" y="1317037"/>
            <a:ext cx="6125378" cy="461665"/>
          </a:xfrm>
          <a:prstGeom prst="rect">
            <a:avLst/>
          </a:prstGeom>
          <a:noFill/>
          <a:ln>
            <a:noFill/>
          </a:ln>
        </p:spPr>
        <p:txBody>
          <a:bodyPr anchorCtr="0" anchor="t" bIns="45700" lIns="91425" spcFirstLastPara="1" rIns="91425" wrap="square" tIns="45700">
            <a:spAutoFit/>
          </a:bodyPr>
          <a:lstStyle/>
          <a:p>
            <a:pPr indent="0" lvl="0" marL="50800" marR="0" rtl="0" algn="l">
              <a:lnSpc>
                <a:spcPct val="100000"/>
              </a:lnSpc>
              <a:spcBef>
                <a:spcPts val="0"/>
              </a:spcBef>
              <a:spcAft>
                <a:spcPts val="0"/>
              </a:spcAft>
              <a:buClr>
                <a:srgbClr val="000000"/>
              </a:buClr>
              <a:buSzPts val="2400"/>
              <a:buFont typeface="Montserrat"/>
              <a:buNone/>
            </a:pPr>
            <a:r>
              <a:rPr b="1" i="0" lang="en-GB" sz="2400" u="none" cap="none" strike="noStrike">
                <a:solidFill>
                  <a:srgbClr val="000000"/>
                </a:solidFill>
                <a:latin typeface="Arial"/>
                <a:ea typeface="Arial"/>
                <a:cs typeface="Arial"/>
                <a:sym typeface="Arial"/>
              </a:rPr>
              <a:t>Initiatives by Pillar</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9" name="Shape 359"/>
        <p:cNvGrpSpPr/>
        <p:nvPr/>
      </p:nvGrpSpPr>
      <p:grpSpPr>
        <a:xfrm>
          <a:off x="0" y="0"/>
          <a:ext cx="0" cy="0"/>
          <a:chOff x="0" y="0"/>
          <a:chExt cx="0" cy="0"/>
        </a:xfrm>
      </p:grpSpPr>
      <p:sp>
        <p:nvSpPr>
          <p:cNvPr id="360" name="Google Shape;360;p33"/>
          <p:cNvSpPr txBox="1"/>
          <p:nvPr>
            <p:ph idx="1" type="body"/>
          </p:nvPr>
        </p:nvSpPr>
        <p:spPr>
          <a:xfrm>
            <a:off x="324225" y="1316700"/>
            <a:ext cx="9810600" cy="46629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000"/>
              </a:spcBef>
              <a:spcAft>
                <a:spcPts val="0"/>
              </a:spcAft>
              <a:buSzPts val="2800"/>
              <a:buNone/>
            </a:pPr>
            <a:r>
              <a:rPr b="1" lang="en-GB" sz="2200">
                <a:solidFill>
                  <a:schemeClr val="lt1"/>
                </a:solidFill>
                <a:highlight>
                  <a:srgbClr val="C8404C"/>
                </a:highlight>
              </a:rPr>
              <a:t>Standards and Interoperability</a:t>
            </a:r>
            <a:endParaRPr/>
          </a:p>
          <a:p>
            <a:pPr indent="-342900" lvl="0" marL="342900" rtl="0" algn="l">
              <a:lnSpc>
                <a:spcPct val="115000"/>
              </a:lnSpc>
              <a:spcBef>
                <a:spcPts val="1200"/>
              </a:spcBef>
              <a:spcAft>
                <a:spcPts val="0"/>
              </a:spcAft>
              <a:buSzPts val="1800"/>
              <a:buChar char="❖"/>
            </a:pPr>
            <a:r>
              <a:rPr b="1" lang="en-GB" sz="1800"/>
              <a:t>Update Product Family Specifications (PFS) based on ARD Self-Assessments:</a:t>
            </a:r>
            <a:endParaRPr/>
          </a:p>
          <a:p>
            <a:pPr indent="-342900" lvl="1" marL="800100" rtl="0" algn="l">
              <a:lnSpc>
                <a:spcPct val="115000"/>
              </a:lnSpc>
              <a:spcBef>
                <a:spcPts val="600"/>
              </a:spcBef>
              <a:spcAft>
                <a:spcPts val="0"/>
              </a:spcAft>
              <a:buSzPts val="1600"/>
              <a:buChar char="▪"/>
            </a:pPr>
            <a:r>
              <a:rPr lang="en-GB" sz="1600"/>
              <a:t>SWOT Self Assessment ➟ Synthetic Aperture Radar (SAR) PFS</a:t>
            </a:r>
            <a:endParaRPr/>
          </a:p>
          <a:p>
            <a:pPr indent="-342900" lvl="1" marL="800100" rtl="0" algn="l">
              <a:lnSpc>
                <a:spcPct val="115000"/>
              </a:lnSpc>
              <a:spcBef>
                <a:spcPts val="600"/>
              </a:spcBef>
              <a:spcAft>
                <a:spcPts val="0"/>
              </a:spcAft>
              <a:buSzPts val="1600"/>
              <a:buChar char="▪"/>
            </a:pPr>
            <a:r>
              <a:rPr lang="en-GB" sz="1600"/>
              <a:t>PACE Self-Assessment ➟ Aquatic Reflectance (AR) PFS</a:t>
            </a:r>
            <a:endParaRPr/>
          </a:p>
          <a:p>
            <a:pPr indent="-342900" lvl="0" marL="342900" rtl="0" algn="l">
              <a:lnSpc>
                <a:spcPct val="115000"/>
              </a:lnSpc>
              <a:spcBef>
                <a:spcPts val="1600"/>
              </a:spcBef>
              <a:spcAft>
                <a:spcPts val="0"/>
              </a:spcAft>
              <a:buSzPts val="1800"/>
              <a:buChar char="❖"/>
            </a:pPr>
            <a:r>
              <a:rPr b="1" lang="en-GB" sz="1800"/>
              <a:t>Explore new derived PFS as water-specific test cases</a:t>
            </a:r>
            <a:endParaRPr/>
          </a:p>
          <a:p>
            <a:pPr indent="-342900" lvl="1" marL="800100" rtl="0" algn="l">
              <a:lnSpc>
                <a:spcPct val="115000"/>
              </a:lnSpc>
              <a:spcBef>
                <a:spcPts val="600"/>
              </a:spcBef>
              <a:spcAft>
                <a:spcPts val="0"/>
              </a:spcAft>
              <a:buSzPts val="1600"/>
              <a:buChar char="▪"/>
            </a:pPr>
            <a:r>
              <a:rPr lang="en-GB" sz="1600"/>
              <a:t>Updated AR PFS ➟ Derived </a:t>
            </a:r>
            <a:r>
              <a:rPr b="1" lang="en-GB" sz="1600"/>
              <a:t>Chlorophyll</a:t>
            </a:r>
            <a:r>
              <a:rPr lang="en-GB" sz="1600"/>
              <a:t> PFS</a:t>
            </a:r>
            <a:endParaRPr/>
          </a:p>
          <a:p>
            <a:pPr indent="-342900" lvl="1" marL="800100" rtl="0" algn="l">
              <a:lnSpc>
                <a:spcPct val="115000"/>
              </a:lnSpc>
              <a:spcBef>
                <a:spcPts val="600"/>
              </a:spcBef>
              <a:spcAft>
                <a:spcPts val="0"/>
              </a:spcAft>
              <a:buSzPts val="1600"/>
              <a:buChar char="▪"/>
            </a:pPr>
            <a:r>
              <a:rPr lang="en-GB" sz="1600"/>
              <a:t>Derived </a:t>
            </a:r>
            <a:r>
              <a:rPr b="1" lang="en-GB" sz="1600"/>
              <a:t>Soil Moisture </a:t>
            </a:r>
            <a:r>
              <a:rPr lang="en-GB" sz="1600"/>
              <a:t>PFS</a:t>
            </a:r>
            <a:endParaRPr/>
          </a:p>
          <a:p>
            <a:pPr indent="-342900" lvl="0" marL="342900" rtl="0" algn="l">
              <a:lnSpc>
                <a:spcPct val="115000"/>
              </a:lnSpc>
              <a:spcBef>
                <a:spcPts val="1600"/>
              </a:spcBef>
              <a:spcAft>
                <a:spcPts val="0"/>
              </a:spcAft>
              <a:buSzPts val="1800"/>
              <a:buChar char="❖"/>
            </a:pPr>
            <a:r>
              <a:rPr b="1" lang="en-GB" sz="1800"/>
              <a:t>Identify common building blocks across necessary PFS to address EWVs</a:t>
            </a:r>
            <a:endParaRPr/>
          </a:p>
          <a:p>
            <a:pPr indent="-342900" lvl="1" marL="800100" rtl="0" algn="l">
              <a:lnSpc>
                <a:spcPct val="115000"/>
              </a:lnSpc>
              <a:spcBef>
                <a:spcPts val="1100"/>
              </a:spcBef>
              <a:spcAft>
                <a:spcPts val="600"/>
              </a:spcAft>
              <a:buSzPts val="1600"/>
              <a:buChar char="▪"/>
            </a:pPr>
            <a:r>
              <a:rPr lang="en-GB" sz="1600"/>
              <a:t>Leverage the CEOS-ARD modularization approach to identify foundational elements that can be shared across multiple water-thematic specifications.</a:t>
            </a:r>
            <a:endParaRPr/>
          </a:p>
        </p:txBody>
      </p:sp>
      <p:sp>
        <p:nvSpPr>
          <p:cNvPr id="361" name="Google Shape;361;p33"/>
          <p:cNvSpPr txBox="1"/>
          <p:nvPr/>
        </p:nvSpPr>
        <p:spPr>
          <a:xfrm>
            <a:off x="176048" y="314951"/>
            <a:ext cx="9387000" cy="7791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lt1"/>
              </a:buClr>
              <a:buSzPts val="4400"/>
              <a:buFont typeface="Montserrat"/>
              <a:buNone/>
            </a:pPr>
            <a:r>
              <a:rPr b="0" i="0" lang="en-GB" sz="3000" u="none" cap="none" strike="noStrike">
                <a:solidFill>
                  <a:srgbClr val="FFFFFF"/>
                </a:solidFill>
                <a:latin typeface="Montserrat"/>
                <a:ea typeface="Montserrat"/>
                <a:cs typeface="Montserrat"/>
                <a:sym typeface="Montserrat"/>
              </a:rPr>
              <a:t>CEOS-ARD Water Annex: Initiatives</a:t>
            </a:r>
            <a:endParaRPr b="0" i="0" sz="3000" u="none" cap="none" strike="noStrike">
              <a:solidFill>
                <a:schemeClr val="lt1"/>
              </a:solidFill>
              <a:latin typeface="Montserrat"/>
              <a:ea typeface="Montserrat"/>
              <a:cs typeface="Montserrat"/>
              <a:sym typeface="Montserrat"/>
            </a:endParaRPr>
          </a:p>
        </p:txBody>
      </p:sp>
      <p:pic>
        <p:nvPicPr>
          <p:cNvPr id="362" name="Google Shape;362;p33"/>
          <p:cNvPicPr preferRelativeResize="0"/>
          <p:nvPr/>
        </p:nvPicPr>
        <p:blipFill>
          <a:blip r:embed="rId3">
            <a:alphaModFix/>
          </a:blip>
          <a:stretch>
            <a:fillRect/>
          </a:stretch>
        </p:blipFill>
        <p:spPr>
          <a:xfrm>
            <a:off x="10335972" y="1611951"/>
            <a:ext cx="1096376" cy="890802"/>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6" name="Shape 366"/>
        <p:cNvGrpSpPr/>
        <p:nvPr/>
      </p:nvGrpSpPr>
      <p:grpSpPr>
        <a:xfrm>
          <a:off x="0" y="0"/>
          <a:ext cx="0" cy="0"/>
          <a:chOff x="0" y="0"/>
          <a:chExt cx="0" cy="0"/>
        </a:xfrm>
      </p:grpSpPr>
      <p:sp>
        <p:nvSpPr>
          <p:cNvPr id="367" name="Google Shape;367;p34"/>
          <p:cNvSpPr txBox="1"/>
          <p:nvPr>
            <p:ph idx="1" type="body"/>
          </p:nvPr>
        </p:nvSpPr>
        <p:spPr>
          <a:xfrm>
            <a:off x="324225" y="1316700"/>
            <a:ext cx="10011900" cy="46629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000"/>
              </a:spcBef>
              <a:spcAft>
                <a:spcPts val="0"/>
              </a:spcAft>
              <a:buSzPts val="2800"/>
              <a:buNone/>
            </a:pPr>
            <a:r>
              <a:rPr b="1" lang="en-GB" sz="2200">
                <a:solidFill>
                  <a:schemeClr val="lt1"/>
                </a:solidFill>
                <a:highlight>
                  <a:srgbClr val="EB7F36"/>
                </a:highlight>
              </a:rPr>
              <a:t>Quality, Authenticity &amp; Provenance</a:t>
            </a:r>
            <a:endParaRPr/>
          </a:p>
          <a:p>
            <a:pPr indent="-342900" lvl="0" marL="342900" rtl="0" algn="l">
              <a:lnSpc>
                <a:spcPct val="115000"/>
              </a:lnSpc>
              <a:spcBef>
                <a:spcPts val="1200"/>
              </a:spcBef>
              <a:spcAft>
                <a:spcPts val="0"/>
              </a:spcAft>
              <a:buSzPts val="1800"/>
              <a:buChar char="❖"/>
            </a:pPr>
            <a:r>
              <a:rPr b="1" lang="en-GB" sz="1800"/>
              <a:t>Ensure appropriate representation of the water domain in CEOS WGCV</a:t>
            </a:r>
            <a:endParaRPr/>
          </a:p>
          <a:p>
            <a:pPr indent="-342900" lvl="1" marL="800100" rtl="0" algn="l">
              <a:lnSpc>
                <a:spcPct val="115000"/>
              </a:lnSpc>
              <a:spcBef>
                <a:spcPts val="600"/>
              </a:spcBef>
              <a:spcAft>
                <a:spcPts val="0"/>
              </a:spcAft>
              <a:buSzPts val="1600"/>
              <a:buChar char="▪"/>
            </a:pPr>
            <a:r>
              <a:rPr lang="en-GB" sz="1600"/>
              <a:t>Explore the current lack of a dedicated water group in the Working Group on Calibration and Validation (WGCV) that might be needed to support peer review of water-focused self-assessments</a:t>
            </a:r>
            <a:endParaRPr/>
          </a:p>
          <a:p>
            <a:pPr indent="-241300" lvl="1" marL="800100" rtl="0" algn="l">
              <a:lnSpc>
                <a:spcPct val="115000"/>
              </a:lnSpc>
              <a:spcBef>
                <a:spcPts val="600"/>
              </a:spcBef>
              <a:spcAft>
                <a:spcPts val="0"/>
              </a:spcAft>
              <a:buSzPts val="1600"/>
              <a:buNone/>
            </a:pPr>
            <a:r>
              <a:t/>
            </a:r>
            <a:endParaRPr sz="1600"/>
          </a:p>
          <a:p>
            <a:pPr indent="0" lvl="0" marL="0" marR="0" rtl="0" algn="l">
              <a:lnSpc>
                <a:spcPct val="115000"/>
              </a:lnSpc>
              <a:spcBef>
                <a:spcPts val="1000"/>
              </a:spcBef>
              <a:spcAft>
                <a:spcPts val="0"/>
              </a:spcAft>
              <a:buClr>
                <a:srgbClr val="000000"/>
              </a:buClr>
              <a:buSzPts val="2800"/>
              <a:buFont typeface="Montserrat"/>
              <a:buNone/>
            </a:pPr>
            <a:r>
              <a:rPr b="1" i="0" lang="en-GB" sz="2200" u="none" cap="none" strike="noStrike">
                <a:solidFill>
                  <a:srgbClr val="FFFFFF"/>
                </a:solidFill>
                <a:highlight>
                  <a:srgbClr val="00B050"/>
                </a:highlight>
                <a:latin typeface="Montserrat"/>
                <a:ea typeface="Montserrat"/>
                <a:cs typeface="Montserrat"/>
                <a:sym typeface="Montserrat"/>
              </a:rPr>
              <a:t>Fitness for Purpose</a:t>
            </a:r>
            <a:endParaRPr/>
          </a:p>
          <a:p>
            <a:pPr indent="-342900" lvl="0" marL="342900" rtl="0" algn="l">
              <a:lnSpc>
                <a:spcPct val="115000"/>
              </a:lnSpc>
              <a:spcBef>
                <a:spcPts val="1200"/>
              </a:spcBef>
              <a:spcAft>
                <a:spcPts val="0"/>
              </a:spcAft>
              <a:buSzPts val="1800"/>
              <a:buChar char="❖"/>
            </a:pPr>
            <a:r>
              <a:rPr b="1" lang="en-GB" sz="1800"/>
              <a:t>Develop water-specific guidance for dataset selection</a:t>
            </a:r>
            <a:endParaRPr/>
          </a:p>
          <a:p>
            <a:pPr indent="-342900" lvl="1" marL="800100" rtl="0" algn="l">
              <a:lnSpc>
                <a:spcPct val="115000"/>
              </a:lnSpc>
              <a:spcBef>
                <a:spcPts val="600"/>
              </a:spcBef>
              <a:spcAft>
                <a:spcPts val="0"/>
              </a:spcAft>
              <a:buSzPts val="1600"/>
              <a:buChar char="▪"/>
            </a:pPr>
            <a:r>
              <a:rPr lang="en-GB" sz="1600"/>
              <a:t>Create documentation to help users select appropriate datasets for specific tasks, including guidance on the use of multiple integrated datasets</a:t>
            </a:r>
            <a:endParaRPr/>
          </a:p>
          <a:p>
            <a:pPr indent="-342900" lvl="0" marL="342900" rtl="0" algn="l">
              <a:lnSpc>
                <a:spcPct val="115000"/>
              </a:lnSpc>
              <a:spcBef>
                <a:spcPts val="1000"/>
              </a:spcBef>
              <a:spcAft>
                <a:spcPts val="0"/>
              </a:spcAft>
              <a:buSzPts val="1800"/>
              <a:buChar char="❖"/>
            </a:pPr>
            <a:r>
              <a:rPr b="1" lang="en-GB" sz="1800"/>
              <a:t>Contribute water-thematic profiles to the CEOS-ARD Product Selection Framework</a:t>
            </a:r>
            <a:endParaRPr/>
          </a:p>
          <a:p>
            <a:pPr indent="-342900" lvl="1" marL="800100" rtl="0" algn="l">
              <a:lnSpc>
                <a:spcPct val="115000"/>
              </a:lnSpc>
              <a:spcBef>
                <a:spcPts val="600"/>
              </a:spcBef>
              <a:spcAft>
                <a:spcPts val="600"/>
              </a:spcAft>
              <a:buSzPts val="1600"/>
              <a:buChar char="▪"/>
            </a:pPr>
            <a:r>
              <a:rPr lang="en-GB" sz="1600"/>
              <a:t>Integrate water-specific variables into the broader framework to improve discoverability of relevant CEOS-ARD for end-users.</a:t>
            </a:r>
            <a:endParaRPr/>
          </a:p>
        </p:txBody>
      </p:sp>
      <p:sp>
        <p:nvSpPr>
          <p:cNvPr id="368" name="Google Shape;368;p34"/>
          <p:cNvSpPr txBox="1"/>
          <p:nvPr/>
        </p:nvSpPr>
        <p:spPr>
          <a:xfrm>
            <a:off x="176048" y="314951"/>
            <a:ext cx="9387000" cy="7791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lt1"/>
              </a:buClr>
              <a:buSzPts val="4400"/>
              <a:buFont typeface="Montserrat"/>
              <a:buNone/>
            </a:pPr>
            <a:r>
              <a:rPr b="0" i="0" lang="en-GB" sz="3000" u="none" cap="none" strike="noStrike">
                <a:solidFill>
                  <a:srgbClr val="FFFFFF"/>
                </a:solidFill>
                <a:latin typeface="Montserrat"/>
                <a:ea typeface="Montserrat"/>
                <a:cs typeface="Montserrat"/>
                <a:sym typeface="Montserrat"/>
              </a:rPr>
              <a:t>CEOS-ARD Water Annex: Initiatives</a:t>
            </a:r>
            <a:endParaRPr b="0" i="0" sz="3000" u="none" cap="none" strike="noStrike">
              <a:solidFill>
                <a:schemeClr val="lt1"/>
              </a:solidFill>
              <a:latin typeface="Montserrat"/>
              <a:ea typeface="Montserrat"/>
              <a:cs typeface="Montserrat"/>
              <a:sym typeface="Montserrat"/>
            </a:endParaRPr>
          </a:p>
        </p:txBody>
      </p:sp>
      <p:pic>
        <p:nvPicPr>
          <p:cNvPr id="369" name="Google Shape;369;p34"/>
          <p:cNvPicPr preferRelativeResize="0"/>
          <p:nvPr/>
        </p:nvPicPr>
        <p:blipFill>
          <a:blip r:embed="rId3">
            <a:alphaModFix/>
          </a:blip>
          <a:stretch>
            <a:fillRect/>
          </a:stretch>
        </p:blipFill>
        <p:spPr>
          <a:xfrm>
            <a:off x="10335972" y="3746651"/>
            <a:ext cx="1096376" cy="890802"/>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3" name="Shape 373"/>
        <p:cNvGrpSpPr/>
        <p:nvPr/>
      </p:nvGrpSpPr>
      <p:grpSpPr>
        <a:xfrm>
          <a:off x="0" y="0"/>
          <a:ext cx="0" cy="0"/>
          <a:chOff x="0" y="0"/>
          <a:chExt cx="0" cy="0"/>
        </a:xfrm>
      </p:grpSpPr>
      <p:sp>
        <p:nvSpPr>
          <p:cNvPr id="374" name="Google Shape;374;p35"/>
          <p:cNvSpPr txBox="1"/>
          <p:nvPr>
            <p:ph idx="1" type="body"/>
          </p:nvPr>
        </p:nvSpPr>
        <p:spPr>
          <a:xfrm>
            <a:off x="324226" y="1316700"/>
            <a:ext cx="9749100" cy="46629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000"/>
              </a:spcBef>
              <a:spcAft>
                <a:spcPts val="0"/>
              </a:spcAft>
              <a:buSzPts val="2800"/>
              <a:buNone/>
            </a:pPr>
            <a:r>
              <a:rPr b="1" lang="en-GB" sz="2200">
                <a:solidFill>
                  <a:schemeClr val="lt1"/>
                </a:solidFill>
                <a:highlight>
                  <a:srgbClr val="0070C0"/>
                </a:highlight>
              </a:rPr>
              <a:t>Adoption, Enablement &amp; Impact</a:t>
            </a:r>
            <a:endParaRPr/>
          </a:p>
          <a:p>
            <a:pPr indent="-342900" lvl="0" marL="342900" rtl="0" algn="l">
              <a:lnSpc>
                <a:spcPct val="115000"/>
              </a:lnSpc>
              <a:spcBef>
                <a:spcPts val="1200"/>
              </a:spcBef>
              <a:spcAft>
                <a:spcPts val="0"/>
              </a:spcAft>
              <a:buSzPts val="1800"/>
              <a:buChar char="❖"/>
            </a:pPr>
            <a:r>
              <a:rPr b="1" lang="en-GB" sz="1800"/>
              <a:t>Engage stakeholder communities to capture case studies and impact metrics</a:t>
            </a:r>
            <a:endParaRPr/>
          </a:p>
          <a:p>
            <a:pPr indent="-342900" lvl="1" marL="800100" rtl="0" algn="l">
              <a:lnSpc>
                <a:spcPct val="115000"/>
              </a:lnSpc>
              <a:spcBef>
                <a:spcPts val="600"/>
              </a:spcBef>
              <a:spcAft>
                <a:spcPts val="0"/>
              </a:spcAft>
              <a:buSzPts val="1600"/>
              <a:buChar char="▪"/>
            </a:pPr>
            <a:r>
              <a:rPr lang="en-GB" sz="1600"/>
              <a:t>Work with relevant communities to document and demonstrate the operational value of CEOS-ARD for water management.</a:t>
            </a:r>
            <a:endParaRPr/>
          </a:p>
          <a:p>
            <a:pPr indent="-342900" lvl="0" marL="342900" rtl="0" algn="l">
              <a:lnSpc>
                <a:spcPct val="115000"/>
              </a:lnSpc>
              <a:spcBef>
                <a:spcPts val="1600"/>
              </a:spcBef>
              <a:spcAft>
                <a:spcPts val="0"/>
              </a:spcAft>
              <a:buSzPts val="1800"/>
              <a:buChar char="❖"/>
            </a:pPr>
            <a:r>
              <a:rPr b="1" lang="en-GB" sz="1800"/>
              <a:t>Continue CEOS water quality workshops</a:t>
            </a:r>
            <a:endParaRPr/>
          </a:p>
          <a:p>
            <a:pPr indent="-342900" lvl="1" marL="800100" rtl="0" algn="l">
              <a:lnSpc>
                <a:spcPct val="115000"/>
              </a:lnSpc>
              <a:spcBef>
                <a:spcPts val="1100"/>
              </a:spcBef>
              <a:spcAft>
                <a:spcPts val="600"/>
              </a:spcAft>
              <a:buSzPts val="1600"/>
              <a:buChar char="▪"/>
            </a:pPr>
            <a:r>
              <a:rPr lang="en-GB" sz="1600"/>
              <a:t>Utilize ongoing workshops to elicit community requirements and collaboratively develop PFS and compliant products.</a:t>
            </a:r>
            <a:endParaRPr/>
          </a:p>
        </p:txBody>
      </p:sp>
      <p:sp>
        <p:nvSpPr>
          <p:cNvPr id="375" name="Google Shape;375;p35"/>
          <p:cNvSpPr txBox="1"/>
          <p:nvPr/>
        </p:nvSpPr>
        <p:spPr>
          <a:xfrm>
            <a:off x="176048" y="314951"/>
            <a:ext cx="9387000" cy="7791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lt1"/>
              </a:buClr>
              <a:buSzPts val="4400"/>
              <a:buFont typeface="Montserrat"/>
              <a:buNone/>
            </a:pPr>
            <a:r>
              <a:rPr b="0" i="0" lang="en-GB" sz="3000" u="none" cap="none" strike="noStrike">
                <a:solidFill>
                  <a:srgbClr val="FFFFFF"/>
                </a:solidFill>
                <a:latin typeface="Montserrat"/>
                <a:ea typeface="Montserrat"/>
                <a:cs typeface="Montserrat"/>
                <a:sym typeface="Montserrat"/>
              </a:rPr>
              <a:t>CEOS-ARD Water Annex: Initiatives</a:t>
            </a:r>
            <a:endParaRPr b="0" i="0" sz="3000" u="none" cap="none" strike="noStrike">
              <a:solidFill>
                <a:schemeClr val="lt1"/>
              </a:solidFill>
              <a:latin typeface="Montserrat"/>
              <a:ea typeface="Montserrat"/>
              <a:cs typeface="Montserrat"/>
              <a:sym typeface="Montserrat"/>
            </a:endParaRPr>
          </a:p>
        </p:txBody>
      </p:sp>
      <p:pic>
        <p:nvPicPr>
          <p:cNvPr id="376" name="Google Shape;376;p35"/>
          <p:cNvPicPr preferRelativeResize="0"/>
          <p:nvPr/>
        </p:nvPicPr>
        <p:blipFill>
          <a:blip r:embed="rId3">
            <a:alphaModFix/>
          </a:blip>
          <a:stretch>
            <a:fillRect/>
          </a:stretch>
        </p:blipFill>
        <p:spPr>
          <a:xfrm>
            <a:off x="10335972" y="2983601"/>
            <a:ext cx="1096376" cy="890802"/>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0" name="Shape 380"/>
        <p:cNvGrpSpPr/>
        <p:nvPr/>
      </p:nvGrpSpPr>
      <p:grpSpPr>
        <a:xfrm>
          <a:off x="0" y="0"/>
          <a:ext cx="0" cy="0"/>
          <a:chOff x="0" y="0"/>
          <a:chExt cx="0" cy="0"/>
        </a:xfrm>
      </p:grpSpPr>
      <p:grpSp>
        <p:nvGrpSpPr>
          <p:cNvPr id="381" name="Google Shape;381;p36"/>
          <p:cNvGrpSpPr/>
          <p:nvPr/>
        </p:nvGrpSpPr>
        <p:grpSpPr>
          <a:xfrm>
            <a:off x="11034122" y="969578"/>
            <a:ext cx="5648016" cy="5648016"/>
            <a:chOff x="9563048" y="955039"/>
            <a:chExt cx="6312876" cy="6312876"/>
          </a:xfrm>
        </p:grpSpPr>
        <p:pic>
          <p:nvPicPr>
            <p:cNvPr id="382" name="Google Shape;382;p36"/>
            <p:cNvPicPr preferRelativeResize="0"/>
            <p:nvPr/>
          </p:nvPicPr>
          <p:blipFill rotWithShape="1">
            <a:blip r:embed="rId3">
              <a:alphaModFix/>
            </a:blip>
            <a:srcRect b="0" l="3051" r="39569" t="0"/>
            <a:stretch/>
          </p:blipFill>
          <p:spPr>
            <a:xfrm>
              <a:off x="9563048" y="955039"/>
              <a:ext cx="6312876" cy="6312876"/>
            </a:xfrm>
            <a:prstGeom prst="ellipse">
              <a:avLst/>
            </a:prstGeom>
            <a:noFill/>
            <a:ln>
              <a:noFill/>
            </a:ln>
          </p:spPr>
        </p:pic>
        <p:sp>
          <p:nvSpPr>
            <p:cNvPr id="383" name="Google Shape;383;p36"/>
            <p:cNvSpPr/>
            <p:nvPr/>
          </p:nvSpPr>
          <p:spPr>
            <a:xfrm>
              <a:off x="10231320" y="1623311"/>
              <a:ext cx="4976333" cy="4976333"/>
            </a:xfrm>
            <a:prstGeom prst="ellipse">
              <a:avLst/>
            </a:prstGeom>
            <a:solidFill>
              <a:schemeClr val="lt1"/>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grpSp>
      <p:sp>
        <p:nvSpPr>
          <p:cNvPr id="384" name="Google Shape;384;p36"/>
          <p:cNvSpPr txBox="1"/>
          <p:nvPr/>
        </p:nvSpPr>
        <p:spPr>
          <a:xfrm>
            <a:off x="324233" y="1316711"/>
            <a:ext cx="6408005" cy="4662900"/>
          </a:xfrm>
          <a:prstGeom prst="rect">
            <a:avLst/>
          </a:prstGeom>
          <a:noFill/>
          <a:ln>
            <a:noFill/>
          </a:ln>
        </p:spPr>
        <p:txBody>
          <a:bodyPr anchorCtr="0" anchor="t" bIns="45700" lIns="91425" spcFirstLastPara="1" rIns="91425" wrap="square" tIns="45700">
            <a:noAutofit/>
          </a:bodyPr>
          <a:lstStyle/>
          <a:p>
            <a:pPr indent="0" lvl="0" marL="0" marR="0" rtl="0" algn="l">
              <a:lnSpc>
                <a:spcPct val="115000"/>
              </a:lnSpc>
              <a:spcBef>
                <a:spcPts val="1000"/>
              </a:spcBef>
              <a:spcAft>
                <a:spcPts val="0"/>
              </a:spcAft>
              <a:buClr>
                <a:schemeClr val="dk1"/>
              </a:buClr>
              <a:buSzPts val="2800"/>
              <a:buFont typeface="Montserrat"/>
              <a:buNone/>
            </a:pPr>
            <a:r>
              <a:rPr b="1" i="0" lang="en-GB" sz="2200" u="none" cap="none" strike="noStrike">
                <a:solidFill>
                  <a:schemeClr val="dk1"/>
                </a:solidFill>
                <a:latin typeface="Montserrat"/>
                <a:ea typeface="Montserrat"/>
                <a:cs typeface="Montserrat"/>
                <a:sym typeface="Montserrat"/>
              </a:rPr>
              <a:t>CEOS-ARD Strategy for Water</a:t>
            </a:r>
            <a:endParaRPr/>
          </a:p>
          <a:p>
            <a:pPr indent="-406400" lvl="0" marL="457200" marR="0" rtl="0" algn="l">
              <a:lnSpc>
                <a:spcPct val="115000"/>
              </a:lnSpc>
              <a:spcBef>
                <a:spcPts val="2800"/>
              </a:spcBef>
              <a:spcAft>
                <a:spcPts val="0"/>
              </a:spcAft>
              <a:buClr>
                <a:schemeClr val="dk1"/>
              </a:buClr>
              <a:buSzPts val="1800"/>
              <a:buFont typeface="Montserrat"/>
              <a:buChar char="❖"/>
            </a:pPr>
            <a:r>
              <a:rPr b="0" i="0" lang="en-GB" sz="1800" u="none" cap="none" strike="noStrike">
                <a:solidFill>
                  <a:schemeClr val="dk1"/>
                </a:solidFill>
                <a:latin typeface="Montserrat"/>
                <a:ea typeface="Montserrat"/>
                <a:cs typeface="Montserrat"/>
                <a:sym typeface="Montserrat"/>
              </a:rPr>
              <a:t>CEOS-ARD Strategy for Water will be included as Annex I in the 2026 CEOS-ARD Strategy, which will be presented for endorsement at the 2026 CEOS Plenary</a:t>
            </a:r>
            <a:endParaRPr/>
          </a:p>
          <a:p>
            <a:pPr indent="-406400" lvl="0" marL="457200" marR="0" rtl="0" algn="l">
              <a:lnSpc>
                <a:spcPct val="115000"/>
              </a:lnSpc>
              <a:spcBef>
                <a:spcPts val="1600"/>
              </a:spcBef>
              <a:spcAft>
                <a:spcPts val="0"/>
              </a:spcAft>
              <a:buClr>
                <a:schemeClr val="dk1"/>
              </a:buClr>
              <a:buSzPts val="1800"/>
              <a:buFont typeface="Montserrat"/>
              <a:buChar char="❖"/>
            </a:pPr>
            <a:r>
              <a:rPr b="0" i="0" lang="en-GB" sz="1800" u="none" cap="none" strike="noStrike">
                <a:solidFill>
                  <a:schemeClr val="dk1"/>
                </a:solidFill>
                <a:latin typeface="Montserrat"/>
                <a:ea typeface="Montserrat"/>
                <a:cs typeface="Montserrat"/>
                <a:sym typeface="Montserrat"/>
              </a:rPr>
              <a:t>Feedback from community on the draft strategy and initiatives is requested</a:t>
            </a:r>
            <a:endParaRPr/>
          </a:p>
          <a:p>
            <a:pPr indent="-406400" lvl="0" marL="457200" marR="0" rtl="0" algn="l">
              <a:lnSpc>
                <a:spcPct val="115000"/>
              </a:lnSpc>
              <a:spcBef>
                <a:spcPts val="1600"/>
              </a:spcBef>
              <a:spcAft>
                <a:spcPts val="1600"/>
              </a:spcAft>
              <a:buClr>
                <a:schemeClr val="dk1"/>
              </a:buClr>
              <a:buSzPts val="1800"/>
              <a:buFont typeface="Montserrat"/>
              <a:buChar char="❖"/>
            </a:pPr>
            <a:r>
              <a:rPr b="0" i="0" lang="en-GB" sz="1800" u="none" cap="none" strike="noStrike">
                <a:solidFill>
                  <a:schemeClr val="dk1"/>
                </a:solidFill>
                <a:latin typeface="Montserrat"/>
                <a:ea typeface="Montserrat"/>
                <a:cs typeface="Montserrat"/>
                <a:sym typeface="Montserrat"/>
              </a:rPr>
              <a:t>Incorporate additional takeaways from CEOS Water Quality Workshop #2</a:t>
            </a:r>
            <a:endParaRPr/>
          </a:p>
        </p:txBody>
      </p:sp>
      <p:sp>
        <p:nvSpPr>
          <p:cNvPr id="385" name="Google Shape;385;p36"/>
          <p:cNvSpPr txBox="1"/>
          <p:nvPr/>
        </p:nvSpPr>
        <p:spPr>
          <a:xfrm>
            <a:off x="176048" y="314951"/>
            <a:ext cx="9387000" cy="7791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lt1"/>
              </a:buClr>
              <a:buSzPts val="4400"/>
              <a:buFont typeface="Montserrat"/>
              <a:buNone/>
            </a:pPr>
            <a:r>
              <a:rPr lang="en-GB" sz="3000">
                <a:solidFill>
                  <a:srgbClr val="FFFFFF"/>
                </a:solidFill>
                <a:latin typeface="Montserrat"/>
                <a:ea typeface="Montserrat"/>
                <a:cs typeface="Montserrat"/>
                <a:sym typeface="Montserrat"/>
              </a:rPr>
              <a:t>Next Steps</a:t>
            </a:r>
            <a:endParaRPr b="0" i="0" sz="3000" u="none" cap="none" strike="noStrike">
              <a:solidFill>
                <a:schemeClr val="lt1"/>
              </a:solidFill>
              <a:latin typeface="Montserrat"/>
              <a:ea typeface="Montserrat"/>
              <a:cs typeface="Montserrat"/>
              <a:sym typeface="Montserrat"/>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9" name="Shape 389"/>
        <p:cNvGrpSpPr/>
        <p:nvPr/>
      </p:nvGrpSpPr>
      <p:grpSpPr>
        <a:xfrm>
          <a:off x="0" y="0"/>
          <a:ext cx="0" cy="0"/>
          <a:chOff x="0" y="0"/>
          <a:chExt cx="0" cy="0"/>
        </a:xfrm>
      </p:grpSpPr>
      <p:sp>
        <p:nvSpPr>
          <p:cNvPr id="390" name="Google Shape;390;p37"/>
          <p:cNvSpPr txBox="1"/>
          <p:nvPr/>
        </p:nvSpPr>
        <p:spPr>
          <a:xfrm>
            <a:off x="176048" y="314951"/>
            <a:ext cx="9387000" cy="7791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lt1"/>
              </a:buClr>
              <a:buSzPts val="4400"/>
              <a:buFont typeface="Montserrat"/>
              <a:buNone/>
            </a:pPr>
            <a:r>
              <a:rPr lang="en-GB" sz="3000">
                <a:solidFill>
                  <a:srgbClr val="FFFFFF"/>
                </a:solidFill>
                <a:latin typeface="Montserrat"/>
                <a:ea typeface="Montserrat"/>
                <a:cs typeface="Montserrat"/>
                <a:sym typeface="Montserrat"/>
              </a:rPr>
              <a:t>CEOS-ARD Strategy for Water</a:t>
            </a:r>
            <a:endParaRPr b="0" i="0" sz="3000" u="none" cap="none" strike="noStrike">
              <a:solidFill>
                <a:schemeClr val="lt1"/>
              </a:solidFill>
              <a:latin typeface="Montserrat"/>
              <a:ea typeface="Montserrat"/>
              <a:cs typeface="Montserrat"/>
              <a:sym typeface="Montserrat"/>
            </a:endParaRPr>
          </a:p>
        </p:txBody>
      </p:sp>
      <p:pic>
        <p:nvPicPr>
          <p:cNvPr id="391" name="Google Shape;391;p37"/>
          <p:cNvPicPr preferRelativeResize="0"/>
          <p:nvPr/>
        </p:nvPicPr>
        <p:blipFill>
          <a:blip r:embed="rId3">
            <a:alphaModFix/>
          </a:blip>
          <a:stretch>
            <a:fillRect/>
          </a:stretch>
        </p:blipFill>
        <p:spPr>
          <a:xfrm>
            <a:off x="8997250" y="1044978"/>
            <a:ext cx="3194743" cy="5493600"/>
          </a:xfrm>
          <a:prstGeom prst="rect">
            <a:avLst/>
          </a:prstGeom>
          <a:noFill/>
          <a:ln>
            <a:noFill/>
          </a:ln>
        </p:spPr>
      </p:pic>
      <p:sp>
        <p:nvSpPr>
          <p:cNvPr id="392" name="Google Shape;392;p37"/>
          <p:cNvSpPr txBox="1"/>
          <p:nvPr/>
        </p:nvSpPr>
        <p:spPr>
          <a:xfrm>
            <a:off x="324225" y="1316700"/>
            <a:ext cx="7860000" cy="4662900"/>
          </a:xfrm>
          <a:prstGeom prst="rect">
            <a:avLst/>
          </a:prstGeom>
          <a:noFill/>
          <a:ln>
            <a:noFill/>
          </a:ln>
        </p:spPr>
        <p:txBody>
          <a:bodyPr anchorCtr="0" anchor="t" bIns="45700" lIns="91425" spcFirstLastPara="1" rIns="91425" wrap="square" tIns="45700">
            <a:noAutofit/>
          </a:bodyPr>
          <a:lstStyle/>
          <a:p>
            <a:pPr indent="0" lvl="0" marL="0" marR="0" rtl="0" algn="l">
              <a:lnSpc>
                <a:spcPct val="115000"/>
              </a:lnSpc>
              <a:spcBef>
                <a:spcPts val="1000"/>
              </a:spcBef>
              <a:spcAft>
                <a:spcPts val="0"/>
              </a:spcAft>
              <a:buClr>
                <a:schemeClr val="dk1"/>
              </a:buClr>
              <a:buSzPts val="2800"/>
              <a:buFont typeface="Montserrat"/>
              <a:buNone/>
            </a:pPr>
            <a:r>
              <a:rPr b="1" lang="en-GB" sz="2200">
                <a:solidFill>
                  <a:schemeClr val="dk1"/>
                </a:solidFill>
                <a:latin typeface="Montserrat"/>
                <a:ea typeface="Montserrat"/>
                <a:cs typeface="Montserrat"/>
                <a:sym typeface="Montserrat"/>
              </a:rPr>
              <a:t>Discussion</a:t>
            </a:r>
            <a:endParaRPr/>
          </a:p>
          <a:p>
            <a:pPr indent="-406400" lvl="0" marL="457200" marR="0" rtl="0" algn="l">
              <a:lnSpc>
                <a:spcPct val="115000"/>
              </a:lnSpc>
              <a:spcBef>
                <a:spcPts val="2800"/>
              </a:spcBef>
              <a:spcAft>
                <a:spcPts val="0"/>
              </a:spcAft>
              <a:buClr>
                <a:schemeClr val="dk1"/>
              </a:buClr>
              <a:buSzPts val="1800"/>
              <a:buFont typeface="Montserrat"/>
              <a:buChar char="❖"/>
            </a:pPr>
            <a:r>
              <a:rPr lang="en-GB" sz="1800">
                <a:solidFill>
                  <a:schemeClr val="dk1"/>
                </a:solidFill>
                <a:latin typeface="Montserrat"/>
                <a:ea typeface="Montserrat"/>
                <a:cs typeface="Montserrat"/>
                <a:sym typeface="Montserrat"/>
              </a:rPr>
              <a:t>How does the framing around Essential Water Variables (EWVs)—and related frameworks like EWQVs or EWetVs—align with your agency's strategic priorities? Do you find this a valuable lens for defining future CEOS-ARD products?</a:t>
            </a:r>
            <a:endParaRPr sz="1800">
              <a:solidFill>
                <a:schemeClr val="dk1"/>
              </a:solidFill>
              <a:latin typeface="Montserrat"/>
              <a:ea typeface="Montserrat"/>
              <a:cs typeface="Montserrat"/>
              <a:sym typeface="Montserrat"/>
            </a:endParaRPr>
          </a:p>
          <a:p>
            <a:pPr indent="-342900" lvl="0" marL="457200" rtl="0" algn="l">
              <a:lnSpc>
                <a:spcPct val="115000"/>
              </a:lnSpc>
              <a:spcBef>
                <a:spcPts val="1000"/>
              </a:spcBef>
              <a:spcAft>
                <a:spcPts val="0"/>
              </a:spcAft>
              <a:buClr>
                <a:schemeClr val="dk1"/>
              </a:buClr>
              <a:buSzPts val="1800"/>
              <a:buFont typeface="Montserrat"/>
              <a:buChar char="❖"/>
            </a:pPr>
            <a:r>
              <a:rPr lang="en-GB" sz="1800">
                <a:solidFill>
                  <a:schemeClr val="dk1"/>
                </a:solidFill>
                <a:latin typeface="Montserrat"/>
                <a:ea typeface="Montserrat"/>
                <a:cs typeface="Montserrat"/>
                <a:sym typeface="Montserrat"/>
              </a:rPr>
              <a:t>What is your reaction to the proposed distribution of responsibilities across the Water Annex initiatives? </a:t>
            </a:r>
            <a:endParaRPr/>
          </a:p>
          <a:p>
            <a:pPr indent="-342900" lvl="0" marL="457200" rtl="0" algn="l">
              <a:lnSpc>
                <a:spcPct val="115000"/>
              </a:lnSpc>
              <a:spcBef>
                <a:spcPts val="1000"/>
              </a:spcBef>
              <a:spcAft>
                <a:spcPts val="600"/>
              </a:spcAft>
              <a:buClr>
                <a:schemeClr val="dk1"/>
              </a:buClr>
              <a:buSzPts val="1800"/>
              <a:buFont typeface="Montserrat"/>
              <a:buChar char="❖"/>
            </a:pPr>
            <a:r>
              <a:rPr lang="en-GB" sz="1800">
                <a:solidFill>
                  <a:schemeClr val="dk1"/>
                </a:solidFill>
                <a:latin typeface="Montserrat"/>
                <a:ea typeface="Montserrat"/>
                <a:cs typeface="Montserrat"/>
                <a:sym typeface="Montserrat"/>
              </a:rPr>
              <a:t>Recognizing that many agencies are already generating higher-level water products in some capacity, how can we best align those existing efforts?</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6" name="Shape 396"/>
        <p:cNvGrpSpPr/>
        <p:nvPr/>
      </p:nvGrpSpPr>
      <p:grpSpPr>
        <a:xfrm>
          <a:off x="0" y="0"/>
          <a:ext cx="0" cy="0"/>
          <a:chOff x="0" y="0"/>
          <a:chExt cx="0" cy="0"/>
        </a:xfrm>
      </p:grpSpPr>
      <p:sp>
        <p:nvSpPr>
          <p:cNvPr id="397" name="Google Shape;397;p38"/>
          <p:cNvSpPr txBox="1"/>
          <p:nvPr>
            <p:ph idx="1" type="body"/>
          </p:nvPr>
        </p:nvSpPr>
        <p:spPr>
          <a:xfrm>
            <a:off x="324233" y="1558533"/>
            <a:ext cx="11495400" cy="4662900"/>
          </a:xfrm>
          <a:prstGeom prst="rect">
            <a:avLst/>
          </a:prstGeom>
        </p:spPr>
        <p:txBody>
          <a:bodyPr anchorCtr="0" anchor="t" bIns="45700" lIns="91425" spcFirstLastPara="1" rIns="91425" wrap="square" tIns="45700">
            <a:noAutofit/>
          </a:bodyPr>
          <a:lstStyle/>
          <a:p>
            <a:pPr indent="0" lvl="0" marL="0" rtl="0" algn="l">
              <a:spcBef>
                <a:spcPts val="1000"/>
              </a:spcBef>
              <a:spcAft>
                <a:spcPts val="0"/>
              </a:spcAft>
              <a:buNone/>
            </a:pPr>
            <a:r>
              <a:t/>
            </a:r>
            <a:endParaRPr/>
          </a:p>
        </p:txBody>
      </p:sp>
      <p:sp>
        <p:nvSpPr>
          <p:cNvPr id="398" name="Google Shape;398;p38"/>
          <p:cNvSpPr txBox="1"/>
          <p:nvPr>
            <p:ph type="title"/>
          </p:nvPr>
        </p:nvSpPr>
        <p:spPr>
          <a:xfrm>
            <a:off x="176048" y="175939"/>
            <a:ext cx="9387000" cy="779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pic>
        <p:nvPicPr>
          <p:cNvPr id="399" name="Google Shape;399;p38"/>
          <p:cNvPicPr preferRelativeResize="0"/>
          <p:nvPr/>
        </p:nvPicPr>
        <p:blipFill>
          <a:blip r:embed="rId3">
            <a:alphaModFix/>
          </a:blip>
          <a:stretch>
            <a:fillRect/>
          </a:stretch>
        </p:blipFill>
        <p:spPr>
          <a:xfrm>
            <a:off x="0" y="0"/>
            <a:ext cx="12192000" cy="685800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3" name="Shape 403"/>
        <p:cNvGrpSpPr/>
        <p:nvPr/>
      </p:nvGrpSpPr>
      <p:grpSpPr>
        <a:xfrm>
          <a:off x="0" y="0"/>
          <a:ext cx="0" cy="0"/>
          <a:chOff x="0" y="0"/>
          <a:chExt cx="0" cy="0"/>
        </a:xfrm>
      </p:grpSpPr>
      <p:sp>
        <p:nvSpPr>
          <p:cNvPr id="404" name="Google Shape;404;p39"/>
          <p:cNvSpPr txBox="1"/>
          <p:nvPr>
            <p:ph idx="1" type="body"/>
          </p:nvPr>
        </p:nvSpPr>
        <p:spPr>
          <a:xfrm>
            <a:off x="324233" y="1558533"/>
            <a:ext cx="11495400" cy="4662900"/>
          </a:xfrm>
          <a:prstGeom prst="rect">
            <a:avLst/>
          </a:prstGeom>
        </p:spPr>
        <p:txBody>
          <a:bodyPr anchorCtr="0" anchor="t" bIns="45700" lIns="91425" spcFirstLastPara="1" rIns="91425" wrap="square" tIns="45700">
            <a:noAutofit/>
          </a:bodyPr>
          <a:lstStyle/>
          <a:p>
            <a:pPr indent="0" lvl="0" marL="0" rtl="0" algn="l">
              <a:spcBef>
                <a:spcPts val="1000"/>
              </a:spcBef>
              <a:spcAft>
                <a:spcPts val="0"/>
              </a:spcAft>
              <a:buNone/>
            </a:pPr>
            <a:r>
              <a:t/>
            </a:r>
            <a:endParaRPr/>
          </a:p>
        </p:txBody>
      </p:sp>
      <p:sp>
        <p:nvSpPr>
          <p:cNvPr id="405" name="Google Shape;405;p39"/>
          <p:cNvSpPr txBox="1"/>
          <p:nvPr>
            <p:ph type="title"/>
          </p:nvPr>
        </p:nvSpPr>
        <p:spPr>
          <a:xfrm>
            <a:off x="176048" y="175939"/>
            <a:ext cx="9387000" cy="779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pic>
        <p:nvPicPr>
          <p:cNvPr id="406" name="Google Shape;406;p39"/>
          <p:cNvPicPr preferRelativeResize="0"/>
          <p:nvPr/>
        </p:nvPicPr>
        <p:blipFill>
          <a:blip r:embed="rId3">
            <a:alphaModFix/>
          </a:blip>
          <a:stretch>
            <a:fillRect/>
          </a:stretch>
        </p:blipFill>
        <p:spPr>
          <a:xfrm>
            <a:off x="0" y="0"/>
            <a:ext cx="12192000" cy="6858000"/>
          </a:xfrm>
          <a:prstGeom prst="rect">
            <a:avLst/>
          </a:prstGeom>
          <a:noFill/>
          <a:ln>
            <a:noFill/>
          </a:ln>
        </p:spPr>
      </p:pic>
      <p:pic>
        <p:nvPicPr>
          <p:cNvPr id="407" name="Google Shape;407;p39"/>
          <p:cNvPicPr preferRelativeResize="0"/>
          <p:nvPr/>
        </p:nvPicPr>
        <p:blipFill>
          <a:blip r:embed="rId4">
            <a:alphaModFix/>
          </a:blip>
          <a:stretch>
            <a:fillRect/>
          </a:stretch>
        </p:blipFill>
        <p:spPr>
          <a:xfrm>
            <a:off x="152400" y="152400"/>
            <a:ext cx="12192000" cy="685800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1" name="Shape 411"/>
        <p:cNvGrpSpPr/>
        <p:nvPr/>
      </p:nvGrpSpPr>
      <p:grpSpPr>
        <a:xfrm>
          <a:off x="0" y="0"/>
          <a:ext cx="0" cy="0"/>
          <a:chOff x="0" y="0"/>
          <a:chExt cx="0" cy="0"/>
        </a:xfrm>
      </p:grpSpPr>
      <p:sp>
        <p:nvSpPr>
          <p:cNvPr id="412" name="Google Shape;412;p40"/>
          <p:cNvSpPr txBox="1"/>
          <p:nvPr>
            <p:ph idx="1" type="body"/>
          </p:nvPr>
        </p:nvSpPr>
        <p:spPr>
          <a:xfrm>
            <a:off x="324233" y="1558533"/>
            <a:ext cx="11495400" cy="4662900"/>
          </a:xfrm>
          <a:prstGeom prst="rect">
            <a:avLst/>
          </a:prstGeom>
        </p:spPr>
        <p:txBody>
          <a:bodyPr anchorCtr="0" anchor="t" bIns="45700" lIns="91425" spcFirstLastPara="1" rIns="91425" wrap="square" tIns="45700">
            <a:noAutofit/>
          </a:bodyPr>
          <a:lstStyle/>
          <a:p>
            <a:pPr indent="0" lvl="0" marL="0" rtl="0" algn="l">
              <a:spcBef>
                <a:spcPts val="1000"/>
              </a:spcBef>
              <a:spcAft>
                <a:spcPts val="0"/>
              </a:spcAft>
              <a:buNone/>
            </a:pPr>
            <a:r>
              <a:t/>
            </a:r>
            <a:endParaRPr/>
          </a:p>
        </p:txBody>
      </p:sp>
      <p:sp>
        <p:nvSpPr>
          <p:cNvPr id="413" name="Google Shape;413;p40"/>
          <p:cNvSpPr txBox="1"/>
          <p:nvPr>
            <p:ph type="title"/>
          </p:nvPr>
        </p:nvSpPr>
        <p:spPr>
          <a:xfrm>
            <a:off x="176048" y="175939"/>
            <a:ext cx="9387000" cy="779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pic>
        <p:nvPicPr>
          <p:cNvPr id="414" name="Google Shape;414;p40"/>
          <p:cNvPicPr preferRelativeResize="0"/>
          <p:nvPr/>
        </p:nvPicPr>
        <p:blipFill>
          <a:blip r:embed="rId3">
            <a:alphaModFix/>
          </a:blip>
          <a:stretch>
            <a:fillRect/>
          </a:stretch>
        </p:blipFill>
        <p:spPr>
          <a:xfrm>
            <a:off x="0" y="0"/>
            <a:ext cx="12192000" cy="685800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8" name="Shape 418"/>
        <p:cNvGrpSpPr/>
        <p:nvPr/>
      </p:nvGrpSpPr>
      <p:grpSpPr>
        <a:xfrm>
          <a:off x="0" y="0"/>
          <a:ext cx="0" cy="0"/>
          <a:chOff x="0" y="0"/>
          <a:chExt cx="0" cy="0"/>
        </a:xfrm>
      </p:grpSpPr>
      <p:sp>
        <p:nvSpPr>
          <p:cNvPr id="419" name="Google Shape;419;p41"/>
          <p:cNvSpPr txBox="1"/>
          <p:nvPr>
            <p:ph type="title"/>
          </p:nvPr>
        </p:nvSpPr>
        <p:spPr>
          <a:xfrm>
            <a:off x="197050" y="293800"/>
            <a:ext cx="8178900" cy="32877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lt1"/>
              </a:buClr>
              <a:buSzPts val="8000"/>
              <a:buFont typeface="Arial"/>
              <a:buNone/>
            </a:pPr>
            <a:r>
              <a:rPr lang="en-GB" sz="6500"/>
              <a:t>SWOT ARD self-assessment update</a:t>
            </a:r>
            <a:endParaRPr sz="6500"/>
          </a:p>
          <a:p>
            <a:pPr indent="0" lvl="0" marL="0" rtl="0" algn="l">
              <a:lnSpc>
                <a:spcPct val="115000"/>
              </a:lnSpc>
              <a:spcBef>
                <a:spcPts val="0"/>
              </a:spcBef>
              <a:spcAft>
                <a:spcPts val="0"/>
              </a:spcAft>
              <a:buClr>
                <a:schemeClr val="lt1"/>
              </a:buClr>
              <a:buSzPts val="8000"/>
              <a:buFont typeface="Arial"/>
              <a:buNone/>
            </a:pPr>
            <a:r>
              <a:t/>
            </a:r>
            <a:endParaRPr sz="6500"/>
          </a:p>
        </p:txBody>
      </p:sp>
      <p:sp>
        <p:nvSpPr>
          <p:cNvPr id="420" name="Google Shape;420;p41"/>
          <p:cNvSpPr/>
          <p:nvPr/>
        </p:nvSpPr>
        <p:spPr>
          <a:xfrm>
            <a:off x="7272909" y="4252807"/>
            <a:ext cx="4833000" cy="2605200"/>
          </a:xfrm>
          <a:prstGeom prst="rect">
            <a:avLst/>
          </a:prstGeom>
          <a:noFill/>
          <a:ln>
            <a:noFill/>
          </a:ln>
        </p:spPr>
        <p:txBody>
          <a:bodyPr anchorCtr="0" anchor="t" bIns="0" lIns="0" spcFirstLastPara="1" rIns="0" wrap="square" tIns="0">
            <a:noAutofit/>
          </a:bodyPr>
          <a:lstStyle/>
          <a:p>
            <a:pPr indent="0" lvl="0" marL="0" marR="0" rtl="0" algn="r">
              <a:lnSpc>
                <a:spcPct val="130000"/>
              </a:lnSpc>
              <a:spcBef>
                <a:spcPts val="0"/>
              </a:spcBef>
              <a:spcAft>
                <a:spcPts val="0"/>
              </a:spcAft>
              <a:buNone/>
            </a:pPr>
            <a:r>
              <a:t/>
            </a:r>
            <a:endParaRPr b="1" sz="2200">
              <a:solidFill>
                <a:schemeClr val="accent1"/>
              </a:solidFill>
              <a:latin typeface="Montserrat"/>
              <a:ea typeface="Montserrat"/>
              <a:cs typeface="Montserrat"/>
              <a:sym typeface="Montserrat"/>
            </a:endParaRPr>
          </a:p>
          <a:p>
            <a:pPr indent="0" lvl="0" marL="0" marR="0" rtl="0" algn="r">
              <a:lnSpc>
                <a:spcPct val="130000"/>
              </a:lnSpc>
              <a:spcBef>
                <a:spcPts val="0"/>
              </a:spcBef>
              <a:spcAft>
                <a:spcPts val="0"/>
              </a:spcAft>
              <a:buNone/>
            </a:pPr>
            <a:r>
              <a:rPr b="1" lang="en-GB" sz="2200">
                <a:solidFill>
                  <a:schemeClr val="accent1"/>
                </a:solidFill>
                <a:latin typeface="Montserrat"/>
                <a:ea typeface="Montserrat"/>
                <a:cs typeface="Montserrat"/>
                <a:sym typeface="Montserrat"/>
              </a:rPr>
              <a:t>Matt Bonnema</a:t>
            </a:r>
            <a:r>
              <a:rPr b="1" i="0" lang="en-GB" sz="2200" u="none" cap="none" strike="noStrike">
                <a:solidFill>
                  <a:schemeClr val="accent1"/>
                </a:solidFill>
                <a:latin typeface="Montserrat"/>
                <a:ea typeface="Montserrat"/>
                <a:cs typeface="Montserrat"/>
                <a:sym typeface="Montserrat"/>
              </a:rPr>
              <a:t>, </a:t>
            </a:r>
            <a:r>
              <a:rPr b="1" lang="en-GB" sz="2200">
                <a:solidFill>
                  <a:schemeClr val="accent1"/>
                </a:solidFill>
                <a:latin typeface="Montserrat"/>
                <a:ea typeface="Montserrat"/>
                <a:cs typeface="Montserrat"/>
                <a:sym typeface="Montserrat"/>
              </a:rPr>
              <a:t>NASA JPL</a:t>
            </a:r>
            <a:endParaRPr>
              <a:latin typeface="Montserrat"/>
              <a:ea typeface="Montserrat"/>
              <a:cs typeface="Montserrat"/>
              <a:sym typeface="Montserrat"/>
            </a:endParaRPr>
          </a:p>
          <a:p>
            <a:pPr indent="0" lvl="0" marL="0" marR="0" rtl="0" algn="r">
              <a:lnSpc>
                <a:spcPct val="130000"/>
              </a:lnSpc>
              <a:spcBef>
                <a:spcPts val="0"/>
              </a:spcBef>
              <a:spcAft>
                <a:spcPts val="0"/>
              </a:spcAft>
              <a:buNone/>
            </a:pPr>
            <a:r>
              <a:rPr b="1" i="0" lang="en-GB" sz="2200" u="none" cap="none" strike="noStrike">
                <a:solidFill>
                  <a:schemeClr val="accent1"/>
                </a:solidFill>
                <a:latin typeface="Montserrat"/>
                <a:ea typeface="Montserrat"/>
                <a:cs typeface="Montserrat"/>
                <a:sym typeface="Montserrat"/>
              </a:rPr>
              <a:t>Agenda Item</a:t>
            </a:r>
            <a:r>
              <a:rPr b="1" lang="en-GB" sz="2200">
                <a:solidFill>
                  <a:schemeClr val="accent1"/>
                </a:solidFill>
                <a:latin typeface="Montserrat"/>
                <a:ea typeface="Montserrat"/>
                <a:cs typeface="Montserrat"/>
                <a:sym typeface="Montserrat"/>
              </a:rPr>
              <a:t> W2.1</a:t>
            </a:r>
            <a:endParaRPr b="1" sz="2200">
              <a:solidFill>
                <a:schemeClr val="accent1"/>
              </a:solidFill>
              <a:latin typeface="Montserrat"/>
              <a:ea typeface="Montserrat"/>
              <a:cs typeface="Montserrat"/>
              <a:sym typeface="Montserrat"/>
            </a:endParaRPr>
          </a:p>
          <a:p>
            <a:pPr indent="0" lvl="0" marL="0" marR="0" rtl="0" algn="r">
              <a:lnSpc>
                <a:spcPct val="130000"/>
              </a:lnSpc>
              <a:spcBef>
                <a:spcPts val="0"/>
              </a:spcBef>
              <a:spcAft>
                <a:spcPts val="0"/>
              </a:spcAft>
              <a:buNone/>
            </a:pPr>
            <a:r>
              <a:rPr b="1" lang="en-GB" sz="2200">
                <a:solidFill>
                  <a:schemeClr val="accent1"/>
                </a:solidFill>
                <a:latin typeface="Montserrat"/>
                <a:ea typeface="Montserrat"/>
                <a:cs typeface="Montserrat"/>
                <a:sym typeface="Montserrat"/>
              </a:rPr>
              <a:t>SIT TW 2026</a:t>
            </a:r>
            <a:endParaRPr b="1" sz="2200">
              <a:solidFill>
                <a:schemeClr val="accent1"/>
              </a:solidFill>
              <a:latin typeface="Montserrat"/>
              <a:ea typeface="Montserrat"/>
              <a:cs typeface="Montserrat"/>
              <a:sym typeface="Montserrat"/>
            </a:endParaRPr>
          </a:p>
          <a:p>
            <a:pPr indent="0" lvl="0" marL="0" marR="0" rtl="0" algn="r">
              <a:lnSpc>
                <a:spcPct val="130000"/>
              </a:lnSpc>
              <a:spcBef>
                <a:spcPts val="0"/>
              </a:spcBef>
              <a:spcAft>
                <a:spcPts val="0"/>
              </a:spcAft>
              <a:buNone/>
            </a:pPr>
            <a:r>
              <a:rPr b="1" lang="en-GB" sz="2200">
                <a:solidFill>
                  <a:schemeClr val="accent1"/>
                </a:solidFill>
                <a:latin typeface="Montserrat"/>
                <a:ea typeface="Montserrat"/>
                <a:cs typeface="Montserrat"/>
                <a:sym typeface="Montserrat"/>
              </a:rPr>
              <a:t>Washington DC, USA</a:t>
            </a:r>
            <a:endParaRPr b="1" sz="2200">
              <a:solidFill>
                <a:schemeClr val="accent1"/>
              </a:solidFill>
              <a:latin typeface="Montserrat"/>
              <a:ea typeface="Montserrat"/>
              <a:cs typeface="Montserrat"/>
              <a:sym typeface="Montserrat"/>
            </a:endParaRPr>
          </a:p>
          <a:p>
            <a:pPr indent="0" lvl="0" marL="0" marR="0" rtl="0" algn="r">
              <a:lnSpc>
                <a:spcPct val="130000"/>
              </a:lnSpc>
              <a:spcBef>
                <a:spcPts val="0"/>
              </a:spcBef>
              <a:spcAft>
                <a:spcPts val="0"/>
              </a:spcAft>
              <a:buNone/>
            </a:pPr>
            <a:r>
              <a:rPr b="1" lang="en-GB" sz="2200">
                <a:solidFill>
                  <a:schemeClr val="accent1"/>
                </a:solidFill>
                <a:latin typeface="Montserrat"/>
                <a:ea typeface="Montserrat"/>
                <a:cs typeface="Montserrat"/>
                <a:sym typeface="Montserrat"/>
              </a:rPr>
              <a:t>8-10 September, 2026</a:t>
            </a:r>
            <a:endParaRPr b="1" i="0" sz="2200" u="none" cap="none" strike="noStrike">
              <a:solidFill>
                <a:schemeClr val="accent1"/>
              </a:solidFill>
              <a:latin typeface="Montserrat"/>
              <a:ea typeface="Montserrat"/>
              <a:cs typeface="Montserrat"/>
              <a:sym typeface="Montserrat"/>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4" name="Shape 424"/>
        <p:cNvGrpSpPr/>
        <p:nvPr/>
      </p:nvGrpSpPr>
      <p:grpSpPr>
        <a:xfrm>
          <a:off x="0" y="0"/>
          <a:ext cx="0" cy="0"/>
          <a:chOff x="0" y="0"/>
          <a:chExt cx="0" cy="0"/>
        </a:xfrm>
      </p:grpSpPr>
      <p:sp>
        <p:nvSpPr>
          <p:cNvPr id="425" name="Google Shape;425;p42"/>
          <p:cNvSpPr txBox="1"/>
          <p:nvPr>
            <p:ph idx="1" type="body"/>
          </p:nvPr>
        </p:nvSpPr>
        <p:spPr>
          <a:xfrm>
            <a:off x="220700" y="1042725"/>
            <a:ext cx="11495400" cy="5523000"/>
          </a:xfrm>
          <a:prstGeom prst="rect">
            <a:avLst/>
          </a:prstGeom>
        </p:spPr>
        <p:txBody>
          <a:bodyPr anchorCtr="0" anchor="t" bIns="45700" lIns="91425" spcFirstLastPara="1" rIns="91425" wrap="square" tIns="45700">
            <a:noAutofit/>
          </a:bodyPr>
          <a:lstStyle/>
          <a:p>
            <a:pPr indent="0" lvl="0" marL="0" rtl="0" algn="l">
              <a:spcBef>
                <a:spcPts val="1000"/>
              </a:spcBef>
              <a:spcAft>
                <a:spcPts val="0"/>
              </a:spcAft>
              <a:buNone/>
            </a:pPr>
            <a:r>
              <a:rPr lang="en-GB"/>
              <a:t>Completed initial self assessment of SWOT L1 low-rate interferogram product and preparing submission of results. </a:t>
            </a:r>
            <a:endParaRPr/>
          </a:p>
          <a:p>
            <a:pPr indent="0" lvl="0" marL="0" rtl="0" algn="l">
              <a:spcBef>
                <a:spcPts val="1000"/>
              </a:spcBef>
              <a:spcAft>
                <a:spcPts val="0"/>
              </a:spcAft>
              <a:buNone/>
            </a:pPr>
            <a:r>
              <a:t/>
            </a:r>
            <a:endParaRPr/>
          </a:p>
          <a:p>
            <a:pPr indent="0" lvl="0" marL="0" rtl="0" algn="l">
              <a:spcBef>
                <a:spcPts val="1000"/>
              </a:spcBef>
              <a:spcAft>
                <a:spcPts val="0"/>
              </a:spcAft>
              <a:buNone/>
            </a:pPr>
            <a:r>
              <a:t/>
            </a:r>
            <a:endParaRPr/>
          </a:p>
          <a:p>
            <a:pPr indent="-406400" lvl="0" marL="457200" rtl="0" algn="l">
              <a:spcBef>
                <a:spcPts val="1000"/>
              </a:spcBef>
              <a:spcAft>
                <a:spcPts val="0"/>
              </a:spcAft>
              <a:buSzPts val="2800"/>
              <a:buChar char="❖"/>
            </a:pPr>
            <a:r>
              <a:rPr lang="en-GB"/>
              <a:t>Many required metadata fields relegated to product documentation</a:t>
            </a:r>
            <a:endParaRPr/>
          </a:p>
          <a:p>
            <a:pPr indent="-406400" lvl="0" marL="457200" rtl="0" algn="l">
              <a:spcBef>
                <a:spcPts val="0"/>
              </a:spcBef>
              <a:spcAft>
                <a:spcPts val="0"/>
              </a:spcAft>
              <a:buSzPts val="2800"/>
              <a:buChar char="❖"/>
            </a:pPr>
            <a:r>
              <a:rPr lang="en-GB"/>
              <a:t>Source radar products unavailable </a:t>
            </a:r>
            <a:br>
              <a:rPr lang="en-GB"/>
            </a:br>
            <a:endParaRPr/>
          </a:p>
          <a:p>
            <a:pPr indent="0" lvl="0" marL="0" rtl="0" algn="l">
              <a:spcBef>
                <a:spcPts val="1000"/>
              </a:spcBef>
              <a:spcAft>
                <a:spcPts val="0"/>
              </a:spcAft>
              <a:buNone/>
            </a:pPr>
            <a:r>
              <a:rPr lang="en-GB"/>
              <a:t>SWOT user community would </a:t>
            </a:r>
            <a:r>
              <a:rPr lang="en-GB"/>
              <a:t>benefit</a:t>
            </a:r>
            <a:r>
              <a:rPr lang="en-GB"/>
              <a:t> more from </a:t>
            </a:r>
            <a:r>
              <a:rPr lang="en-GB"/>
              <a:t>water  thematic ARD </a:t>
            </a:r>
            <a:r>
              <a:rPr lang="en-GB"/>
              <a:t>assessment of higher level products</a:t>
            </a:r>
            <a:endParaRPr/>
          </a:p>
          <a:p>
            <a:pPr indent="0" lvl="0" marL="0" rtl="0" algn="l">
              <a:spcBef>
                <a:spcPts val="1000"/>
              </a:spcBef>
              <a:spcAft>
                <a:spcPts val="0"/>
              </a:spcAft>
              <a:buNone/>
            </a:pPr>
            <a:r>
              <a:t/>
            </a:r>
            <a:endParaRPr/>
          </a:p>
        </p:txBody>
      </p:sp>
      <p:sp>
        <p:nvSpPr>
          <p:cNvPr id="426" name="Google Shape;426;p42"/>
          <p:cNvSpPr txBox="1"/>
          <p:nvPr>
            <p:ph type="title"/>
          </p:nvPr>
        </p:nvSpPr>
        <p:spPr>
          <a:xfrm>
            <a:off x="176048" y="175939"/>
            <a:ext cx="9387000" cy="779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GB"/>
              <a:t>InSAR ARD Self Assessment</a:t>
            </a:r>
            <a:endParaRPr/>
          </a:p>
        </p:txBody>
      </p:sp>
      <p:graphicFrame>
        <p:nvGraphicFramePr>
          <p:cNvPr id="427" name="Google Shape;427;p42"/>
          <p:cNvGraphicFramePr/>
          <p:nvPr/>
        </p:nvGraphicFramePr>
        <p:xfrm>
          <a:off x="824900" y="2077900"/>
          <a:ext cx="3000000" cy="3000000"/>
        </p:xfrm>
        <a:graphic>
          <a:graphicData uri="http://schemas.openxmlformats.org/drawingml/2006/table">
            <a:tbl>
              <a:tblPr>
                <a:noFill/>
                <a:tableStyleId>{86C228BD-3A8C-4BF8-9437-F98CF202EF96}</a:tableStyleId>
              </a:tblPr>
              <a:tblGrid>
                <a:gridCol w="1172425"/>
                <a:gridCol w="1769325"/>
                <a:gridCol w="1556150"/>
                <a:gridCol w="2360100"/>
                <a:gridCol w="1714500"/>
                <a:gridCol w="1714500"/>
              </a:tblGrid>
              <a:tr h="381000">
                <a:tc>
                  <a:txBody>
                    <a:bodyPr/>
                    <a:lstStyle/>
                    <a:p>
                      <a:pPr indent="0" lvl="0" marL="0" rtl="0" algn="l">
                        <a:spcBef>
                          <a:spcPts val="0"/>
                        </a:spcBef>
                        <a:spcAft>
                          <a:spcPts val="0"/>
                        </a:spcAft>
                        <a:buNone/>
                      </a:pPr>
                      <a:r>
                        <a:t/>
                      </a:r>
                      <a:endParaRPr/>
                    </a:p>
                  </a:txBody>
                  <a:tcPr marT="91425" marB="91425" marR="91425" marL="91425"/>
                </a:tc>
                <a:tc>
                  <a:txBody>
                    <a:bodyPr/>
                    <a:lstStyle/>
                    <a:p>
                      <a:pPr indent="-317500" lvl="0" marL="457200" rtl="0" algn="l">
                        <a:spcBef>
                          <a:spcPts val="0"/>
                        </a:spcBef>
                        <a:spcAft>
                          <a:spcPts val="0"/>
                        </a:spcAft>
                        <a:buSzPts val="1400"/>
                        <a:buAutoNum type="arabicPeriod"/>
                      </a:pPr>
                      <a:r>
                        <a:rPr lang="en-GB"/>
                        <a:t>General Metadata</a:t>
                      </a:r>
                      <a:endParaRPr/>
                    </a:p>
                  </a:txBody>
                  <a:tcPr marT="91425" marB="91425" marR="91425" marL="91425"/>
                </a:tc>
                <a:tc>
                  <a:txBody>
                    <a:bodyPr/>
                    <a:lstStyle/>
                    <a:p>
                      <a:pPr indent="0" lvl="0" marL="0" rtl="0" algn="l">
                        <a:spcBef>
                          <a:spcPts val="0"/>
                        </a:spcBef>
                        <a:spcAft>
                          <a:spcPts val="0"/>
                        </a:spcAft>
                        <a:buNone/>
                      </a:pPr>
                      <a:r>
                        <a:rPr lang="en-GB"/>
                        <a:t>2. Per-Pixel Metadata</a:t>
                      </a:r>
                      <a:endParaRPr/>
                    </a:p>
                  </a:txBody>
                  <a:tcPr marT="91425" marB="91425" marR="91425" marL="91425"/>
                </a:tc>
                <a:tc>
                  <a:txBody>
                    <a:bodyPr/>
                    <a:lstStyle/>
                    <a:p>
                      <a:pPr indent="0" lvl="0" marL="0" rtl="0" algn="l">
                        <a:spcBef>
                          <a:spcPts val="0"/>
                        </a:spcBef>
                        <a:spcAft>
                          <a:spcPts val="0"/>
                        </a:spcAft>
                        <a:buNone/>
                      </a:pPr>
                      <a:r>
                        <a:rPr lang="en-GB"/>
                        <a:t>3. </a:t>
                      </a:r>
                      <a:r>
                        <a:rPr lang="en-GB"/>
                        <a:t>Radiometrically</a:t>
                      </a:r>
                      <a:r>
                        <a:rPr lang="en-GB"/>
                        <a:t> Corrected Measurements</a:t>
                      </a:r>
                      <a:endParaRPr/>
                    </a:p>
                  </a:txBody>
                  <a:tcPr marT="91425" marB="91425" marR="91425" marL="91425"/>
                </a:tc>
                <a:tc>
                  <a:txBody>
                    <a:bodyPr/>
                    <a:lstStyle/>
                    <a:p>
                      <a:pPr indent="0" lvl="0" marL="0" rtl="0" algn="l">
                        <a:spcBef>
                          <a:spcPts val="0"/>
                        </a:spcBef>
                        <a:spcAft>
                          <a:spcPts val="0"/>
                        </a:spcAft>
                        <a:buNone/>
                      </a:pPr>
                      <a:r>
                        <a:rPr lang="en-GB"/>
                        <a:t>4. Geometric Corrections</a:t>
                      </a:r>
                      <a:endParaRPr/>
                    </a:p>
                  </a:txBody>
                  <a:tcPr marT="91425" marB="91425" marR="91425" marL="91425"/>
                </a:tc>
                <a:tc>
                  <a:txBody>
                    <a:bodyPr/>
                    <a:lstStyle/>
                    <a:p>
                      <a:pPr indent="0" lvl="0" marL="0" rtl="0" algn="l">
                        <a:spcBef>
                          <a:spcPts val="0"/>
                        </a:spcBef>
                        <a:spcAft>
                          <a:spcPts val="0"/>
                        </a:spcAft>
                        <a:buNone/>
                      </a:pPr>
                      <a:r>
                        <a:rPr b="1" lang="en-GB"/>
                        <a:t>Total</a:t>
                      </a:r>
                      <a:endParaRPr b="1"/>
                    </a:p>
                  </a:txBody>
                  <a:tcPr marT="91425" marB="91425" marR="91425" marL="91425"/>
                </a:tc>
              </a:tr>
              <a:tr h="381000">
                <a:tc>
                  <a:txBody>
                    <a:bodyPr/>
                    <a:lstStyle/>
                    <a:p>
                      <a:pPr indent="0" lvl="0" marL="0" rtl="0" algn="l">
                        <a:spcBef>
                          <a:spcPts val="0"/>
                        </a:spcBef>
                        <a:spcAft>
                          <a:spcPts val="0"/>
                        </a:spcAft>
                        <a:buNone/>
                      </a:pPr>
                      <a:r>
                        <a:rPr lang="en-GB"/>
                        <a:t>Threshold</a:t>
                      </a:r>
                      <a:endParaRPr/>
                    </a:p>
                  </a:txBody>
                  <a:tcPr marT="91425" marB="91425" marR="91425" marL="91425"/>
                </a:tc>
                <a:tc>
                  <a:txBody>
                    <a:bodyPr/>
                    <a:lstStyle/>
                    <a:p>
                      <a:pPr indent="0" lvl="0" marL="0" rtl="0" algn="l">
                        <a:spcBef>
                          <a:spcPts val="0"/>
                        </a:spcBef>
                        <a:spcAft>
                          <a:spcPts val="0"/>
                        </a:spcAft>
                        <a:buNone/>
                      </a:pPr>
                      <a:r>
                        <a:rPr lang="en-GB"/>
                        <a:t>7/28 (8 partial)</a:t>
                      </a:r>
                      <a:endParaRPr/>
                    </a:p>
                  </a:txBody>
                  <a:tcPr marT="91425" marB="91425" marR="91425" marL="91425"/>
                </a:tc>
                <a:tc>
                  <a:txBody>
                    <a:bodyPr/>
                    <a:lstStyle/>
                    <a:p>
                      <a:pPr indent="0" lvl="0" marL="0" rtl="0" algn="l">
                        <a:spcBef>
                          <a:spcPts val="0"/>
                        </a:spcBef>
                        <a:spcAft>
                          <a:spcPts val="0"/>
                        </a:spcAft>
                        <a:buNone/>
                      </a:pPr>
                      <a:r>
                        <a:rPr lang="en-GB"/>
                        <a:t>1/3</a:t>
                      </a:r>
                      <a:endParaRPr/>
                    </a:p>
                  </a:txBody>
                  <a:tcPr marT="91425" marB="91425" marR="91425" marL="91425"/>
                </a:tc>
                <a:tc>
                  <a:txBody>
                    <a:bodyPr/>
                    <a:lstStyle/>
                    <a:p>
                      <a:pPr indent="0" lvl="0" marL="0" rtl="0" algn="l">
                        <a:spcBef>
                          <a:spcPts val="0"/>
                        </a:spcBef>
                        <a:spcAft>
                          <a:spcPts val="0"/>
                        </a:spcAft>
                        <a:buNone/>
                      </a:pPr>
                      <a:r>
                        <a:rPr lang="en-GB"/>
                        <a:t>0/3</a:t>
                      </a:r>
                      <a:endParaRPr/>
                    </a:p>
                  </a:txBody>
                  <a:tcPr marT="91425" marB="91425" marR="91425" marL="91425"/>
                </a:tc>
                <a:tc>
                  <a:txBody>
                    <a:bodyPr/>
                    <a:lstStyle/>
                    <a:p>
                      <a:pPr indent="0" lvl="0" marL="0" rtl="0" algn="l">
                        <a:spcBef>
                          <a:spcPts val="0"/>
                        </a:spcBef>
                        <a:spcAft>
                          <a:spcPts val="0"/>
                        </a:spcAft>
                        <a:buNone/>
                      </a:pPr>
                      <a:r>
                        <a:rPr lang="en-GB"/>
                        <a:t>0/3</a:t>
                      </a:r>
                      <a:endParaRPr/>
                    </a:p>
                  </a:txBody>
                  <a:tcPr marT="91425" marB="91425" marR="91425" marL="91425"/>
                </a:tc>
                <a:tc>
                  <a:txBody>
                    <a:bodyPr/>
                    <a:lstStyle/>
                    <a:p>
                      <a:pPr indent="0" lvl="0" marL="0" rtl="0" algn="l">
                        <a:spcBef>
                          <a:spcPts val="0"/>
                        </a:spcBef>
                        <a:spcAft>
                          <a:spcPts val="0"/>
                        </a:spcAft>
                        <a:buNone/>
                      </a:pPr>
                      <a:r>
                        <a:rPr b="1" lang="en-GB"/>
                        <a:t>8/37 (8 partial)</a:t>
                      </a:r>
                      <a:endParaRPr b="1"/>
                    </a:p>
                  </a:txBody>
                  <a:tcPr marT="91425" marB="91425" marR="91425" marL="91425"/>
                </a:tc>
              </a:tr>
              <a:tr h="381000">
                <a:tc>
                  <a:txBody>
                    <a:bodyPr/>
                    <a:lstStyle/>
                    <a:p>
                      <a:pPr indent="0" lvl="0" marL="0" rtl="0" algn="l">
                        <a:spcBef>
                          <a:spcPts val="0"/>
                        </a:spcBef>
                        <a:spcAft>
                          <a:spcPts val="0"/>
                        </a:spcAft>
                        <a:buNone/>
                      </a:pPr>
                      <a:r>
                        <a:rPr lang="en-GB"/>
                        <a:t>Goal</a:t>
                      </a:r>
                      <a:endParaRPr/>
                    </a:p>
                  </a:txBody>
                  <a:tcPr marT="91425" marB="91425" marR="91425" marL="91425"/>
                </a:tc>
                <a:tc>
                  <a:txBody>
                    <a:bodyPr/>
                    <a:lstStyle/>
                    <a:p>
                      <a:pPr indent="0" lvl="0" marL="0" rtl="0" algn="l">
                        <a:spcBef>
                          <a:spcPts val="0"/>
                        </a:spcBef>
                        <a:spcAft>
                          <a:spcPts val="0"/>
                        </a:spcAft>
                        <a:buNone/>
                      </a:pPr>
                      <a:r>
                        <a:rPr lang="en-GB"/>
                        <a:t>7/36 (9 partial)</a:t>
                      </a:r>
                      <a:endParaRPr/>
                    </a:p>
                  </a:txBody>
                  <a:tcPr marT="91425" marB="91425" marR="91425" marL="91425"/>
                </a:tc>
                <a:tc>
                  <a:txBody>
                    <a:bodyPr/>
                    <a:lstStyle/>
                    <a:p>
                      <a:pPr indent="0" lvl="0" marL="0" rtl="0" algn="l">
                        <a:spcBef>
                          <a:spcPts val="0"/>
                        </a:spcBef>
                        <a:spcAft>
                          <a:spcPts val="0"/>
                        </a:spcAft>
                        <a:buNone/>
                      </a:pPr>
                      <a:r>
                        <a:rPr lang="en-GB"/>
                        <a:t>2/16 (1 partial)</a:t>
                      </a:r>
                      <a:endParaRPr/>
                    </a:p>
                  </a:txBody>
                  <a:tcPr marT="91425" marB="91425" marR="91425" marL="91425"/>
                </a:tc>
                <a:tc>
                  <a:txBody>
                    <a:bodyPr/>
                    <a:lstStyle/>
                    <a:p>
                      <a:pPr indent="0" lvl="0" marL="0" rtl="0" algn="l">
                        <a:spcBef>
                          <a:spcPts val="0"/>
                        </a:spcBef>
                        <a:spcAft>
                          <a:spcPts val="0"/>
                        </a:spcAft>
                        <a:buNone/>
                      </a:pPr>
                      <a:r>
                        <a:rPr lang="en-GB"/>
                        <a:t>0/12 (2 partial)</a:t>
                      </a:r>
                      <a:endParaRPr/>
                    </a:p>
                  </a:txBody>
                  <a:tcPr marT="91425" marB="91425" marR="91425" marL="91425"/>
                </a:tc>
                <a:tc>
                  <a:txBody>
                    <a:bodyPr/>
                    <a:lstStyle/>
                    <a:p>
                      <a:pPr indent="0" lvl="0" marL="0" rtl="0" algn="l">
                        <a:spcBef>
                          <a:spcPts val="0"/>
                        </a:spcBef>
                        <a:spcAft>
                          <a:spcPts val="0"/>
                        </a:spcAft>
                        <a:buNone/>
                      </a:pPr>
                      <a:r>
                        <a:rPr lang="en-GB"/>
                        <a:t>0/5</a:t>
                      </a:r>
                      <a:endParaRPr/>
                    </a:p>
                  </a:txBody>
                  <a:tcPr marT="91425" marB="91425" marR="91425" marL="91425"/>
                </a:tc>
                <a:tc>
                  <a:txBody>
                    <a:bodyPr/>
                    <a:lstStyle/>
                    <a:p>
                      <a:pPr indent="0" lvl="0" marL="0" rtl="0" algn="l">
                        <a:spcBef>
                          <a:spcPts val="0"/>
                        </a:spcBef>
                        <a:spcAft>
                          <a:spcPts val="0"/>
                        </a:spcAft>
                        <a:buNone/>
                      </a:pPr>
                      <a:r>
                        <a:rPr b="1" lang="en-GB"/>
                        <a:t>9/69 (12 partial)</a:t>
                      </a:r>
                      <a:endParaRPr b="1"/>
                    </a:p>
                  </a:txBody>
                  <a:tcPr marT="91425" marB="91425" marR="91425" marL="91425"/>
                </a:tc>
              </a:tr>
            </a:tbl>
          </a:graphicData>
        </a:graphic>
      </p:graphicFrame>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1" name="Shape 431"/>
        <p:cNvGrpSpPr/>
        <p:nvPr/>
      </p:nvGrpSpPr>
      <p:grpSpPr>
        <a:xfrm>
          <a:off x="0" y="0"/>
          <a:ext cx="0" cy="0"/>
          <a:chOff x="0" y="0"/>
          <a:chExt cx="0" cy="0"/>
        </a:xfrm>
      </p:grpSpPr>
      <p:sp>
        <p:nvSpPr>
          <p:cNvPr id="432" name="Google Shape;432;p43"/>
          <p:cNvSpPr txBox="1"/>
          <p:nvPr>
            <p:ph type="title"/>
          </p:nvPr>
        </p:nvSpPr>
        <p:spPr>
          <a:xfrm>
            <a:off x="197050" y="293800"/>
            <a:ext cx="8178900" cy="32877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lt1"/>
              </a:buClr>
              <a:buSzPts val="8000"/>
              <a:buFont typeface="Arial"/>
              <a:buNone/>
            </a:pPr>
            <a:r>
              <a:rPr lang="en-GB" sz="4500"/>
              <a:t>Best Practice Guidance for Integrating Multiplatform and Multispectral Data for Water Science and Applications</a:t>
            </a:r>
            <a:endParaRPr sz="4500"/>
          </a:p>
          <a:p>
            <a:pPr indent="0" lvl="0" marL="0" rtl="0" algn="l">
              <a:lnSpc>
                <a:spcPct val="115000"/>
              </a:lnSpc>
              <a:spcBef>
                <a:spcPts val="0"/>
              </a:spcBef>
              <a:spcAft>
                <a:spcPts val="0"/>
              </a:spcAft>
              <a:buClr>
                <a:schemeClr val="lt1"/>
              </a:buClr>
              <a:buSzPts val="8000"/>
              <a:buFont typeface="Arial"/>
              <a:buNone/>
            </a:pPr>
            <a:r>
              <a:t/>
            </a:r>
            <a:endParaRPr sz="4500"/>
          </a:p>
        </p:txBody>
      </p:sp>
      <p:sp>
        <p:nvSpPr>
          <p:cNvPr id="433" name="Google Shape;433;p43"/>
          <p:cNvSpPr/>
          <p:nvPr/>
        </p:nvSpPr>
        <p:spPr>
          <a:xfrm>
            <a:off x="7272909" y="4252807"/>
            <a:ext cx="4833000" cy="2605200"/>
          </a:xfrm>
          <a:prstGeom prst="rect">
            <a:avLst/>
          </a:prstGeom>
          <a:noFill/>
          <a:ln>
            <a:noFill/>
          </a:ln>
        </p:spPr>
        <p:txBody>
          <a:bodyPr anchorCtr="0" anchor="t" bIns="0" lIns="0" spcFirstLastPara="1" rIns="0" wrap="square" tIns="0">
            <a:noAutofit/>
          </a:bodyPr>
          <a:lstStyle/>
          <a:p>
            <a:pPr indent="0" lvl="0" marL="0" marR="0" rtl="0" algn="r">
              <a:lnSpc>
                <a:spcPct val="130000"/>
              </a:lnSpc>
              <a:spcBef>
                <a:spcPts val="0"/>
              </a:spcBef>
              <a:spcAft>
                <a:spcPts val="0"/>
              </a:spcAft>
              <a:buNone/>
            </a:pPr>
            <a:r>
              <a:t/>
            </a:r>
            <a:endParaRPr b="1" sz="2200">
              <a:solidFill>
                <a:schemeClr val="accent1"/>
              </a:solidFill>
              <a:latin typeface="Montserrat"/>
              <a:ea typeface="Montserrat"/>
              <a:cs typeface="Montserrat"/>
              <a:sym typeface="Montserrat"/>
            </a:endParaRPr>
          </a:p>
          <a:p>
            <a:pPr indent="0" lvl="0" marL="0" marR="0" rtl="0" algn="r">
              <a:lnSpc>
                <a:spcPct val="130000"/>
              </a:lnSpc>
              <a:spcBef>
                <a:spcPts val="0"/>
              </a:spcBef>
              <a:spcAft>
                <a:spcPts val="0"/>
              </a:spcAft>
              <a:buNone/>
            </a:pPr>
            <a:r>
              <a:rPr b="1" lang="en-GB" sz="2200">
                <a:solidFill>
                  <a:schemeClr val="accent1"/>
                </a:solidFill>
                <a:latin typeface="Montserrat"/>
                <a:ea typeface="Montserrat"/>
                <a:cs typeface="Montserrat"/>
                <a:sym typeface="Montserrat"/>
              </a:rPr>
              <a:t>John Bolten</a:t>
            </a:r>
            <a:r>
              <a:rPr b="1" i="0" lang="en-GB" sz="2200" u="none" cap="none" strike="noStrike">
                <a:solidFill>
                  <a:schemeClr val="accent1"/>
                </a:solidFill>
                <a:latin typeface="Montserrat"/>
                <a:ea typeface="Montserrat"/>
                <a:cs typeface="Montserrat"/>
                <a:sym typeface="Montserrat"/>
              </a:rPr>
              <a:t>, </a:t>
            </a:r>
            <a:r>
              <a:rPr b="1" lang="en-GB" sz="2200">
                <a:solidFill>
                  <a:schemeClr val="accent1"/>
                </a:solidFill>
                <a:latin typeface="Montserrat"/>
                <a:ea typeface="Montserrat"/>
                <a:cs typeface="Montserrat"/>
                <a:sym typeface="Montserrat"/>
              </a:rPr>
              <a:t>NASA</a:t>
            </a:r>
            <a:endParaRPr>
              <a:latin typeface="Montserrat"/>
              <a:ea typeface="Montserrat"/>
              <a:cs typeface="Montserrat"/>
              <a:sym typeface="Montserrat"/>
            </a:endParaRPr>
          </a:p>
          <a:p>
            <a:pPr indent="0" lvl="0" marL="0" marR="0" rtl="0" algn="r">
              <a:lnSpc>
                <a:spcPct val="130000"/>
              </a:lnSpc>
              <a:spcBef>
                <a:spcPts val="0"/>
              </a:spcBef>
              <a:spcAft>
                <a:spcPts val="0"/>
              </a:spcAft>
              <a:buNone/>
            </a:pPr>
            <a:r>
              <a:rPr b="1" i="0" lang="en-GB" sz="2200" u="none" cap="none" strike="noStrike">
                <a:solidFill>
                  <a:schemeClr val="accent1"/>
                </a:solidFill>
                <a:latin typeface="Montserrat"/>
                <a:ea typeface="Montserrat"/>
                <a:cs typeface="Montserrat"/>
                <a:sym typeface="Montserrat"/>
              </a:rPr>
              <a:t>Agenda Item</a:t>
            </a:r>
            <a:r>
              <a:rPr b="1" lang="en-GB" sz="2200">
                <a:solidFill>
                  <a:schemeClr val="accent1"/>
                </a:solidFill>
                <a:latin typeface="Montserrat"/>
                <a:ea typeface="Montserrat"/>
                <a:cs typeface="Montserrat"/>
                <a:sym typeface="Montserrat"/>
              </a:rPr>
              <a:t> W2.2</a:t>
            </a:r>
            <a:endParaRPr b="1" sz="2200">
              <a:solidFill>
                <a:schemeClr val="accent1"/>
              </a:solidFill>
              <a:latin typeface="Montserrat"/>
              <a:ea typeface="Montserrat"/>
              <a:cs typeface="Montserrat"/>
              <a:sym typeface="Montserrat"/>
            </a:endParaRPr>
          </a:p>
          <a:p>
            <a:pPr indent="0" lvl="0" marL="0" marR="0" rtl="0" algn="r">
              <a:lnSpc>
                <a:spcPct val="130000"/>
              </a:lnSpc>
              <a:spcBef>
                <a:spcPts val="0"/>
              </a:spcBef>
              <a:spcAft>
                <a:spcPts val="0"/>
              </a:spcAft>
              <a:buNone/>
            </a:pPr>
            <a:r>
              <a:rPr b="1" lang="en-GB" sz="2200">
                <a:solidFill>
                  <a:schemeClr val="accent1"/>
                </a:solidFill>
                <a:latin typeface="Montserrat"/>
                <a:ea typeface="Montserrat"/>
                <a:cs typeface="Montserrat"/>
                <a:sym typeface="Montserrat"/>
              </a:rPr>
              <a:t>SIT TW 2026</a:t>
            </a:r>
            <a:endParaRPr b="1" sz="2200">
              <a:solidFill>
                <a:schemeClr val="accent1"/>
              </a:solidFill>
              <a:latin typeface="Montserrat"/>
              <a:ea typeface="Montserrat"/>
              <a:cs typeface="Montserrat"/>
              <a:sym typeface="Montserrat"/>
            </a:endParaRPr>
          </a:p>
          <a:p>
            <a:pPr indent="0" lvl="0" marL="0" marR="0" rtl="0" algn="r">
              <a:lnSpc>
                <a:spcPct val="130000"/>
              </a:lnSpc>
              <a:spcBef>
                <a:spcPts val="0"/>
              </a:spcBef>
              <a:spcAft>
                <a:spcPts val="0"/>
              </a:spcAft>
              <a:buNone/>
            </a:pPr>
            <a:r>
              <a:rPr b="1" lang="en-GB" sz="2200">
                <a:solidFill>
                  <a:schemeClr val="accent1"/>
                </a:solidFill>
                <a:latin typeface="Montserrat"/>
                <a:ea typeface="Montserrat"/>
                <a:cs typeface="Montserrat"/>
                <a:sym typeface="Montserrat"/>
              </a:rPr>
              <a:t>Washington DC, USA</a:t>
            </a:r>
            <a:endParaRPr b="1" sz="2200">
              <a:solidFill>
                <a:schemeClr val="accent1"/>
              </a:solidFill>
              <a:latin typeface="Montserrat"/>
              <a:ea typeface="Montserrat"/>
              <a:cs typeface="Montserrat"/>
              <a:sym typeface="Montserrat"/>
            </a:endParaRPr>
          </a:p>
          <a:p>
            <a:pPr indent="0" lvl="0" marL="0" marR="0" rtl="0" algn="r">
              <a:lnSpc>
                <a:spcPct val="130000"/>
              </a:lnSpc>
              <a:spcBef>
                <a:spcPts val="0"/>
              </a:spcBef>
              <a:spcAft>
                <a:spcPts val="0"/>
              </a:spcAft>
              <a:buNone/>
            </a:pPr>
            <a:r>
              <a:rPr b="1" lang="en-GB" sz="2200">
                <a:solidFill>
                  <a:schemeClr val="accent1"/>
                </a:solidFill>
                <a:latin typeface="Montserrat"/>
                <a:ea typeface="Montserrat"/>
                <a:cs typeface="Montserrat"/>
                <a:sym typeface="Montserrat"/>
              </a:rPr>
              <a:t>8-10 September, 2026</a:t>
            </a:r>
            <a:endParaRPr b="1" i="0" sz="2200" u="none" cap="none" strike="noStrike">
              <a:solidFill>
                <a:schemeClr val="accent1"/>
              </a:solidFill>
              <a:latin typeface="Montserrat"/>
              <a:ea typeface="Montserrat"/>
              <a:cs typeface="Montserrat"/>
              <a:sym typeface="Montserrat"/>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7" name="Shape 437"/>
        <p:cNvGrpSpPr/>
        <p:nvPr/>
      </p:nvGrpSpPr>
      <p:grpSpPr>
        <a:xfrm>
          <a:off x="0" y="0"/>
          <a:ext cx="0" cy="0"/>
          <a:chOff x="0" y="0"/>
          <a:chExt cx="0" cy="0"/>
        </a:xfrm>
      </p:grpSpPr>
      <p:sp>
        <p:nvSpPr>
          <p:cNvPr id="438" name="Google Shape;438;p44"/>
          <p:cNvSpPr txBox="1"/>
          <p:nvPr/>
        </p:nvSpPr>
        <p:spPr>
          <a:xfrm>
            <a:off x="182880" y="182880"/>
            <a:ext cx="9144000" cy="523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GB" sz="2800" u="none" cap="none" strike="noStrike">
                <a:solidFill>
                  <a:srgbClr val="FFFFFF"/>
                </a:solidFill>
                <a:latin typeface="Calibri"/>
                <a:ea typeface="Calibri"/>
                <a:cs typeface="Calibri"/>
                <a:sym typeface="Calibri"/>
              </a:rPr>
              <a:t>Best Practice Guidance: Purpose &amp; Scope</a:t>
            </a:r>
            <a:endParaRPr/>
          </a:p>
        </p:txBody>
      </p:sp>
      <p:sp>
        <p:nvSpPr>
          <p:cNvPr id="439" name="Google Shape;439;p44"/>
          <p:cNvSpPr/>
          <p:nvPr/>
        </p:nvSpPr>
        <p:spPr>
          <a:xfrm>
            <a:off x="274320" y="1097280"/>
            <a:ext cx="3749100" cy="4755000"/>
          </a:xfrm>
          <a:prstGeom prst="roundRect">
            <a:avLst>
              <a:gd fmla="val 2000" name="adj"/>
            </a:avLst>
          </a:prstGeom>
          <a:solidFill>
            <a:srgbClr val="F2F7FB"/>
          </a:solidFill>
          <a:ln>
            <a:noFill/>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440" name="Google Shape;440;p44"/>
          <p:cNvSpPr/>
          <p:nvPr/>
        </p:nvSpPr>
        <p:spPr>
          <a:xfrm>
            <a:off x="274320" y="1097280"/>
            <a:ext cx="3749100" cy="54900"/>
          </a:xfrm>
          <a:prstGeom prst="rect">
            <a:avLst/>
          </a:prstGeom>
          <a:solidFill>
            <a:srgbClr val="2E75B6"/>
          </a:solidFill>
          <a:ln>
            <a:noFill/>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441" name="Google Shape;441;p44"/>
          <p:cNvSpPr txBox="1"/>
          <p:nvPr/>
        </p:nvSpPr>
        <p:spPr>
          <a:xfrm>
            <a:off x="457200" y="1280160"/>
            <a:ext cx="3383400" cy="430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GB" sz="2200" u="none" cap="none" strike="noStrike">
                <a:solidFill>
                  <a:srgbClr val="1F4E79"/>
                </a:solidFill>
                <a:latin typeface="Calibri"/>
                <a:ea typeface="Calibri"/>
                <a:cs typeface="Calibri"/>
                <a:sym typeface="Calibri"/>
              </a:rPr>
              <a:t>What This Document Is</a:t>
            </a:r>
            <a:endParaRPr/>
          </a:p>
        </p:txBody>
      </p:sp>
      <p:sp>
        <p:nvSpPr>
          <p:cNvPr id="442" name="Google Shape;442;p44"/>
          <p:cNvSpPr txBox="1"/>
          <p:nvPr/>
        </p:nvSpPr>
        <p:spPr>
          <a:xfrm>
            <a:off x="457200" y="1737360"/>
            <a:ext cx="3383400" cy="3889200"/>
          </a:xfrm>
          <a:prstGeom prst="rect">
            <a:avLst/>
          </a:prstGeom>
          <a:noFill/>
          <a:ln>
            <a:noFill/>
          </a:ln>
        </p:spPr>
        <p:txBody>
          <a:bodyPr anchorCtr="0" anchor="t" bIns="45700" lIns="91425" spcFirstLastPara="1" rIns="91425" wrap="square" tIns="45700">
            <a:spAutoFit/>
          </a:bodyPr>
          <a:lstStyle/>
          <a:p>
            <a:pPr indent="-174625" lvl="0" marL="174625" marR="0" rtl="0" algn="l">
              <a:lnSpc>
                <a:spcPct val="100000"/>
              </a:lnSpc>
              <a:spcBef>
                <a:spcPts val="0"/>
              </a:spcBef>
              <a:spcAft>
                <a:spcPts val="0"/>
              </a:spcAft>
              <a:buClr>
                <a:srgbClr val="000000"/>
              </a:buClr>
              <a:buSzPts val="2000"/>
              <a:buFont typeface="Arial"/>
              <a:buChar char="•"/>
            </a:pPr>
            <a:r>
              <a:rPr b="0" i="0" lang="en-GB" sz="2000" u="none" cap="none" strike="noStrike">
                <a:solidFill>
                  <a:srgbClr val="333333"/>
                </a:solidFill>
                <a:latin typeface="Calibri"/>
                <a:ea typeface="Calibri"/>
                <a:cs typeface="Calibri"/>
                <a:sym typeface="Calibri"/>
              </a:rPr>
              <a:t>Community-driven best practice guide for combining optical, SAR, passive microwave, altimetry, and gravity data for water applications</a:t>
            </a:r>
            <a:endParaRPr/>
          </a:p>
          <a:p>
            <a:pPr indent="-174625" lvl="0" marL="174625" marR="0" rtl="0" algn="l">
              <a:lnSpc>
                <a:spcPct val="100000"/>
              </a:lnSpc>
              <a:spcBef>
                <a:spcPts val="400"/>
              </a:spcBef>
              <a:spcAft>
                <a:spcPts val="0"/>
              </a:spcAft>
              <a:buClr>
                <a:srgbClr val="000000"/>
              </a:buClr>
              <a:buSzPts val="2000"/>
              <a:buFont typeface="Arial"/>
              <a:buChar char="•"/>
            </a:pPr>
            <a:r>
              <a:rPr b="0" i="0" lang="en-GB" sz="2000" u="none" cap="none" strike="noStrike">
                <a:solidFill>
                  <a:srgbClr val="333333"/>
                </a:solidFill>
                <a:latin typeface="Calibri"/>
                <a:ea typeface="Calibri"/>
                <a:cs typeface="Calibri"/>
                <a:sym typeface="Calibri"/>
              </a:rPr>
              <a:t>A living resource hosted on GitHub, contributable by all CEOS agencies</a:t>
            </a:r>
            <a:endParaRPr/>
          </a:p>
          <a:p>
            <a:pPr indent="-174625" lvl="0" marL="174625" marR="0" rtl="0" algn="l">
              <a:lnSpc>
                <a:spcPct val="100000"/>
              </a:lnSpc>
              <a:spcBef>
                <a:spcPts val="400"/>
              </a:spcBef>
              <a:spcAft>
                <a:spcPts val="0"/>
              </a:spcAft>
              <a:buClr>
                <a:srgbClr val="000000"/>
              </a:buClr>
              <a:buSzPts val="2000"/>
              <a:buFont typeface="Arial"/>
              <a:buChar char="•"/>
            </a:pPr>
            <a:r>
              <a:rPr b="0" i="0" lang="en-GB" sz="2000" u="none" cap="none" strike="noStrike">
                <a:solidFill>
                  <a:srgbClr val="333333"/>
                </a:solidFill>
                <a:latin typeface="Calibri"/>
                <a:ea typeface="Calibri"/>
                <a:cs typeface="Calibri"/>
                <a:sym typeface="Calibri"/>
              </a:rPr>
              <a:t>Covers the land-to-ocean continuum: availability, use, extremes, quality</a:t>
            </a:r>
            <a:endParaRPr/>
          </a:p>
        </p:txBody>
      </p:sp>
      <p:sp>
        <p:nvSpPr>
          <p:cNvPr id="443" name="Google Shape;443;p44"/>
          <p:cNvSpPr/>
          <p:nvPr/>
        </p:nvSpPr>
        <p:spPr>
          <a:xfrm>
            <a:off x="4206240" y="1097280"/>
            <a:ext cx="3749100" cy="4755000"/>
          </a:xfrm>
          <a:prstGeom prst="roundRect">
            <a:avLst>
              <a:gd fmla="val 2000" name="adj"/>
            </a:avLst>
          </a:prstGeom>
          <a:solidFill>
            <a:srgbClr val="EBF7F0"/>
          </a:solidFill>
          <a:ln>
            <a:noFill/>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444" name="Google Shape;444;p44"/>
          <p:cNvSpPr/>
          <p:nvPr/>
        </p:nvSpPr>
        <p:spPr>
          <a:xfrm>
            <a:off x="4206240" y="1097280"/>
            <a:ext cx="3749100" cy="54900"/>
          </a:xfrm>
          <a:prstGeom prst="rect">
            <a:avLst/>
          </a:prstGeom>
          <a:solidFill>
            <a:srgbClr val="27AE60"/>
          </a:solidFill>
          <a:ln>
            <a:noFill/>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445" name="Google Shape;445;p44"/>
          <p:cNvSpPr txBox="1"/>
          <p:nvPr/>
        </p:nvSpPr>
        <p:spPr>
          <a:xfrm>
            <a:off x="4389120" y="1280160"/>
            <a:ext cx="3383400" cy="430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GB" sz="2200" u="none" cap="none" strike="noStrike">
                <a:solidFill>
                  <a:srgbClr val="1F4E79"/>
                </a:solidFill>
                <a:latin typeface="Calibri"/>
                <a:ea typeface="Calibri"/>
                <a:cs typeface="Calibri"/>
                <a:sym typeface="Calibri"/>
              </a:rPr>
              <a:t>Who It Serves</a:t>
            </a:r>
            <a:endParaRPr/>
          </a:p>
        </p:txBody>
      </p:sp>
      <p:sp>
        <p:nvSpPr>
          <p:cNvPr id="446" name="Google Shape;446;p44"/>
          <p:cNvSpPr txBox="1"/>
          <p:nvPr/>
        </p:nvSpPr>
        <p:spPr>
          <a:xfrm>
            <a:off x="4389120" y="1737360"/>
            <a:ext cx="3383400" cy="4248300"/>
          </a:xfrm>
          <a:prstGeom prst="rect">
            <a:avLst/>
          </a:prstGeom>
          <a:noFill/>
          <a:ln>
            <a:noFill/>
          </a:ln>
        </p:spPr>
        <p:txBody>
          <a:bodyPr anchorCtr="0" anchor="t" bIns="45700" lIns="91425" spcFirstLastPara="1" rIns="91425" wrap="square" tIns="45700">
            <a:spAutoFit/>
          </a:bodyPr>
          <a:lstStyle/>
          <a:p>
            <a:pPr indent="-174625" lvl="0" marL="174625" marR="0" rtl="0" algn="l">
              <a:lnSpc>
                <a:spcPct val="100000"/>
              </a:lnSpc>
              <a:spcBef>
                <a:spcPts val="0"/>
              </a:spcBef>
              <a:spcAft>
                <a:spcPts val="0"/>
              </a:spcAft>
              <a:buClr>
                <a:srgbClr val="000000"/>
              </a:buClr>
              <a:buSzPts val="2000"/>
              <a:buFont typeface="Arial"/>
              <a:buChar char="•"/>
            </a:pPr>
            <a:r>
              <a:rPr b="0" i="0" lang="en-GB" sz="2000" u="none" cap="none" strike="noStrike">
                <a:solidFill>
                  <a:srgbClr val="333333"/>
                </a:solidFill>
                <a:latin typeface="Calibri"/>
                <a:ea typeface="Calibri"/>
                <a:cs typeface="Calibri"/>
                <a:sym typeface="Calibri"/>
              </a:rPr>
              <a:t>Scientists and practitioners needing guidance on multi-sensor integration</a:t>
            </a:r>
            <a:endParaRPr/>
          </a:p>
          <a:p>
            <a:pPr indent="-174625" lvl="0" marL="174625" marR="0" rtl="0" algn="l">
              <a:lnSpc>
                <a:spcPct val="100000"/>
              </a:lnSpc>
              <a:spcBef>
                <a:spcPts val="400"/>
              </a:spcBef>
              <a:spcAft>
                <a:spcPts val="0"/>
              </a:spcAft>
              <a:buClr>
                <a:srgbClr val="000000"/>
              </a:buClr>
              <a:buSzPts val="2000"/>
              <a:buFont typeface="Arial"/>
              <a:buChar char="•"/>
            </a:pPr>
            <a:r>
              <a:rPr b="0" i="0" lang="en-GB" sz="2000" u="none" cap="none" strike="noStrike">
                <a:solidFill>
                  <a:srgbClr val="333333"/>
                </a:solidFill>
                <a:latin typeface="Calibri"/>
                <a:ea typeface="Calibri"/>
                <a:cs typeface="Calibri"/>
                <a:sym typeface="Calibri"/>
              </a:rPr>
              <a:t>Proposal writers and early-career researchers designing multi-mission studies</a:t>
            </a:r>
            <a:endParaRPr/>
          </a:p>
          <a:p>
            <a:pPr indent="-174625" lvl="0" marL="174625" marR="0" rtl="0" algn="l">
              <a:lnSpc>
                <a:spcPct val="100000"/>
              </a:lnSpc>
              <a:spcBef>
                <a:spcPts val="400"/>
              </a:spcBef>
              <a:spcAft>
                <a:spcPts val="0"/>
              </a:spcAft>
              <a:buClr>
                <a:srgbClr val="000000"/>
              </a:buClr>
              <a:buSzPts val="2000"/>
              <a:buFont typeface="Arial"/>
              <a:buChar char="•"/>
            </a:pPr>
            <a:r>
              <a:rPr b="0" i="0" lang="en-GB" sz="2000" u="none" cap="none" strike="noStrike">
                <a:solidFill>
                  <a:srgbClr val="333333"/>
                </a:solidFill>
                <a:latin typeface="Calibri"/>
                <a:ea typeface="Calibri"/>
                <a:cs typeface="Calibri"/>
                <a:sym typeface="Calibri"/>
              </a:rPr>
              <a:t>CEOS agencies planning missions and assessing CEOS-ARD compliance</a:t>
            </a:r>
            <a:endParaRPr/>
          </a:p>
          <a:p>
            <a:pPr indent="-174625" lvl="0" marL="174625" marR="0" rtl="0" algn="l">
              <a:lnSpc>
                <a:spcPct val="100000"/>
              </a:lnSpc>
              <a:spcBef>
                <a:spcPts val="400"/>
              </a:spcBef>
              <a:spcAft>
                <a:spcPts val="0"/>
              </a:spcAft>
              <a:buClr>
                <a:srgbClr val="000000"/>
              </a:buClr>
              <a:buSzPts val="2000"/>
              <a:buFont typeface="Arial"/>
              <a:buChar char="•"/>
            </a:pPr>
            <a:r>
              <a:rPr b="0" i="0" lang="en-GB" sz="2000" u="none" cap="none" strike="noStrike">
                <a:solidFill>
                  <a:srgbClr val="333333"/>
                </a:solidFill>
                <a:latin typeface="Calibri"/>
                <a:ea typeface="Calibri"/>
                <a:cs typeface="Calibri"/>
                <a:sym typeface="Calibri"/>
              </a:rPr>
              <a:t>Water managers seeking actionable satellite-derived information</a:t>
            </a:r>
            <a:endParaRPr/>
          </a:p>
        </p:txBody>
      </p:sp>
      <p:sp>
        <p:nvSpPr>
          <p:cNvPr id="447" name="Google Shape;447;p44"/>
          <p:cNvSpPr/>
          <p:nvPr/>
        </p:nvSpPr>
        <p:spPr>
          <a:xfrm>
            <a:off x="8138160" y="1097280"/>
            <a:ext cx="3749100" cy="4755000"/>
          </a:xfrm>
          <a:prstGeom prst="roundRect">
            <a:avLst>
              <a:gd fmla="val 2000" name="adj"/>
            </a:avLst>
          </a:prstGeom>
          <a:solidFill>
            <a:srgbClr val="FDF6E8"/>
          </a:solidFill>
          <a:ln>
            <a:noFill/>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448" name="Google Shape;448;p44"/>
          <p:cNvSpPr/>
          <p:nvPr/>
        </p:nvSpPr>
        <p:spPr>
          <a:xfrm>
            <a:off x="8138160" y="1097280"/>
            <a:ext cx="3749100" cy="54900"/>
          </a:xfrm>
          <a:prstGeom prst="rect">
            <a:avLst/>
          </a:prstGeom>
          <a:solidFill>
            <a:srgbClr val="D4A017"/>
          </a:solidFill>
          <a:ln>
            <a:noFill/>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449" name="Google Shape;449;p44"/>
          <p:cNvSpPr txBox="1"/>
          <p:nvPr/>
        </p:nvSpPr>
        <p:spPr>
          <a:xfrm>
            <a:off x="8321040" y="1280160"/>
            <a:ext cx="3383400" cy="430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GB" sz="2200" u="none" cap="none" strike="noStrike">
                <a:solidFill>
                  <a:srgbClr val="1F4E79"/>
                </a:solidFill>
                <a:latin typeface="Calibri"/>
                <a:ea typeface="Calibri"/>
                <a:cs typeface="Calibri"/>
                <a:sym typeface="Calibri"/>
              </a:rPr>
              <a:t>Why Now</a:t>
            </a:r>
            <a:endParaRPr/>
          </a:p>
        </p:txBody>
      </p:sp>
      <p:sp>
        <p:nvSpPr>
          <p:cNvPr id="450" name="Google Shape;450;p44"/>
          <p:cNvSpPr txBox="1"/>
          <p:nvPr/>
        </p:nvSpPr>
        <p:spPr>
          <a:xfrm>
            <a:off x="8321040" y="1737360"/>
            <a:ext cx="3383400" cy="3581400"/>
          </a:xfrm>
          <a:prstGeom prst="rect">
            <a:avLst/>
          </a:prstGeom>
          <a:noFill/>
          <a:ln>
            <a:noFill/>
          </a:ln>
        </p:spPr>
        <p:txBody>
          <a:bodyPr anchorCtr="0" anchor="t" bIns="45700" lIns="91425" spcFirstLastPara="1" rIns="91425" wrap="square" tIns="45700">
            <a:spAutoFit/>
          </a:bodyPr>
          <a:lstStyle/>
          <a:p>
            <a:pPr indent="-174625" lvl="0" marL="174625" marR="0" rtl="0" algn="l">
              <a:lnSpc>
                <a:spcPct val="100000"/>
              </a:lnSpc>
              <a:spcBef>
                <a:spcPts val="0"/>
              </a:spcBef>
              <a:spcAft>
                <a:spcPts val="0"/>
              </a:spcAft>
              <a:buClr>
                <a:srgbClr val="000000"/>
              </a:buClr>
              <a:buSzPts val="2000"/>
              <a:buFont typeface="Arial"/>
              <a:buChar char="•"/>
            </a:pPr>
            <a:r>
              <a:rPr b="0" i="0" lang="en-GB" sz="2000" u="none" cap="none" strike="noStrike">
                <a:solidFill>
                  <a:srgbClr val="333333"/>
                </a:solidFill>
                <a:latin typeface="Calibri"/>
                <a:ea typeface="Calibri"/>
                <a:cs typeface="Calibri"/>
                <a:sym typeface="Calibri"/>
              </a:rPr>
              <a:t>Since 2015: </a:t>
            </a:r>
            <a:r>
              <a:rPr lang="en-GB" sz="2000">
                <a:solidFill>
                  <a:srgbClr val="333333"/>
                </a:solidFill>
                <a:latin typeface="Calibri"/>
                <a:ea typeface="Calibri"/>
                <a:cs typeface="Calibri"/>
                <a:sym typeface="Calibri"/>
              </a:rPr>
              <a:t>a new generation of water-relevant missions has launched across the intergovernmental and commercial space sectors</a:t>
            </a:r>
            <a:endParaRPr/>
          </a:p>
          <a:p>
            <a:pPr indent="-174625" lvl="0" marL="174625" marR="0" rtl="0" algn="l">
              <a:lnSpc>
                <a:spcPct val="100000"/>
              </a:lnSpc>
              <a:spcBef>
                <a:spcPts val="400"/>
              </a:spcBef>
              <a:spcAft>
                <a:spcPts val="0"/>
              </a:spcAft>
              <a:buClr>
                <a:srgbClr val="000000"/>
              </a:buClr>
              <a:buSzPts val="2000"/>
              <a:buFont typeface="Arial"/>
              <a:buChar char="•"/>
            </a:pPr>
            <a:r>
              <a:rPr lang="en-GB" sz="2000">
                <a:solidFill>
                  <a:srgbClr val="333333"/>
                </a:solidFill>
                <a:latin typeface="Calibri"/>
                <a:ea typeface="Calibri"/>
                <a:cs typeface="Calibri"/>
                <a:sym typeface="Calibri"/>
              </a:rPr>
              <a:t>New</a:t>
            </a:r>
            <a:r>
              <a:rPr b="0" i="0" lang="en-GB" sz="2000" u="none" cap="none" strike="noStrike">
                <a:solidFill>
                  <a:srgbClr val="333333"/>
                </a:solidFill>
                <a:latin typeface="Calibri"/>
                <a:ea typeface="Calibri"/>
                <a:cs typeface="Calibri"/>
                <a:sym typeface="Calibri"/>
              </a:rPr>
              <a:t> </a:t>
            </a:r>
            <a:r>
              <a:rPr lang="en-GB" sz="2000">
                <a:solidFill>
                  <a:srgbClr val="333333"/>
                </a:solidFill>
                <a:latin typeface="Calibri"/>
                <a:ea typeface="Calibri"/>
                <a:cs typeface="Calibri"/>
                <a:sym typeface="Calibri"/>
              </a:rPr>
              <a:t>EO is available. </a:t>
            </a:r>
            <a:r>
              <a:rPr b="0" i="0" lang="en-GB" sz="2000" u="none" cap="none" strike="noStrike">
                <a:solidFill>
                  <a:srgbClr val="333333"/>
                </a:solidFill>
                <a:latin typeface="Calibri"/>
                <a:ea typeface="Calibri"/>
                <a:cs typeface="Calibri"/>
                <a:sym typeface="Calibri"/>
              </a:rPr>
              <a:t>The integration guidance did not follow.</a:t>
            </a:r>
            <a:endParaRPr/>
          </a:p>
          <a:p>
            <a:pPr indent="-174625" lvl="0" marL="174625" marR="0" rtl="0" algn="l">
              <a:lnSpc>
                <a:spcPct val="100000"/>
              </a:lnSpc>
              <a:spcBef>
                <a:spcPts val="400"/>
              </a:spcBef>
              <a:spcAft>
                <a:spcPts val="0"/>
              </a:spcAft>
              <a:buClr>
                <a:srgbClr val="000000"/>
              </a:buClr>
              <a:buSzPts val="2000"/>
              <a:buFont typeface="Arial"/>
              <a:buChar char="•"/>
            </a:pPr>
            <a:r>
              <a:rPr b="0" i="0" lang="en-GB" sz="2000" u="none" cap="none" strike="noStrike">
                <a:solidFill>
                  <a:srgbClr val="333333"/>
                </a:solidFill>
                <a:latin typeface="Calibri"/>
                <a:ea typeface="Calibri"/>
                <a:cs typeface="Calibri"/>
                <a:sym typeface="Calibri"/>
              </a:rPr>
              <a:t>This document fills the gap between available missions and practical applications</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4" name="Shape 454"/>
        <p:cNvGrpSpPr/>
        <p:nvPr/>
      </p:nvGrpSpPr>
      <p:grpSpPr>
        <a:xfrm>
          <a:off x="0" y="0"/>
          <a:ext cx="0" cy="0"/>
          <a:chOff x="0" y="0"/>
          <a:chExt cx="0" cy="0"/>
        </a:xfrm>
      </p:grpSpPr>
      <p:pic>
        <p:nvPicPr>
          <p:cNvPr id="455" name="Google Shape;455;p45"/>
          <p:cNvPicPr preferRelativeResize="0"/>
          <p:nvPr/>
        </p:nvPicPr>
        <p:blipFill>
          <a:blip r:embed="rId3">
            <a:alphaModFix/>
          </a:blip>
          <a:stretch>
            <a:fillRect/>
          </a:stretch>
        </p:blipFill>
        <p:spPr>
          <a:xfrm>
            <a:off x="38513" y="146275"/>
            <a:ext cx="12114975" cy="5691949"/>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9" name="Shape 459"/>
        <p:cNvGrpSpPr/>
        <p:nvPr/>
      </p:nvGrpSpPr>
      <p:grpSpPr>
        <a:xfrm>
          <a:off x="0" y="0"/>
          <a:ext cx="0" cy="0"/>
          <a:chOff x="0" y="0"/>
          <a:chExt cx="0" cy="0"/>
        </a:xfrm>
      </p:grpSpPr>
      <p:pic>
        <p:nvPicPr>
          <p:cNvPr id="460" name="Google Shape;460;p46"/>
          <p:cNvPicPr preferRelativeResize="0"/>
          <p:nvPr/>
        </p:nvPicPr>
        <p:blipFill>
          <a:blip r:embed="rId3">
            <a:alphaModFix/>
          </a:blip>
          <a:stretch>
            <a:fillRect/>
          </a:stretch>
        </p:blipFill>
        <p:spPr>
          <a:xfrm>
            <a:off x="89600" y="90050"/>
            <a:ext cx="12897900" cy="5586124"/>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4" name="Shape 464"/>
        <p:cNvGrpSpPr/>
        <p:nvPr/>
      </p:nvGrpSpPr>
      <p:grpSpPr>
        <a:xfrm>
          <a:off x="0" y="0"/>
          <a:ext cx="0" cy="0"/>
          <a:chOff x="0" y="0"/>
          <a:chExt cx="0" cy="0"/>
        </a:xfrm>
      </p:grpSpPr>
      <p:sp>
        <p:nvSpPr>
          <p:cNvPr id="465" name="Google Shape;465;p47"/>
          <p:cNvSpPr txBox="1"/>
          <p:nvPr>
            <p:ph idx="1" type="body"/>
          </p:nvPr>
        </p:nvSpPr>
        <p:spPr>
          <a:xfrm>
            <a:off x="244825" y="1280625"/>
            <a:ext cx="7119300" cy="4662900"/>
          </a:xfrm>
          <a:prstGeom prst="rect">
            <a:avLst/>
          </a:prstGeom>
        </p:spPr>
        <p:txBody>
          <a:bodyPr anchorCtr="0" anchor="t" bIns="45700" lIns="91425" spcFirstLastPara="1" rIns="91425" wrap="square" tIns="45700">
            <a:noAutofit/>
          </a:bodyPr>
          <a:lstStyle/>
          <a:p>
            <a:pPr indent="0" lvl="0" marL="0" rtl="0" algn="l">
              <a:spcBef>
                <a:spcPts val="1000"/>
              </a:spcBef>
              <a:spcAft>
                <a:spcPts val="0"/>
              </a:spcAft>
              <a:buNone/>
            </a:pPr>
            <a:r>
              <a:rPr b="1" lang="en-GB" sz="1800"/>
              <a:t>What we have done</a:t>
            </a:r>
            <a:endParaRPr b="1" sz="1800"/>
          </a:p>
          <a:p>
            <a:pPr indent="-342900" lvl="0" marL="457200" rtl="0" algn="l">
              <a:lnSpc>
                <a:spcPct val="115000"/>
              </a:lnSpc>
              <a:spcBef>
                <a:spcPts val="0"/>
              </a:spcBef>
              <a:spcAft>
                <a:spcPts val="0"/>
              </a:spcAft>
              <a:buClr>
                <a:srgbClr val="333333"/>
              </a:buClr>
              <a:buSzPts val="1800"/>
              <a:buFont typeface="Calibri"/>
              <a:buChar char="❖"/>
            </a:pPr>
            <a:r>
              <a:rPr lang="en-GB" sz="1800">
                <a:solidFill>
                  <a:srgbClr val="333333"/>
                </a:solidFill>
                <a:latin typeface="Calibri"/>
                <a:ea typeface="Calibri"/>
                <a:cs typeface="Calibri"/>
                <a:sym typeface="Calibri"/>
              </a:rPr>
              <a:t>Drafted societal challenges section for Water Quality (Section 3C)</a:t>
            </a:r>
            <a:endParaRPr sz="1800">
              <a:solidFill>
                <a:srgbClr val="333333"/>
              </a:solidFill>
              <a:latin typeface="Calibri"/>
              <a:ea typeface="Calibri"/>
              <a:cs typeface="Calibri"/>
              <a:sym typeface="Calibri"/>
            </a:endParaRPr>
          </a:p>
          <a:p>
            <a:pPr indent="-342900" lvl="0" marL="457200" rtl="0" algn="l">
              <a:lnSpc>
                <a:spcPct val="115000"/>
              </a:lnSpc>
              <a:spcBef>
                <a:spcPts val="0"/>
              </a:spcBef>
              <a:spcAft>
                <a:spcPts val="0"/>
              </a:spcAft>
              <a:buClr>
                <a:srgbClr val="333333"/>
              </a:buClr>
              <a:buSzPts val="1800"/>
              <a:buFont typeface="Calibri"/>
              <a:buChar char="❖"/>
            </a:pPr>
            <a:r>
              <a:rPr lang="en-GB" sz="1800">
                <a:solidFill>
                  <a:srgbClr val="333333"/>
                </a:solidFill>
                <a:latin typeface="Calibri"/>
                <a:ea typeface="Calibri"/>
                <a:cs typeface="Calibri"/>
                <a:sym typeface="Calibri"/>
              </a:rPr>
              <a:t>Created and distributed two Google Forms to the CEOS community: Integration Examples and Societal Challenge Input</a:t>
            </a:r>
            <a:endParaRPr sz="1800">
              <a:solidFill>
                <a:srgbClr val="333333"/>
              </a:solidFill>
              <a:latin typeface="Calibri"/>
              <a:ea typeface="Calibri"/>
              <a:cs typeface="Calibri"/>
              <a:sym typeface="Calibri"/>
            </a:endParaRPr>
          </a:p>
          <a:p>
            <a:pPr indent="-342900" lvl="0" marL="457200" rtl="0" algn="l">
              <a:lnSpc>
                <a:spcPct val="115000"/>
              </a:lnSpc>
              <a:spcBef>
                <a:spcPts val="0"/>
              </a:spcBef>
              <a:spcAft>
                <a:spcPts val="0"/>
              </a:spcAft>
              <a:buClr>
                <a:srgbClr val="333333"/>
              </a:buClr>
              <a:buSzPts val="1800"/>
              <a:buFont typeface="Calibri"/>
              <a:buChar char="❖"/>
            </a:pPr>
            <a:r>
              <a:rPr lang="en-GB" sz="1800">
                <a:solidFill>
                  <a:srgbClr val="333333"/>
                </a:solidFill>
                <a:latin typeface="Calibri"/>
                <a:ea typeface="Calibri"/>
                <a:cs typeface="Calibri"/>
                <a:sym typeface="Calibri"/>
              </a:rPr>
              <a:t>Established GitHub repository at github.com/ceos-org/water-multisensor-best-practice</a:t>
            </a:r>
            <a:endParaRPr sz="1800">
              <a:solidFill>
                <a:srgbClr val="333333"/>
              </a:solidFill>
              <a:latin typeface="Calibri"/>
              <a:ea typeface="Calibri"/>
              <a:cs typeface="Calibri"/>
              <a:sym typeface="Calibri"/>
            </a:endParaRPr>
          </a:p>
          <a:p>
            <a:pPr indent="-342900" lvl="0" marL="457200" rtl="0" algn="l">
              <a:lnSpc>
                <a:spcPct val="115000"/>
              </a:lnSpc>
              <a:spcBef>
                <a:spcPts val="0"/>
              </a:spcBef>
              <a:spcAft>
                <a:spcPts val="0"/>
              </a:spcAft>
              <a:buClr>
                <a:srgbClr val="333333"/>
              </a:buClr>
              <a:buSzPts val="1800"/>
              <a:buFont typeface="Calibri"/>
              <a:buChar char="❖"/>
            </a:pPr>
            <a:r>
              <a:rPr lang="en-GB" sz="1800">
                <a:solidFill>
                  <a:srgbClr val="333333"/>
                </a:solidFill>
                <a:latin typeface="Calibri"/>
                <a:ea typeface="Calibri"/>
                <a:cs typeface="Calibri"/>
                <a:sym typeface="Calibri"/>
              </a:rPr>
              <a:t>Received 6 integration examples from 5 organizations (NOAA, ISRO, NERSC, CSIRO, CNES, Geoscience Australia) across 4 countries</a:t>
            </a:r>
            <a:endParaRPr b="1" sz="1800"/>
          </a:p>
          <a:p>
            <a:pPr indent="0" lvl="0" marL="0" rtl="0" algn="l">
              <a:spcBef>
                <a:spcPts val="1000"/>
              </a:spcBef>
              <a:spcAft>
                <a:spcPts val="0"/>
              </a:spcAft>
              <a:buNone/>
            </a:pPr>
            <a:r>
              <a:rPr b="1" lang="en-GB" sz="1800"/>
              <a:t>What We Still Need</a:t>
            </a:r>
            <a:endParaRPr b="1" sz="1800"/>
          </a:p>
          <a:p>
            <a:pPr indent="-342900" lvl="0" marL="457200" rtl="0" algn="l">
              <a:lnSpc>
                <a:spcPct val="115000"/>
              </a:lnSpc>
              <a:spcBef>
                <a:spcPts val="0"/>
              </a:spcBef>
              <a:spcAft>
                <a:spcPts val="0"/>
              </a:spcAft>
              <a:buClr>
                <a:srgbClr val="333333"/>
              </a:buClr>
              <a:buSzPts val="1800"/>
              <a:buFont typeface="Calibri"/>
              <a:buChar char="❖"/>
            </a:pPr>
            <a:r>
              <a:rPr lang="en-GB" sz="1800">
                <a:solidFill>
                  <a:srgbClr val="333333"/>
                </a:solidFill>
                <a:latin typeface="Calibri"/>
                <a:ea typeface="Calibri"/>
                <a:cs typeface="Calibri"/>
                <a:sym typeface="Calibri"/>
              </a:rPr>
              <a:t>Additional integration examples, especially for Water Use (0 submissions so far)</a:t>
            </a:r>
            <a:endParaRPr sz="1800">
              <a:solidFill>
                <a:srgbClr val="333333"/>
              </a:solidFill>
              <a:latin typeface="Calibri"/>
              <a:ea typeface="Calibri"/>
              <a:cs typeface="Calibri"/>
              <a:sym typeface="Calibri"/>
            </a:endParaRPr>
          </a:p>
          <a:p>
            <a:pPr indent="-342900" lvl="0" marL="457200" rtl="0" algn="l">
              <a:lnSpc>
                <a:spcPct val="115000"/>
              </a:lnSpc>
              <a:spcBef>
                <a:spcPts val="0"/>
              </a:spcBef>
              <a:spcAft>
                <a:spcPts val="0"/>
              </a:spcAft>
              <a:buClr>
                <a:srgbClr val="333333"/>
              </a:buClr>
              <a:buSzPts val="1800"/>
              <a:buFont typeface="Calibri"/>
              <a:buChar char="❖"/>
            </a:pPr>
            <a:r>
              <a:rPr lang="en-GB" sz="1800">
                <a:solidFill>
                  <a:srgbClr val="333333"/>
                </a:solidFill>
                <a:latin typeface="Calibri"/>
                <a:ea typeface="Calibri"/>
                <a:cs typeface="Calibri"/>
                <a:sym typeface="Calibri"/>
              </a:rPr>
              <a:t>Complete societal challenges for Water Availability and Water Extremes</a:t>
            </a:r>
            <a:endParaRPr sz="1800">
              <a:solidFill>
                <a:srgbClr val="333333"/>
              </a:solidFill>
              <a:latin typeface="Calibri"/>
              <a:ea typeface="Calibri"/>
              <a:cs typeface="Calibri"/>
              <a:sym typeface="Calibri"/>
            </a:endParaRPr>
          </a:p>
          <a:p>
            <a:pPr indent="-342900" lvl="0" marL="457200" rtl="0" algn="l">
              <a:lnSpc>
                <a:spcPct val="115000"/>
              </a:lnSpc>
              <a:spcBef>
                <a:spcPts val="0"/>
              </a:spcBef>
              <a:spcAft>
                <a:spcPts val="0"/>
              </a:spcAft>
              <a:buClr>
                <a:srgbClr val="333333"/>
              </a:buClr>
              <a:buSzPts val="1800"/>
              <a:buFont typeface="Calibri"/>
              <a:buChar char="❖"/>
            </a:pPr>
            <a:r>
              <a:rPr lang="en-GB" sz="1800">
                <a:solidFill>
                  <a:srgbClr val="333333"/>
                </a:solidFill>
                <a:latin typeface="Calibri"/>
                <a:ea typeface="Calibri"/>
                <a:cs typeface="Calibri"/>
                <a:sym typeface="Calibri"/>
              </a:rPr>
              <a:t>Community review of draft sections at SIT TW</a:t>
            </a:r>
            <a:endParaRPr sz="1800">
              <a:solidFill>
                <a:srgbClr val="333333"/>
              </a:solidFill>
              <a:latin typeface="Calibri"/>
              <a:ea typeface="Calibri"/>
              <a:cs typeface="Calibri"/>
              <a:sym typeface="Calibri"/>
            </a:endParaRPr>
          </a:p>
          <a:p>
            <a:pPr indent="0" lvl="0" marL="0" rtl="0" algn="l">
              <a:spcBef>
                <a:spcPts val="1000"/>
              </a:spcBef>
              <a:spcAft>
                <a:spcPts val="0"/>
              </a:spcAft>
              <a:buNone/>
            </a:pPr>
            <a:r>
              <a:t/>
            </a:r>
            <a:endParaRPr b="1" sz="1800"/>
          </a:p>
        </p:txBody>
      </p:sp>
      <p:sp>
        <p:nvSpPr>
          <p:cNvPr id="466" name="Google Shape;466;p47"/>
          <p:cNvSpPr txBox="1"/>
          <p:nvPr>
            <p:ph type="title"/>
          </p:nvPr>
        </p:nvSpPr>
        <p:spPr>
          <a:xfrm>
            <a:off x="176048" y="175939"/>
            <a:ext cx="9387000" cy="779100"/>
          </a:xfrm>
          <a:prstGeom prst="rect">
            <a:avLst/>
          </a:prstGeom>
        </p:spPr>
        <p:txBody>
          <a:bodyPr anchorCtr="0" anchor="t" bIns="45700" lIns="91425" spcFirstLastPara="1" rIns="91425" wrap="square" tIns="45700">
            <a:noAutofit/>
          </a:bodyPr>
          <a:lstStyle/>
          <a:p>
            <a:pPr indent="0" lvl="0" marL="0" rtl="0" algn="l">
              <a:lnSpc>
                <a:spcPct val="115000"/>
              </a:lnSpc>
              <a:spcBef>
                <a:spcPts val="0"/>
              </a:spcBef>
              <a:spcAft>
                <a:spcPts val="0"/>
              </a:spcAft>
              <a:buNone/>
            </a:pPr>
            <a:r>
              <a:rPr lang="en-GB" sz="3000"/>
              <a:t>Progress Update Since SIT-41 (April 26)</a:t>
            </a:r>
            <a:endParaRPr sz="3000"/>
          </a:p>
        </p:txBody>
      </p:sp>
      <p:pic>
        <p:nvPicPr>
          <p:cNvPr id="467" name="Google Shape;467;p47" title="slide4444.png"/>
          <p:cNvPicPr preferRelativeResize="0"/>
          <p:nvPr/>
        </p:nvPicPr>
        <p:blipFill>
          <a:blip r:embed="rId3">
            <a:alphaModFix/>
          </a:blip>
          <a:stretch>
            <a:fillRect/>
          </a:stretch>
        </p:blipFill>
        <p:spPr>
          <a:xfrm>
            <a:off x="7364125" y="1107439"/>
            <a:ext cx="4523076" cy="5133303"/>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71" name="Shape 471"/>
        <p:cNvGrpSpPr/>
        <p:nvPr/>
      </p:nvGrpSpPr>
      <p:grpSpPr>
        <a:xfrm>
          <a:off x="0" y="0"/>
          <a:ext cx="0" cy="0"/>
          <a:chOff x="0" y="0"/>
          <a:chExt cx="0" cy="0"/>
        </a:xfrm>
      </p:grpSpPr>
      <p:sp>
        <p:nvSpPr>
          <p:cNvPr id="472" name="Google Shape;472;p48"/>
          <p:cNvSpPr txBox="1"/>
          <p:nvPr/>
        </p:nvSpPr>
        <p:spPr>
          <a:xfrm>
            <a:off x="182880" y="182880"/>
            <a:ext cx="9144000" cy="523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GB" sz="2800" u="none" cap="none" strike="noStrike">
                <a:solidFill>
                  <a:srgbClr val="FFFFFF"/>
                </a:solidFill>
                <a:latin typeface="Calibri"/>
                <a:ea typeface="Calibri"/>
                <a:cs typeface="Calibri"/>
                <a:sym typeface="Calibri"/>
              </a:rPr>
              <a:t>Progress Since SIT-41 (April 2026)</a:t>
            </a:r>
            <a:endParaRPr/>
          </a:p>
        </p:txBody>
      </p:sp>
      <p:sp>
        <p:nvSpPr>
          <p:cNvPr id="473" name="Google Shape;473;p48"/>
          <p:cNvSpPr/>
          <p:nvPr/>
        </p:nvSpPr>
        <p:spPr>
          <a:xfrm>
            <a:off x="274319" y="1128679"/>
            <a:ext cx="8175600" cy="3108900"/>
          </a:xfrm>
          <a:prstGeom prst="roundRect">
            <a:avLst>
              <a:gd fmla="val 2000" name="adj"/>
            </a:avLst>
          </a:prstGeom>
          <a:solidFill>
            <a:srgbClr val="F2F7FB"/>
          </a:solidFill>
          <a:ln>
            <a:noFill/>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474" name="Google Shape;474;p48"/>
          <p:cNvSpPr/>
          <p:nvPr/>
        </p:nvSpPr>
        <p:spPr>
          <a:xfrm>
            <a:off x="274320" y="1128679"/>
            <a:ext cx="8175600" cy="54900"/>
          </a:xfrm>
          <a:prstGeom prst="rect">
            <a:avLst/>
          </a:prstGeom>
          <a:solidFill>
            <a:srgbClr val="27AE60"/>
          </a:solidFill>
          <a:ln>
            <a:noFill/>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475" name="Google Shape;475;p48"/>
          <p:cNvSpPr txBox="1"/>
          <p:nvPr/>
        </p:nvSpPr>
        <p:spPr>
          <a:xfrm>
            <a:off x="457200" y="1265839"/>
            <a:ext cx="7315200" cy="430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GB" sz="2200" u="none" cap="none" strike="noStrike">
                <a:solidFill>
                  <a:srgbClr val="27AE60"/>
                </a:solidFill>
                <a:latin typeface="Calibri"/>
                <a:ea typeface="Calibri"/>
                <a:cs typeface="Calibri"/>
                <a:sym typeface="Calibri"/>
              </a:rPr>
              <a:t>What We Have Done</a:t>
            </a:r>
            <a:endParaRPr/>
          </a:p>
        </p:txBody>
      </p:sp>
      <p:sp>
        <p:nvSpPr>
          <p:cNvPr id="476" name="Google Shape;476;p48"/>
          <p:cNvSpPr txBox="1"/>
          <p:nvPr/>
        </p:nvSpPr>
        <p:spPr>
          <a:xfrm>
            <a:off x="457200" y="1723039"/>
            <a:ext cx="7315200" cy="2514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GB" sz="1800" u="none" cap="none" strike="noStrike">
                <a:solidFill>
                  <a:srgbClr val="333333"/>
                </a:solidFill>
                <a:latin typeface="Calibri"/>
                <a:ea typeface="Calibri"/>
                <a:cs typeface="Calibri"/>
                <a:sym typeface="Calibri"/>
              </a:rPr>
              <a:t>Drafted societal challenges section for Water Quality (Section 3D)</a:t>
            </a:r>
            <a:endParaRPr/>
          </a:p>
          <a:p>
            <a:pPr indent="0" lvl="0" marL="0" marR="0" rtl="0" algn="l">
              <a:lnSpc>
                <a:spcPct val="100000"/>
              </a:lnSpc>
              <a:spcBef>
                <a:spcPts val="400"/>
              </a:spcBef>
              <a:spcAft>
                <a:spcPts val="0"/>
              </a:spcAft>
              <a:buNone/>
            </a:pPr>
            <a:r>
              <a:rPr b="0" i="0" lang="en-GB" sz="1800" u="none" cap="none" strike="noStrike">
                <a:solidFill>
                  <a:srgbClr val="333333"/>
                </a:solidFill>
                <a:latin typeface="Calibri"/>
                <a:ea typeface="Calibri"/>
                <a:cs typeface="Calibri"/>
                <a:sym typeface="Calibri"/>
              </a:rPr>
              <a:t>Created and distributed two Google Forms to the CEOS community: Integration Examples and Societal Challenge Input</a:t>
            </a:r>
            <a:endParaRPr/>
          </a:p>
          <a:p>
            <a:pPr indent="0" lvl="0" marL="0" marR="0" rtl="0" algn="l">
              <a:lnSpc>
                <a:spcPct val="100000"/>
              </a:lnSpc>
              <a:spcBef>
                <a:spcPts val="400"/>
              </a:spcBef>
              <a:spcAft>
                <a:spcPts val="0"/>
              </a:spcAft>
              <a:buNone/>
            </a:pPr>
            <a:r>
              <a:rPr b="0" i="0" lang="en-GB" sz="1800" u="none" cap="none" strike="noStrike">
                <a:solidFill>
                  <a:srgbClr val="333333"/>
                </a:solidFill>
                <a:latin typeface="Calibri"/>
                <a:ea typeface="Calibri"/>
                <a:cs typeface="Calibri"/>
                <a:sym typeface="Calibri"/>
              </a:rPr>
              <a:t>Established GitHub repository at github.com/ceos-org/water-multisensor-best-practice</a:t>
            </a:r>
            <a:endParaRPr/>
          </a:p>
          <a:p>
            <a:pPr indent="0" lvl="0" marL="0" marR="0" rtl="0" algn="l">
              <a:lnSpc>
                <a:spcPct val="100000"/>
              </a:lnSpc>
              <a:spcBef>
                <a:spcPts val="400"/>
              </a:spcBef>
              <a:spcAft>
                <a:spcPts val="0"/>
              </a:spcAft>
              <a:buNone/>
            </a:pPr>
            <a:r>
              <a:rPr b="0" i="0" lang="en-GB" sz="1800" u="none" cap="none" strike="noStrike">
                <a:solidFill>
                  <a:srgbClr val="333333"/>
                </a:solidFill>
                <a:latin typeface="Calibri"/>
                <a:ea typeface="Calibri"/>
                <a:cs typeface="Calibri"/>
                <a:sym typeface="Calibri"/>
              </a:rPr>
              <a:t>Received 6 integration examples from 5 organizations (NOAA, ISRO, NERSC, CSIRO, CNES, Geoscience Australia)</a:t>
            </a:r>
            <a:endParaRPr/>
          </a:p>
          <a:p>
            <a:pPr indent="0" lvl="0" marL="0" marR="0" rtl="0" algn="l">
              <a:lnSpc>
                <a:spcPct val="100000"/>
              </a:lnSpc>
              <a:spcBef>
                <a:spcPts val="400"/>
              </a:spcBef>
              <a:spcAft>
                <a:spcPts val="0"/>
              </a:spcAft>
              <a:buNone/>
            </a:pPr>
            <a:r>
              <a:rPr b="0" i="0" lang="en-GB" sz="1800" u="none" cap="none" strike="noStrike">
                <a:solidFill>
                  <a:srgbClr val="333333"/>
                </a:solidFill>
                <a:latin typeface="Calibri"/>
                <a:ea typeface="Calibri"/>
                <a:cs typeface="Calibri"/>
                <a:sym typeface="Calibri"/>
              </a:rPr>
              <a:t>Created integration example template with submission requirements</a:t>
            </a:r>
            <a:endParaRPr/>
          </a:p>
        </p:txBody>
      </p:sp>
      <p:sp>
        <p:nvSpPr>
          <p:cNvPr id="477" name="Google Shape;477;p48"/>
          <p:cNvSpPr/>
          <p:nvPr/>
        </p:nvSpPr>
        <p:spPr>
          <a:xfrm>
            <a:off x="274320" y="4374798"/>
            <a:ext cx="8175600" cy="1851600"/>
          </a:xfrm>
          <a:prstGeom prst="roundRect">
            <a:avLst>
              <a:gd fmla="val 2000" name="adj"/>
            </a:avLst>
          </a:prstGeom>
          <a:solidFill>
            <a:srgbClr val="FDF0F0"/>
          </a:solidFill>
          <a:ln>
            <a:noFill/>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478" name="Google Shape;478;p48"/>
          <p:cNvSpPr/>
          <p:nvPr/>
        </p:nvSpPr>
        <p:spPr>
          <a:xfrm>
            <a:off x="274320" y="4374799"/>
            <a:ext cx="8175600" cy="79200"/>
          </a:xfrm>
          <a:prstGeom prst="rect">
            <a:avLst/>
          </a:prstGeom>
          <a:solidFill>
            <a:srgbClr val="E74C3C"/>
          </a:solidFill>
          <a:ln>
            <a:noFill/>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479" name="Google Shape;479;p48"/>
          <p:cNvSpPr txBox="1"/>
          <p:nvPr/>
        </p:nvSpPr>
        <p:spPr>
          <a:xfrm>
            <a:off x="457200" y="4511959"/>
            <a:ext cx="7315200" cy="430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GB" sz="2200" u="none" cap="none" strike="noStrike">
                <a:solidFill>
                  <a:srgbClr val="E74C3C"/>
                </a:solidFill>
                <a:latin typeface="Calibri"/>
                <a:ea typeface="Calibri"/>
                <a:cs typeface="Calibri"/>
                <a:sym typeface="Calibri"/>
              </a:rPr>
              <a:t>What We Still Need</a:t>
            </a:r>
            <a:endParaRPr/>
          </a:p>
        </p:txBody>
      </p:sp>
      <p:sp>
        <p:nvSpPr>
          <p:cNvPr id="480" name="Google Shape;480;p48"/>
          <p:cNvSpPr txBox="1"/>
          <p:nvPr/>
        </p:nvSpPr>
        <p:spPr>
          <a:xfrm>
            <a:off x="457200" y="4923439"/>
            <a:ext cx="7315200" cy="1303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GB" sz="1800" u="none" cap="none" strike="noStrike">
                <a:solidFill>
                  <a:srgbClr val="333333"/>
                </a:solidFill>
                <a:latin typeface="Calibri"/>
                <a:ea typeface="Calibri"/>
                <a:cs typeface="Calibri"/>
                <a:sym typeface="Calibri"/>
              </a:rPr>
              <a:t>Additional integration examples, especially for Water Use (0 submissions so far)</a:t>
            </a:r>
            <a:endParaRPr/>
          </a:p>
          <a:p>
            <a:pPr indent="0" lvl="0" marL="0" marR="0" rtl="0" algn="l">
              <a:lnSpc>
                <a:spcPct val="100000"/>
              </a:lnSpc>
              <a:spcBef>
                <a:spcPts val="400"/>
              </a:spcBef>
              <a:spcAft>
                <a:spcPts val="0"/>
              </a:spcAft>
              <a:buNone/>
            </a:pPr>
            <a:r>
              <a:rPr b="0" i="0" lang="en-GB" sz="1800" u="none" cap="none" strike="noStrike">
                <a:solidFill>
                  <a:srgbClr val="333333"/>
                </a:solidFill>
                <a:latin typeface="Calibri"/>
                <a:ea typeface="Calibri"/>
                <a:cs typeface="Calibri"/>
                <a:sym typeface="Calibri"/>
              </a:rPr>
              <a:t>Complete societal challenges for Water Availability and Water Extremes</a:t>
            </a:r>
            <a:endParaRPr/>
          </a:p>
          <a:p>
            <a:pPr indent="0" lvl="0" marL="0" marR="0" rtl="0" algn="l">
              <a:lnSpc>
                <a:spcPct val="100000"/>
              </a:lnSpc>
              <a:spcBef>
                <a:spcPts val="400"/>
              </a:spcBef>
              <a:spcAft>
                <a:spcPts val="0"/>
              </a:spcAft>
              <a:buNone/>
            </a:pPr>
            <a:r>
              <a:rPr b="0" i="0" lang="en-GB" sz="1800" u="none" cap="none" strike="noStrike">
                <a:solidFill>
                  <a:srgbClr val="333333"/>
                </a:solidFill>
                <a:latin typeface="Calibri"/>
                <a:ea typeface="Calibri"/>
                <a:cs typeface="Calibri"/>
                <a:sym typeface="Calibri"/>
              </a:rPr>
              <a:t>Community review of draft sections at SIT TW</a:t>
            </a:r>
            <a:endParaRPr/>
          </a:p>
        </p:txBody>
      </p:sp>
      <p:pic>
        <p:nvPicPr>
          <p:cNvPr descr="qr2_github.png" id="481" name="Google Shape;481;p48"/>
          <p:cNvPicPr preferRelativeResize="0"/>
          <p:nvPr/>
        </p:nvPicPr>
        <p:blipFill rotWithShape="1">
          <a:blip r:embed="rId3">
            <a:alphaModFix/>
          </a:blip>
          <a:srcRect b="0" l="0" r="0" t="0"/>
          <a:stretch/>
        </p:blipFill>
        <p:spPr>
          <a:xfrm>
            <a:off x="8961120" y="1645920"/>
            <a:ext cx="2194560" cy="2194560"/>
          </a:xfrm>
          <a:prstGeom prst="rect">
            <a:avLst/>
          </a:prstGeom>
          <a:noFill/>
          <a:ln>
            <a:noFill/>
          </a:ln>
        </p:spPr>
      </p:pic>
      <p:sp>
        <p:nvSpPr>
          <p:cNvPr id="482" name="Google Shape;482;p48"/>
          <p:cNvSpPr txBox="1"/>
          <p:nvPr/>
        </p:nvSpPr>
        <p:spPr>
          <a:xfrm>
            <a:off x="8260080" y="1221283"/>
            <a:ext cx="3474600" cy="3693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en-GB" sz="1800" u="none" cap="none" strike="noStrike">
                <a:solidFill>
                  <a:srgbClr val="1F4E79"/>
                </a:solidFill>
                <a:latin typeface="Calibri"/>
                <a:ea typeface="Calibri"/>
                <a:cs typeface="Calibri"/>
                <a:sym typeface="Calibri"/>
              </a:rPr>
              <a:t>GitHub Repository</a:t>
            </a:r>
            <a:endParaRPr/>
          </a:p>
        </p:txBody>
      </p:sp>
      <p:sp>
        <p:nvSpPr>
          <p:cNvPr id="483" name="Google Shape;483;p48"/>
          <p:cNvSpPr txBox="1"/>
          <p:nvPr/>
        </p:nvSpPr>
        <p:spPr>
          <a:xfrm>
            <a:off x="8229600" y="3931920"/>
            <a:ext cx="3840600" cy="3078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en-GB" sz="1400" u="none" cap="none" strike="noStrike">
                <a:solidFill>
                  <a:srgbClr val="666666"/>
                </a:solidFill>
                <a:latin typeface="Calibri"/>
                <a:ea typeface="Calibri"/>
                <a:cs typeface="Calibri"/>
                <a:sym typeface="Calibri"/>
              </a:rPr>
              <a:t>github.com/ceos-org</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7" name="Shape 487"/>
        <p:cNvGrpSpPr/>
        <p:nvPr/>
      </p:nvGrpSpPr>
      <p:grpSpPr>
        <a:xfrm>
          <a:off x="0" y="0"/>
          <a:ext cx="0" cy="0"/>
          <a:chOff x="0" y="0"/>
          <a:chExt cx="0" cy="0"/>
        </a:xfrm>
      </p:grpSpPr>
      <p:sp>
        <p:nvSpPr>
          <p:cNvPr id="488" name="Google Shape;488;p49"/>
          <p:cNvSpPr txBox="1"/>
          <p:nvPr/>
        </p:nvSpPr>
        <p:spPr>
          <a:xfrm>
            <a:off x="1679050" y="-589925"/>
            <a:ext cx="87129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pic>
        <p:nvPicPr>
          <p:cNvPr id="489" name="Google Shape;489;p49"/>
          <p:cNvPicPr preferRelativeResize="0"/>
          <p:nvPr/>
        </p:nvPicPr>
        <p:blipFill>
          <a:blip r:embed="rId3">
            <a:alphaModFix/>
          </a:blip>
          <a:stretch>
            <a:fillRect/>
          </a:stretch>
        </p:blipFill>
        <p:spPr>
          <a:xfrm>
            <a:off x="188390" y="0"/>
            <a:ext cx="12192000" cy="6449942"/>
          </a:xfrm>
          <a:prstGeom prst="rect">
            <a:avLst/>
          </a:prstGeom>
          <a:noFill/>
          <a:ln>
            <a:noFill/>
          </a:ln>
        </p:spPr>
      </p:pic>
      <p:pic>
        <p:nvPicPr>
          <p:cNvPr id="490" name="Google Shape;490;p49" title="Screenshot 2026-09-09 at 11.11.34 AM.png"/>
          <p:cNvPicPr preferRelativeResize="0"/>
          <p:nvPr/>
        </p:nvPicPr>
        <p:blipFill>
          <a:blip r:embed="rId4">
            <a:alphaModFix/>
          </a:blip>
          <a:stretch>
            <a:fillRect/>
          </a:stretch>
        </p:blipFill>
        <p:spPr>
          <a:xfrm>
            <a:off x="0" y="1718227"/>
            <a:ext cx="1268600" cy="1123000"/>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4" name="Shape 494"/>
        <p:cNvGrpSpPr/>
        <p:nvPr/>
      </p:nvGrpSpPr>
      <p:grpSpPr>
        <a:xfrm>
          <a:off x="0" y="0"/>
          <a:ext cx="0" cy="0"/>
          <a:chOff x="0" y="0"/>
          <a:chExt cx="0" cy="0"/>
        </a:xfrm>
      </p:grpSpPr>
      <p:sp>
        <p:nvSpPr>
          <p:cNvPr id="495" name="Google Shape;495;p50"/>
          <p:cNvSpPr txBox="1"/>
          <p:nvPr/>
        </p:nvSpPr>
        <p:spPr>
          <a:xfrm>
            <a:off x="182880" y="137160"/>
            <a:ext cx="9144000" cy="430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GB" sz="2200" u="none" cap="none" strike="noStrike">
                <a:solidFill>
                  <a:srgbClr val="FFFFFF"/>
                </a:solidFill>
                <a:latin typeface="Calibri"/>
                <a:ea typeface="Calibri"/>
                <a:cs typeface="Calibri"/>
                <a:sym typeface="Calibri"/>
              </a:rPr>
              <a:t>Harmful Algal Blooms: Early Warning for Public Health</a:t>
            </a:r>
            <a:endParaRPr/>
          </a:p>
        </p:txBody>
      </p:sp>
      <p:sp>
        <p:nvSpPr>
          <p:cNvPr id="496" name="Google Shape;496;p50"/>
          <p:cNvSpPr txBox="1"/>
          <p:nvPr/>
        </p:nvSpPr>
        <p:spPr>
          <a:xfrm>
            <a:off x="182880" y="548640"/>
            <a:ext cx="9144000" cy="261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1" lang="en-GB" sz="1100" u="none" cap="none" strike="noStrike">
                <a:solidFill>
                  <a:srgbClr val="8EAADB"/>
                </a:solidFill>
                <a:latin typeface="Calibri"/>
                <a:ea typeface="Calibri"/>
                <a:cs typeface="Calibri"/>
                <a:sym typeface="Calibri"/>
              </a:rPr>
              <a:t>Thematic Area: Water Quality  |  M. McKibben, C. Rousseaux (NASA GSFC)</a:t>
            </a:r>
            <a:endParaRPr/>
          </a:p>
        </p:txBody>
      </p:sp>
      <p:sp>
        <p:nvSpPr>
          <p:cNvPr id="497" name="Google Shape;497;p50"/>
          <p:cNvSpPr/>
          <p:nvPr/>
        </p:nvSpPr>
        <p:spPr>
          <a:xfrm>
            <a:off x="182880" y="1520325"/>
            <a:ext cx="58500" cy="2023500"/>
          </a:xfrm>
          <a:prstGeom prst="rect">
            <a:avLst/>
          </a:prstGeom>
          <a:solidFill>
            <a:srgbClr val="E74C3C"/>
          </a:solidFill>
          <a:ln>
            <a:noFill/>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498" name="Google Shape;498;p50"/>
          <p:cNvSpPr txBox="1"/>
          <p:nvPr/>
        </p:nvSpPr>
        <p:spPr>
          <a:xfrm>
            <a:off x="320040" y="1520325"/>
            <a:ext cx="54864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GB" sz="1800" u="none" cap="none" strike="noStrike">
                <a:solidFill>
                  <a:srgbClr val="E74C3C"/>
                </a:solidFill>
                <a:latin typeface="Calibri"/>
                <a:ea typeface="Calibri"/>
                <a:cs typeface="Calibri"/>
                <a:sym typeface="Calibri"/>
              </a:rPr>
              <a:t>THE CHALLENGE</a:t>
            </a:r>
            <a:endParaRPr/>
          </a:p>
        </p:txBody>
      </p:sp>
      <p:sp>
        <p:nvSpPr>
          <p:cNvPr id="499" name="Google Shape;499;p50"/>
          <p:cNvSpPr txBox="1"/>
          <p:nvPr/>
        </p:nvSpPr>
        <p:spPr>
          <a:xfrm>
            <a:off x="320040" y="1842996"/>
            <a:ext cx="5760600" cy="1806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GB" sz="1800" u="none" cap="none" strike="noStrike">
                <a:solidFill>
                  <a:srgbClr val="333333"/>
                </a:solidFill>
                <a:latin typeface="Calibri"/>
                <a:ea typeface="Calibri"/>
                <a:cs typeface="Calibri"/>
                <a:sym typeface="Calibri"/>
              </a:rPr>
              <a:t>HABs affect drinking water, fisheries, aquaculture, and public health globally</a:t>
            </a:r>
            <a:endParaRPr/>
          </a:p>
          <a:p>
            <a:pPr indent="0" lvl="0" marL="0" marR="0" rtl="0" algn="l">
              <a:lnSpc>
                <a:spcPct val="100000"/>
              </a:lnSpc>
              <a:spcBef>
                <a:spcPts val="200"/>
              </a:spcBef>
              <a:spcAft>
                <a:spcPts val="0"/>
              </a:spcAft>
              <a:buNone/>
            </a:pPr>
            <a:r>
              <a:rPr b="0" i="0" lang="en-GB" sz="1800" u="none" cap="none" strike="noStrike">
                <a:solidFill>
                  <a:srgbClr val="333333"/>
                </a:solidFill>
                <a:latin typeface="Calibri"/>
                <a:ea typeface="Calibri"/>
                <a:cs typeface="Calibri"/>
                <a:sym typeface="Calibri"/>
              </a:rPr>
              <a:t>Response depends on which organism is present, not just whether chlorophyll is elevated</a:t>
            </a:r>
            <a:endParaRPr/>
          </a:p>
          <a:p>
            <a:pPr indent="0" lvl="0" marL="0" marR="0" rtl="0" algn="l">
              <a:lnSpc>
                <a:spcPct val="100000"/>
              </a:lnSpc>
              <a:spcBef>
                <a:spcPts val="200"/>
              </a:spcBef>
              <a:spcAft>
                <a:spcPts val="0"/>
              </a:spcAft>
              <a:buNone/>
            </a:pPr>
            <a:r>
              <a:rPr b="0" i="0" lang="en-GB" sz="1800" u="none" cap="none" strike="noStrike">
                <a:solidFill>
                  <a:srgbClr val="333333"/>
                </a:solidFill>
                <a:latin typeface="Calibri"/>
                <a:ea typeface="Calibri"/>
                <a:cs typeface="Calibri"/>
                <a:sym typeface="Calibri"/>
              </a:rPr>
              <a:t>Heritage ocean-color sensors detect bloom presence but cannot distinguish toxic from non-toxic species</a:t>
            </a:r>
            <a:endParaRPr/>
          </a:p>
        </p:txBody>
      </p:sp>
      <p:sp>
        <p:nvSpPr>
          <p:cNvPr id="500" name="Google Shape;500;p50"/>
          <p:cNvSpPr/>
          <p:nvPr/>
        </p:nvSpPr>
        <p:spPr>
          <a:xfrm>
            <a:off x="203684" y="3772403"/>
            <a:ext cx="58500" cy="2000400"/>
          </a:xfrm>
          <a:prstGeom prst="rect">
            <a:avLst/>
          </a:prstGeom>
          <a:solidFill>
            <a:srgbClr val="2E75B6"/>
          </a:solidFill>
          <a:ln>
            <a:noFill/>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501" name="Google Shape;501;p50"/>
          <p:cNvSpPr txBox="1"/>
          <p:nvPr/>
        </p:nvSpPr>
        <p:spPr>
          <a:xfrm>
            <a:off x="322904" y="3631907"/>
            <a:ext cx="54864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GB" sz="1800" u="none" cap="none" strike="noStrike">
                <a:solidFill>
                  <a:srgbClr val="2E75B6"/>
                </a:solidFill>
                <a:latin typeface="Calibri"/>
                <a:ea typeface="Calibri"/>
                <a:cs typeface="Calibri"/>
                <a:sym typeface="Calibri"/>
              </a:rPr>
              <a:t>HOW SATELLITE INTEGRATION ADDRESSES THIS</a:t>
            </a:r>
            <a:endParaRPr/>
          </a:p>
        </p:txBody>
      </p:sp>
      <p:sp>
        <p:nvSpPr>
          <p:cNvPr id="502" name="Google Shape;502;p50"/>
          <p:cNvSpPr txBox="1"/>
          <p:nvPr/>
        </p:nvSpPr>
        <p:spPr>
          <a:xfrm>
            <a:off x="335280" y="4058313"/>
            <a:ext cx="5760600" cy="1806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GB" sz="1800" u="none" cap="none" strike="noStrike">
                <a:solidFill>
                  <a:srgbClr val="333333"/>
                </a:solidFill>
                <a:latin typeface="Calibri"/>
                <a:ea typeface="Calibri"/>
                <a:cs typeface="Calibri"/>
                <a:sym typeface="Calibri"/>
              </a:rPr>
              <a:t>PACE OCI: </a:t>
            </a:r>
            <a:r>
              <a:rPr b="0" i="0" lang="en-GB" sz="1800" u="none" cap="none" strike="noStrike">
                <a:solidFill>
                  <a:srgbClr val="333333"/>
                </a:solidFill>
                <a:latin typeface="Calibri"/>
                <a:ea typeface="Calibri"/>
                <a:cs typeface="Calibri"/>
                <a:sym typeface="Calibri"/>
              </a:rPr>
              <a:t>hyperspectral (~5 nm) detects accessory pigment signatures of specific phytoplankton types</a:t>
            </a:r>
            <a:endParaRPr/>
          </a:p>
          <a:p>
            <a:pPr indent="0" lvl="0" marL="0" marR="0" rtl="0" algn="l">
              <a:lnSpc>
                <a:spcPct val="100000"/>
              </a:lnSpc>
              <a:spcBef>
                <a:spcPts val="200"/>
              </a:spcBef>
              <a:spcAft>
                <a:spcPts val="0"/>
              </a:spcAft>
              <a:buNone/>
            </a:pPr>
            <a:r>
              <a:rPr b="1" i="0" lang="en-GB" sz="1800" u="none" cap="none" strike="noStrike">
                <a:solidFill>
                  <a:srgbClr val="333333"/>
                </a:solidFill>
                <a:latin typeface="Calibri"/>
                <a:ea typeface="Calibri"/>
                <a:cs typeface="Calibri"/>
                <a:sym typeface="Calibri"/>
              </a:rPr>
              <a:t>Key advance: </a:t>
            </a:r>
            <a:r>
              <a:rPr b="0" i="0" lang="en-GB" sz="1800" u="none" cap="none" strike="noStrike">
                <a:solidFill>
                  <a:srgbClr val="333333"/>
                </a:solidFill>
                <a:latin typeface="Calibri"/>
                <a:ea typeface="Calibri"/>
                <a:cs typeface="Calibri"/>
                <a:sym typeface="Calibri"/>
              </a:rPr>
              <a:t>moves from 'presence/absence' toward 'what is actually blooming'</a:t>
            </a:r>
            <a:endParaRPr/>
          </a:p>
          <a:p>
            <a:pPr indent="0" lvl="0" marL="0" marR="0" rtl="0" algn="l">
              <a:lnSpc>
                <a:spcPct val="100000"/>
              </a:lnSpc>
              <a:spcBef>
                <a:spcPts val="200"/>
              </a:spcBef>
              <a:spcAft>
                <a:spcPts val="0"/>
              </a:spcAft>
              <a:buNone/>
            </a:pPr>
            <a:r>
              <a:rPr b="1" i="0" lang="en-GB" sz="1800" u="none" cap="none" strike="noStrike">
                <a:solidFill>
                  <a:srgbClr val="333333"/>
                </a:solidFill>
                <a:latin typeface="Calibri"/>
                <a:ea typeface="Calibri"/>
                <a:cs typeface="Calibri"/>
                <a:sym typeface="Calibri"/>
              </a:rPr>
              <a:t>Improved sensitivity: </a:t>
            </a:r>
            <a:r>
              <a:rPr b="0" i="0" lang="en-GB" sz="1800" u="none" cap="none" strike="noStrike">
                <a:solidFill>
                  <a:srgbClr val="333333"/>
                </a:solidFill>
                <a:latin typeface="Calibri"/>
                <a:ea typeface="Calibri"/>
                <a:cs typeface="Calibri"/>
                <a:sym typeface="Calibri"/>
              </a:rPr>
              <a:t>in turbid, CDOM-rich estuaries and inland lakes</a:t>
            </a:r>
            <a:endParaRPr/>
          </a:p>
        </p:txBody>
      </p:sp>
      <p:sp>
        <p:nvSpPr>
          <p:cNvPr id="503" name="Google Shape;503;p50"/>
          <p:cNvSpPr/>
          <p:nvPr/>
        </p:nvSpPr>
        <p:spPr>
          <a:xfrm>
            <a:off x="6284022" y="1520324"/>
            <a:ext cx="58500" cy="2023500"/>
          </a:xfrm>
          <a:prstGeom prst="rect">
            <a:avLst/>
          </a:prstGeom>
          <a:solidFill>
            <a:srgbClr val="27AE60"/>
          </a:solidFill>
          <a:ln>
            <a:noFill/>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504" name="Google Shape;504;p50"/>
          <p:cNvSpPr txBox="1"/>
          <p:nvPr/>
        </p:nvSpPr>
        <p:spPr>
          <a:xfrm>
            <a:off x="6355080" y="1520325"/>
            <a:ext cx="53034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GB" sz="1800" u="none" cap="none" strike="noStrike">
                <a:solidFill>
                  <a:srgbClr val="27AE60"/>
                </a:solidFill>
                <a:latin typeface="Calibri"/>
                <a:ea typeface="Calibri"/>
                <a:cs typeface="Calibri"/>
                <a:sym typeface="Calibri"/>
              </a:rPr>
              <a:t>CURRENT STATUS</a:t>
            </a:r>
            <a:endParaRPr/>
          </a:p>
        </p:txBody>
      </p:sp>
      <p:sp>
        <p:nvSpPr>
          <p:cNvPr id="505" name="Google Shape;505;p50"/>
          <p:cNvSpPr txBox="1"/>
          <p:nvPr/>
        </p:nvSpPr>
        <p:spPr>
          <a:xfrm>
            <a:off x="6355080" y="1748925"/>
            <a:ext cx="5303400" cy="1806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GB" sz="1800" u="none" cap="none" strike="noStrike">
                <a:solidFill>
                  <a:srgbClr val="333333"/>
                </a:solidFill>
                <a:latin typeface="Calibri"/>
                <a:ea typeface="Calibri"/>
                <a:cs typeface="Calibri"/>
                <a:sym typeface="Calibri"/>
              </a:rPr>
              <a:t>NOAA HAB forecasting (Gulf of Mexico) still relies on MODIS/VIIRS; PACE under evaluation</a:t>
            </a:r>
            <a:endParaRPr/>
          </a:p>
          <a:p>
            <a:pPr indent="0" lvl="0" marL="0" marR="0" rtl="0" algn="l">
              <a:lnSpc>
                <a:spcPct val="100000"/>
              </a:lnSpc>
              <a:spcBef>
                <a:spcPts val="200"/>
              </a:spcBef>
              <a:spcAft>
                <a:spcPts val="0"/>
              </a:spcAft>
              <a:buNone/>
            </a:pPr>
            <a:r>
              <a:rPr b="0" i="0" lang="en-GB" sz="1800" u="none" cap="none" strike="noStrike">
                <a:solidFill>
                  <a:srgbClr val="333333"/>
                </a:solidFill>
                <a:latin typeface="Calibri"/>
                <a:ea typeface="Calibri"/>
                <a:cs typeface="Calibri"/>
                <a:sym typeface="Calibri"/>
              </a:rPr>
              <a:t>USGS/NOAA testing PACE for inland cyanobacterial retrieval against CyAN network</a:t>
            </a:r>
            <a:endParaRPr/>
          </a:p>
          <a:p>
            <a:pPr indent="0" lvl="0" marL="0" marR="0" rtl="0" algn="l">
              <a:lnSpc>
                <a:spcPct val="100000"/>
              </a:lnSpc>
              <a:spcBef>
                <a:spcPts val="200"/>
              </a:spcBef>
              <a:spcAft>
                <a:spcPts val="0"/>
              </a:spcAft>
              <a:buNone/>
            </a:pPr>
            <a:r>
              <a:rPr b="0" i="0" lang="en-GB" sz="1800" u="none" cap="none" strike="noStrike">
                <a:solidFill>
                  <a:srgbClr val="333333"/>
                </a:solidFill>
                <a:latin typeface="Calibri"/>
                <a:ea typeface="Calibri"/>
                <a:cs typeface="Calibri"/>
                <a:sym typeface="Calibri"/>
              </a:rPr>
              <a:t>Validation and algorithm-refinement phase, not yet operational</a:t>
            </a:r>
            <a:endParaRPr/>
          </a:p>
        </p:txBody>
      </p:sp>
      <p:sp>
        <p:nvSpPr>
          <p:cNvPr id="506" name="Google Shape;506;p50"/>
          <p:cNvSpPr/>
          <p:nvPr/>
        </p:nvSpPr>
        <p:spPr>
          <a:xfrm>
            <a:off x="6279965" y="3820107"/>
            <a:ext cx="58500" cy="2489400"/>
          </a:xfrm>
          <a:prstGeom prst="rect">
            <a:avLst/>
          </a:prstGeom>
          <a:solidFill>
            <a:srgbClr val="D4A017"/>
          </a:solidFill>
          <a:ln>
            <a:noFill/>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507" name="Google Shape;507;p50"/>
          <p:cNvSpPr txBox="1"/>
          <p:nvPr/>
        </p:nvSpPr>
        <p:spPr>
          <a:xfrm>
            <a:off x="6355080" y="3705423"/>
            <a:ext cx="53034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GB" sz="1800" u="none" cap="none" strike="noStrike">
                <a:solidFill>
                  <a:srgbClr val="D4A017"/>
                </a:solidFill>
                <a:latin typeface="Calibri"/>
                <a:ea typeface="Calibri"/>
                <a:cs typeface="Calibri"/>
                <a:sym typeface="Calibri"/>
              </a:rPr>
              <a:t>GAPS AND PITFALLS</a:t>
            </a:r>
            <a:endParaRPr/>
          </a:p>
        </p:txBody>
      </p:sp>
      <p:sp>
        <p:nvSpPr>
          <p:cNvPr id="508" name="Google Shape;508;p50"/>
          <p:cNvSpPr txBox="1"/>
          <p:nvPr/>
        </p:nvSpPr>
        <p:spPr>
          <a:xfrm>
            <a:off x="6433555" y="4058313"/>
            <a:ext cx="5303400" cy="2385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GB" sz="1800" u="none" cap="none" strike="noStrike">
                <a:solidFill>
                  <a:srgbClr val="333333"/>
                </a:solidFill>
                <a:latin typeface="Calibri"/>
                <a:ea typeface="Calibri"/>
                <a:cs typeface="Calibri"/>
                <a:sym typeface="Calibri"/>
              </a:rPr>
              <a:t>Algorithms trained on one region may not transfer to other water types</a:t>
            </a:r>
            <a:endParaRPr/>
          </a:p>
          <a:p>
            <a:pPr indent="0" lvl="0" marL="0" marR="0" rtl="0" algn="l">
              <a:lnSpc>
                <a:spcPct val="100000"/>
              </a:lnSpc>
              <a:spcBef>
                <a:spcPts val="200"/>
              </a:spcBef>
              <a:spcAft>
                <a:spcPts val="0"/>
              </a:spcAft>
              <a:buNone/>
            </a:pPr>
            <a:r>
              <a:rPr b="0" i="0" lang="en-GB" sz="1800" u="none" cap="none" strike="noStrike">
                <a:solidFill>
                  <a:srgbClr val="333333"/>
                </a:solidFill>
                <a:latin typeface="Calibri"/>
                <a:ea typeface="Calibri"/>
                <a:cs typeface="Calibri"/>
                <a:sym typeface="Calibri"/>
              </a:rPr>
              <a:t>Atmospheric correction over turbid inland waters remains a leading error source</a:t>
            </a:r>
            <a:endParaRPr/>
          </a:p>
          <a:p>
            <a:pPr indent="0" lvl="0" marL="0" marR="0" rtl="0" algn="l">
              <a:lnSpc>
                <a:spcPct val="100000"/>
              </a:lnSpc>
              <a:spcBef>
                <a:spcPts val="200"/>
              </a:spcBef>
              <a:spcAft>
                <a:spcPts val="0"/>
              </a:spcAft>
              <a:buNone/>
            </a:pPr>
            <a:r>
              <a:rPr b="0" i="0" lang="en-GB" sz="1800" u="none" cap="none" strike="noStrike">
                <a:solidFill>
                  <a:srgbClr val="333333"/>
                </a:solidFill>
                <a:latin typeface="Calibri"/>
                <a:ea typeface="Calibri"/>
                <a:cs typeface="Calibri"/>
                <a:sym typeface="Calibri"/>
              </a:rPr>
              <a:t>Spectral similarity between toxic and non-toxic taxa limits discrimination</a:t>
            </a:r>
            <a:endParaRPr/>
          </a:p>
          <a:p>
            <a:pPr indent="0" lvl="0" marL="0" marR="0" rtl="0" algn="l">
              <a:lnSpc>
                <a:spcPct val="100000"/>
              </a:lnSpc>
              <a:spcBef>
                <a:spcPts val="200"/>
              </a:spcBef>
              <a:spcAft>
                <a:spcPts val="0"/>
              </a:spcAft>
              <a:buNone/>
            </a:pPr>
            <a:r>
              <a:rPr b="0" i="0" lang="en-GB" sz="1800" u="none" cap="none" strike="noStrike">
                <a:solidFill>
                  <a:srgbClr val="333333"/>
                </a:solidFill>
                <a:latin typeface="Calibri"/>
                <a:ea typeface="Calibri"/>
                <a:cs typeface="Calibri"/>
                <a:sym typeface="Calibri"/>
              </a:rPr>
              <a:t>Small inland waterbodies often below effective spatial resolution</a:t>
            </a:r>
            <a:endParaRPr/>
          </a:p>
        </p:txBody>
      </p:sp>
      <p:sp>
        <p:nvSpPr>
          <p:cNvPr id="509" name="Google Shape;509;p50"/>
          <p:cNvSpPr txBox="1"/>
          <p:nvPr/>
        </p:nvSpPr>
        <p:spPr>
          <a:xfrm>
            <a:off x="182880" y="6108379"/>
            <a:ext cx="109728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1" lang="en-GB" sz="1800" u="none" cap="none" strike="noStrike">
                <a:solidFill>
                  <a:srgbClr val="888888"/>
                </a:solidFill>
                <a:latin typeface="Calibri"/>
                <a:ea typeface="Calibri"/>
                <a:cs typeface="Calibri"/>
                <a:sym typeface="Calibri"/>
              </a:rPr>
              <a:t>2015 CEOS Water Strategy: C.10 Hyperspectral for water quality</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3" name="Shape 513"/>
        <p:cNvGrpSpPr/>
        <p:nvPr/>
      </p:nvGrpSpPr>
      <p:grpSpPr>
        <a:xfrm>
          <a:off x="0" y="0"/>
          <a:ext cx="0" cy="0"/>
          <a:chOff x="0" y="0"/>
          <a:chExt cx="0" cy="0"/>
        </a:xfrm>
      </p:grpSpPr>
      <p:sp>
        <p:nvSpPr>
          <p:cNvPr id="514" name="Google Shape;514;p51"/>
          <p:cNvSpPr txBox="1"/>
          <p:nvPr/>
        </p:nvSpPr>
        <p:spPr>
          <a:xfrm>
            <a:off x="182880" y="137160"/>
            <a:ext cx="9144000" cy="430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GB" sz="2200" u="none" cap="none" strike="noStrike">
                <a:solidFill>
                  <a:srgbClr val="FFFFFF"/>
                </a:solidFill>
                <a:latin typeface="Calibri"/>
                <a:ea typeface="Calibri"/>
                <a:cs typeface="Calibri"/>
                <a:sym typeface="Calibri"/>
              </a:rPr>
              <a:t>Ocean Circulation Drives Biological Productivity</a:t>
            </a:r>
            <a:endParaRPr/>
          </a:p>
        </p:txBody>
      </p:sp>
      <p:sp>
        <p:nvSpPr>
          <p:cNvPr id="515" name="Google Shape;515;p51"/>
          <p:cNvSpPr txBox="1"/>
          <p:nvPr/>
        </p:nvSpPr>
        <p:spPr>
          <a:xfrm>
            <a:off x="182880" y="548640"/>
            <a:ext cx="9144000" cy="261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1" lang="en-GB" sz="1100" u="none" cap="none" strike="noStrike">
                <a:solidFill>
                  <a:srgbClr val="8EAADB"/>
                </a:solidFill>
                <a:latin typeface="Calibri"/>
                <a:ea typeface="Calibri"/>
                <a:cs typeface="Calibri"/>
                <a:sym typeface="Calibri"/>
              </a:rPr>
              <a:t>Thematic Area: Water Quality  |  M. McKibben, C. Rousseaux (NASA GSFC)</a:t>
            </a:r>
            <a:endParaRPr/>
          </a:p>
        </p:txBody>
      </p:sp>
      <p:sp>
        <p:nvSpPr>
          <p:cNvPr id="516" name="Google Shape;516;p51"/>
          <p:cNvSpPr/>
          <p:nvPr/>
        </p:nvSpPr>
        <p:spPr>
          <a:xfrm>
            <a:off x="182880" y="1553378"/>
            <a:ext cx="63900" cy="1875600"/>
          </a:xfrm>
          <a:prstGeom prst="rect">
            <a:avLst/>
          </a:prstGeom>
          <a:solidFill>
            <a:srgbClr val="E74C3C"/>
          </a:solidFill>
          <a:ln>
            <a:noFill/>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517" name="Google Shape;517;p51"/>
          <p:cNvSpPr txBox="1"/>
          <p:nvPr/>
        </p:nvSpPr>
        <p:spPr>
          <a:xfrm>
            <a:off x="320040" y="1412678"/>
            <a:ext cx="54864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GB" sz="1800" u="none" cap="none" strike="noStrike">
                <a:solidFill>
                  <a:srgbClr val="E74C3C"/>
                </a:solidFill>
                <a:latin typeface="Calibri"/>
                <a:ea typeface="Calibri"/>
                <a:cs typeface="Calibri"/>
                <a:sym typeface="Calibri"/>
              </a:rPr>
              <a:t>THE CHALLENGE</a:t>
            </a:r>
            <a:endParaRPr/>
          </a:p>
        </p:txBody>
      </p:sp>
      <p:sp>
        <p:nvSpPr>
          <p:cNvPr id="518" name="Google Shape;518;p51"/>
          <p:cNvSpPr txBox="1"/>
          <p:nvPr/>
        </p:nvSpPr>
        <p:spPr>
          <a:xfrm>
            <a:off x="320040" y="1781978"/>
            <a:ext cx="5760600" cy="1806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GB" sz="1800" u="none" cap="none" strike="noStrike">
                <a:solidFill>
                  <a:srgbClr val="333333"/>
                </a:solidFill>
                <a:latin typeface="Calibri"/>
                <a:ea typeface="Calibri"/>
                <a:cs typeface="Calibri"/>
                <a:sym typeface="Calibri"/>
              </a:rPr>
              <a:t>Mesoscale eddies and fronts pump nutrients into surface ocean, structuring productivity and fisheries</a:t>
            </a:r>
            <a:endParaRPr/>
          </a:p>
          <a:p>
            <a:pPr indent="0" lvl="0" marL="0" marR="0" rtl="0" algn="l">
              <a:lnSpc>
                <a:spcPct val="100000"/>
              </a:lnSpc>
              <a:spcBef>
                <a:spcPts val="200"/>
              </a:spcBef>
              <a:spcAft>
                <a:spcPts val="0"/>
              </a:spcAft>
              <a:buNone/>
            </a:pPr>
            <a:r>
              <a:rPr b="0" i="0" lang="en-GB" sz="1800" u="none" cap="none" strike="noStrike">
                <a:solidFill>
                  <a:srgbClr val="333333"/>
                </a:solidFill>
                <a:latin typeface="Calibri"/>
                <a:ea typeface="Calibri"/>
                <a:cs typeface="Calibri"/>
                <a:sym typeface="Calibri"/>
              </a:rPr>
              <a:t>Ocean color sees surface chlorophyll but not sub-surface physical drivers</a:t>
            </a:r>
            <a:endParaRPr/>
          </a:p>
          <a:p>
            <a:pPr indent="0" lvl="0" marL="0" marR="0" rtl="0" algn="l">
              <a:lnSpc>
                <a:spcPct val="100000"/>
              </a:lnSpc>
              <a:spcBef>
                <a:spcPts val="200"/>
              </a:spcBef>
              <a:spcAft>
                <a:spcPts val="0"/>
              </a:spcAft>
              <a:buNone/>
            </a:pPr>
            <a:r>
              <a:rPr b="0" i="0" lang="en-GB" sz="1800" u="none" cap="none" strike="noStrike">
                <a:solidFill>
                  <a:srgbClr val="333333"/>
                </a:solidFill>
                <a:latin typeface="Calibri"/>
                <a:ea typeface="Calibri"/>
                <a:cs typeface="Calibri"/>
                <a:sym typeface="Calibri"/>
              </a:rPr>
              <a:t>Heritage altimetry too coarse to resolve features at biologically relevant scales (10-100 km)</a:t>
            </a:r>
            <a:endParaRPr/>
          </a:p>
        </p:txBody>
      </p:sp>
      <p:sp>
        <p:nvSpPr>
          <p:cNvPr id="519" name="Google Shape;519;p51"/>
          <p:cNvSpPr/>
          <p:nvPr/>
        </p:nvSpPr>
        <p:spPr>
          <a:xfrm>
            <a:off x="182880" y="3658703"/>
            <a:ext cx="63900" cy="2122500"/>
          </a:xfrm>
          <a:prstGeom prst="rect">
            <a:avLst/>
          </a:prstGeom>
          <a:solidFill>
            <a:srgbClr val="2E75B6"/>
          </a:solidFill>
          <a:ln>
            <a:noFill/>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520" name="Google Shape;520;p51"/>
          <p:cNvSpPr txBox="1"/>
          <p:nvPr/>
        </p:nvSpPr>
        <p:spPr>
          <a:xfrm>
            <a:off x="320040" y="3547280"/>
            <a:ext cx="54864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GB" sz="1800" u="none" cap="none" strike="noStrike">
                <a:solidFill>
                  <a:srgbClr val="2E75B6"/>
                </a:solidFill>
                <a:latin typeface="Calibri"/>
                <a:ea typeface="Calibri"/>
                <a:cs typeface="Calibri"/>
                <a:sym typeface="Calibri"/>
              </a:rPr>
              <a:t>HOW SATELLITE INTEGRATION ADDRESSES THIS</a:t>
            </a:r>
            <a:endParaRPr/>
          </a:p>
        </p:txBody>
      </p:sp>
      <p:sp>
        <p:nvSpPr>
          <p:cNvPr id="521" name="Google Shape;521;p51"/>
          <p:cNvSpPr txBox="1"/>
          <p:nvPr/>
        </p:nvSpPr>
        <p:spPr>
          <a:xfrm>
            <a:off x="320040" y="3868806"/>
            <a:ext cx="5760600" cy="1806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GB" sz="1800" u="none" cap="none" strike="noStrike">
                <a:solidFill>
                  <a:srgbClr val="333333"/>
                </a:solidFill>
                <a:latin typeface="Calibri"/>
                <a:ea typeface="Calibri"/>
                <a:cs typeface="Calibri"/>
                <a:sym typeface="Calibri"/>
              </a:rPr>
              <a:t>PACE OCI: </a:t>
            </a:r>
            <a:r>
              <a:rPr b="0" i="0" lang="en-GB" sz="1800" u="none" cap="none" strike="noStrike">
                <a:solidFill>
                  <a:srgbClr val="333333"/>
                </a:solidFill>
                <a:latin typeface="Calibri"/>
                <a:ea typeface="Calibri"/>
                <a:cs typeface="Calibri"/>
                <a:sym typeface="Calibri"/>
              </a:rPr>
              <a:t>phytoplankton community composition retrieval, distinguishing taxonomic shifts</a:t>
            </a:r>
            <a:endParaRPr/>
          </a:p>
          <a:p>
            <a:pPr indent="0" lvl="0" marL="0" marR="0" rtl="0" algn="l">
              <a:lnSpc>
                <a:spcPct val="100000"/>
              </a:lnSpc>
              <a:spcBef>
                <a:spcPts val="200"/>
              </a:spcBef>
              <a:spcAft>
                <a:spcPts val="0"/>
              </a:spcAft>
              <a:buNone/>
            </a:pPr>
            <a:r>
              <a:rPr b="1" i="0" lang="en-GB" sz="1800" u="none" cap="none" strike="noStrike">
                <a:solidFill>
                  <a:srgbClr val="333333"/>
                </a:solidFill>
                <a:latin typeface="Calibri"/>
                <a:ea typeface="Calibri"/>
                <a:cs typeface="Calibri"/>
                <a:sym typeface="Calibri"/>
              </a:rPr>
              <a:t>SWOT: </a:t>
            </a:r>
            <a:r>
              <a:rPr b="0" i="0" lang="en-GB" sz="1800" u="none" cap="none" strike="noStrike">
                <a:solidFill>
                  <a:srgbClr val="333333"/>
                </a:solidFill>
                <a:latin typeface="Calibri"/>
                <a:ea typeface="Calibri"/>
                <a:cs typeface="Calibri"/>
                <a:sym typeface="Calibri"/>
              </a:rPr>
              <a:t>wide-swath altimetry resolves sea surface height ~10x finer than heritage nadir altimeters</a:t>
            </a:r>
            <a:endParaRPr/>
          </a:p>
          <a:p>
            <a:pPr indent="0" lvl="0" marL="0" marR="0" rtl="0" algn="l">
              <a:lnSpc>
                <a:spcPct val="100000"/>
              </a:lnSpc>
              <a:spcBef>
                <a:spcPts val="200"/>
              </a:spcBef>
              <a:spcAft>
                <a:spcPts val="0"/>
              </a:spcAft>
              <a:buNone/>
            </a:pPr>
            <a:r>
              <a:rPr b="1" i="0" lang="en-GB" sz="1800" u="none" cap="none" strike="noStrike">
                <a:solidFill>
                  <a:srgbClr val="333333"/>
                </a:solidFill>
                <a:latin typeface="Calibri"/>
                <a:ea typeface="Calibri"/>
                <a:cs typeface="Calibri"/>
                <a:sym typeface="Calibri"/>
              </a:rPr>
              <a:t>Combined: </a:t>
            </a:r>
            <a:r>
              <a:rPr b="0" i="0" lang="en-GB" sz="1800" u="none" cap="none" strike="noStrike">
                <a:solidFill>
                  <a:srgbClr val="333333"/>
                </a:solidFill>
                <a:latin typeface="Calibri"/>
                <a:ea typeface="Calibri"/>
                <a:cs typeface="Calibri"/>
                <a:sym typeface="Calibri"/>
              </a:rPr>
              <a:t>connects physical mechanisms to phytoplankton community shifts, neither mission provides alone</a:t>
            </a:r>
            <a:endParaRPr/>
          </a:p>
        </p:txBody>
      </p:sp>
      <p:sp>
        <p:nvSpPr>
          <p:cNvPr id="522" name="Google Shape;522;p51"/>
          <p:cNvSpPr/>
          <p:nvPr/>
        </p:nvSpPr>
        <p:spPr>
          <a:xfrm>
            <a:off x="6217920" y="1553377"/>
            <a:ext cx="60600" cy="1740300"/>
          </a:xfrm>
          <a:prstGeom prst="rect">
            <a:avLst/>
          </a:prstGeom>
          <a:solidFill>
            <a:srgbClr val="27AE60"/>
          </a:solidFill>
          <a:ln>
            <a:noFill/>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523" name="Google Shape;523;p51"/>
          <p:cNvSpPr txBox="1"/>
          <p:nvPr/>
        </p:nvSpPr>
        <p:spPr>
          <a:xfrm>
            <a:off x="6355080" y="1412678"/>
            <a:ext cx="53034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GB" sz="1800" u="none" cap="none" strike="noStrike">
                <a:solidFill>
                  <a:srgbClr val="27AE60"/>
                </a:solidFill>
                <a:latin typeface="Calibri"/>
                <a:ea typeface="Calibri"/>
                <a:cs typeface="Calibri"/>
                <a:sym typeface="Calibri"/>
              </a:rPr>
              <a:t>CURRENT STATUS</a:t>
            </a:r>
            <a:endParaRPr/>
          </a:p>
        </p:txBody>
      </p:sp>
      <p:sp>
        <p:nvSpPr>
          <p:cNvPr id="524" name="Google Shape;524;p51"/>
          <p:cNvSpPr txBox="1"/>
          <p:nvPr/>
        </p:nvSpPr>
        <p:spPr>
          <a:xfrm>
            <a:off x="6355080" y="1781978"/>
            <a:ext cx="5303400" cy="1528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GB" sz="1800" u="none" cap="none" strike="noStrike">
                <a:solidFill>
                  <a:srgbClr val="333333"/>
                </a:solidFill>
                <a:latin typeface="Calibri"/>
                <a:ea typeface="Calibri"/>
                <a:cs typeface="Calibri"/>
                <a:sym typeface="Calibri"/>
              </a:rPr>
              <a:t>GO-SWACE (2024 PACE Hackweek): tracked Gulf Stream eddy with PACE + SWOT + BGC-Argo</a:t>
            </a:r>
            <a:endParaRPr/>
          </a:p>
          <a:p>
            <a:pPr indent="0" lvl="0" marL="0" marR="0" rtl="0" algn="l">
              <a:lnSpc>
                <a:spcPct val="100000"/>
              </a:lnSpc>
              <a:spcBef>
                <a:spcPts val="200"/>
              </a:spcBef>
              <a:spcAft>
                <a:spcPts val="0"/>
              </a:spcAft>
              <a:buNone/>
            </a:pPr>
            <a:r>
              <a:rPr b="0" i="0" lang="en-GB" sz="1800" u="none" cap="none" strike="noStrike">
                <a:solidFill>
                  <a:srgbClr val="333333"/>
                </a:solidFill>
                <a:latin typeface="Calibri"/>
                <a:ea typeface="Calibri"/>
                <a:cs typeface="Calibri"/>
                <a:sym typeface="Calibri"/>
              </a:rPr>
              <a:t>Revealed community composition shifts as eddy propagated</a:t>
            </a:r>
            <a:endParaRPr/>
          </a:p>
          <a:p>
            <a:pPr indent="0" lvl="0" marL="0" marR="0" rtl="0" algn="l">
              <a:lnSpc>
                <a:spcPct val="100000"/>
              </a:lnSpc>
              <a:spcBef>
                <a:spcPts val="200"/>
              </a:spcBef>
              <a:spcAft>
                <a:spcPts val="0"/>
              </a:spcAft>
              <a:buNone/>
            </a:pPr>
            <a:r>
              <a:rPr b="0" i="0" lang="en-GB" sz="1800" u="none" cap="none" strike="noStrike">
                <a:solidFill>
                  <a:srgbClr val="333333"/>
                </a:solidFill>
                <a:latin typeface="Calibri"/>
                <a:ea typeface="Calibri"/>
                <a:cs typeface="Calibri"/>
                <a:sym typeface="Calibri"/>
              </a:rPr>
              <a:t>Proof of concept, not yet repeatable at scale</a:t>
            </a:r>
            <a:endParaRPr/>
          </a:p>
        </p:txBody>
      </p:sp>
      <p:sp>
        <p:nvSpPr>
          <p:cNvPr id="525" name="Google Shape;525;p51"/>
          <p:cNvSpPr/>
          <p:nvPr/>
        </p:nvSpPr>
        <p:spPr>
          <a:xfrm>
            <a:off x="6221280" y="3556773"/>
            <a:ext cx="60600" cy="2385300"/>
          </a:xfrm>
          <a:prstGeom prst="rect">
            <a:avLst/>
          </a:prstGeom>
          <a:solidFill>
            <a:srgbClr val="D4A017"/>
          </a:solidFill>
          <a:ln>
            <a:noFill/>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526" name="Google Shape;526;p51"/>
          <p:cNvSpPr txBox="1"/>
          <p:nvPr/>
        </p:nvSpPr>
        <p:spPr>
          <a:xfrm>
            <a:off x="6355080" y="3438376"/>
            <a:ext cx="53034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GB" sz="1800" u="none" cap="none" strike="noStrike">
                <a:solidFill>
                  <a:srgbClr val="D4A017"/>
                </a:solidFill>
                <a:latin typeface="Calibri"/>
                <a:ea typeface="Calibri"/>
                <a:cs typeface="Calibri"/>
                <a:sym typeface="Calibri"/>
              </a:rPr>
              <a:t>GAPS AND PITFALLS</a:t>
            </a:r>
            <a:endParaRPr/>
          </a:p>
        </p:txBody>
      </p:sp>
      <p:sp>
        <p:nvSpPr>
          <p:cNvPr id="527" name="Google Shape;527;p51"/>
          <p:cNvSpPr txBox="1"/>
          <p:nvPr/>
        </p:nvSpPr>
        <p:spPr>
          <a:xfrm>
            <a:off x="6355080" y="3693933"/>
            <a:ext cx="5303400" cy="2385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GB" sz="1800" u="none" cap="none" strike="noStrike">
                <a:solidFill>
                  <a:srgbClr val="333333"/>
                </a:solidFill>
                <a:latin typeface="Calibri"/>
                <a:ea typeface="Calibri"/>
                <a:cs typeface="Calibri"/>
                <a:sym typeface="Calibri"/>
              </a:rPr>
              <a:t>Single-event results should not be assumed universal without replication</a:t>
            </a:r>
            <a:endParaRPr/>
          </a:p>
          <a:p>
            <a:pPr indent="0" lvl="0" marL="0" marR="0" rtl="0" algn="l">
              <a:lnSpc>
                <a:spcPct val="100000"/>
              </a:lnSpc>
              <a:spcBef>
                <a:spcPts val="200"/>
              </a:spcBef>
              <a:spcAft>
                <a:spcPts val="0"/>
              </a:spcAft>
              <a:buNone/>
            </a:pPr>
            <a:r>
              <a:rPr b="0" i="0" lang="en-GB" sz="1800" u="none" cap="none" strike="noStrike">
                <a:solidFill>
                  <a:srgbClr val="333333"/>
                </a:solidFill>
                <a:latin typeface="Calibri"/>
                <a:ea typeface="Calibri"/>
                <a:cs typeface="Calibri"/>
                <a:sym typeface="Calibri"/>
              </a:rPr>
              <a:t>PACE/SWOT orbit mismatches limit matched observation frequency</a:t>
            </a:r>
            <a:endParaRPr/>
          </a:p>
          <a:p>
            <a:pPr indent="0" lvl="0" marL="0" marR="0" rtl="0" algn="l">
              <a:lnSpc>
                <a:spcPct val="100000"/>
              </a:lnSpc>
              <a:spcBef>
                <a:spcPts val="200"/>
              </a:spcBef>
              <a:spcAft>
                <a:spcPts val="0"/>
              </a:spcAft>
              <a:buNone/>
            </a:pPr>
            <a:r>
              <a:rPr b="0" i="0" lang="en-GB" sz="1800" u="none" cap="none" strike="noStrike">
                <a:solidFill>
                  <a:srgbClr val="333333"/>
                </a:solidFill>
                <a:latin typeface="Calibri"/>
                <a:ea typeface="Calibri"/>
                <a:cs typeface="Calibri"/>
                <a:sym typeface="Calibri"/>
              </a:rPr>
              <a:t>Attribution confounded by co-occurring forcing (advection, grazing, atmospheric)</a:t>
            </a:r>
            <a:endParaRPr/>
          </a:p>
          <a:p>
            <a:pPr indent="0" lvl="0" marL="0" marR="0" rtl="0" algn="l">
              <a:lnSpc>
                <a:spcPct val="100000"/>
              </a:lnSpc>
              <a:spcBef>
                <a:spcPts val="200"/>
              </a:spcBef>
              <a:spcAft>
                <a:spcPts val="0"/>
              </a:spcAft>
              <a:buNone/>
            </a:pPr>
            <a:r>
              <a:rPr b="0" i="0" lang="en-GB" sz="1800" u="none" cap="none" strike="noStrike">
                <a:solidFill>
                  <a:srgbClr val="333333"/>
                </a:solidFill>
                <a:latin typeface="Calibri"/>
                <a:ea typeface="Calibri"/>
                <a:cs typeface="Calibri"/>
                <a:sym typeface="Calibri"/>
              </a:rPr>
              <a:t>Without BGC-Argo, surface-only pairings risk misattributing subsurface processes</a:t>
            </a:r>
            <a:endParaRPr/>
          </a:p>
        </p:txBody>
      </p:sp>
      <p:sp>
        <p:nvSpPr>
          <p:cNvPr id="528" name="Google Shape;528;p51"/>
          <p:cNvSpPr txBox="1"/>
          <p:nvPr/>
        </p:nvSpPr>
        <p:spPr>
          <a:xfrm>
            <a:off x="182880" y="6137641"/>
            <a:ext cx="109728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1" lang="en-GB" sz="1800" u="none" cap="none" strike="noStrike">
                <a:solidFill>
                  <a:srgbClr val="888888"/>
                </a:solidFill>
                <a:latin typeface="Calibri"/>
                <a:ea typeface="Calibri"/>
                <a:cs typeface="Calibri"/>
                <a:sym typeface="Calibri"/>
              </a:rPr>
              <a:t>2015 CEOS Water Strategy: C.10 Hyperspectral for water quality</a:t>
            </a:r>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2" name="Shape 532"/>
        <p:cNvGrpSpPr/>
        <p:nvPr/>
      </p:nvGrpSpPr>
      <p:grpSpPr>
        <a:xfrm>
          <a:off x="0" y="0"/>
          <a:ext cx="0" cy="0"/>
          <a:chOff x="0" y="0"/>
          <a:chExt cx="0" cy="0"/>
        </a:xfrm>
      </p:grpSpPr>
      <p:sp>
        <p:nvSpPr>
          <p:cNvPr id="533" name="Google Shape;533;p52"/>
          <p:cNvSpPr txBox="1"/>
          <p:nvPr/>
        </p:nvSpPr>
        <p:spPr>
          <a:xfrm>
            <a:off x="182880" y="137160"/>
            <a:ext cx="9144000" cy="430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GB" sz="2200" u="none" cap="none" strike="noStrike">
                <a:solidFill>
                  <a:srgbClr val="FFFFFF"/>
                </a:solidFill>
                <a:latin typeface="Calibri"/>
                <a:ea typeface="Calibri"/>
                <a:cs typeface="Calibri"/>
                <a:sym typeface="Calibri"/>
              </a:rPr>
              <a:t>Sargassum Inundation Events</a:t>
            </a:r>
            <a:endParaRPr/>
          </a:p>
        </p:txBody>
      </p:sp>
      <p:sp>
        <p:nvSpPr>
          <p:cNvPr id="534" name="Google Shape;534;p52"/>
          <p:cNvSpPr txBox="1"/>
          <p:nvPr/>
        </p:nvSpPr>
        <p:spPr>
          <a:xfrm>
            <a:off x="182880" y="548640"/>
            <a:ext cx="9144000" cy="261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1" lang="en-GB" sz="1100" u="none" cap="none" strike="noStrike">
                <a:solidFill>
                  <a:srgbClr val="8EAADB"/>
                </a:solidFill>
                <a:latin typeface="Calibri"/>
                <a:ea typeface="Calibri"/>
                <a:cs typeface="Calibri"/>
                <a:sym typeface="Calibri"/>
              </a:rPr>
              <a:t>Thematic Area: Water Quality  |  M. McKibben, C. Rousseaux (NASA GSFC)</a:t>
            </a:r>
            <a:endParaRPr/>
          </a:p>
        </p:txBody>
      </p:sp>
      <p:sp>
        <p:nvSpPr>
          <p:cNvPr id="535" name="Google Shape;535;p52"/>
          <p:cNvSpPr/>
          <p:nvPr/>
        </p:nvSpPr>
        <p:spPr>
          <a:xfrm>
            <a:off x="293049" y="1509310"/>
            <a:ext cx="63900" cy="1876500"/>
          </a:xfrm>
          <a:prstGeom prst="rect">
            <a:avLst/>
          </a:prstGeom>
          <a:solidFill>
            <a:srgbClr val="E74C3C"/>
          </a:solidFill>
          <a:ln>
            <a:noFill/>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536" name="Google Shape;536;p52"/>
          <p:cNvSpPr txBox="1"/>
          <p:nvPr/>
        </p:nvSpPr>
        <p:spPr>
          <a:xfrm>
            <a:off x="430209" y="1371364"/>
            <a:ext cx="54864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GB" sz="1800" u="none" cap="none" strike="noStrike">
                <a:solidFill>
                  <a:srgbClr val="E74C3C"/>
                </a:solidFill>
                <a:latin typeface="Calibri"/>
                <a:ea typeface="Calibri"/>
                <a:cs typeface="Calibri"/>
                <a:sym typeface="Calibri"/>
              </a:rPr>
              <a:t>THE CHALLENGE</a:t>
            </a:r>
            <a:endParaRPr/>
          </a:p>
        </p:txBody>
      </p:sp>
      <p:sp>
        <p:nvSpPr>
          <p:cNvPr id="537" name="Google Shape;537;p52"/>
          <p:cNvSpPr txBox="1"/>
          <p:nvPr/>
        </p:nvSpPr>
        <p:spPr>
          <a:xfrm>
            <a:off x="430209" y="1737911"/>
            <a:ext cx="5760600" cy="1806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GB" sz="1800" u="none" cap="none" strike="noStrike">
                <a:solidFill>
                  <a:srgbClr val="333333"/>
                </a:solidFill>
                <a:latin typeface="Calibri"/>
                <a:ea typeface="Calibri"/>
                <a:cs typeface="Calibri"/>
                <a:sym typeface="Calibri"/>
              </a:rPr>
              <a:t>Since 2011, mass Sargassum strandings across the Caribbean and Gulf of Mexico are a chronic hazard</a:t>
            </a:r>
            <a:endParaRPr/>
          </a:p>
          <a:p>
            <a:pPr indent="0" lvl="0" marL="0" marR="0" rtl="0" algn="l">
              <a:lnSpc>
                <a:spcPct val="100000"/>
              </a:lnSpc>
              <a:spcBef>
                <a:spcPts val="200"/>
              </a:spcBef>
              <a:spcAft>
                <a:spcPts val="0"/>
              </a:spcAft>
              <a:buNone/>
            </a:pPr>
            <a:r>
              <a:rPr b="0" i="0" lang="en-GB" sz="1800" u="none" cap="none" strike="noStrike">
                <a:solidFill>
                  <a:srgbClr val="333333"/>
                </a:solidFill>
                <a:latin typeface="Calibri"/>
                <a:ea typeface="Calibri"/>
                <a:cs typeface="Calibri"/>
                <a:sym typeface="Calibri"/>
              </a:rPr>
              <a:t>Decomposing Sargassum releases H2S, closes beaches, fouls fishing gear, damages ecosystems</a:t>
            </a:r>
            <a:endParaRPr/>
          </a:p>
          <a:p>
            <a:pPr indent="0" lvl="0" marL="0" marR="0" rtl="0" algn="l">
              <a:lnSpc>
                <a:spcPct val="100000"/>
              </a:lnSpc>
              <a:spcBef>
                <a:spcPts val="200"/>
              </a:spcBef>
              <a:spcAft>
                <a:spcPts val="0"/>
              </a:spcAft>
              <a:buNone/>
            </a:pPr>
            <a:r>
              <a:rPr b="0" i="0" lang="en-GB" sz="1800" u="none" cap="none" strike="noStrike">
                <a:solidFill>
                  <a:srgbClr val="333333"/>
                </a:solidFill>
                <a:latin typeface="Calibri"/>
                <a:ea typeface="Calibri"/>
                <a:cs typeface="Calibri"/>
                <a:sym typeface="Calibri"/>
              </a:rPr>
              <a:t>Timely forecasting essential for coastal managers to plan cleanup and protect tourism revenue</a:t>
            </a:r>
            <a:endParaRPr/>
          </a:p>
        </p:txBody>
      </p:sp>
      <p:sp>
        <p:nvSpPr>
          <p:cNvPr id="538" name="Google Shape;538;p52"/>
          <p:cNvSpPr/>
          <p:nvPr/>
        </p:nvSpPr>
        <p:spPr>
          <a:xfrm>
            <a:off x="293049" y="3701632"/>
            <a:ext cx="63900" cy="2176200"/>
          </a:xfrm>
          <a:prstGeom prst="rect">
            <a:avLst/>
          </a:prstGeom>
          <a:solidFill>
            <a:srgbClr val="2E75B6"/>
          </a:solidFill>
          <a:ln>
            <a:noFill/>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539" name="Google Shape;539;p52"/>
          <p:cNvSpPr txBox="1"/>
          <p:nvPr/>
        </p:nvSpPr>
        <p:spPr>
          <a:xfrm>
            <a:off x="430209" y="3601841"/>
            <a:ext cx="54864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GB" sz="1800" u="none" cap="none" strike="noStrike">
                <a:solidFill>
                  <a:srgbClr val="2E75B6"/>
                </a:solidFill>
                <a:latin typeface="Calibri"/>
                <a:ea typeface="Calibri"/>
                <a:cs typeface="Calibri"/>
                <a:sym typeface="Calibri"/>
              </a:rPr>
              <a:t>HOW SATELLITE INTEGRATION ADDRESSES THIS</a:t>
            </a:r>
            <a:endParaRPr/>
          </a:p>
        </p:txBody>
      </p:sp>
      <p:sp>
        <p:nvSpPr>
          <p:cNvPr id="540" name="Google Shape;540;p52"/>
          <p:cNvSpPr txBox="1"/>
          <p:nvPr/>
        </p:nvSpPr>
        <p:spPr>
          <a:xfrm>
            <a:off x="430209" y="3965604"/>
            <a:ext cx="5760600" cy="2083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GB" sz="1800" u="none" cap="none" strike="noStrike">
                <a:solidFill>
                  <a:srgbClr val="333333"/>
                </a:solidFill>
                <a:latin typeface="Calibri"/>
                <a:ea typeface="Calibri"/>
                <a:cs typeface="Calibri"/>
                <a:sym typeface="Calibri"/>
              </a:rPr>
              <a:t>PACE OCI: </a:t>
            </a:r>
            <a:r>
              <a:rPr b="0" i="0" lang="en-GB" sz="1800" u="none" cap="none" strike="noStrike">
                <a:solidFill>
                  <a:srgbClr val="333333"/>
                </a:solidFill>
                <a:latin typeface="Calibri"/>
                <a:ea typeface="Calibri"/>
                <a:cs typeface="Calibri"/>
                <a:sym typeface="Calibri"/>
              </a:rPr>
              <a:t>47% more valid observations than MODIS; detected 51% more Sargassum pixels (Qi et al., 2026)</a:t>
            </a:r>
            <a:endParaRPr/>
          </a:p>
          <a:p>
            <a:pPr indent="0" lvl="0" marL="0" marR="0" rtl="0" algn="l">
              <a:lnSpc>
                <a:spcPct val="100000"/>
              </a:lnSpc>
              <a:spcBef>
                <a:spcPts val="200"/>
              </a:spcBef>
              <a:spcAft>
                <a:spcPts val="0"/>
              </a:spcAft>
              <a:buNone/>
            </a:pPr>
            <a:r>
              <a:rPr b="1" i="0" lang="en-GB" sz="1800" u="none" cap="none" strike="noStrike">
                <a:solidFill>
                  <a:srgbClr val="333333"/>
                </a:solidFill>
                <a:latin typeface="Calibri"/>
                <a:ea typeface="Calibri"/>
                <a:cs typeface="Calibri"/>
                <a:sym typeface="Calibri"/>
              </a:rPr>
              <a:t>Improved detection: </a:t>
            </a:r>
            <a:r>
              <a:rPr b="0" i="0" lang="en-GB" sz="1800" u="none" cap="none" strike="noStrike">
                <a:solidFill>
                  <a:srgbClr val="333333"/>
                </a:solidFill>
                <a:latin typeface="Calibri"/>
                <a:ea typeface="Calibri"/>
                <a:cs typeface="Calibri"/>
                <a:sym typeface="Calibri"/>
              </a:rPr>
              <a:t>sun-glint avoidance, reduced cloud artifacts, band binning</a:t>
            </a:r>
            <a:endParaRPr/>
          </a:p>
          <a:p>
            <a:pPr indent="0" lvl="0" marL="0" marR="0" rtl="0" algn="l">
              <a:lnSpc>
                <a:spcPct val="100000"/>
              </a:lnSpc>
              <a:spcBef>
                <a:spcPts val="200"/>
              </a:spcBef>
              <a:spcAft>
                <a:spcPts val="0"/>
              </a:spcAft>
              <a:buNone/>
            </a:pPr>
            <a:r>
              <a:rPr b="1" i="0" lang="en-GB" sz="1800" u="none" cap="none" strike="noStrike">
                <a:solidFill>
                  <a:srgbClr val="333333"/>
                </a:solidFill>
                <a:latin typeface="Calibri"/>
                <a:ea typeface="Calibri"/>
                <a:cs typeface="Calibri"/>
                <a:sym typeface="Calibri"/>
              </a:rPr>
              <a:t>New capability: </a:t>
            </a:r>
            <a:r>
              <a:rPr b="0" i="0" lang="en-GB" sz="1800" u="none" cap="none" strike="noStrike">
                <a:solidFill>
                  <a:srgbClr val="333333"/>
                </a:solidFill>
                <a:latin typeface="Calibri"/>
                <a:ea typeface="Calibri"/>
                <a:cs typeface="Calibri"/>
                <a:sym typeface="Calibri"/>
              </a:rPr>
              <a:t>hyperspectral can distinguish Sargassum from Trichodesmium and characterize physiological condition</a:t>
            </a:r>
            <a:endParaRPr/>
          </a:p>
        </p:txBody>
      </p:sp>
      <p:sp>
        <p:nvSpPr>
          <p:cNvPr id="541" name="Google Shape;541;p52"/>
          <p:cNvSpPr/>
          <p:nvPr/>
        </p:nvSpPr>
        <p:spPr>
          <a:xfrm>
            <a:off x="6328089" y="1509310"/>
            <a:ext cx="63900" cy="1360200"/>
          </a:xfrm>
          <a:prstGeom prst="rect">
            <a:avLst/>
          </a:prstGeom>
          <a:solidFill>
            <a:srgbClr val="27AE60"/>
          </a:solidFill>
          <a:ln>
            <a:noFill/>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542" name="Google Shape;542;p52"/>
          <p:cNvSpPr txBox="1"/>
          <p:nvPr/>
        </p:nvSpPr>
        <p:spPr>
          <a:xfrm>
            <a:off x="6465249" y="1509311"/>
            <a:ext cx="53034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GB" sz="1800" u="none" cap="none" strike="noStrike">
                <a:solidFill>
                  <a:srgbClr val="27AE60"/>
                </a:solidFill>
                <a:latin typeface="Calibri"/>
                <a:ea typeface="Calibri"/>
                <a:cs typeface="Calibri"/>
                <a:sym typeface="Calibri"/>
              </a:rPr>
              <a:t>CURRENT STATUS</a:t>
            </a:r>
            <a:endParaRPr/>
          </a:p>
        </p:txBody>
      </p:sp>
      <p:sp>
        <p:nvSpPr>
          <p:cNvPr id="543" name="Google Shape;543;p52"/>
          <p:cNvSpPr txBox="1"/>
          <p:nvPr/>
        </p:nvSpPr>
        <p:spPr>
          <a:xfrm>
            <a:off x="6465249" y="1737911"/>
            <a:ext cx="5303400" cy="12261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GB" sz="1800" u="none" cap="none" strike="noStrike">
                <a:solidFill>
                  <a:srgbClr val="333333"/>
                </a:solidFill>
                <a:latin typeface="Calibri"/>
                <a:ea typeface="Calibri"/>
                <a:cs typeface="Calibri"/>
                <a:sym typeface="Calibri"/>
              </a:rPr>
              <a:t>USF Sargassum Watch System (SaWS) operational with MODIS/VIIRS; OCI integration underway</a:t>
            </a:r>
            <a:endParaRPr/>
          </a:p>
          <a:p>
            <a:pPr indent="0" lvl="0" marL="0" marR="0" rtl="0" algn="l">
              <a:lnSpc>
                <a:spcPct val="100000"/>
              </a:lnSpc>
              <a:spcBef>
                <a:spcPts val="200"/>
              </a:spcBef>
              <a:spcAft>
                <a:spcPts val="0"/>
              </a:spcAft>
              <a:buNone/>
            </a:pPr>
            <a:r>
              <a:rPr b="0" i="0" lang="en-GB" sz="1800" u="none" cap="none" strike="noStrike">
                <a:solidFill>
                  <a:srgbClr val="333333"/>
                </a:solidFill>
                <a:latin typeface="Calibri"/>
                <a:ea typeface="Calibri"/>
                <a:cs typeface="Calibri"/>
                <a:sym typeface="Calibri"/>
              </a:rPr>
              <a:t>Deep-learning detection fine-tuned per sensor to reduce uncertainty</a:t>
            </a:r>
            <a:endParaRPr/>
          </a:p>
        </p:txBody>
      </p:sp>
      <p:sp>
        <p:nvSpPr>
          <p:cNvPr id="544" name="Google Shape;544;p52"/>
          <p:cNvSpPr/>
          <p:nvPr/>
        </p:nvSpPr>
        <p:spPr>
          <a:xfrm>
            <a:off x="6328089" y="3192147"/>
            <a:ext cx="63900" cy="2591700"/>
          </a:xfrm>
          <a:prstGeom prst="rect">
            <a:avLst/>
          </a:prstGeom>
          <a:solidFill>
            <a:srgbClr val="D4A017"/>
          </a:solidFill>
          <a:ln>
            <a:noFill/>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545" name="Google Shape;545;p52"/>
          <p:cNvSpPr txBox="1"/>
          <p:nvPr/>
        </p:nvSpPr>
        <p:spPr>
          <a:xfrm>
            <a:off x="6465249" y="3101648"/>
            <a:ext cx="53034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GB" sz="1800" u="none" cap="none" strike="noStrike">
                <a:solidFill>
                  <a:srgbClr val="D4A017"/>
                </a:solidFill>
                <a:latin typeface="Calibri"/>
                <a:ea typeface="Calibri"/>
                <a:cs typeface="Calibri"/>
                <a:sym typeface="Calibri"/>
              </a:rPr>
              <a:t>GAPS AND PITFALLS</a:t>
            </a:r>
            <a:endParaRPr/>
          </a:p>
        </p:txBody>
      </p:sp>
      <p:sp>
        <p:nvSpPr>
          <p:cNvPr id="546" name="Google Shape;546;p52"/>
          <p:cNvSpPr txBox="1"/>
          <p:nvPr/>
        </p:nvSpPr>
        <p:spPr>
          <a:xfrm>
            <a:off x="6465249" y="3492663"/>
            <a:ext cx="5303400" cy="2385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GB" sz="1800" u="none" cap="none" strike="noStrike">
                <a:solidFill>
                  <a:srgbClr val="333333"/>
                </a:solidFill>
                <a:latin typeface="Calibri"/>
                <a:ea typeface="Calibri"/>
                <a:cs typeface="Calibri"/>
                <a:sym typeface="Calibri"/>
              </a:rPr>
              <a:t>Products exclude pixels within ~30 km of shore, precisely where societal impact is greatest</a:t>
            </a:r>
            <a:endParaRPr/>
          </a:p>
          <a:p>
            <a:pPr indent="0" lvl="0" marL="0" marR="0" rtl="0" algn="l">
              <a:lnSpc>
                <a:spcPct val="100000"/>
              </a:lnSpc>
              <a:spcBef>
                <a:spcPts val="200"/>
              </a:spcBef>
              <a:spcAft>
                <a:spcPts val="0"/>
              </a:spcAft>
              <a:buNone/>
            </a:pPr>
            <a:r>
              <a:rPr b="0" i="0" lang="en-GB" sz="1800" u="none" cap="none" strike="noStrike">
                <a:solidFill>
                  <a:srgbClr val="333333"/>
                </a:solidFill>
                <a:latin typeface="Calibri"/>
                <a:ea typeface="Calibri"/>
                <a:cs typeface="Calibri"/>
                <a:sym typeface="Calibri"/>
              </a:rPr>
              <a:t>Sensor sensitivity differences complicate long-term trend analysis</a:t>
            </a:r>
            <a:endParaRPr/>
          </a:p>
          <a:p>
            <a:pPr indent="0" lvl="0" marL="0" marR="0" rtl="0" algn="l">
              <a:lnSpc>
                <a:spcPct val="100000"/>
              </a:lnSpc>
              <a:spcBef>
                <a:spcPts val="200"/>
              </a:spcBef>
              <a:spcAft>
                <a:spcPts val="0"/>
              </a:spcAft>
              <a:buNone/>
            </a:pPr>
            <a:r>
              <a:rPr b="0" i="0" lang="en-GB" sz="1800" u="none" cap="none" strike="noStrike">
                <a:solidFill>
                  <a:srgbClr val="333333"/>
                </a:solidFill>
                <a:latin typeface="Calibri"/>
                <a:ea typeface="Calibri"/>
                <a:cs typeface="Calibri"/>
                <a:sym typeface="Calibri"/>
              </a:rPr>
              <a:t>Physiological indices more sensitive to atmospheric correction residuals than presence/absence</a:t>
            </a:r>
            <a:endParaRPr/>
          </a:p>
          <a:p>
            <a:pPr indent="0" lvl="0" marL="0" marR="0" rtl="0" algn="l">
              <a:lnSpc>
                <a:spcPct val="100000"/>
              </a:lnSpc>
              <a:spcBef>
                <a:spcPts val="200"/>
              </a:spcBef>
              <a:spcAft>
                <a:spcPts val="0"/>
              </a:spcAft>
              <a:buNone/>
            </a:pPr>
            <a:r>
              <a:rPr b="0" i="0" lang="en-GB" sz="1800" u="none" cap="none" strike="noStrike">
                <a:solidFill>
                  <a:srgbClr val="333333"/>
                </a:solidFill>
                <a:latin typeface="Calibri"/>
                <a:ea typeface="Calibri"/>
                <a:cs typeface="Calibri"/>
                <a:sym typeface="Calibri"/>
              </a:rPr>
              <a:t>Spectral indicators vs Sargassum growth/decay relationship not yet established</a:t>
            </a:r>
            <a:endParaRPr/>
          </a:p>
        </p:txBody>
      </p:sp>
      <p:sp>
        <p:nvSpPr>
          <p:cNvPr id="547" name="Google Shape;547;p52"/>
          <p:cNvSpPr txBox="1"/>
          <p:nvPr/>
        </p:nvSpPr>
        <p:spPr>
          <a:xfrm>
            <a:off x="182880" y="6106532"/>
            <a:ext cx="109728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1" lang="en-GB" sz="1800" u="none" cap="none" strike="noStrike">
                <a:solidFill>
                  <a:srgbClr val="888888"/>
                </a:solidFill>
                <a:latin typeface="Calibri"/>
                <a:ea typeface="Calibri"/>
                <a:cs typeface="Calibri"/>
                <a:sym typeface="Calibri"/>
              </a:rPr>
              <a:t>2015 CEOS Water Strategy: C.10 Hyperspectral for water quality</a:t>
            </a:r>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1" name="Shape 551"/>
        <p:cNvGrpSpPr/>
        <p:nvPr/>
      </p:nvGrpSpPr>
      <p:grpSpPr>
        <a:xfrm>
          <a:off x="0" y="0"/>
          <a:ext cx="0" cy="0"/>
          <a:chOff x="0" y="0"/>
          <a:chExt cx="0" cy="0"/>
        </a:xfrm>
      </p:grpSpPr>
      <p:sp>
        <p:nvSpPr>
          <p:cNvPr id="552" name="Google Shape;552;p53"/>
          <p:cNvSpPr txBox="1"/>
          <p:nvPr/>
        </p:nvSpPr>
        <p:spPr>
          <a:xfrm>
            <a:off x="182880" y="137160"/>
            <a:ext cx="9144000" cy="430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GB" sz="2200" u="none" cap="none" strike="noStrike">
                <a:solidFill>
                  <a:srgbClr val="FFFFFF"/>
                </a:solidFill>
                <a:latin typeface="Calibri"/>
                <a:ea typeface="Calibri"/>
                <a:cs typeface="Calibri"/>
                <a:sym typeface="Calibri"/>
              </a:rPr>
              <a:t>Water Quality in Optically Complex Coastal Waters</a:t>
            </a:r>
            <a:endParaRPr/>
          </a:p>
        </p:txBody>
      </p:sp>
      <p:sp>
        <p:nvSpPr>
          <p:cNvPr id="553" name="Google Shape;553;p53"/>
          <p:cNvSpPr txBox="1"/>
          <p:nvPr/>
        </p:nvSpPr>
        <p:spPr>
          <a:xfrm>
            <a:off x="182880" y="548640"/>
            <a:ext cx="9144000" cy="261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1" lang="en-GB" sz="1100" u="none" cap="none" strike="noStrike">
                <a:solidFill>
                  <a:srgbClr val="8EAADB"/>
                </a:solidFill>
                <a:latin typeface="Calibri"/>
                <a:ea typeface="Calibri"/>
                <a:cs typeface="Calibri"/>
                <a:sym typeface="Calibri"/>
              </a:rPr>
              <a:t>Thematic Area: Water Quality  |  M. McKibben, C. Rousseaux (NASA GSFC)</a:t>
            </a:r>
            <a:endParaRPr/>
          </a:p>
        </p:txBody>
      </p:sp>
      <p:sp>
        <p:nvSpPr>
          <p:cNvPr id="554" name="Google Shape;554;p53"/>
          <p:cNvSpPr/>
          <p:nvPr/>
        </p:nvSpPr>
        <p:spPr>
          <a:xfrm>
            <a:off x="182880" y="1344056"/>
            <a:ext cx="63900" cy="1948200"/>
          </a:xfrm>
          <a:prstGeom prst="rect">
            <a:avLst/>
          </a:prstGeom>
          <a:solidFill>
            <a:srgbClr val="E74C3C"/>
          </a:solidFill>
          <a:ln>
            <a:noFill/>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555" name="Google Shape;555;p53"/>
          <p:cNvSpPr txBox="1"/>
          <p:nvPr/>
        </p:nvSpPr>
        <p:spPr>
          <a:xfrm>
            <a:off x="350515" y="1203357"/>
            <a:ext cx="54864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GB" sz="1800" u="none" cap="none" strike="noStrike">
                <a:solidFill>
                  <a:srgbClr val="E74C3C"/>
                </a:solidFill>
                <a:latin typeface="Calibri"/>
                <a:ea typeface="Calibri"/>
                <a:cs typeface="Calibri"/>
                <a:sym typeface="Calibri"/>
              </a:rPr>
              <a:t>THE CHALLENGE</a:t>
            </a:r>
            <a:endParaRPr/>
          </a:p>
        </p:txBody>
      </p:sp>
      <p:sp>
        <p:nvSpPr>
          <p:cNvPr id="556" name="Google Shape;556;p53"/>
          <p:cNvSpPr txBox="1"/>
          <p:nvPr/>
        </p:nvSpPr>
        <p:spPr>
          <a:xfrm>
            <a:off x="320040" y="1572657"/>
            <a:ext cx="5760600" cy="1806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GB" sz="1800" u="none" cap="none" strike="noStrike">
                <a:solidFill>
                  <a:srgbClr val="333333"/>
                </a:solidFill>
                <a:latin typeface="Calibri"/>
                <a:ea typeface="Calibri"/>
                <a:cs typeface="Calibri"/>
                <a:sym typeface="Calibri"/>
              </a:rPr>
              <a:t>Coastal waters where monitoring matters most are where satellite retrieval is most difficult</a:t>
            </a:r>
            <a:endParaRPr/>
          </a:p>
          <a:p>
            <a:pPr indent="0" lvl="0" marL="0" marR="0" rtl="0" algn="l">
              <a:lnSpc>
                <a:spcPct val="100000"/>
              </a:lnSpc>
              <a:spcBef>
                <a:spcPts val="200"/>
              </a:spcBef>
              <a:spcAft>
                <a:spcPts val="0"/>
              </a:spcAft>
              <a:buNone/>
            </a:pPr>
            <a:r>
              <a:rPr b="0" i="0" lang="en-GB" sz="1800" u="none" cap="none" strike="noStrike">
                <a:solidFill>
                  <a:srgbClr val="333333"/>
                </a:solidFill>
                <a:latin typeface="Calibri"/>
                <a:ea typeface="Calibri"/>
                <a:cs typeface="Calibri"/>
                <a:sym typeface="Calibri"/>
              </a:rPr>
              <a:t>High sediment, CDOM, and bottom reflectance violate standard atmospheric correction assumptions</a:t>
            </a:r>
            <a:endParaRPr/>
          </a:p>
          <a:p>
            <a:pPr indent="0" lvl="0" marL="0" marR="0" rtl="0" algn="l">
              <a:lnSpc>
                <a:spcPct val="100000"/>
              </a:lnSpc>
              <a:spcBef>
                <a:spcPts val="200"/>
              </a:spcBef>
              <a:spcAft>
                <a:spcPts val="0"/>
              </a:spcAft>
              <a:buNone/>
            </a:pPr>
            <a:r>
              <a:rPr b="0" i="0" lang="en-GB" sz="1800" u="none" cap="none" strike="noStrike">
                <a:solidFill>
                  <a:srgbClr val="333333"/>
                </a:solidFill>
                <a:latin typeface="Calibri"/>
                <a:ea typeface="Calibri"/>
                <a:cs typeface="Calibri"/>
                <a:sym typeface="Calibri"/>
              </a:rPr>
              <a:t>Highest societal need for reliable data coincides with lowest retrieval confidence</a:t>
            </a:r>
            <a:endParaRPr/>
          </a:p>
        </p:txBody>
      </p:sp>
      <p:sp>
        <p:nvSpPr>
          <p:cNvPr id="557" name="Google Shape;557;p53"/>
          <p:cNvSpPr/>
          <p:nvPr/>
        </p:nvSpPr>
        <p:spPr>
          <a:xfrm flipH="1">
            <a:off x="214836" y="3655278"/>
            <a:ext cx="73200" cy="2240700"/>
          </a:xfrm>
          <a:prstGeom prst="rect">
            <a:avLst/>
          </a:prstGeom>
          <a:solidFill>
            <a:srgbClr val="2E75B6"/>
          </a:solidFill>
          <a:ln>
            <a:noFill/>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558" name="Google Shape;558;p53"/>
          <p:cNvSpPr txBox="1"/>
          <p:nvPr/>
        </p:nvSpPr>
        <p:spPr>
          <a:xfrm>
            <a:off x="350521" y="3549710"/>
            <a:ext cx="54864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GB" sz="1800" u="none" cap="none" strike="noStrike">
                <a:solidFill>
                  <a:srgbClr val="2E75B6"/>
                </a:solidFill>
                <a:latin typeface="Calibri"/>
                <a:ea typeface="Calibri"/>
                <a:cs typeface="Calibri"/>
                <a:sym typeface="Calibri"/>
              </a:rPr>
              <a:t>HOW SATELLITE INTEGRATION ADDRESSES THIS</a:t>
            </a:r>
            <a:endParaRPr/>
          </a:p>
        </p:txBody>
      </p:sp>
      <p:sp>
        <p:nvSpPr>
          <p:cNvPr id="559" name="Google Shape;559;p53"/>
          <p:cNvSpPr txBox="1"/>
          <p:nvPr/>
        </p:nvSpPr>
        <p:spPr>
          <a:xfrm>
            <a:off x="335280" y="3908291"/>
            <a:ext cx="5760600" cy="2083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GB" sz="1800" u="none" cap="none" strike="noStrike">
                <a:solidFill>
                  <a:srgbClr val="333333"/>
                </a:solidFill>
                <a:latin typeface="Calibri"/>
                <a:ea typeface="Calibri"/>
                <a:cs typeface="Calibri"/>
                <a:sym typeface="Calibri"/>
              </a:rPr>
              <a:t>PACE OCI: </a:t>
            </a:r>
            <a:r>
              <a:rPr b="0" i="0" lang="en-GB" sz="1800" u="none" cap="none" strike="noStrike">
                <a:solidFill>
                  <a:srgbClr val="333333"/>
                </a:solidFill>
                <a:latin typeface="Calibri"/>
                <a:ea typeface="Calibri"/>
                <a:cs typeface="Calibri"/>
                <a:sym typeface="Calibri"/>
              </a:rPr>
              <a:t>hyperspectral UV/NIR bands improve atmospheric correction in turbid and absorbing-aerosol conditions</a:t>
            </a:r>
            <a:endParaRPr/>
          </a:p>
          <a:p>
            <a:pPr indent="0" lvl="0" marL="0" marR="0" rtl="0" algn="l">
              <a:lnSpc>
                <a:spcPct val="100000"/>
              </a:lnSpc>
              <a:spcBef>
                <a:spcPts val="200"/>
              </a:spcBef>
              <a:spcAft>
                <a:spcPts val="0"/>
              </a:spcAft>
              <a:buNone/>
            </a:pPr>
            <a:r>
              <a:rPr b="1" i="0" lang="en-GB" sz="1800" u="none" cap="none" strike="noStrike">
                <a:solidFill>
                  <a:srgbClr val="333333"/>
                </a:solidFill>
                <a:latin typeface="Calibri"/>
                <a:ea typeface="Calibri"/>
                <a:cs typeface="Calibri"/>
                <a:sym typeface="Calibri"/>
              </a:rPr>
              <a:t>SPEXone + HARP2: </a:t>
            </a:r>
            <a:r>
              <a:rPr b="0" i="0" lang="en-GB" sz="1800" u="none" cap="none" strike="noStrike">
                <a:solidFill>
                  <a:srgbClr val="333333"/>
                </a:solidFill>
                <a:latin typeface="Calibri"/>
                <a:ea typeface="Calibri"/>
                <a:cs typeface="Calibri"/>
                <a:sym typeface="Calibri"/>
              </a:rPr>
              <a:t>multi-angle polarimeters characterize aerosol type independently of ocean-leaving radiance</a:t>
            </a:r>
            <a:endParaRPr/>
          </a:p>
          <a:p>
            <a:pPr indent="0" lvl="0" marL="0" marR="0" rtl="0" algn="l">
              <a:lnSpc>
                <a:spcPct val="100000"/>
              </a:lnSpc>
              <a:spcBef>
                <a:spcPts val="200"/>
              </a:spcBef>
              <a:spcAft>
                <a:spcPts val="0"/>
              </a:spcAft>
              <a:buNone/>
            </a:pPr>
            <a:r>
              <a:rPr b="1" i="0" lang="en-GB" sz="1800" u="none" cap="none" strike="noStrike">
                <a:solidFill>
                  <a:srgbClr val="333333"/>
                </a:solidFill>
                <a:latin typeface="Calibri"/>
                <a:ea typeface="Calibri"/>
                <a:cs typeface="Calibri"/>
                <a:sym typeface="Calibri"/>
              </a:rPr>
              <a:t>Combined: </a:t>
            </a:r>
            <a:r>
              <a:rPr b="0" i="0" lang="en-GB" sz="1800" u="none" cap="none" strike="noStrike">
                <a:solidFill>
                  <a:srgbClr val="333333"/>
                </a:solidFill>
                <a:latin typeface="Calibri"/>
                <a:ea typeface="Calibri"/>
                <a:cs typeface="Calibri"/>
                <a:sym typeface="Calibri"/>
              </a:rPr>
              <a:t>structurally new approach to atmospheric correction, not incremental refinement</a:t>
            </a:r>
            <a:endParaRPr/>
          </a:p>
        </p:txBody>
      </p:sp>
      <p:sp>
        <p:nvSpPr>
          <p:cNvPr id="560" name="Google Shape;560;p53"/>
          <p:cNvSpPr/>
          <p:nvPr/>
        </p:nvSpPr>
        <p:spPr>
          <a:xfrm>
            <a:off x="6217920" y="1344056"/>
            <a:ext cx="63900" cy="2205600"/>
          </a:xfrm>
          <a:prstGeom prst="rect">
            <a:avLst/>
          </a:prstGeom>
          <a:solidFill>
            <a:srgbClr val="27AE60"/>
          </a:solidFill>
          <a:ln>
            <a:noFill/>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561" name="Google Shape;561;p53"/>
          <p:cNvSpPr txBox="1"/>
          <p:nvPr/>
        </p:nvSpPr>
        <p:spPr>
          <a:xfrm>
            <a:off x="6355080" y="1203357"/>
            <a:ext cx="53034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GB" sz="1800" u="none" cap="none" strike="noStrike">
                <a:solidFill>
                  <a:srgbClr val="27AE60"/>
                </a:solidFill>
                <a:latin typeface="Calibri"/>
                <a:ea typeface="Calibri"/>
                <a:cs typeface="Calibri"/>
                <a:sym typeface="Calibri"/>
              </a:rPr>
              <a:t>CURRENT STATUS</a:t>
            </a:r>
            <a:endParaRPr/>
          </a:p>
        </p:txBody>
      </p:sp>
      <p:sp>
        <p:nvSpPr>
          <p:cNvPr id="562" name="Google Shape;562;p53"/>
          <p:cNvSpPr txBox="1"/>
          <p:nvPr/>
        </p:nvSpPr>
        <p:spPr>
          <a:xfrm>
            <a:off x="6355080" y="1572657"/>
            <a:ext cx="5303400" cy="2083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GB" sz="1800" u="none" cap="none" strike="noStrike">
                <a:solidFill>
                  <a:srgbClr val="333333"/>
                </a:solidFill>
                <a:latin typeface="Calibri"/>
                <a:ea typeface="Calibri"/>
                <a:cs typeface="Calibri"/>
                <a:sym typeface="Calibri"/>
              </a:rPr>
              <a:t>OCI UV/blue coverage has enabled new trace-gas measurements (NO2) demonstrating spectral sensitivity</a:t>
            </a:r>
            <a:endParaRPr/>
          </a:p>
          <a:p>
            <a:pPr indent="0" lvl="0" marL="0" marR="0" rtl="0" algn="l">
              <a:lnSpc>
                <a:spcPct val="100000"/>
              </a:lnSpc>
              <a:spcBef>
                <a:spcPts val="200"/>
              </a:spcBef>
              <a:spcAft>
                <a:spcPts val="0"/>
              </a:spcAft>
              <a:buNone/>
            </a:pPr>
            <a:r>
              <a:rPr b="0" i="0" lang="en-GB" sz="1800" u="none" cap="none" strike="noStrike">
                <a:solidFill>
                  <a:srgbClr val="333333"/>
                </a:solidFill>
                <a:latin typeface="Calibri"/>
                <a:ea typeface="Calibri"/>
                <a:cs typeface="Calibri"/>
                <a:sym typeface="Calibri"/>
              </a:rPr>
              <a:t>Multi-Angle Aerosol Particle retrieval combining all three PACE instruments in development</a:t>
            </a:r>
            <a:endParaRPr/>
          </a:p>
          <a:p>
            <a:pPr indent="0" lvl="0" marL="0" marR="0" rtl="0" algn="l">
              <a:lnSpc>
                <a:spcPct val="100000"/>
              </a:lnSpc>
              <a:spcBef>
                <a:spcPts val="200"/>
              </a:spcBef>
              <a:spcAft>
                <a:spcPts val="0"/>
              </a:spcAft>
              <a:buNone/>
            </a:pPr>
            <a:r>
              <a:rPr b="0" i="0" lang="en-GB" sz="1800" u="none" cap="none" strike="noStrike">
                <a:solidFill>
                  <a:srgbClr val="333333"/>
                </a:solidFill>
                <a:latin typeface="Calibri"/>
                <a:ea typeface="Calibri"/>
                <a:cs typeface="Calibri"/>
                <a:sym typeface="Calibri"/>
              </a:rPr>
              <a:t>Still in algorithm development and validation, not yet operational</a:t>
            </a:r>
            <a:endParaRPr/>
          </a:p>
        </p:txBody>
      </p:sp>
      <p:sp>
        <p:nvSpPr>
          <p:cNvPr id="563" name="Google Shape;563;p53"/>
          <p:cNvSpPr/>
          <p:nvPr/>
        </p:nvSpPr>
        <p:spPr>
          <a:xfrm>
            <a:off x="6217920" y="3701266"/>
            <a:ext cx="63900" cy="2423400"/>
          </a:xfrm>
          <a:prstGeom prst="rect">
            <a:avLst/>
          </a:prstGeom>
          <a:solidFill>
            <a:srgbClr val="D4A017"/>
          </a:solidFill>
          <a:ln>
            <a:noFill/>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564" name="Google Shape;564;p53"/>
          <p:cNvSpPr txBox="1"/>
          <p:nvPr/>
        </p:nvSpPr>
        <p:spPr>
          <a:xfrm>
            <a:off x="6355080" y="3605019"/>
            <a:ext cx="53034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GB" sz="1800" u="none" cap="none" strike="noStrike">
                <a:solidFill>
                  <a:srgbClr val="D4A017"/>
                </a:solidFill>
                <a:latin typeface="Calibri"/>
                <a:ea typeface="Calibri"/>
                <a:cs typeface="Calibri"/>
                <a:sym typeface="Calibri"/>
              </a:rPr>
              <a:t>GAPS AND PITFALLS</a:t>
            </a:r>
            <a:endParaRPr/>
          </a:p>
        </p:txBody>
      </p:sp>
      <p:sp>
        <p:nvSpPr>
          <p:cNvPr id="565" name="Google Shape;565;p53"/>
          <p:cNvSpPr txBox="1"/>
          <p:nvPr/>
        </p:nvSpPr>
        <p:spPr>
          <a:xfrm>
            <a:off x="6355080" y="3924092"/>
            <a:ext cx="5303400" cy="2385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GB" sz="1800" u="none" cap="none" strike="noStrike">
                <a:solidFill>
                  <a:srgbClr val="333333"/>
                </a:solidFill>
                <a:latin typeface="Calibri"/>
                <a:ea typeface="Calibri"/>
                <a:cs typeface="Calibri"/>
                <a:sym typeface="Calibri"/>
              </a:rPr>
              <a:t>SPEXone/HARP2 narrower swaths than OCI limit tri-sensor coverage</a:t>
            </a:r>
            <a:endParaRPr/>
          </a:p>
          <a:p>
            <a:pPr indent="0" lvl="0" marL="0" marR="0" rtl="0" algn="l">
              <a:lnSpc>
                <a:spcPct val="100000"/>
              </a:lnSpc>
              <a:spcBef>
                <a:spcPts val="200"/>
              </a:spcBef>
              <a:spcAft>
                <a:spcPts val="0"/>
              </a:spcAft>
              <a:buNone/>
            </a:pPr>
            <a:r>
              <a:rPr b="0" i="0" lang="en-GB" sz="1800" u="none" cap="none" strike="noStrike">
                <a:solidFill>
                  <a:srgbClr val="333333"/>
                </a:solidFill>
                <a:latin typeface="Calibri"/>
                <a:ea typeface="Calibri"/>
                <a:cs typeface="Calibri"/>
                <a:sym typeface="Calibri"/>
              </a:rPr>
              <a:t>Absorbing-aerosol improvements don't necessarily transfer to sediment-dominated waters</a:t>
            </a:r>
            <a:endParaRPr/>
          </a:p>
          <a:p>
            <a:pPr indent="0" lvl="0" marL="0" marR="0" rtl="0" algn="l">
              <a:lnSpc>
                <a:spcPct val="100000"/>
              </a:lnSpc>
              <a:spcBef>
                <a:spcPts val="200"/>
              </a:spcBef>
              <a:spcAft>
                <a:spcPts val="0"/>
              </a:spcAft>
              <a:buNone/>
            </a:pPr>
            <a:r>
              <a:rPr b="0" i="0" lang="en-GB" sz="1800" u="none" cap="none" strike="noStrike">
                <a:solidFill>
                  <a:srgbClr val="333333"/>
                </a:solidFill>
                <a:latin typeface="Calibri"/>
                <a:ea typeface="Calibri"/>
                <a:cs typeface="Calibri"/>
                <a:sym typeface="Calibri"/>
              </a:rPr>
              <a:t>Near-shore adjacency and shallow-water bottom reflectance unresolved by atmospheric correction</a:t>
            </a:r>
            <a:endParaRPr/>
          </a:p>
          <a:p>
            <a:pPr indent="0" lvl="0" marL="0" marR="0" rtl="0" algn="l">
              <a:lnSpc>
                <a:spcPct val="100000"/>
              </a:lnSpc>
              <a:spcBef>
                <a:spcPts val="200"/>
              </a:spcBef>
              <a:spcAft>
                <a:spcPts val="0"/>
              </a:spcAft>
              <a:buNone/>
            </a:pPr>
            <a:r>
              <a:rPr b="0" i="0" lang="en-GB" sz="1800" u="none" cap="none" strike="noStrike">
                <a:solidFill>
                  <a:srgbClr val="333333"/>
                </a:solidFill>
                <a:latin typeface="Calibri"/>
                <a:ea typeface="Calibri"/>
                <a:cs typeface="Calibri"/>
                <a:sym typeface="Calibri"/>
              </a:rPr>
              <a:t>Trace-gas advances should not be conflated with water-quality validation</a:t>
            </a:r>
            <a:endParaRPr/>
          </a:p>
        </p:txBody>
      </p:sp>
      <p:sp>
        <p:nvSpPr>
          <p:cNvPr id="566" name="Google Shape;566;p53"/>
          <p:cNvSpPr txBox="1"/>
          <p:nvPr/>
        </p:nvSpPr>
        <p:spPr>
          <a:xfrm>
            <a:off x="214884" y="6124694"/>
            <a:ext cx="109728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1" lang="en-GB" sz="1800" u="none" cap="none" strike="noStrike">
                <a:solidFill>
                  <a:srgbClr val="888888"/>
                </a:solidFill>
                <a:latin typeface="Calibri"/>
                <a:ea typeface="Calibri"/>
                <a:cs typeface="Calibri"/>
                <a:sym typeface="Calibri"/>
              </a:rPr>
              <a:t>2015 CEOS Water Strategy: C.10 Hyperspectral for water quality</a:t>
            </a:r>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0" name="Shape 570"/>
        <p:cNvGrpSpPr/>
        <p:nvPr/>
      </p:nvGrpSpPr>
      <p:grpSpPr>
        <a:xfrm>
          <a:off x="0" y="0"/>
          <a:ext cx="0" cy="0"/>
          <a:chOff x="0" y="0"/>
          <a:chExt cx="0" cy="0"/>
        </a:xfrm>
      </p:grpSpPr>
      <p:sp>
        <p:nvSpPr>
          <p:cNvPr id="571" name="Google Shape;571;p54"/>
          <p:cNvSpPr txBox="1"/>
          <p:nvPr/>
        </p:nvSpPr>
        <p:spPr>
          <a:xfrm>
            <a:off x="182880" y="137160"/>
            <a:ext cx="9144000" cy="430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GB" sz="2200" u="none" cap="none" strike="noStrike">
                <a:solidFill>
                  <a:srgbClr val="FFFFFF"/>
                </a:solidFill>
                <a:latin typeface="Calibri"/>
                <a:ea typeface="Calibri"/>
                <a:cs typeface="Calibri"/>
                <a:sym typeface="Calibri"/>
              </a:rPr>
              <a:t>Snow Water Equivalent &amp; Water Supply</a:t>
            </a:r>
            <a:endParaRPr/>
          </a:p>
        </p:txBody>
      </p:sp>
      <p:sp>
        <p:nvSpPr>
          <p:cNvPr id="572" name="Google Shape;572;p54"/>
          <p:cNvSpPr txBox="1"/>
          <p:nvPr/>
        </p:nvSpPr>
        <p:spPr>
          <a:xfrm>
            <a:off x="182880" y="548640"/>
            <a:ext cx="9144000" cy="261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1" lang="en-GB" sz="1100" u="none" cap="none" strike="noStrike">
                <a:solidFill>
                  <a:srgbClr val="8EAADB"/>
                </a:solidFill>
                <a:latin typeface="Calibri"/>
                <a:ea typeface="Calibri"/>
                <a:cs typeface="Calibri"/>
                <a:sym typeface="Calibri"/>
              </a:rPr>
              <a:t>Thematic Area: Water Availability  |  Terrestrial Water Cycle</a:t>
            </a:r>
            <a:endParaRPr/>
          </a:p>
        </p:txBody>
      </p:sp>
      <p:sp>
        <p:nvSpPr>
          <p:cNvPr id="573" name="Google Shape;573;p54"/>
          <p:cNvSpPr/>
          <p:nvPr/>
        </p:nvSpPr>
        <p:spPr>
          <a:xfrm>
            <a:off x="264221" y="1234439"/>
            <a:ext cx="60600" cy="2015400"/>
          </a:xfrm>
          <a:prstGeom prst="rect">
            <a:avLst/>
          </a:prstGeom>
          <a:solidFill>
            <a:srgbClr val="E74C3C"/>
          </a:solidFill>
          <a:ln>
            <a:noFill/>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600" u="none" cap="none" strike="noStrike">
              <a:solidFill>
                <a:schemeClr val="lt1"/>
              </a:solidFill>
              <a:latin typeface="Arial"/>
              <a:ea typeface="Arial"/>
              <a:cs typeface="Arial"/>
              <a:sym typeface="Arial"/>
            </a:endParaRPr>
          </a:p>
        </p:txBody>
      </p:sp>
      <p:sp>
        <p:nvSpPr>
          <p:cNvPr id="574" name="Google Shape;574;p54"/>
          <p:cNvSpPr txBox="1"/>
          <p:nvPr/>
        </p:nvSpPr>
        <p:spPr>
          <a:xfrm>
            <a:off x="401381" y="1234440"/>
            <a:ext cx="5486400" cy="338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GB" sz="1600" u="none" cap="none" strike="noStrike">
                <a:solidFill>
                  <a:srgbClr val="E74C3C"/>
                </a:solidFill>
                <a:latin typeface="Calibri"/>
                <a:ea typeface="Calibri"/>
                <a:cs typeface="Calibri"/>
                <a:sym typeface="Calibri"/>
              </a:rPr>
              <a:t>THE CHALLENGE</a:t>
            </a:r>
            <a:endParaRPr/>
          </a:p>
        </p:txBody>
      </p:sp>
      <p:sp>
        <p:nvSpPr>
          <p:cNvPr id="575" name="Google Shape;575;p54"/>
          <p:cNvSpPr txBox="1"/>
          <p:nvPr/>
        </p:nvSpPr>
        <p:spPr>
          <a:xfrm>
            <a:off x="401381" y="1463040"/>
            <a:ext cx="5760600" cy="1893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GB" sz="1600" u="none" cap="none" strike="noStrike">
                <a:solidFill>
                  <a:srgbClr val="333333"/>
                </a:solidFill>
                <a:latin typeface="Calibri"/>
                <a:ea typeface="Calibri"/>
                <a:cs typeface="Calibri"/>
                <a:sym typeface="Calibri"/>
              </a:rPr>
              <a:t>Snowmelt is the primary water source for over a billion people worldwide</a:t>
            </a:r>
            <a:endParaRPr/>
          </a:p>
          <a:p>
            <a:pPr indent="0" lvl="0" marL="0" marR="0" rtl="0" algn="l">
              <a:lnSpc>
                <a:spcPct val="100000"/>
              </a:lnSpc>
              <a:spcBef>
                <a:spcPts val="200"/>
              </a:spcBef>
              <a:spcAft>
                <a:spcPts val="0"/>
              </a:spcAft>
              <a:buNone/>
            </a:pPr>
            <a:r>
              <a:rPr b="0" i="0" lang="en-GB" sz="1600" u="none" cap="none" strike="noStrike">
                <a:solidFill>
                  <a:srgbClr val="333333"/>
                </a:solidFill>
                <a:latin typeface="Calibri"/>
                <a:ea typeface="Calibri"/>
                <a:cs typeface="Calibri"/>
                <a:sym typeface="Calibri"/>
              </a:rPr>
              <a:t>Water managers need SWE forecasts months in advance for reservoir releases and irrigation planning</a:t>
            </a:r>
            <a:endParaRPr/>
          </a:p>
          <a:p>
            <a:pPr indent="0" lvl="0" marL="0" marR="0" rtl="0" algn="l">
              <a:lnSpc>
                <a:spcPct val="100000"/>
              </a:lnSpc>
              <a:spcBef>
                <a:spcPts val="200"/>
              </a:spcBef>
              <a:spcAft>
                <a:spcPts val="0"/>
              </a:spcAft>
              <a:buNone/>
            </a:pPr>
            <a:r>
              <a:rPr b="0" i="0" lang="en-GB" sz="1600" u="none" cap="none" strike="noStrike">
                <a:solidFill>
                  <a:srgbClr val="333333"/>
                </a:solidFill>
                <a:latin typeface="Calibri"/>
                <a:ea typeface="Calibri"/>
                <a:cs typeface="Calibri"/>
                <a:sym typeface="Calibri"/>
              </a:rPr>
              <a:t>Optical can map where snow is but not how much water it contains</a:t>
            </a:r>
            <a:endParaRPr/>
          </a:p>
          <a:p>
            <a:pPr indent="0" lvl="0" marL="0" marR="0" rtl="0" algn="l">
              <a:lnSpc>
                <a:spcPct val="100000"/>
              </a:lnSpc>
              <a:spcBef>
                <a:spcPts val="200"/>
              </a:spcBef>
              <a:spcAft>
                <a:spcPts val="0"/>
              </a:spcAft>
              <a:buNone/>
            </a:pPr>
            <a:r>
              <a:rPr b="0" i="0" lang="en-GB" sz="1600" u="none" cap="none" strike="noStrike">
                <a:solidFill>
                  <a:srgbClr val="333333"/>
                </a:solidFill>
                <a:latin typeface="Calibri"/>
                <a:ea typeface="Calibri"/>
                <a:cs typeface="Calibri"/>
                <a:sym typeface="Calibri"/>
              </a:rPr>
              <a:t>Passive microwave SWE saturates above ~150 mm and fails under forest canopy</a:t>
            </a:r>
            <a:endParaRPr/>
          </a:p>
        </p:txBody>
      </p:sp>
      <p:sp>
        <p:nvSpPr>
          <p:cNvPr id="576" name="Google Shape;576;p54"/>
          <p:cNvSpPr/>
          <p:nvPr/>
        </p:nvSpPr>
        <p:spPr>
          <a:xfrm>
            <a:off x="264221" y="3451033"/>
            <a:ext cx="63900" cy="3060000"/>
          </a:xfrm>
          <a:prstGeom prst="rect">
            <a:avLst/>
          </a:prstGeom>
          <a:solidFill>
            <a:srgbClr val="2E75B6"/>
          </a:solidFill>
          <a:ln>
            <a:noFill/>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600" u="none" cap="none" strike="noStrike">
              <a:solidFill>
                <a:schemeClr val="lt1"/>
              </a:solidFill>
              <a:latin typeface="Arial"/>
              <a:ea typeface="Arial"/>
              <a:cs typeface="Arial"/>
              <a:sym typeface="Arial"/>
            </a:endParaRPr>
          </a:p>
        </p:txBody>
      </p:sp>
      <p:sp>
        <p:nvSpPr>
          <p:cNvPr id="577" name="Google Shape;577;p54"/>
          <p:cNvSpPr txBox="1"/>
          <p:nvPr/>
        </p:nvSpPr>
        <p:spPr>
          <a:xfrm>
            <a:off x="361371" y="3332858"/>
            <a:ext cx="5486400" cy="338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GB" sz="1600" u="none" cap="none" strike="noStrike">
                <a:solidFill>
                  <a:srgbClr val="2E75B6"/>
                </a:solidFill>
                <a:latin typeface="Calibri"/>
                <a:ea typeface="Calibri"/>
                <a:cs typeface="Calibri"/>
                <a:sym typeface="Calibri"/>
              </a:rPr>
              <a:t>HOW SATELLITE INTEGRATION ADDRESSES THIS</a:t>
            </a:r>
            <a:endParaRPr/>
          </a:p>
        </p:txBody>
      </p:sp>
      <p:sp>
        <p:nvSpPr>
          <p:cNvPr id="578" name="Google Shape;578;p54"/>
          <p:cNvSpPr txBox="1"/>
          <p:nvPr/>
        </p:nvSpPr>
        <p:spPr>
          <a:xfrm>
            <a:off x="361371" y="3571260"/>
            <a:ext cx="6075000" cy="3150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GB" sz="1600" u="none" cap="none" strike="noStrike">
                <a:solidFill>
                  <a:srgbClr val="333333"/>
                </a:solidFill>
                <a:latin typeface="Calibri"/>
                <a:ea typeface="Calibri"/>
                <a:cs typeface="Calibri"/>
                <a:sym typeface="Calibri"/>
              </a:rPr>
              <a:t>Optical (MODIS, Sentinel-2): </a:t>
            </a:r>
            <a:r>
              <a:rPr b="0" i="0" lang="en-GB" sz="1600" u="none" cap="none" strike="noStrike">
                <a:solidFill>
                  <a:srgbClr val="333333"/>
                </a:solidFill>
                <a:latin typeface="Calibri"/>
                <a:ea typeface="Calibri"/>
                <a:cs typeface="Calibri"/>
                <a:sym typeface="Calibri"/>
              </a:rPr>
              <a:t>maps snow cover extent and albedo under clear skies</a:t>
            </a:r>
            <a:endParaRPr/>
          </a:p>
          <a:p>
            <a:pPr indent="0" lvl="0" marL="0" marR="0" rtl="0" algn="l">
              <a:lnSpc>
                <a:spcPct val="100000"/>
              </a:lnSpc>
              <a:spcBef>
                <a:spcPts val="200"/>
              </a:spcBef>
              <a:spcAft>
                <a:spcPts val="0"/>
              </a:spcAft>
              <a:buNone/>
            </a:pPr>
            <a:r>
              <a:rPr b="1" i="0" lang="en-GB" sz="1600" u="none" cap="none" strike="noStrike">
                <a:solidFill>
                  <a:srgbClr val="333333"/>
                </a:solidFill>
                <a:latin typeface="Calibri"/>
                <a:ea typeface="Calibri"/>
                <a:cs typeface="Calibri"/>
                <a:sym typeface="Calibri"/>
              </a:rPr>
              <a:t>Sentinel-1 C-band SAR: </a:t>
            </a:r>
            <a:r>
              <a:rPr b="0" i="0" lang="en-GB" sz="1600" u="none" cap="none" strike="noStrike">
                <a:solidFill>
                  <a:srgbClr val="333333"/>
                </a:solidFill>
                <a:latin typeface="Calibri"/>
                <a:ea typeface="Calibri"/>
                <a:cs typeface="Calibri"/>
                <a:sym typeface="Calibri"/>
              </a:rPr>
              <a:t>all-weather dry/wet snow discrimination, marks runoff onset</a:t>
            </a:r>
            <a:endParaRPr/>
          </a:p>
          <a:p>
            <a:pPr indent="0" lvl="0" marL="0" marR="0" rtl="0" algn="l">
              <a:lnSpc>
                <a:spcPct val="100000"/>
              </a:lnSpc>
              <a:spcBef>
                <a:spcPts val="200"/>
              </a:spcBef>
              <a:spcAft>
                <a:spcPts val="0"/>
              </a:spcAft>
              <a:buNone/>
            </a:pPr>
            <a:r>
              <a:rPr b="1" i="0" lang="en-GB" sz="1600" u="none" cap="none" strike="noStrike">
                <a:solidFill>
                  <a:srgbClr val="333333"/>
                </a:solidFill>
                <a:latin typeface="Calibri"/>
                <a:ea typeface="Calibri"/>
                <a:cs typeface="Calibri"/>
                <a:sym typeface="Calibri"/>
              </a:rPr>
              <a:t>NISAR L-band SAR: </a:t>
            </a:r>
            <a:r>
              <a:rPr b="0" i="0" lang="en-GB" sz="1600" u="none" cap="none" strike="noStrike">
                <a:solidFill>
                  <a:srgbClr val="333333"/>
                </a:solidFill>
                <a:latin typeface="Calibri"/>
                <a:ea typeface="Calibri"/>
                <a:cs typeface="Calibri"/>
                <a:sym typeface="Calibri"/>
              </a:rPr>
              <a:t>penetrates forest canopy for forested SWE retrieval, first credible path</a:t>
            </a:r>
            <a:endParaRPr/>
          </a:p>
          <a:p>
            <a:pPr indent="0" lvl="0" marL="0" marR="0" rtl="0" algn="l">
              <a:lnSpc>
                <a:spcPct val="100000"/>
              </a:lnSpc>
              <a:spcBef>
                <a:spcPts val="200"/>
              </a:spcBef>
              <a:spcAft>
                <a:spcPts val="0"/>
              </a:spcAft>
              <a:buNone/>
            </a:pPr>
            <a:r>
              <a:rPr b="1" i="0" lang="en-GB" sz="1600" u="none" cap="none" strike="noStrike">
                <a:solidFill>
                  <a:srgbClr val="333333"/>
                </a:solidFill>
                <a:latin typeface="Calibri"/>
                <a:ea typeface="Calibri"/>
                <a:cs typeface="Calibri"/>
                <a:sym typeface="Calibri"/>
              </a:rPr>
              <a:t>Passive microwave (AMSR2, SMAP): </a:t>
            </a:r>
            <a:r>
              <a:rPr b="0" i="0" lang="en-GB" sz="1600" u="none" cap="none" strike="noStrike">
                <a:solidFill>
                  <a:srgbClr val="333333"/>
                </a:solidFill>
                <a:latin typeface="Calibri"/>
                <a:ea typeface="Calibri"/>
                <a:cs typeface="Calibri"/>
                <a:sym typeface="Calibri"/>
              </a:rPr>
              <a:t>global SWE at 25 km with major limitations</a:t>
            </a:r>
            <a:endParaRPr/>
          </a:p>
          <a:p>
            <a:pPr indent="0" lvl="0" marL="0" marR="0" rtl="0" algn="l">
              <a:lnSpc>
                <a:spcPct val="100000"/>
              </a:lnSpc>
              <a:spcBef>
                <a:spcPts val="200"/>
              </a:spcBef>
              <a:spcAft>
                <a:spcPts val="0"/>
              </a:spcAft>
              <a:buNone/>
            </a:pPr>
            <a:r>
              <a:rPr b="1" i="0" lang="en-GB" sz="1600" u="none" cap="none" strike="noStrike">
                <a:solidFill>
                  <a:srgbClr val="333333"/>
                </a:solidFill>
                <a:latin typeface="Calibri"/>
                <a:ea typeface="Calibri"/>
                <a:cs typeface="Calibri"/>
                <a:sym typeface="Calibri"/>
              </a:rPr>
              <a:t>Multi-freq SAR fusion: </a:t>
            </a:r>
            <a:r>
              <a:rPr b="0" i="0" lang="en-GB" sz="1600" u="none" cap="none" strike="noStrike">
                <a:solidFill>
                  <a:srgbClr val="333333"/>
                </a:solidFill>
                <a:latin typeface="Calibri"/>
                <a:ea typeface="Calibri"/>
                <a:cs typeface="Calibri"/>
                <a:sym typeface="Calibri"/>
              </a:rPr>
              <a:t>NISAR L-band + Sentinel-1 C-band + commercial X-band (ICEYE, Capella) could improve temporal sampling and canopy penetration </a:t>
            </a:r>
            <a:r>
              <a:rPr b="1" i="0" lang="en-GB" sz="1600" u="none" cap="none" strike="noStrike">
                <a:solidFill>
                  <a:srgbClr val="333333"/>
                </a:solidFill>
                <a:latin typeface="Calibri"/>
                <a:ea typeface="Calibri"/>
                <a:cs typeface="Calibri"/>
                <a:sym typeface="Calibri"/>
              </a:rPr>
              <a:t>Active/passive fusion: </a:t>
            </a:r>
            <a:r>
              <a:rPr b="0" i="0" lang="en-GB" sz="1600" u="none" cap="none" strike="noStrike">
                <a:solidFill>
                  <a:srgbClr val="333333"/>
                </a:solidFill>
                <a:latin typeface="Calibri"/>
                <a:ea typeface="Calibri"/>
                <a:cs typeface="Calibri"/>
                <a:sym typeface="Calibri"/>
              </a:rPr>
              <a:t>NISAR backscatter disaggregates coarse AMSR2/SMAP SWE spatially</a:t>
            </a:r>
            <a:endParaRPr/>
          </a:p>
        </p:txBody>
      </p:sp>
      <p:sp>
        <p:nvSpPr>
          <p:cNvPr id="579" name="Google Shape;579;p54"/>
          <p:cNvSpPr/>
          <p:nvPr/>
        </p:nvSpPr>
        <p:spPr>
          <a:xfrm>
            <a:off x="6299261" y="1234440"/>
            <a:ext cx="60600" cy="2015400"/>
          </a:xfrm>
          <a:prstGeom prst="rect">
            <a:avLst/>
          </a:prstGeom>
          <a:solidFill>
            <a:srgbClr val="27AE60"/>
          </a:solidFill>
          <a:ln>
            <a:noFill/>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600" u="none" cap="none" strike="noStrike">
              <a:solidFill>
                <a:schemeClr val="lt1"/>
              </a:solidFill>
              <a:latin typeface="Arial"/>
              <a:ea typeface="Arial"/>
              <a:cs typeface="Arial"/>
              <a:sym typeface="Arial"/>
            </a:endParaRPr>
          </a:p>
        </p:txBody>
      </p:sp>
      <p:sp>
        <p:nvSpPr>
          <p:cNvPr id="580" name="Google Shape;580;p54"/>
          <p:cNvSpPr txBox="1"/>
          <p:nvPr/>
        </p:nvSpPr>
        <p:spPr>
          <a:xfrm>
            <a:off x="6436421" y="1234440"/>
            <a:ext cx="5303400" cy="338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GB" sz="1600" u="none" cap="none" strike="noStrike">
                <a:solidFill>
                  <a:srgbClr val="27AE60"/>
                </a:solidFill>
                <a:latin typeface="Calibri"/>
                <a:ea typeface="Calibri"/>
                <a:cs typeface="Calibri"/>
                <a:sym typeface="Calibri"/>
              </a:rPr>
              <a:t>CURRENT STATUS</a:t>
            </a:r>
            <a:endParaRPr/>
          </a:p>
        </p:txBody>
      </p:sp>
      <p:sp>
        <p:nvSpPr>
          <p:cNvPr id="581" name="Google Shape;581;p54"/>
          <p:cNvSpPr txBox="1"/>
          <p:nvPr/>
        </p:nvSpPr>
        <p:spPr>
          <a:xfrm>
            <a:off x="6436421" y="1463040"/>
            <a:ext cx="5303400" cy="1893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GB" sz="1600" u="none" cap="none" strike="noStrike">
                <a:solidFill>
                  <a:srgbClr val="333333"/>
                </a:solidFill>
                <a:latin typeface="Calibri"/>
                <a:ea typeface="Calibri"/>
                <a:cs typeface="Calibri"/>
                <a:sym typeface="Calibri"/>
              </a:rPr>
              <a:t>ASO (NASA JPL): lidar + spectrometer at 3-50 m, highest-accuracy SWE reference</a:t>
            </a:r>
            <a:endParaRPr/>
          </a:p>
          <a:p>
            <a:pPr indent="0" lvl="0" marL="0" marR="0" rtl="0" algn="l">
              <a:lnSpc>
                <a:spcPct val="100000"/>
              </a:lnSpc>
              <a:spcBef>
                <a:spcPts val="200"/>
              </a:spcBef>
              <a:spcAft>
                <a:spcPts val="0"/>
              </a:spcAft>
              <a:buNone/>
            </a:pPr>
            <a:r>
              <a:rPr b="0" i="0" lang="en-GB" sz="1600" u="none" cap="none" strike="noStrike">
                <a:solidFill>
                  <a:srgbClr val="333333"/>
                </a:solidFill>
                <a:latin typeface="Calibri"/>
                <a:ea typeface="Calibri"/>
                <a:cs typeface="Calibri"/>
                <a:sym typeface="Calibri"/>
              </a:rPr>
              <a:t>AMSR2 daily SWE: operational global product at 25 km</a:t>
            </a:r>
            <a:endParaRPr/>
          </a:p>
          <a:p>
            <a:pPr indent="0" lvl="0" marL="0" marR="0" rtl="0" algn="l">
              <a:lnSpc>
                <a:spcPct val="100000"/>
              </a:lnSpc>
              <a:spcBef>
                <a:spcPts val="200"/>
              </a:spcBef>
              <a:spcAft>
                <a:spcPts val="0"/>
              </a:spcAft>
              <a:buNone/>
            </a:pPr>
            <a:r>
              <a:rPr b="0" i="0" lang="en-GB" sz="1600" u="none" cap="none" strike="noStrike">
                <a:solidFill>
                  <a:srgbClr val="333333"/>
                </a:solidFill>
                <a:latin typeface="Calibri"/>
                <a:ea typeface="Calibri"/>
                <a:cs typeface="Calibri"/>
                <a:sym typeface="Calibri"/>
              </a:rPr>
              <a:t>NISAR SWE fusion: early algorithm development following July 2025 launch</a:t>
            </a:r>
            <a:endParaRPr/>
          </a:p>
          <a:p>
            <a:pPr indent="0" lvl="0" marL="0" marR="0" rtl="0" algn="l">
              <a:lnSpc>
                <a:spcPct val="100000"/>
              </a:lnSpc>
              <a:spcBef>
                <a:spcPts val="200"/>
              </a:spcBef>
              <a:spcAft>
                <a:spcPts val="0"/>
              </a:spcAft>
              <a:buNone/>
            </a:pPr>
            <a:r>
              <a:rPr b="0" i="0" lang="en-GB" sz="1600" u="none" cap="none" strike="noStrike">
                <a:solidFill>
                  <a:srgbClr val="333333"/>
                </a:solidFill>
                <a:latin typeface="Calibri"/>
                <a:ea typeface="Calibri"/>
                <a:cs typeface="Calibri"/>
                <a:sym typeface="Calibri"/>
              </a:rPr>
              <a:t>Sierra Nevada and Swiss Alps: densest validation sites, recommended starting point</a:t>
            </a:r>
            <a:endParaRPr/>
          </a:p>
        </p:txBody>
      </p:sp>
      <p:sp>
        <p:nvSpPr>
          <p:cNvPr id="582" name="Google Shape;582;p54"/>
          <p:cNvSpPr/>
          <p:nvPr/>
        </p:nvSpPr>
        <p:spPr>
          <a:xfrm>
            <a:off x="6295827" y="3869610"/>
            <a:ext cx="63900" cy="2355000"/>
          </a:xfrm>
          <a:prstGeom prst="rect">
            <a:avLst/>
          </a:prstGeom>
          <a:solidFill>
            <a:srgbClr val="D4A017"/>
          </a:solidFill>
          <a:ln>
            <a:noFill/>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600" u="none" cap="none" strike="noStrike">
              <a:solidFill>
                <a:schemeClr val="lt1"/>
              </a:solidFill>
              <a:latin typeface="Arial"/>
              <a:ea typeface="Arial"/>
              <a:cs typeface="Arial"/>
              <a:sym typeface="Arial"/>
            </a:endParaRPr>
          </a:p>
        </p:txBody>
      </p:sp>
      <p:sp>
        <p:nvSpPr>
          <p:cNvPr id="583" name="Google Shape;583;p54"/>
          <p:cNvSpPr txBox="1"/>
          <p:nvPr/>
        </p:nvSpPr>
        <p:spPr>
          <a:xfrm>
            <a:off x="6436421" y="3429000"/>
            <a:ext cx="5303400" cy="338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GB" sz="1600" u="none" cap="none" strike="noStrike">
                <a:solidFill>
                  <a:srgbClr val="D4A017"/>
                </a:solidFill>
                <a:latin typeface="Calibri"/>
                <a:ea typeface="Calibri"/>
                <a:cs typeface="Calibri"/>
                <a:sym typeface="Calibri"/>
              </a:rPr>
              <a:t>GAPS AND PITFALLS</a:t>
            </a:r>
            <a:endParaRPr/>
          </a:p>
        </p:txBody>
      </p:sp>
      <p:sp>
        <p:nvSpPr>
          <p:cNvPr id="584" name="Google Shape;584;p54"/>
          <p:cNvSpPr txBox="1"/>
          <p:nvPr/>
        </p:nvSpPr>
        <p:spPr>
          <a:xfrm>
            <a:off x="6436421" y="3729761"/>
            <a:ext cx="5303400" cy="2657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GB" sz="1600" u="none" cap="none" strike="noStrike">
                <a:solidFill>
                  <a:srgbClr val="333333"/>
                </a:solidFill>
                <a:latin typeface="Calibri"/>
                <a:ea typeface="Calibri"/>
                <a:cs typeface="Calibri"/>
                <a:sym typeface="Calibri"/>
              </a:rPr>
              <a:t>Passive microwave saturates in the deepest, most critical snowpacks (&gt;150 mm)</a:t>
            </a:r>
            <a:endParaRPr/>
          </a:p>
          <a:p>
            <a:pPr indent="0" lvl="0" marL="0" marR="0" rtl="0" algn="l">
              <a:lnSpc>
                <a:spcPct val="100000"/>
              </a:lnSpc>
              <a:spcBef>
                <a:spcPts val="200"/>
              </a:spcBef>
              <a:spcAft>
                <a:spcPts val="0"/>
              </a:spcAft>
              <a:buNone/>
            </a:pPr>
            <a:r>
              <a:rPr b="0" i="0" lang="en-GB" sz="1600" u="none" cap="none" strike="noStrike">
                <a:solidFill>
                  <a:srgbClr val="333333"/>
                </a:solidFill>
                <a:latin typeface="Calibri"/>
                <a:ea typeface="Calibri"/>
                <a:cs typeface="Calibri"/>
                <a:sym typeface="Calibri"/>
              </a:rPr>
              <a:t>Dense boreal canopy: even NISAR L-band partially masked in mature closed canopy</a:t>
            </a:r>
            <a:endParaRPr/>
          </a:p>
          <a:p>
            <a:pPr indent="0" lvl="0" marL="0" marR="0" rtl="0" algn="l">
              <a:lnSpc>
                <a:spcPct val="100000"/>
              </a:lnSpc>
              <a:spcBef>
                <a:spcPts val="200"/>
              </a:spcBef>
              <a:spcAft>
                <a:spcPts val="0"/>
              </a:spcAft>
              <a:buNone/>
            </a:pPr>
            <a:r>
              <a:rPr b="0" i="0" lang="en-GB" sz="1600" u="none" cap="none" strike="noStrike">
                <a:solidFill>
                  <a:srgbClr val="333333"/>
                </a:solidFill>
                <a:latin typeface="Calibri"/>
                <a:ea typeface="Calibri"/>
                <a:cs typeface="Calibri"/>
                <a:sym typeface="Calibri"/>
              </a:rPr>
              <a:t>Multi-frequency SAR fusion complicated by different revisit times, incidence angles, and sensitivities</a:t>
            </a:r>
            <a:endParaRPr/>
          </a:p>
          <a:p>
            <a:pPr indent="0" lvl="0" marL="0" marR="0" rtl="0" algn="l">
              <a:lnSpc>
                <a:spcPct val="100000"/>
              </a:lnSpc>
              <a:spcBef>
                <a:spcPts val="200"/>
              </a:spcBef>
              <a:spcAft>
                <a:spcPts val="0"/>
              </a:spcAft>
              <a:buNone/>
            </a:pPr>
            <a:r>
              <a:rPr b="0" i="0" lang="en-GB" sz="1600" u="none" cap="none" strike="noStrike">
                <a:solidFill>
                  <a:srgbClr val="333333"/>
                </a:solidFill>
                <a:latin typeface="Calibri"/>
                <a:ea typeface="Calibri"/>
                <a:cs typeface="Calibri"/>
                <a:sym typeface="Calibri"/>
              </a:rPr>
              <a:t>No operational near-real-time SWE at &lt; 1 km exists for any region</a:t>
            </a:r>
            <a:endParaRPr/>
          </a:p>
          <a:p>
            <a:pPr indent="0" lvl="0" marL="0" marR="0" rtl="0" algn="l">
              <a:lnSpc>
                <a:spcPct val="100000"/>
              </a:lnSpc>
              <a:spcBef>
                <a:spcPts val="200"/>
              </a:spcBef>
              <a:spcAft>
                <a:spcPts val="0"/>
              </a:spcAft>
              <a:buNone/>
            </a:pPr>
            <a:r>
              <a:rPr b="0" i="0" lang="en-GB" sz="1600" u="none" cap="none" strike="noStrike">
                <a:solidFill>
                  <a:srgbClr val="333333"/>
                </a:solidFill>
                <a:latin typeface="Calibri"/>
                <a:ea typeface="Calibri"/>
                <a:cs typeface="Calibri"/>
                <a:sym typeface="Calibri"/>
              </a:rPr>
              <a:t>Methods validated at Sierra Nevada/Alps must transfer to data-sparse Hindu Kush-Himalaya</a:t>
            </a:r>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8" name="Shape 588"/>
        <p:cNvGrpSpPr/>
        <p:nvPr/>
      </p:nvGrpSpPr>
      <p:grpSpPr>
        <a:xfrm>
          <a:off x="0" y="0"/>
          <a:ext cx="0" cy="0"/>
          <a:chOff x="0" y="0"/>
          <a:chExt cx="0" cy="0"/>
        </a:xfrm>
      </p:grpSpPr>
      <p:sp>
        <p:nvSpPr>
          <p:cNvPr id="589" name="Google Shape;589;p55"/>
          <p:cNvSpPr txBox="1"/>
          <p:nvPr/>
        </p:nvSpPr>
        <p:spPr>
          <a:xfrm>
            <a:off x="182880" y="137160"/>
            <a:ext cx="9144000" cy="430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GB" sz="2200" u="none" cap="none" strike="noStrike">
                <a:solidFill>
                  <a:srgbClr val="FFFFFF"/>
                </a:solidFill>
                <a:latin typeface="Calibri"/>
                <a:ea typeface="Calibri"/>
                <a:cs typeface="Calibri"/>
                <a:sym typeface="Calibri"/>
              </a:rPr>
              <a:t>Groundwater Depletion &amp; Aquifer Monitoring</a:t>
            </a:r>
            <a:endParaRPr/>
          </a:p>
        </p:txBody>
      </p:sp>
      <p:sp>
        <p:nvSpPr>
          <p:cNvPr id="590" name="Google Shape;590;p55"/>
          <p:cNvSpPr txBox="1"/>
          <p:nvPr/>
        </p:nvSpPr>
        <p:spPr>
          <a:xfrm>
            <a:off x="182880" y="548640"/>
            <a:ext cx="9144000" cy="261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1" lang="en-GB" sz="1100" u="none" cap="none" strike="noStrike">
                <a:solidFill>
                  <a:srgbClr val="8EAADB"/>
                </a:solidFill>
                <a:latin typeface="Calibri"/>
                <a:ea typeface="Calibri"/>
                <a:cs typeface="Calibri"/>
                <a:sym typeface="Calibri"/>
              </a:rPr>
              <a:t>Thematic Area: Water Availability  |  Terrestrial Water Cycle</a:t>
            </a:r>
            <a:endParaRPr/>
          </a:p>
        </p:txBody>
      </p:sp>
      <p:sp>
        <p:nvSpPr>
          <p:cNvPr id="591" name="Google Shape;591;p55"/>
          <p:cNvSpPr/>
          <p:nvPr/>
        </p:nvSpPr>
        <p:spPr>
          <a:xfrm>
            <a:off x="182880" y="1234439"/>
            <a:ext cx="63900" cy="1982400"/>
          </a:xfrm>
          <a:prstGeom prst="rect">
            <a:avLst/>
          </a:prstGeom>
          <a:solidFill>
            <a:srgbClr val="E74C3C"/>
          </a:solidFill>
          <a:ln>
            <a:noFill/>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600" u="none" cap="none" strike="noStrike">
              <a:solidFill>
                <a:schemeClr val="lt1"/>
              </a:solidFill>
              <a:latin typeface="Arial"/>
              <a:ea typeface="Arial"/>
              <a:cs typeface="Arial"/>
              <a:sym typeface="Arial"/>
            </a:endParaRPr>
          </a:p>
        </p:txBody>
      </p:sp>
      <p:sp>
        <p:nvSpPr>
          <p:cNvPr id="592" name="Google Shape;592;p55"/>
          <p:cNvSpPr txBox="1"/>
          <p:nvPr/>
        </p:nvSpPr>
        <p:spPr>
          <a:xfrm>
            <a:off x="320040" y="1234440"/>
            <a:ext cx="5486400" cy="338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GB" sz="1600" u="none" cap="none" strike="noStrike">
                <a:solidFill>
                  <a:srgbClr val="E74C3C"/>
                </a:solidFill>
                <a:latin typeface="Calibri"/>
                <a:ea typeface="Calibri"/>
                <a:cs typeface="Calibri"/>
                <a:sym typeface="Calibri"/>
              </a:rPr>
              <a:t>THE CHALLENGE</a:t>
            </a:r>
            <a:endParaRPr/>
          </a:p>
        </p:txBody>
      </p:sp>
      <p:sp>
        <p:nvSpPr>
          <p:cNvPr id="593" name="Google Shape;593;p55"/>
          <p:cNvSpPr txBox="1"/>
          <p:nvPr/>
        </p:nvSpPr>
        <p:spPr>
          <a:xfrm>
            <a:off x="320040" y="1463040"/>
            <a:ext cx="5760600" cy="1893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GB" sz="1600" u="none" cap="none" strike="noStrike">
                <a:solidFill>
                  <a:srgbClr val="333333"/>
                </a:solidFill>
                <a:latin typeface="Calibri"/>
                <a:ea typeface="Calibri"/>
                <a:cs typeface="Calibri"/>
                <a:sym typeface="Calibri"/>
              </a:rPr>
              <a:t>Groundwater provides drinking water for over 2 billion people and supports global food production</a:t>
            </a:r>
            <a:endParaRPr/>
          </a:p>
          <a:p>
            <a:pPr indent="0" lvl="0" marL="0" marR="0" rtl="0" algn="l">
              <a:lnSpc>
                <a:spcPct val="100000"/>
              </a:lnSpc>
              <a:spcBef>
                <a:spcPts val="200"/>
              </a:spcBef>
              <a:spcAft>
                <a:spcPts val="0"/>
              </a:spcAft>
              <a:buNone/>
            </a:pPr>
            <a:r>
              <a:rPr b="0" i="0" lang="en-GB" sz="1600" u="none" cap="none" strike="noStrike">
                <a:solidFill>
                  <a:srgbClr val="333333"/>
                </a:solidFill>
                <a:latin typeface="Calibri"/>
                <a:ea typeface="Calibri"/>
                <a:cs typeface="Calibri"/>
                <a:sym typeface="Calibri"/>
              </a:rPr>
              <a:t>In many regions, withdrawal far exceeds recharge; aquifers are being mined, not borrowed</a:t>
            </a:r>
            <a:endParaRPr/>
          </a:p>
          <a:p>
            <a:pPr indent="0" lvl="0" marL="0" marR="0" rtl="0" algn="l">
              <a:lnSpc>
                <a:spcPct val="100000"/>
              </a:lnSpc>
              <a:spcBef>
                <a:spcPts val="200"/>
              </a:spcBef>
              <a:spcAft>
                <a:spcPts val="0"/>
              </a:spcAft>
              <a:buNone/>
            </a:pPr>
            <a:r>
              <a:rPr b="0" i="0" lang="en-GB" sz="1600" u="none" cap="none" strike="noStrike">
                <a:solidFill>
                  <a:srgbClr val="333333"/>
                </a:solidFill>
                <a:latin typeface="Calibri"/>
                <a:ea typeface="Calibri"/>
                <a:cs typeface="Calibri"/>
                <a:sym typeface="Calibri"/>
              </a:rPr>
              <a:t>Unlike surface water, depletion is invisible until wells run dry</a:t>
            </a:r>
            <a:endParaRPr/>
          </a:p>
          <a:p>
            <a:pPr indent="0" lvl="0" marL="0" marR="0" rtl="0" algn="l">
              <a:lnSpc>
                <a:spcPct val="100000"/>
              </a:lnSpc>
              <a:spcBef>
                <a:spcPts val="200"/>
              </a:spcBef>
              <a:spcAft>
                <a:spcPts val="0"/>
              </a:spcAft>
              <a:buNone/>
            </a:pPr>
            <a:r>
              <a:rPr b="0" i="0" lang="en-GB" sz="1600" u="none" cap="none" strike="noStrike">
                <a:solidFill>
                  <a:srgbClr val="333333"/>
                </a:solidFill>
                <a:latin typeface="Calibri"/>
                <a:ea typeface="Calibri"/>
                <a:cs typeface="Calibri"/>
                <a:sym typeface="Calibri"/>
              </a:rPr>
              <a:t>Early warning requires detecting storage changes before they become supply crises</a:t>
            </a:r>
            <a:endParaRPr/>
          </a:p>
        </p:txBody>
      </p:sp>
      <p:sp>
        <p:nvSpPr>
          <p:cNvPr id="594" name="Google Shape;594;p55"/>
          <p:cNvSpPr/>
          <p:nvPr/>
        </p:nvSpPr>
        <p:spPr>
          <a:xfrm>
            <a:off x="182880" y="3546814"/>
            <a:ext cx="63900" cy="2762400"/>
          </a:xfrm>
          <a:prstGeom prst="rect">
            <a:avLst/>
          </a:prstGeom>
          <a:solidFill>
            <a:srgbClr val="2E75B6"/>
          </a:solidFill>
          <a:ln>
            <a:noFill/>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600" u="none" cap="none" strike="noStrike">
              <a:solidFill>
                <a:schemeClr val="lt1"/>
              </a:solidFill>
              <a:latin typeface="Arial"/>
              <a:ea typeface="Arial"/>
              <a:cs typeface="Arial"/>
              <a:sym typeface="Arial"/>
            </a:endParaRPr>
          </a:p>
        </p:txBody>
      </p:sp>
      <p:sp>
        <p:nvSpPr>
          <p:cNvPr id="595" name="Google Shape;595;p55"/>
          <p:cNvSpPr txBox="1"/>
          <p:nvPr/>
        </p:nvSpPr>
        <p:spPr>
          <a:xfrm>
            <a:off x="320040" y="3445861"/>
            <a:ext cx="5486400" cy="338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GB" sz="1600" u="none" cap="none" strike="noStrike">
                <a:solidFill>
                  <a:srgbClr val="2E75B6"/>
                </a:solidFill>
                <a:latin typeface="Calibri"/>
                <a:ea typeface="Calibri"/>
                <a:cs typeface="Calibri"/>
                <a:sym typeface="Calibri"/>
              </a:rPr>
              <a:t>HOW SATELLITE INTEGRATION ADDRESSES THIS</a:t>
            </a:r>
            <a:endParaRPr/>
          </a:p>
        </p:txBody>
      </p:sp>
      <p:sp>
        <p:nvSpPr>
          <p:cNvPr id="596" name="Google Shape;596;p55"/>
          <p:cNvSpPr txBox="1"/>
          <p:nvPr/>
        </p:nvSpPr>
        <p:spPr>
          <a:xfrm>
            <a:off x="320040" y="3807188"/>
            <a:ext cx="5760600" cy="2385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GB" sz="1600" u="none" cap="none" strike="noStrike">
                <a:solidFill>
                  <a:srgbClr val="333333"/>
                </a:solidFill>
                <a:latin typeface="Calibri"/>
                <a:ea typeface="Calibri"/>
                <a:cs typeface="Calibri"/>
                <a:sym typeface="Calibri"/>
              </a:rPr>
              <a:t>GRACE-FO: </a:t>
            </a:r>
            <a:r>
              <a:rPr b="0" i="0" lang="en-GB" sz="1600" u="none" cap="none" strike="noStrike">
                <a:solidFill>
                  <a:srgbClr val="333333"/>
                </a:solidFill>
                <a:latin typeface="Calibri"/>
                <a:ea typeface="Calibri"/>
                <a:cs typeface="Calibri"/>
                <a:sym typeface="Calibri"/>
              </a:rPr>
              <a:t>measures gravity changes to derive total terrestrial water storage anomalies, the only sensor that sees groundwater at 300 km</a:t>
            </a:r>
            <a:endParaRPr/>
          </a:p>
          <a:p>
            <a:pPr indent="0" lvl="0" marL="0" marR="0" rtl="0" algn="l">
              <a:lnSpc>
                <a:spcPct val="100000"/>
              </a:lnSpc>
              <a:spcBef>
                <a:spcPts val="200"/>
              </a:spcBef>
              <a:spcAft>
                <a:spcPts val="0"/>
              </a:spcAft>
              <a:buNone/>
            </a:pPr>
            <a:r>
              <a:rPr b="1" i="0" lang="en-GB" sz="1600" u="none" cap="none" strike="noStrike">
                <a:solidFill>
                  <a:srgbClr val="333333"/>
                </a:solidFill>
                <a:latin typeface="Calibri"/>
                <a:ea typeface="Calibri"/>
                <a:cs typeface="Calibri"/>
                <a:sym typeface="Calibri"/>
              </a:rPr>
              <a:t>Isolating groundwater: </a:t>
            </a:r>
            <a:r>
              <a:rPr b="0" i="0" lang="en-GB" sz="1600" u="none" cap="none" strike="noStrike">
                <a:solidFill>
                  <a:srgbClr val="333333"/>
                </a:solidFill>
                <a:latin typeface="Calibri"/>
                <a:ea typeface="Calibri"/>
                <a:cs typeface="Calibri"/>
                <a:sym typeface="Calibri"/>
              </a:rPr>
              <a:t>requires subtracting soil moisture (SMAP), snow (AMSR2), and surface water (OPERA DSWx) from total storage</a:t>
            </a:r>
            <a:endParaRPr/>
          </a:p>
          <a:p>
            <a:pPr indent="0" lvl="0" marL="0" marR="0" rtl="0" algn="l">
              <a:lnSpc>
                <a:spcPct val="100000"/>
              </a:lnSpc>
              <a:spcBef>
                <a:spcPts val="200"/>
              </a:spcBef>
              <a:spcAft>
                <a:spcPts val="0"/>
              </a:spcAft>
              <a:buNone/>
            </a:pPr>
            <a:r>
              <a:rPr b="1" i="0" lang="en-GB" sz="1600" u="none" cap="none" strike="noStrike">
                <a:solidFill>
                  <a:srgbClr val="333333"/>
                </a:solidFill>
                <a:latin typeface="Calibri"/>
                <a:ea typeface="Calibri"/>
                <a:cs typeface="Calibri"/>
                <a:sym typeface="Calibri"/>
              </a:rPr>
              <a:t>InSAR (Sentinel-1, NISAR): </a:t>
            </a:r>
            <a:r>
              <a:rPr b="0" i="0" lang="en-GB" sz="1600" u="none" cap="none" strike="noStrike">
                <a:solidFill>
                  <a:srgbClr val="333333"/>
                </a:solidFill>
                <a:latin typeface="Calibri"/>
                <a:ea typeface="Calibri"/>
                <a:cs typeface="Calibri"/>
                <a:sym typeface="Calibri"/>
              </a:rPr>
              <a:t>detects land subsidence from aquifer compaction at mm precision, 10-30 m resolution</a:t>
            </a:r>
            <a:endParaRPr/>
          </a:p>
          <a:p>
            <a:pPr indent="0" lvl="0" marL="0" marR="0" rtl="0" algn="l">
              <a:lnSpc>
                <a:spcPct val="100000"/>
              </a:lnSpc>
              <a:spcBef>
                <a:spcPts val="200"/>
              </a:spcBef>
              <a:spcAft>
                <a:spcPts val="0"/>
              </a:spcAft>
              <a:buNone/>
            </a:pPr>
            <a:r>
              <a:rPr b="1" i="0" lang="en-GB" sz="1600" u="none" cap="none" strike="noStrike">
                <a:solidFill>
                  <a:srgbClr val="333333"/>
                </a:solidFill>
                <a:latin typeface="Calibri"/>
                <a:ea typeface="Calibri"/>
                <a:cs typeface="Calibri"/>
                <a:sym typeface="Calibri"/>
              </a:rPr>
              <a:t>Complementary scales: </a:t>
            </a:r>
            <a:r>
              <a:rPr b="0" i="0" lang="en-GB" sz="1600" u="none" cap="none" strike="noStrike">
                <a:solidFill>
                  <a:srgbClr val="333333"/>
                </a:solidFill>
                <a:latin typeface="Calibri"/>
                <a:ea typeface="Calibri"/>
                <a:cs typeface="Calibri"/>
                <a:sym typeface="Calibri"/>
              </a:rPr>
              <a:t>GRACE-FO sees volume change at 300 km; InSAR reveals spatial pattern at sub-km</a:t>
            </a:r>
            <a:endParaRPr/>
          </a:p>
        </p:txBody>
      </p:sp>
      <p:sp>
        <p:nvSpPr>
          <p:cNvPr id="597" name="Google Shape;597;p55"/>
          <p:cNvSpPr/>
          <p:nvPr/>
        </p:nvSpPr>
        <p:spPr>
          <a:xfrm>
            <a:off x="6217920" y="1234440"/>
            <a:ext cx="63900" cy="1051500"/>
          </a:xfrm>
          <a:prstGeom prst="rect">
            <a:avLst/>
          </a:prstGeom>
          <a:solidFill>
            <a:srgbClr val="27AE60"/>
          </a:solidFill>
          <a:ln>
            <a:noFill/>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600" u="none" cap="none" strike="noStrike">
              <a:solidFill>
                <a:schemeClr val="lt1"/>
              </a:solidFill>
              <a:latin typeface="Arial"/>
              <a:ea typeface="Arial"/>
              <a:cs typeface="Arial"/>
              <a:sym typeface="Arial"/>
            </a:endParaRPr>
          </a:p>
        </p:txBody>
      </p:sp>
      <p:sp>
        <p:nvSpPr>
          <p:cNvPr id="598" name="Google Shape;598;p55"/>
          <p:cNvSpPr txBox="1"/>
          <p:nvPr/>
        </p:nvSpPr>
        <p:spPr>
          <a:xfrm>
            <a:off x="6355080" y="1234440"/>
            <a:ext cx="5303400" cy="338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GB" sz="1600" u="none" cap="none" strike="noStrike">
                <a:solidFill>
                  <a:srgbClr val="27AE60"/>
                </a:solidFill>
                <a:latin typeface="Calibri"/>
                <a:ea typeface="Calibri"/>
                <a:cs typeface="Calibri"/>
                <a:sym typeface="Calibri"/>
              </a:rPr>
              <a:t>CURRENT STATUS</a:t>
            </a:r>
            <a:endParaRPr/>
          </a:p>
        </p:txBody>
      </p:sp>
      <p:sp>
        <p:nvSpPr>
          <p:cNvPr id="599" name="Google Shape;599;p55"/>
          <p:cNvSpPr txBox="1"/>
          <p:nvPr/>
        </p:nvSpPr>
        <p:spPr>
          <a:xfrm>
            <a:off x="6355080" y="1463040"/>
            <a:ext cx="5303400" cy="2139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GB" sz="1600" u="none" cap="none" strike="noStrike">
                <a:solidFill>
                  <a:srgbClr val="333333"/>
                </a:solidFill>
                <a:latin typeface="Calibri"/>
                <a:ea typeface="Calibri"/>
                <a:cs typeface="Calibri"/>
                <a:sym typeface="Calibri"/>
              </a:rPr>
              <a:t>Ogallala Aquifer: GRACE-FO shows 8-12 km³/year loss; InSAR reveals localized subsidence 5-15 mm/year</a:t>
            </a:r>
            <a:endParaRPr/>
          </a:p>
          <a:p>
            <a:pPr indent="0" lvl="0" marL="0" marR="0" rtl="0" algn="l">
              <a:lnSpc>
                <a:spcPct val="100000"/>
              </a:lnSpc>
              <a:spcBef>
                <a:spcPts val="200"/>
              </a:spcBef>
              <a:spcAft>
                <a:spcPts val="0"/>
              </a:spcAft>
              <a:buNone/>
            </a:pPr>
            <a:r>
              <a:rPr b="0" i="0" lang="en-GB" sz="1600" u="none" cap="none" strike="noStrike">
                <a:solidFill>
                  <a:srgbClr val="333333"/>
                </a:solidFill>
                <a:latin typeface="Calibri"/>
                <a:ea typeface="Calibri"/>
                <a:cs typeface="Calibri"/>
                <a:sym typeface="Calibri"/>
              </a:rPr>
              <a:t>Indo-Gangetic Plain: strongest depletion signal globally; NISAR will improve subsidence mapping</a:t>
            </a:r>
            <a:endParaRPr/>
          </a:p>
          <a:p>
            <a:pPr indent="0" lvl="0" marL="0" marR="0" rtl="0" algn="l">
              <a:lnSpc>
                <a:spcPct val="100000"/>
              </a:lnSpc>
              <a:spcBef>
                <a:spcPts val="200"/>
              </a:spcBef>
              <a:spcAft>
                <a:spcPts val="0"/>
              </a:spcAft>
              <a:buNone/>
            </a:pPr>
            <a:r>
              <a:rPr b="0" i="0" lang="en-GB" sz="1600" u="none" cap="none" strike="noStrike">
                <a:solidFill>
                  <a:srgbClr val="333333"/>
                </a:solidFill>
                <a:latin typeface="Calibri"/>
                <a:ea typeface="Calibri"/>
                <a:cs typeface="Calibri"/>
                <a:sym typeface="Calibri"/>
              </a:rPr>
              <a:t>JPL GRACE Mascon solutions recommended for regional applications</a:t>
            </a:r>
            <a:endParaRPr/>
          </a:p>
          <a:p>
            <a:pPr indent="0" lvl="0" marL="0" marR="0" rtl="0" algn="l">
              <a:lnSpc>
                <a:spcPct val="100000"/>
              </a:lnSpc>
              <a:spcBef>
                <a:spcPts val="200"/>
              </a:spcBef>
              <a:spcAft>
                <a:spcPts val="0"/>
              </a:spcAft>
              <a:buNone/>
            </a:pPr>
            <a:r>
              <a:rPr b="0" i="0" lang="en-GB" sz="1600" u="none" cap="none" strike="noStrike">
                <a:solidFill>
                  <a:srgbClr val="333333"/>
                </a:solidFill>
                <a:latin typeface="Calibri"/>
                <a:ea typeface="Calibri"/>
                <a:cs typeface="Calibri"/>
                <a:sym typeface="Calibri"/>
              </a:rPr>
              <a:t>ESA CCI Soil Moisture: 25 km, daily, 1978-present (for decomposition input)</a:t>
            </a:r>
            <a:endParaRPr/>
          </a:p>
        </p:txBody>
      </p:sp>
      <p:sp>
        <p:nvSpPr>
          <p:cNvPr id="600" name="Google Shape;600;p55"/>
          <p:cNvSpPr/>
          <p:nvPr/>
        </p:nvSpPr>
        <p:spPr>
          <a:xfrm>
            <a:off x="6217920" y="3602087"/>
            <a:ext cx="63900" cy="2707200"/>
          </a:xfrm>
          <a:prstGeom prst="rect">
            <a:avLst/>
          </a:prstGeom>
          <a:solidFill>
            <a:srgbClr val="D4A017"/>
          </a:solidFill>
          <a:ln>
            <a:noFill/>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600" u="none" cap="none" strike="noStrike">
              <a:solidFill>
                <a:schemeClr val="lt1"/>
              </a:solidFill>
              <a:latin typeface="Arial"/>
              <a:ea typeface="Arial"/>
              <a:cs typeface="Arial"/>
              <a:sym typeface="Arial"/>
            </a:endParaRPr>
          </a:p>
        </p:txBody>
      </p:sp>
      <p:sp>
        <p:nvSpPr>
          <p:cNvPr id="601" name="Google Shape;601;p55"/>
          <p:cNvSpPr txBox="1"/>
          <p:nvPr/>
        </p:nvSpPr>
        <p:spPr>
          <a:xfrm>
            <a:off x="6355080" y="3546814"/>
            <a:ext cx="5303400" cy="338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GB" sz="1600" u="none" cap="none" strike="noStrike">
                <a:solidFill>
                  <a:srgbClr val="D4A017"/>
                </a:solidFill>
                <a:latin typeface="Calibri"/>
                <a:ea typeface="Calibri"/>
                <a:cs typeface="Calibri"/>
                <a:sym typeface="Calibri"/>
              </a:rPr>
              <a:t>GAPS AND PITFALLS</a:t>
            </a:r>
            <a:endParaRPr/>
          </a:p>
        </p:txBody>
      </p:sp>
      <p:sp>
        <p:nvSpPr>
          <p:cNvPr id="602" name="Google Shape;602;p55"/>
          <p:cNvSpPr txBox="1"/>
          <p:nvPr/>
        </p:nvSpPr>
        <p:spPr>
          <a:xfrm>
            <a:off x="6355080" y="3830687"/>
            <a:ext cx="5303400" cy="2657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GB" sz="1600" u="none" cap="none" strike="noStrike">
                <a:solidFill>
                  <a:srgbClr val="333333"/>
                </a:solidFill>
                <a:latin typeface="Calibri"/>
                <a:ea typeface="Calibri"/>
                <a:cs typeface="Calibri"/>
                <a:sym typeface="Calibri"/>
              </a:rPr>
              <a:t>GRACE-FO 300 km resolution is a fundamental physical limit, cannot improve without a constellation</a:t>
            </a:r>
            <a:endParaRPr/>
          </a:p>
          <a:p>
            <a:pPr indent="0" lvl="0" marL="0" marR="0" rtl="0" algn="l">
              <a:lnSpc>
                <a:spcPct val="100000"/>
              </a:lnSpc>
              <a:spcBef>
                <a:spcPts val="200"/>
              </a:spcBef>
              <a:spcAft>
                <a:spcPts val="0"/>
              </a:spcAft>
              <a:buNone/>
            </a:pPr>
            <a:r>
              <a:rPr b="0" i="0" lang="en-GB" sz="1600" u="none" cap="none" strike="noStrike">
                <a:solidFill>
                  <a:srgbClr val="333333"/>
                </a:solidFill>
                <a:latin typeface="Calibri"/>
                <a:ea typeface="Calibri"/>
                <a:cs typeface="Calibri"/>
                <a:sym typeface="Calibri"/>
              </a:rPr>
              <a:t>Decomposition uncertainty largest in humid tropics where groundwater residual is smaller than error</a:t>
            </a:r>
            <a:endParaRPr/>
          </a:p>
          <a:p>
            <a:pPr indent="0" lvl="0" marL="0" marR="0" rtl="0" algn="l">
              <a:lnSpc>
                <a:spcPct val="100000"/>
              </a:lnSpc>
              <a:spcBef>
                <a:spcPts val="200"/>
              </a:spcBef>
              <a:spcAft>
                <a:spcPts val="0"/>
              </a:spcAft>
              <a:buNone/>
            </a:pPr>
            <a:r>
              <a:rPr b="0" i="0" lang="en-GB" sz="1600" u="none" cap="none" strike="noStrike">
                <a:solidFill>
                  <a:srgbClr val="333333"/>
                </a:solidFill>
                <a:latin typeface="Calibri"/>
                <a:ea typeface="Calibri"/>
                <a:cs typeface="Calibri"/>
                <a:sym typeface="Calibri"/>
              </a:rPr>
              <a:t>No confirmed GRACE-FO successor; a gap in the only 20-year groundwater record from space</a:t>
            </a:r>
            <a:endParaRPr/>
          </a:p>
          <a:p>
            <a:pPr indent="0" lvl="0" marL="0" marR="0" rtl="0" algn="l">
              <a:lnSpc>
                <a:spcPct val="100000"/>
              </a:lnSpc>
              <a:spcBef>
                <a:spcPts val="200"/>
              </a:spcBef>
              <a:spcAft>
                <a:spcPts val="0"/>
              </a:spcAft>
              <a:buNone/>
            </a:pPr>
            <a:r>
              <a:rPr b="0" i="0" lang="en-GB" sz="1600" u="none" cap="none" strike="noStrike">
                <a:solidFill>
                  <a:srgbClr val="333333"/>
                </a:solidFill>
                <a:latin typeface="Calibri"/>
                <a:ea typeface="Calibri"/>
                <a:cs typeface="Calibri"/>
                <a:sym typeface="Calibri"/>
              </a:rPr>
              <a:t>In-situ well networks critically sparse in Sub-Saharan Africa, Central Asia, South Asia</a:t>
            </a:r>
            <a:endParaRPr/>
          </a:p>
          <a:p>
            <a:pPr indent="0" lvl="0" marL="0" marR="0" rtl="0" algn="l">
              <a:lnSpc>
                <a:spcPct val="100000"/>
              </a:lnSpc>
              <a:spcBef>
                <a:spcPts val="200"/>
              </a:spcBef>
              <a:spcAft>
                <a:spcPts val="0"/>
              </a:spcAft>
              <a:buNone/>
            </a:pPr>
            <a:r>
              <a:rPr b="0" i="0" lang="en-GB" sz="1600" u="none" cap="none" strike="noStrike">
                <a:solidFill>
                  <a:srgbClr val="333333"/>
                </a:solidFill>
                <a:latin typeface="Calibri"/>
                <a:ea typeface="Calibri"/>
                <a:cs typeface="Calibri"/>
                <a:sym typeface="Calibri"/>
              </a:rPr>
              <a:t>Managed aquifer recharge monitoring from space remains unvalidated</a:t>
            </a:r>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6" name="Shape 606"/>
        <p:cNvGrpSpPr/>
        <p:nvPr/>
      </p:nvGrpSpPr>
      <p:grpSpPr>
        <a:xfrm>
          <a:off x="0" y="0"/>
          <a:ext cx="0" cy="0"/>
          <a:chOff x="0" y="0"/>
          <a:chExt cx="0" cy="0"/>
        </a:xfrm>
      </p:grpSpPr>
      <p:pic>
        <p:nvPicPr>
          <p:cNvPr id="607" name="Google Shape;607;p56"/>
          <p:cNvPicPr preferRelativeResize="0"/>
          <p:nvPr/>
        </p:nvPicPr>
        <p:blipFill>
          <a:blip r:embed="rId3">
            <a:alphaModFix/>
          </a:blip>
          <a:stretch>
            <a:fillRect/>
          </a:stretch>
        </p:blipFill>
        <p:spPr>
          <a:xfrm>
            <a:off x="-125625" y="164950"/>
            <a:ext cx="12039600" cy="6396850"/>
          </a:xfrm>
          <a:prstGeom prst="rect">
            <a:avLst/>
          </a:prstGeom>
          <a:noFill/>
          <a:ln>
            <a:noFill/>
          </a:ln>
        </p:spPr>
      </p:pic>
      <p:pic>
        <p:nvPicPr>
          <p:cNvPr id="608" name="Google Shape;608;p56" title="Screenshot 2026-09-09 at 11.09.13 AM.png"/>
          <p:cNvPicPr preferRelativeResize="0"/>
          <p:nvPr/>
        </p:nvPicPr>
        <p:blipFill>
          <a:blip r:embed="rId4">
            <a:alphaModFix/>
          </a:blip>
          <a:stretch>
            <a:fillRect/>
          </a:stretch>
        </p:blipFill>
        <p:spPr>
          <a:xfrm>
            <a:off x="10809150" y="1582600"/>
            <a:ext cx="1382850" cy="1315400"/>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2" name="Shape 612"/>
        <p:cNvGrpSpPr/>
        <p:nvPr/>
      </p:nvGrpSpPr>
      <p:grpSpPr>
        <a:xfrm>
          <a:off x="0" y="0"/>
          <a:ext cx="0" cy="0"/>
          <a:chOff x="0" y="0"/>
          <a:chExt cx="0" cy="0"/>
        </a:xfrm>
      </p:grpSpPr>
      <p:sp>
        <p:nvSpPr>
          <p:cNvPr id="613" name="Google Shape;613;p57"/>
          <p:cNvSpPr txBox="1"/>
          <p:nvPr/>
        </p:nvSpPr>
        <p:spPr>
          <a:xfrm>
            <a:off x="182880" y="182880"/>
            <a:ext cx="9144000" cy="523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GB" sz="2800" u="none" cap="none" strike="noStrike">
                <a:solidFill>
                  <a:srgbClr val="FFFFFF"/>
                </a:solidFill>
                <a:latin typeface="Calibri"/>
                <a:ea typeface="Calibri"/>
                <a:cs typeface="Calibri"/>
                <a:sym typeface="Calibri"/>
              </a:rPr>
              <a:t>Integration Examples Received</a:t>
            </a:r>
            <a:endParaRPr/>
          </a:p>
        </p:txBody>
      </p:sp>
      <p:sp>
        <p:nvSpPr>
          <p:cNvPr id="614" name="Google Shape;614;p57"/>
          <p:cNvSpPr txBox="1"/>
          <p:nvPr/>
        </p:nvSpPr>
        <p:spPr>
          <a:xfrm>
            <a:off x="274320" y="1051560"/>
            <a:ext cx="109728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1" lang="en-GB" sz="1800" u="none" cap="none" strike="noStrike">
                <a:solidFill>
                  <a:srgbClr val="2E75B6"/>
                </a:solidFill>
                <a:latin typeface="Calibri"/>
                <a:ea typeface="Calibri"/>
                <a:cs typeface="Calibri"/>
                <a:sym typeface="Calibri"/>
              </a:rPr>
              <a:t>6 submissions from 5 organizations across 4 countries</a:t>
            </a:r>
            <a:endParaRPr/>
          </a:p>
        </p:txBody>
      </p:sp>
      <p:graphicFrame>
        <p:nvGraphicFramePr>
          <p:cNvPr id="615" name="Google Shape;615;p57"/>
          <p:cNvGraphicFramePr/>
          <p:nvPr/>
        </p:nvGraphicFramePr>
        <p:xfrm>
          <a:off x="274320" y="1507108"/>
          <a:ext cx="3000000" cy="3000000"/>
        </p:xfrm>
        <a:graphic>
          <a:graphicData uri="http://schemas.openxmlformats.org/drawingml/2006/table">
            <a:tbl>
              <a:tblPr bandRow="1" firstRow="1">
                <a:noFill/>
                <a:tableStyleId>{47957A39-0D3C-4C1C-9C29-F08B4783481C}</a:tableStyleId>
              </a:tblPr>
              <a:tblGrid>
                <a:gridCol w="2194550"/>
                <a:gridCol w="1188725"/>
                <a:gridCol w="2103125"/>
                <a:gridCol w="5943600"/>
              </a:tblGrid>
              <a:tr h="444125">
                <a:tc>
                  <a:txBody>
                    <a:bodyPr/>
                    <a:lstStyle/>
                    <a:p>
                      <a:pPr indent="0" lvl="0" marL="0" marR="0" rtl="0" algn="l">
                        <a:lnSpc>
                          <a:spcPct val="100000"/>
                        </a:lnSpc>
                        <a:spcBef>
                          <a:spcPts val="0"/>
                        </a:spcBef>
                        <a:spcAft>
                          <a:spcPts val="0"/>
                        </a:spcAft>
                        <a:buNone/>
                      </a:pPr>
                      <a:r>
                        <a:rPr b="1" lang="en-GB" sz="1600" u="none" cap="none" strike="noStrike">
                          <a:solidFill>
                            <a:srgbClr val="FFFFFF"/>
                          </a:solidFill>
                          <a:latin typeface="Calibri"/>
                          <a:ea typeface="Calibri"/>
                          <a:cs typeface="Calibri"/>
                          <a:sym typeface="Calibri"/>
                        </a:rPr>
                        <a:t>Organization</a:t>
                      </a:r>
                      <a:endParaRPr/>
                    </a:p>
                  </a:txBody>
                  <a:tcPr marT="45725" marB="45725" marR="91450" marL="91450">
                    <a:solidFill>
                      <a:srgbClr val="1F4E79"/>
                    </a:solidFill>
                  </a:tcPr>
                </a:tc>
                <a:tc>
                  <a:txBody>
                    <a:bodyPr/>
                    <a:lstStyle/>
                    <a:p>
                      <a:pPr indent="0" lvl="0" marL="0" marR="0" rtl="0" algn="l">
                        <a:lnSpc>
                          <a:spcPct val="100000"/>
                        </a:lnSpc>
                        <a:spcBef>
                          <a:spcPts val="0"/>
                        </a:spcBef>
                        <a:spcAft>
                          <a:spcPts val="0"/>
                        </a:spcAft>
                        <a:buNone/>
                      </a:pPr>
                      <a:r>
                        <a:rPr b="1" lang="en-GB" sz="1600" u="none" cap="none" strike="noStrike">
                          <a:solidFill>
                            <a:srgbClr val="FFFFFF"/>
                          </a:solidFill>
                          <a:latin typeface="Calibri"/>
                          <a:ea typeface="Calibri"/>
                          <a:cs typeface="Calibri"/>
                          <a:sym typeface="Calibri"/>
                        </a:rPr>
                        <a:t>Country</a:t>
                      </a:r>
                      <a:endParaRPr/>
                    </a:p>
                  </a:txBody>
                  <a:tcPr marT="45725" marB="45725" marR="91450" marL="91450">
                    <a:solidFill>
                      <a:srgbClr val="1F4E79"/>
                    </a:solidFill>
                  </a:tcPr>
                </a:tc>
                <a:tc>
                  <a:txBody>
                    <a:bodyPr/>
                    <a:lstStyle/>
                    <a:p>
                      <a:pPr indent="0" lvl="0" marL="0" marR="0" rtl="0" algn="l">
                        <a:lnSpc>
                          <a:spcPct val="100000"/>
                        </a:lnSpc>
                        <a:spcBef>
                          <a:spcPts val="0"/>
                        </a:spcBef>
                        <a:spcAft>
                          <a:spcPts val="0"/>
                        </a:spcAft>
                        <a:buNone/>
                      </a:pPr>
                      <a:r>
                        <a:rPr b="1" lang="en-GB" sz="1600" u="none" cap="none" strike="noStrike">
                          <a:solidFill>
                            <a:srgbClr val="FFFFFF"/>
                          </a:solidFill>
                          <a:latin typeface="Calibri"/>
                          <a:ea typeface="Calibri"/>
                          <a:cs typeface="Calibri"/>
                          <a:sym typeface="Calibri"/>
                        </a:rPr>
                        <a:t>Thematic Area</a:t>
                      </a:r>
                      <a:endParaRPr/>
                    </a:p>
                  </a:txBody>
                  <a:tcPr marT="45725" marB="45725" marR="91450" marL="91450">
                    <a:solidFill>
                      <a:srgbClr val="1F4E79"/>
                    </a:solidFill>
                  </a:tcPr>
                </a:tc>
                <a:tc>
                  <a:txBody>
                    <a:bodyPr/>
                    <a:lstStyle/>
                    <a:p>
                      <a:pPr indent="0" lvl="0" marL="0" marR="0" rtl="0" algn="l">
                        <a:lnSpc>
                          <a:spcPct val="100000"/>
                        </a:lnSpc>
                        <a:spcBef>
                          <a:spcPts val="0"/>
                        </a:spcBef>
                        <a:spcAft>
                          <a:spcPts val="0"/>
                        </a:spcAft>
                        <a:buNone/>
                      </a:pPr>
                      <a:r>
                        <a:rPr b="1" lang="en-GB" sz="1600" u="none" cap="none" strike="noStrike">
                          <a:solidFill>
                            <a:srgbClr val="FFFFFF"/>
                          </a:solidFill>
                          <a:latin typeface="Calibri"/>
                          <a:ea typeface="Calibri"/>
                          <a:cs typeface="Calibri"/>
                          <a:sym typeface="Calibri"/>
                        </a:rPr>
                        <a:t>Integration Example</a:t>
                      </a:r>
                      <a:endParaRPr/>
                    </a:p>
                  </a:txBody>
                  <a:tcPr marT="45725" marB="45725" marR="91450" marL="91450">
                    <a:solidFill>
                      <a:srgbClr val="1F4E79"/>
                    </a:solidFill>
                  </a:tcPr>
                </a:tc>
              </a:tr>
              <a:tr h="444125">
                <a:tc>
                  <a:txBody>
                    <a:bodyPr/>
                    <a:lstStyle/>
                    <a:p>
                      <a:pPr indent="0" lvl="0" marL="0" marR="0" rtl="0" algn="l">
                        <a:lnSpc>
                          <a:spcPct val="100000"/>
                        </a:lnSpc>
                        <a:spcBef>
                          <a:spcPts val="0"/>
                        </a:spcBef>
                        <a:spcAft>
                          <a:spcPts val="0"/>
                        </a:spcAft>
                        <a:buNone/>
                      </a:pPr>
                      <a:r>
                        <a:rPr lang="en-GB" sz="1600" u="none" cap="none" strike="noStrike">
                          <a:solidFill>
                            <a:srgbClr val="333333"/>
                          </a:solidFill>
                          <a:latin typeface="Calibri"/>
                          <a:ea typeface="Calibri"/>
                          <a:cs typeface="Calibri"/>
                          <a:sym typeface="Calibri"/>
                        </a:rPr>
                        <a:t>NOAA Fisheries</a:t>
                      </a:r>
                      <a:endParaRPr/>
                    </a:p>
                  </a:txBody>
                  <a:tcPr marT="45725" marB="45725" marR="91450" marL="91450">
                    <a:solidFill>
                      <a:srgbClr val="F2F7FB"/>
                    </a:solidFill>
                  </a:tcPr>
                </a:tc>
                <a:tc>
                  <a:txBody>
                    <a:bodyPr/>
                    <a:lstStyle/>
                    <a:p>
                      <a:pPr indent="0" lvl="0" marL="0" marR="0" rtl="0" algn="l">
                        <a:lnSpc>
                          <a:spcPct val="100000"/>
                        </a:lnSpc>
                        <a:spcBef>
                          <a:spcPts val="0"/>
                        </a:spcBef>
                        <a:spcAft>
                          <a:spcPts val="0"/>
                        </a:spcAft>
                        <a:buNone/>
                      </a:pPr>
                      <a:r>
                        <a:rPr lang="en-GB" sz="1600" u="none" cap="none" strike="noStrike">
                          <a:solidFill>
                            <a:srgbClr val="333333"/>
                          </a:solidFill>
                          <a:latin typeface="Calibri"/>
                          <a:ea typeface="Calibri"/>
                          <a:cs typeface="Calibri"/>
                          <a:sym typeface="Calibri"/>
                        </a:rPr>
                        <a:t>USA</a:t>
                      </a:r>
                      <a:endParaRPr/>
                    </a:p>
                  </a:txBody>
                  <a:tcPr marT="45725" marB="45725" marR="91450" marL="91450">
                    <a:solidFill>
                      <a:srgbClr val="F2F7FB"/>
                    </a:solidFill>
                  </a:tcPr>
                </a:tc>
                <a:tc>
                  <a:txBody>
                    <a:bodyPr/>
                    <a:lstStyle/>
                    <a:p>
                      <a:pPr indent="0" lvl="0" marL="0" marR="0" rtl="0" algn="l">
                        <a:lnSpc>
                          <a:spcPct val="100000"/>
                        </a:lnSpc>
                        <a:spcBef>
                          <a:spcPts val="0"/>
                        </a:spcBef>
                        <a:spcAft>
                          <a:spcPts val="0"/>
                        </a:spcAft>
                        <a:buNone/>
                      </a:pPr>
                      <a:r>
                        <a:rPr lang="en-GB" sz="1600" u="none" cap="none" strike="noStrike">
                          <a:solidFill>
                            <a:srgbClr val="333333"/>
                          </a:solidFill>
                          <a:latin typeface="Calibri"/>
                          <a:ea typeface="Calibri"/>
                          <a:cs typeface="Calibri"/>
                          <a:sym typeface="Calibri"/>
                        </a:rPr>
                        <a:t>Water Quality</a:t>
                      </a:r>
                      <a:endParaRPr/>
                    </a:p>
                  </a:txBody>
                  <a:tcPr marT="45725" marB="45725" marR="91450" marL="91450">
                    <a:solidFill>
                      <a:srgbClr val="F2F7FB"/>
                    </a:solidFill>
                  </a:tcPr>
                </a:tc>
                <a:tc>
                  <a:txBody>
                    <a:bodyPr/>
                    <a:lstStyle/>
                    <a:p>
                      <a:pPr indent="0" lvl="0" marL="0" marR="0" rtl="0" algn="l">
                        <a:lnSpc>
                          <a:spcPct val="100000"/>
                        </a:lnSpc>
                        <a:spcBef>
                          <a:spcPts val="0"/>
                        </a:spcBef>
                        <a:spcAft>
                          <a:spcPts val="0"/>
                        </a:spcAft>
                        <a:buNone/>
                      </a:pPr>
                      <a:r>
                        <a:rPr lang="en-GB" sz="1600" u="none" cap="none" strike="noStrike">
                          <a:solidFill>
                            <a:srgbClr val="333333"/>
                          </a:solidFill>
                          <a:latin typeface="Calibri"/>
                          <a:ea typeface="Calibri"/>
                          <a:cs typeface="Calibri"/>
                          <a:sym typeface="Calibri"/>
                        </a:rPr>
                        <a:t>Sensor-Agnostic Water Quality Diagnostic</a:t>
                      </a:r>
                      <a:endParaRPr/>
                    </a:p>
                  </a:txBody>
                  <a:tcPr marT="45725" marB="45725" marR="91450" marL="91450">
                    <a:solidFill>
                      <a:srgbClr val="F2F7FB"/>
                    </a:solidFill>
                  </a:tcPr>
                </a:tc>
              </a:tr>
              <a:tr h="444125">
                <a:tc>
                  <a:txBody>
                    <a:bodyPr/>
                    <a:lstStyle/>
                    <a:p>
                      <a:pPr indent="0" lvl="0" marL="0" marR="0" rtl="0" algn="l">
                        <a:lnSpc>
                          <a:spcPct val="100000"/>
                        </a:lnSpc>
                        <a:spcBef>
                          <a:spcPts val="0"/>
                        </a:spcBef>
                        <a:spcAft>
                          <a:spcPts val="0"/>
                        </a:spcAft>
                        <a:buNone/>
                      </a:pPr>
                      <a:r>
                        <a:rPr lang="en-GB" sz="1600" u="none" cap="none" strike="noStrike">
                          <a:solidFill>
                            <a:srgbClr val="333333"/>
                          </a:solidFill>
                          <a:latin typeface="Calibri"/>
                          <a:ea typeface="Calibri"/>
                          <a:cs typeface="Calibri"/>
                          <a:sym typeface="Calibri"/>
                        </a:rPr>
                        <a:t>IIRS / ISRO</a:t>
                      </a:r>
                      <a:endParaRPr/>
                    </a:p>
                  </a:txBody>
                  <a:tcPr marT="45725" marB="45725" marR="91450" marL="91450"/>
                </a:tc>
                <a:tc>
                  <a:txBody>
                    <a:bodyPr/>
                    <a:lstStyle/>
                    <a:p>
                      <a:pPr indent="0" lvl="0" marL="0" marR="0" rtl="0" algn="l">
                        <a:lnSpc>
                          <a:spcPct val="100000"/>
                        </a:lnSpc>
                        <a:spcBef>
                          <a:spcPts val="0"/>
                        </a:spcBef>
                        <a:spcAft>
                          <a:spcPts val="0"/>
                        </a:spcAft>
                        <a:buNone/>
                      </a:pPr>
                      <a:r>
                        <a:rPr lang="en-GB" sz="1600" u="none" cap="none" strike="noStrike">
                          <a:solidFill>
                            <a:srgbClr val="333333"/>
                          </a:solidFill>
                          <a:latin typeface="Calibri"/>
                          <a:ea typeface="Calibri"/>
                          <a:cs typeface="Calibri"/>
                          <a:sym typeface="Calibri"/>
                        </a:rPr>
                        <a:t>India</a:t>
                      </a:r>
                      <a:endParaRPr/>
                    </a:p>
                  </a:txBody>
                  <a:tcPr marT="45725" marB="45725" marR="91450" marL="91450"/>
                </a:tc>
                <a:tc>
                  <a:txBody>
                    <a:bodyPr/>
                    <a:lstStyle/>
                    <a:p>
                      <a:pPr indent="0" lvl="0" marL="0" marR="0" rtl="0" algn="l">
                        <a:lnSpc>
                          <a:spcPct val="100000"/>
                        </a:lnSpc>
                        <a:spcBef>
                          <a:spcPts val="0"/>
                        </a:spcBef>
                        <a:spcAft>
                          <a:spcPts val="0"/>
                        </a:spcAft>
                        <a:buNone/>
                      </a:pPr>
                      <a:r>
                        <a:rPr lang="en-GB" sz="1600" u="none" cap="none" strike="noStrike">
                          <a:solidFill>
                            <a:srgbClr val="333333"/>
                          </a:solidFill>
                          <a:latin typeface="Calibri"/>
                          <a:ea typeface="Calibri"/>
                          <a:cs typeface="Calibri"/>
                          <a:sym typeface="Calibri"/>
                        </a:rPr>
                        <a:t>Availability + Extremes</a:t>
                      </a:r>
                      <a:endParaRPr/>
                    </a:p>
                  </a:txBody>
                  <a:tcPr marT="45725" marB="45725" marR="91450" marL="91450"/>
                </a:tc>
                <a:tc>
                  <a:txBody>
                    <a:bodyPr/>
                    <a:lstStyle/>
                    <a:p>
                      <a:pPr indent="0" lvl="0" marL="0" marR="0" rtl="0" algn="l">
                        <a:lnSpc>
                          <a:spcPct val="100000"/>
                        </a:lnSpc>
                        <a:spcBef>
                          <a:spcPts val="0"/>
                        </a:spcBef>
                        <a:spcAft>
                          <a:spcPts val="0"/>
                        </a:spcAft>
                        <a:buNone/>
                      </a:pPr>
                      <a:r>
                        <a:rPr lang="en-GB" sz="1600" u="none" cap="none" strike="noStrike">
                          <a:solidFill>
                            <a:srgbClr val="333333"/>
                          </a:solidFill>
                          <a:latin typeface="Calibri"/>
                          <a:ea typeface="Calibri"/>
                          <a:cs typeface="Calibri"/>
                          <a:sym typeface="Calibri"/>
                        </a:rPr>
                        <a:t>Flood Mapping: SWOT + Sentinel-2 + Gauge Data</a:t>
                      </a:r>
                      <a:endParaRPr/>
                    </a:p>
                  </a:txBody>
                  <a:tcPr marT="45725" marB="45725" marR="91450" marL="91450"/>
                </a:tc>
              </a:tr>
              <a:tr h="444125">
                <a:tc>
                  <a:txBody>
                    <a:bodyPr/>
                    <a:lstStyle/>
                    <a:p>
                      <a:pPr indent="0" lvl="0" marL="0" marR="0" rtl="0" algn="l">
                        <a:lnSpc>
                          <a:spcPct val="100000"/>
                        </a:lnSpc>
                        <a:spcBef>
                          <a:spcPts val="0"/>
                        </a:spcBef>
                        <a:spcAft>
                          <a:spcPts val="0"/>
                        </a:spcAft>
                        <a:buNone/>
                      </a:pPr>
                      <a:r>
                        <a:rPr lang="en-GB" sz="1600" u="none" cap="none" strike="noStrike">
                          <a:solidFill>
                            <a:srgbClr val="333333"/>
                          </a:solidFill>
                          <a:latin typeface="Calibri"/>
                          <a:ea typeface="Calibri"/>
                          <a:cs typeface="Calibri"/>
                          <a:sym typeface="Calibri"/>
                        </a:rPr>
                        <a:t>NERSC</a:t>
                      </a:r>
                      <a:endParaRPr/>
                    </a:p>
                  </a:txBody>
                  <a:tcPr marT="45725" marB="45725" marR="91450" marL="91450">
                    <a:solidFill>
                      <a:srgbClr val="F2F7FB"/>
                    </a:solidFill>
                  </a:tcPr>
                </a:tc>
                <a:tc>
                  <a:txBody>
                    <a:bodyPr/>
                    <a:lstStyle/>
                    <a:p>
                      <a:pPr indent="0" lvl="0" marL="0" marR="0" rtl="0" algn="l">
                        <a:lnSpc>
                          <a:spcPct val="100000"/>
                        </a:lnSpc>
                        <a:spcBef>
                          <a:spcPts val="0"/>
                        </a:spcBef>
                        <a:spcAft>
                          <a:spcPts val="0"/>
                        </a:spcAft>
                        <a:buNone/>
                      </a:pPr>
                      <a:r>
                        <a:rPr lang="en-GB" sz="1600" u="none" cap="none" strike="noStrike">
                          <a:solidFill>
                            <a:srgbClr val="333333"/>
                          </a:solidFill>
                          <a:latin typeface="Calibri"/>
                          <a:ea typeface="Calibri"/>
                          <a:cs typeface="Calibri"/>
                          <a:sym typeface="Calibri"/>
                        </a:rPr>
                        <a:t>Norway</a:t>
                      </a:r>
                      <a:endParaRPr/>
                    </a:p>
                  </a:txBody>
                  <a:tcPr marT="45725" marB="45725" marR="91450" marL="91450">
                    <a:solidFill>
                      <a:srgbClr val="F2F7FB"/>
                    </a:solidFill>
                  </a:tcPr>
                </a:tc>
                <a:tc>
                  <a:txBody>
                    <a:bodyPr/>
                    <a:lstStyle/>
                    <a:p>
                      <a:pPr indent="0" lvl="0" marL="0" marR="0" rtl="0" algn="l">
                        <a:lnSpc>
                          <a:spcPct val="100000"/>
                        </a:lnSpc>
                        <a:spcBef>
                          <a:spcPts val="0"/>
                        </a:spcBef>
                        <a:spcAft>
                          <a:spcPts val="0"/>
                        </a:spcAft>
                        <a:buNone/>
                      </a:pPr>
                      <a:r>
                        <a:rPr lang="en-GB" sz="1600" u="none" cap="none" strike="noStrike">
                          <a:solidFill>
                            <a:srgbClr val="333333"/>
                          </a:solidFill>
                          <a:latin typeface="Calibri"/>
                          <a:ea typeface="Calibri"/>
                          <a:cs typeface="Calibri"/>
                          <a:sym typeface="Calibri"/>
                        </a:rPr>
                        <a:t>Water Quality</a:t>
                      </a:r>
                      <a:endParaRPr/>
                    </a:p>
                  </a:txBody>
                  <a:tcPr marT="45725" marB="45725" marR="91450" marL="91450">
                    <a:solidFill>
                      <a:srgbClr val="F2F7FB"/>
                    </a:solidFill>
                  </a:tcPr>
                </a:tc>
                <a:tc>
                  <a:txBody>
                    <a:bodyPr/>
                    <a:lstStyle/>
                    <a:p>
                      <a:pPr indent="0" lvl="0" marL="0" marR="0" rtl="0" algn="l">
                        <a:lnSpc>
                          <a:spcPct val="100000"/>
                        </a:lnSpc>
                        <a:spcBef>
                          <a:spcPts val="0"/>
                        </a:spcBef>
                        <a:spcAft>
                          <a:spcPts val="0"/>
                        </a:spcAft>
                        <a:buNone/>
                      </a:pPr>
                      <a:r>
                        <a:rPr lang="en-GB" sz="1600" u="none" cap="none" strike="noStrike">
                          <a:solidFill>
                            <a:srgbClr val="333333"/>
                          </a:solidFill>
                          <a:latin typeface="Calibri"/>
                          <a:ea typeface="Calibri"/>
                          <a:cs typeface="Calibri"/>
                          <a:sym typeface="Calibri"/>
                        </a:rPr>
                        <a:t>SAR + OLCI for Sub-mesoscale Eddies</a:t>
                      </a:r>
                      <a:endParaRPr/>
                    </a:p>
                  </a:txBody>
                  <a:tcPr marT="45725" marB="45725" marR="91450" marL="91450">
                    <a:solidFill>
                      <a:srgbClr val="F2F7FB"/>
                    </a:solidFill>
                  </a:tcPr>
                </a:tc>
              </a:tr>
              <a:tr h="444125">
                <a:tc>
                  <a:txBody>
                    <a:bodyPr/>
                    <a:lstStyle/>
                    <a:p>
                      <a:pPr indent="0" lvl="0" marL="0" marR="0" rtl="0" algn="l">
                        <a:lnSpc>
                          <a:spcPct val="100000"/>
                        </a:lnSpc>
                        <a:spcBef>
                          <a:spcPts val="0"/>
                        </a:spcBef>
                        <a:spcAft>
                          <a:spcPts val="0"/>
                        </a:spcAft>
                        <a:buNone/>
                      </a:pPr>
                      <a:r>
                        <a:rPr lang="en-GB" sz="1600" u="none" cap="none" strike="noStrike">
                          <a:solidFill>
                            <a:srgbClr val="333333"/>
                          </a:solidFill>
                          <a:latin typeface="Calibri"/>
                          <a:ea typeface="Calibri"/>
                          <a:cs typeface="Calibri"/>
                          <a:sym typeface="Calibri"/>
                        </a:rPr>
                        <a:t>CSIRO</a:t>
                      </a:r>
                      <a:endParaRPr/>
                    </a:p>
                  </a:txBody>
                  <a:tcPr marT="45725" marB="45725" marR="91450" marL="91450"/>
                </a:tc>
                <a:tc>
                  <a:txBody>
                    <a:bodyPr/>
                    <a:lstStyle/>
                    <a:p>
                      <a:pPr indent="0" lvl="0" marL="0" marR="0" rtl="0" algn="l">
                        <a:lnSpc>
                          <a:spcPct val="100000"/>
                        </a:lnSpc>
                        <a:spcBef>
                          <a:spcPts val="0"/>
                        </a:spcBef>
                        <a:spcAft>
                          <a:spcPts val="0"/>
                        </a:spcAft>
                        <a:buNone/>
                      </a:pPr>
                      <a:r>
                        <a:rPr lang="en-GB" sz="1600" u="none" cap="none" strike="noStrike">
                          <a:solidFill>
                            <a:srgbClr val="333333"/>
                          </a:solidFill>
                          <a:latin typeface="Calibri"/>
                          <a:ea typeface="Calibri"/>
                          <a:cs typeface="Calibri"/>
                          <a:sym typeface="Calibri"/>
                        </a:rPr>
                        <a:t>Australia</a:t>
                      </a:r>
                      <a:endParaRPr/>
                    </a:p>
                  </a:txBody>
                  <a:tcPr marT="45725" marB="45725" marR="91450" marL="91450"/>
                </a:tc>
                <a:tc>
                  <a:txBody>
                    <a:bodyPr/>
                    <a:lstStyle/>
                    <a:p>
                      <a:pPr indent="0" lvl="0" marL="0" marR="0" rtl="0" algn="l">
                        <a:lnSpc>
                          <a:spcPct val="100000"/>
                        </a:lnSpc>
                        <a:spcBef>
                          <a:spcPts val="0"/>
                        </a:spcBef>
                        <a:spcAft>
                          <a:spcPts val="0"/>
                        </a:spcAft>
                        <a:buNone/>
                      </a:pPr>
                      <a:r>
                        <a:rPr lang="en-GB" sz="1600" u="none" cap="none" strike="noStrike">
                          <a:solidFill>
                            <a:srgbClr val="333333"/>
                          </a:solidFill>
                          <a:latin typeface="Calibri"/>
                          <a:ea typeface="Calibri"/>
                          <a:cs typeface="Calibri"/>
                          <a:sym typeface="Calibri"/>
                        </a:rPr>
                        <a:t>Water Extremes</a:t>
                      </a:r>
                      <a:endParaRPr/>
                    </a:p>
                  </a:txBody>
                  <a:tcPr marT="45725" marB="45725" marR="91450" marL="91450"/>
                </a:tc>
                <a:tc>
                  <a:txBody>
                    <a:bodyPr/>
                    <a:lstStyle/>
                    <a:p>
                      <a:pPr indent="0" lvl="0" marL="0" marR="0" rtl="0" algn="l">
                        <a:lnSpc>
                          <a:spcPct val="100000"/>
                        </a:lnSpc>
                        <a:spcBef>
                          <a:spcPts val="0"/>
                        </a:spcBef>
                        <a:spcAft>
                          <a:spcPts val="0"/>
                        </a:spcAft>
                        <a:buNone/>
                      </a:pPr>
                      <a:r>
                        <a:rPr lang="en-GB" sz="1600" u="none" cap="none" strike="noStrike">
                          <a:solidFill>
                            <a:srgbClr val="333333"/>
                          </a:solidFill>
                          <a:latin typeface="Calibri"/>
                          <a:ea typeface="Calibri"/>
                          <a:cs typeface="Calibri"/>
                          <a:sym typeface="Calibri"/>
                        </a:rPr>
                        <a:t>Flood Mapping: Sentinel-2, Sentinel-1, NovaSAR-1</a:t>
                      </a:r>
                      <a:endParaRPr/>
                    </a:p>
                  </a:txBody>
                  <a:tcPr marT="45725" marB="45725" marR="91450" marL="91450"/>
                </a:tc>
              </a:tr>
              <a:tr h="444125">
                <a:tc>
                  <a:txBody>
                    <a:bodyPr/>
                    <a:lstStyle/>
                    <a:p>
                      <a:pPr indent="0" lvl="0" marL="0" marR="0" rtl="0" algn="l">
                        <a:lnSpc>
                          <a:spcPct val="100000"/>
                        </a:lnSpc>
                        <a:spcBef>
                          <a:spcPts val="0"/>
                        </a:spcBef>
                        <a:spcAft>
                          <a:spcPts val="0"/>
                        </a:spcAft>
                        <a:buNone/>
                      </a:pPr>
                      <a:r>
                        <a:rPr lang="en-GB" sz="1600" u="none" cap="none" strike="noStrike">
                          <a:solidFill>
                            <a:srgbClr val="333333"/>
                          </a:solidFill>
                          <a:latin typeface="Calibri"/>
                          <a:ea typeface="Calibri"/>
                          <a:cs typeface="Calibri"/>
                          <a:sym typeface="Calibri"/>
                        </a:rPr>
                        <a:t>CNES</a:t>
                      </a:r>
                      <a:endParaRPr/>
                    </a:p>
                  </a:txBody>
                  <a:tcPr marT="45725" marB="45725" marR="91450" marL="91450">
                    <a:solidFill>
                      <a:srgbClr val="F2F7FB"/>
                    </a:solidFill>
                  </a:tcPr>
                </a:tc>
                <a:tc>
                  <a:txBody>
                    <a:bodyPr/>
                    <a:lstStyle/>
                    <a:p>
                      <a:pPr indent="0" lvl="0" marL="0" marR="0" rtl="0" algn="l">
                        <a:lnSpc>
                          <a:spcPct val="100000"/>
                        </a:lnSpc>
                        <a:spcBef>
                          <a:spcPts val="0"/>
                        </a:spcBef>
                        <a:spcAft>
                          <a:spcPts val="0"/>
                        </a:spcAft>
                        <a:buNone/>
                      </a:pPr>
                      <a:r>
                        <a:rPr lang="en-GB" sz="1600" u="none" cap="none" strike="noStrike">
                          <a:solidFill>
                            <a:srgbClr val="333333"/>
                          </a:solidFill>
                          <a:latin typeface="Calibri"/>
                          <a:ea typeface="Calibri"/>
                          <a:cs typeface="Calibri"/>
                          <a:sym typeface="Calibri"/>
                        </a:rPr>
                        <a:t>France</a:t>
                      </a:r>
                      <a:endParaRPr/>
                    </a:p>
                  </a:txBody>
                  <a:tcPr marT="45725" marB="45725" marR="91450" marL="91450">
                    <a:solidFill>
                      <a:srgbClr val="F2F7FB"/>
                    </a:solidFill>
                  </a:tcPr>
                </a:tc>
                <a:tc>
                  <a:txBody>
                    <a:bodyPr/>
                    <a:lstStyle/>
                    <a:p>
                      <a:pPr indent="0" lvl="0" marL="0" marR="0" rtl="0" algn="l">
                        <a:lnSpc>
                          <a:spcPct val="100000"/>
                        </a:lnSpc>
                        <a:spcBef>
                          <a:spcPts val="0"/>
                        </a:spcBef>
                        <a:spcAft>
                          <a:spcPts val="0"/>
                        </a:spcAft>
                        <a:buNone/>
                      </a:pPr>
                      <a:r>
                        <a:rPr lang="en-GB" sz="1600" u="none" cap="none" strike="noStrike">
                          <a:solidFill>
                            <a:srgbClr val="333333"/>
                          </a:solidFill>
                          <a:latin typeface="Calibri"/>
                          <a:ea typeface="Calibri"/>
                          <a:cs typeface="Calibri"/>
                          <a:sym typeface="Calibri"/>
                        </a:rPr>
                        <a:t>Multiple</a:t>
                      </a:r>
                      <a:endParaRPr/>
                    </a:p>
                  </a:txBody>
                  <a:tcPr marT="45725" marB="45725" marR="91450" marL="91450">
                    <a:solidFill>
                      <a:srgbClr val="F2F7FB"/>
                    </a:solidFill>
                  </a:tcPr>
                </a:tc>
                <a:tc>
                  <a:txBody>
                    <a:bodyPr/>
                    <a:lstStyle/>
                    <a:p>
                      <a:pPr indent="0" lvl="0" marL="0" marR="0" rtl="0" algn="l">
                        <a:lnSpc>
                          <a:spcPct val="100000"/>
                        </a:lnSpc>
                        <a:spcBef>
                          <a:spcPts val="0"/>
                        </a:spcBef>
                        <a:spcAft>
                          <a:spcPts val="0"/>
                        </a:spcAft>
                        <a:buNone/>
                      </a:pPr>
                      <a:r>
                        <a:rPr lang="en-GB" sz="1600" u="none" cap="none" strike="noStrike">
                          <a:solidFill>
                            <a:srgbClr val="333333"/>
                          </a:solidFill>
                          <a:latin typeface="Calibri"/>
                          <a:ea typeface="Calibri"/>
                          <a:cs typeface="Calibri"/>
                          <a:sym typeface="Calibri"/>
                        </a:rPr>
                        <a:t>Hydroweb.next, FloodDAM-DT, OPHYSE, XTremQuality</a:t>
                      </a:r>
                      <a:endParaRPr/>
                    </a:p>
                  </a:txBody>
                  <a:tcPr marT="45725" marB="45725" marR="91450" marL="91450">
                    <a:solidFill>
                      <a:srgbClr val="F2F7FB"/>
                    </a:solidFill>
                  </a:tcPr>
                </a:tc>
              </a:tr>
              <a:tr h="444150">
                <a:tc>
                  <a:txBody>
                    <a:bodyPr/>
                    <a:lstStyle/>
                    <a:p>
                      <a:pPr indent="0" lvl="0" marL="0" marR="0" rtl="0" algn="l">
                        <a:lnSpc>
                          <a:spcPct val="100000"/>
                        </a:lnSpc>
                        <a:spcBef>
                          <a:spcPts val="0"/>
                        </a:spcBef>
                        <a:spcAft>
                          <a:spcPts val="0"/>
                        </a:spcAft>
                        <a:buNone/>
                      </a:pPr>
                      <a:r>
                        <a:rPr lang="en-GB" sz="1600" u="none" cap="none" strike="noStrike">
                          <a:solidFill>
                            <a:srgbClr val="333333"/>
                          </a:solidFill>
                          <a:latin typeface="Calibri"/>
                          <a:ea typeface="Calibri"/>
                          <a:cs typeface="Calibri"/>
                          <a:sym typeface="Calibri"/>
                        </a:rPr>
                        <a:t>Geoscience Australia</a:t>
                      </a:r>
                      <a:endParaRPr/>
                    </a:p>
                  </a:txBody>
                  <a:tcPr marT="45725" marB="45725" marR="91450" marL="91450"/>
                </a:tc>
                <a:tc>
                  <a:txBody>
                    <a:bodyPr/>
                    <a:lstStyle/>
                    <a:p>
                      <a:pPr indent="0" lvl="0" marL="0" marR="0" rtl="0" algn="l">
                        <a:lnSpc>
                          <a:spcPct val="100000"/>
                        </a:lnSpc>
                        <a:spcBef>
                          <a:spcPts val="0"/>
                        </a:spcBef>
                        <a:spcAft>
                          <a:spcPts val="0"/>
                        </a:spcAft>
                        <a:buNone/>
                      </a:pPr>
                      <a:r>
                        <a:rPr lang="en-GB" sz="1600" u="none" cap="none" strike="noStrike">
                          <a:solidFill>
                            <a:srgbClr val="333333"/>
                          </a:solidFill>
                          <a:latin typeface="Calibri"/>
                          <a:ea typeface="Calibri"/>
                          <a:cs typeface="Calibri"/>
                          <a:sym typeface="Calibri"/>
                        </a:rPr>
                        <a:t>Australia</a:t>
                      </a:r>
                      <a:endParaRPr/>
                    </a:p>
                  </a:txBody>
                  <a:tcPr marT="45725" marB="45725" marR="91450" marL="91450"/>
                </a:tc>
                <a:tc>
                  <a:txBody>
                    <a:bodyPr/>
                    <a:lstStyle/>
                    <a:p>
                      <a:pPr indent="0" lvl="0" marL="0" marR="0" rtl="0" algn="l">
                        <a:lnSpc>
                          <a:spcPct val="100000"/>
                        </a:lnSpc>
                        <a:spcBef>
                          <a:spcPts val="0"/>
                        </a:spcBef>
                        <a:spcAft>
                          <a:spcPts val="0"/>
                        </a:spcAft>
                        <a:buNone/>
                      </a:pPr>
                      <a:r>
                        <a:rPr lang="en-GB" sz="1600" u="none" cap="none" strike="noStrike">
                          <a:solidFill>
                            <a:srgbClr val="333333"/>
                          </a:solidFill>
                          <a:latin typeface="Calibri"/>
                          <a:ea typeface="Calibri"/>
                          <a:cs typeface="Calibri"/>
                          <a:sym typeface="Calibri"/>
                        </a:rPr>
                        <a:t>Water Availability</a:t>
                      </a:r>
                      <a:endParaRPr/>
                    </a:p>
                  </a:txBody>
                  <a:tcPr marT="45725" marB="45725" marR="91450" marL="91450"/>
                </a:tc>
                <a:tc>
                  <a:txBody>
                    <a:bodyPr/>
                    <a:lstStyle/>
                    <a:p>
                      <a:pPr indent="0" lvl="0" marL="0" marR="0" rtl="0" algn="l">
                        <a:lnSpc>
                          <a:spcPct val="100000"/>
                        </a:lnSpc>
                        <a:spcBef>
                          <a:spcPts val="0"/>
                        </a:spcBef>
                        <a:spcAft>
                          <a:spcPts val="0"/>
                        </a:spcAft>
                        <a:buNone/>
                      </a:pPr>
                      <a:r>
                        <a:rPr lang="en-GB" sz="1600" u="none" cap="none" strike="noStrike">
                          <a:solidFill>
                            <a:srgbClr val="333333"/>
                          </a:solidFill>
                          <a:latin typeface="Calibri"/>
                          <a:ea typeface="Calibri"/>
                          <a:cs typeface="Calibri"/>
                          <a:sym typeface="Calibri"/>
                        </a:rPr>
                        <a:t>Groundwater-Dependent Vegetation: Optical + InSAR</a:t>
                      </a:r>
                      <a:endParaRPr/>
                    </a:p>
                  </a:txBody>
                  <a:tcPr marT="45725" marB="45725" marR="91450" marL="91450"/>
                </a:tc>
              </a:tr>
            </a:tbl>
          </a:graphicData>
        </a:graphic>
      </p:graphicFrame>
      <p:sp>
        <p:nvSpPr>
          <p:cNvPr id="616" name="Google Shape;616;p57"/>
          <p:cNvSpPr/>
          <p:nvPr/>
        </p:nvSpPr>
        <p:spPr>
          <a:xfrm>
            <a:off x="274320" y="4890388"/>
            <a:ext cx="2697600" cy="822900"/>
          </a:xfrm>
          <a:prstGeom prst="roundRect">
            <a:avLst>
              <a:gd fmla="val 5000" name="adj"/>
            </a:avLst>
          </a:prstGeom>
          <a:solidFill>
            <a:srgbClr val="27AE60"/>
          </a:solidFill>
          <a:ln>
            <a:noFill/>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617" name="Google Shape;617;p57"/>
          <p:cNvSpPr txBox="1"/>
          <p:nvPr/>
        </p:nvSpPr>
        <p:spPr>
          <a:xfrm>
            <a:off x="365760" y="4936108"/>
            <a:ext cx="2514600" cy="3693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en-GB" sz="1800" u="none" cap="none" strike="noStrike">
                <a:solidFill>
                  <a:srgbClr val="FFFFFF"/>
                </a:solidFill>
                <a:latin typeface="Calibri"/>
                <a:ea typeface="Calibri"/>
                <a:cs typeface="Calibri"/>
                <a:sym typeface="Calibri"/>
              </a:rPr>
              <a:t>Water Availability</a:t>
            </a:r>
            <a:endParaRPr/>
          </a:p>
        </p:txBody>
      </p:sp>
      <p:sp>
        <p:nvSpPr>
          <p:cNvPr id="618" name="Google Shape;618;p57"/>
          <p:cNvSpPr txBox="1"/>
          <p:nvPr/>
        </p:nvSpPr>
        <p:spPr>
          <a:xfrm>
            <a:off x="365760" y="5256148"/>
            <a:ext cx="2514600" cy="3693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en-GB" sz="1800" u="none" cap="none" strike="noStrike">
                <a:solidFill>
                  <a:srgbClr val="FFFFFF"/>
                </a:solidFill>
                <a:latin typeface="Calibri"/>
                <a:ea typeface="Calibri"/>
                <a:cs typeface="Calibri"/>
                <a:sym typeface="Calibri"/>
              </a:rPr>
              <a:t>3 submissions</a:t>
            </a:r>
            <a:endParaRPr/>
          </a:p>
        </p:txBody>
      </p:sp>
      <p:sp>
        <p:nvSpPr>
          <p:cNvPr id="619" name="Google Shape;619;p57"/>
          <p:cNvSpPr/>
          <p:nvPr/>
        </p:nvSpPr>
        <p:spPr>
          <a:xfrm>
            <a:off x="3154679" y="4890388"/>
            <a:ext cx="2697600" cy="822900"/>
          </a:xfrm>
          <a:prstGeom prst="roundRect">
            <a:avLst>
              <a:gd fmla="val 5000" name="adj"/>
            </a:avLst>
          </a:prstGeom>
          <a:solidFill>
            <a:srgbClr val="E74C3C"/>
          </a:solidFill>
          <a:ln>
            <a:noFill/>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620" name="Google Shape;620;p57"/>
          <p:cNvSpPr txBox="1"/>
          <p:nvPr/>
        </p:nvSpPr>
        <p:spPr>
          <a:xfrm>
            <a:off x="3246120" y="4936108"/>
            <a:ext cx="2514600" cy="3693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en-GB" sz="1800" u="none" cap="none" strike="noStrike">
                <a:solidFill>
                  <a:srgbClr val="FFFFFF"/>
                </a:solidFill>
                <a:latin typeface="Calibri"/>
                <a:ea typeface="Calibri"/>
                <a:cs typeface="Calibri"/>
                <a:sym typeface="Calibri"/>
              </a:rPr>
              <a:t>Water Use</a:t>
            </a:r>
            <a:endParaRPr/>
          </a:p>
        </p:txBody>
      </p:sp>
      <p:sp>
        <p:nvSpPr>
          <p:cNvPr id="621" name="Google Shape;621;p57"/>
          <p:cNvSpPr txBox="1"/>
          <p:nvPr/>
        </p:nvSpPr>
        <p:spPr>
          <a:xfrm>
            <a:off x="3246120" y="5256148"/>
            <a:ext cx="2514600" cy="3693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en-GB" sz="1800" u="none" cap="none" strike="noStrike">
                <a:solidFill>
                  <a:srgbClr val="FFFFFF"/>
                </a:solidFill>
                <a:latin typeface="Calibri"/>
                <a:ea typeface="Calibri"/>
                <a:cs typeface="Calibri"/>
                <a:sym typeface="Calibri"/>
              </a:rPr>
              <a:t>0 - GAP</a:t>
            </a:r>
            <a:endParaRPr/>
          </a:p>
        </p:txBody>
      </p:sp>
      <p:sp>
        <p:nvSpPr>
          <p:cNvPr id="622" name="Google Shape;622;p57"/>
          <p:cNvSpPr/>
          <p:nvPr/>
        </p:nvSpPr>
        <p:spPr>
          <a:xfrm>
            <a:off x="6035040" y="4890388"/>
            <a:ext cx="2697600" cy="822900"/>
          </a:xfrm>
          <a:prstGeom prst="roundRect">
            <a:avLst>
              <a:gd fmla="val 5000" name="adj"/>
            </a:avLst>
          </a:prstGeom>
          <a:solidFill>
            <a:srgbClr val="27AE60"/>
          </a:solidFill>
          <a:ln>
            <a:noFill/>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623" name="Google Shape;623;p57"/>
          <p:cNvSpPr txBox="1"/>
          <p:nvPr/>
        </p:nvSpPr>
        <p:spPr>
          <a:xfrm>
            <a:off x="6126479" y="4936108"/>
            <a:ext cx="2514600" cy="3693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en-GB" sz="1800" u="none" cap="none" strike="noStrike">
                <a:solidFill>
                  <a:srgbClr val="FFFFFF"/>
                </a:solidFill>
                <a:latin typeface="Calibri"/>
                <a:ea typeface="Calibri"/>
                <a:cs typeface="Calibri"/>
                <a:sym typeface="Calibri"/>
              </a:rPr>
              <a:t>Water Quality</a:t>
            </a:r>
            <a:endParaRPr/>
          </a:p>
        </p:txBody>
      </p:sp>
      <p:sp>
        <p:nvSpPr>
          <p:cNvPr id="624" name="Google Shape;624;p57"/>
          <p:cNvSpPr txBox="1"/>
          <p:nvPr/>
        </p:nvSpPr>
        <p:spPr>
          <a:xfrm>
            <a:off x="6126479" y="5256148"/>
            <a:ext cx="2514600" cy="3693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en-GB" sz="1800" u="none" cap="none" strike="noStrike">
                <a:solidFill>
                  <a:srgbClr val="FFFFFF"/>
                </a:solidFill>
                <a:latin typeface="Calibri"/>
                <a:ea typeface="Calibri"/>
                <a:cs typeface="Calibri"/>
                <a:sym typeface="Calibri"/>
              </a:rPr>
              <a:t>3 submissions</a:t>
            </a:r>
            <a:endParaRPr/>
          </a:p>
        </p:txBody>
      </p:sp>
      <p:sp>
        <p:nvSpPr>
          <p:cNvPr id="625" name="Google Shape;625;p57"/>
          <p:cNvSpPr/>
          <p:nvPr/>
        </p:nvSpPr>
        <p:spPr>
          <a:xfrm>
            <a:off x="8915400" y="4890388"/>
            <a:ext cx="2697600" cy="822900"/>
          </a:xfrm>
          <a:prstGeom prst="roundRect">
            <a:avLst>
              <a:gd fmla="val 5000" name="adj"/>
            </a:avLst>
          </a:prstGeom>
          <a:solidFill>
            <a:srgbClr val="27AE60"/>
          </a:solidFill>
          <a:ln>
            <a:noFill/>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626" name="Google Shape;626;p57"/>
          <p:cNvSpPr txBox="1"/>
          <p:nvPr/>
        </p:nvSpPr>
        <p:spPr>
          <a:xfrm>
            <a:off x="9006840" y="4936108"/>
            <a:ext cx="2514600" cy="3693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en-GB" sz="1800" u="none" cap="none" strike="noStrike">
                <a:solidFill>
                  <a:srgbClr val="FFFFFF"/>
                </a:solidFill>
                <a:latin typeface="Calibri"/>
                <a:ea typeface="Calibri"/>
                <a:cs typeface="Calibri"/>
                <a:sym typeface="Calibri"/>
              </a:rPr>
              <a:t>Water Extremes</a:t>
            </a:r>
            <a:endParaRPr/>
          </a:p>
        </p:txBody>
      </p:sp>
      <p:sp>
        <p:nvSpPr>
          <p:cNvPr id="627" name="Google Shape;627;p57"/>
          <p:cNvSpPr txBox="1"/>
          <p:nvPr/>
        </p:nvSpPr>
        <p:spPr>
          <a:xfrm>
            <a:off x="9006840" y="5256148"/>
            <a:ext cx="2514600" cy="3693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en-GB" sz="1800" u="none" cap="none" strike="noStrike">
                <a:solidFill>
                  <a:srgbClr val="FFFFFF"/>
                </a:solidFill>
                <a:latin typeface="Calibri"/>
                <a:ea typeface="Calibri"/>
                <a:cs typeface="Calibri"/>
                <a:sym typeface="Calibri"/>
              </a:rPr>
              <a:t>3 submissions</a:t>
            </a:r>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1" name="Shape 631"/>
        <p:cNvGrpSpPr/>
        <p:nvPr/>
      </p:nvGrpSpPr>
      <p:grpSpPr>
        <a:xfrm>
          <a:off x="0" y="0"/>
          <a:ext cx="0" cy="0"/>
          <a:chOff x="0" y="0"/>
          <a:chExt cx="0" cy="0"/>
        </a:xfrm>
      </p:grpSpPr>
      <p:sp>
        <p:nvSpPr>
          <p:cNvPr id="632" name="Google Shape;632;p58"/>
          <p:cNvSpPr txBox="1"/>
          <p:nvPr>
            <p:ph type="title"/>
          </p:nvPr>
        </p:nvSpPr>
        <p:spPr>
          <a:xfrm>
            <a:off x="176048" y="175939"/>
            <a:ext cx="9387000" cy="779100"/>
          </a:xfrm>
          <a:prstGeom prst="rect">
            <a:avLst/>
          </a:prstGeom>
        </p:spPr>
        <p:txBody>
          <a:bodyPr anchorCtr="0" anchor="t" bIns="45700" lIns="91425" spcFirstLastPara="1" rIns="91425" wrap="square" tIns="45700">
            <a:noAutofit/>
          </a:bodyPr>
          <a:lstStyle/>
          <a:p>
            <a:pPr indent="0" lvl="0" marL="0" rtl="0" algn="l">
              <a:lnSpc>
                <a:spcPct val="100000"/>
              </a:lnSpc>
              <a:spcBef>
                <a:spcPts val="0"/>
              </a:spcBef>
              <a:spcAft>
                <a:spcPts val="0"/>
              </a:spcAft>
              <a:buNone/>
            </a:pPr>
            <a:r>
              <a:rPr b="1" lang="en-GB" sz="3100">
                <a:solidFill>
                  <a:srgbClr val="FFFFFF"/>
                </a:solidFill>
                <a:latin typeface="Calibri"/>
                <a:ea typeface="Calibri"/>
                <a:cs typeface="Calibri"/>
                <a:sym typeface="Calibri"/>
              </a:rPr>
              <a:t>Use Case: Mapping Groundwater-Dependent Vegetation</a:t>
            </a:r>
            <a:endParaRPr sz="4700"/>
          </a:p>
        </p:txBody>
      </p:sp>
      <p:sp>
        <p:nvSpPr>
          <p:cNvPr id="633" name="Google Shape;633;p58"/>
          <p:cNvSpPr/>
          <p:nvPr/>
        </p:nvSpPr>
        <p:spPr>
          <a:xfrm>
            <a:off x="243851" y="1219200"/>
            <a:ext cx="73200" cy="1563000"/>
          </a:xfrm>
          <a:prstGeom prst="rect">
            <a:avLst/>
          </a:prstGeom>
          <a:solidFill>
            <a:srgbClr val="E74C3C"/>
          </a:solidFill>
          <a:ln>
            <a:noFill/>
          </a:ln>
        </p:spPr>
        <p:txBody>
          <a:bodyPr anchorCtr="0" anchor="t" bIns="60925" lIns="121900" spcFirstLastPara="1" rIns="121900" wrap="square" tIns="60925">
            <a:noAutofit/>
          </a:bodyPr>
          <a:lstStyle/>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p:txBody>
      </p:sp>
      <p:sp>
        <p:nvSpPr>
          <p:cNvPr id="634" name="Google Shape;634;p58"/>
          <p:cNvSpPr/>
          <p:nvPr/>
        </p:nvSpPr>
        <p:spPr>
          <a:xfrm>
            <a:off x="440895" y="1178425"/>
            <a:ext cx="5852100" cy="2685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E74C3C"/>
              </a:buClr>
              <a:buSzPts val="1500"/>
              <a:buFont typeface="Calibri"/>
              <a:buNone/>
            </a:pPr>
            <a:r>
              <a:rPr b="1" lang="en-GB" sz="1800">
                <a:solidFill>
                  <a:srgbClr val="E74C3C"/>
                </a:solidFill>
                <a:latin typeface="Calibri"/>
                <a:ea typeface="Calibri"/>
                <a:cs typeface="Calibri"/>
                <a:sym typeface="Calibri"/>
              </a:rPr>
              <a:t>CHALLENGE</a:t>
            </a:r>
            <a:endParaRPr sz="1800">
              <a:solidFill>
                <a:schemeClr val="dk1"/>
              </a:solidFill>
              <a:latin typeface="Calibri"/>
              <a:ea typeface="Calibri"/>
              <a:cs typeface="Calibri"/>
              <a:sym typeface="Calibri"/>
            </a:endParaRPr>
          </a:p>
        </p:txBody>
      </p:sp>
      <p:sp>
        <p:nvSpPr>
          <p:cNvPr id="635" name="Google Shape;635;p58"/>
          <p:cNvSpPr/>
          <p:nvPr/>
        </p:nvSpPr>
        <p:spPr>
          <a:xfrm>
            <a:off x="440900" y="1446925"/>
            <a:ext cx="5852100" cy="1335300"/>
          </a:xfrm>
          <a:prstGeom prst="rect">
            <a:avLst/>
          </a:prstGeom>
          <a:noFill/>
          <a:ln>
            <a:noFill/>
          </a:ln>
        </p:spPr>
        <p:txBody>
          <a:bodyPr anchorCtr="0" anchor="t" bIns="60925" lIns="121900" spcFirstLastPara="1" rIns="121900" wrap="square" tIns="60925">
            <a:noAutofit/>
          </a:bodyPr>
          <a:lstStyle/>
          <a:p>
            <a:pPr indent="-254000" lvl="0" marL="228600" marR="0" rtl="0" algn="l">
              <a:lnSpc>
                <a:spcPct val="105000"/>
              </a:lnSpc>
              <a:spcBef>
                <a:spcPts val="0"/>
              </a:spcBef>
              <a:spcAft>
                <a:spcPts val="0"/>
              </a:spcAft>
              <a:buClr>
                <a:srgbClr val="333333"/>
              </a:buClr>
              <a:buSzPts val="1600"/>
              <a:buFont typeface="Arial"/>
              <a:buChar char="•"/>
            </a:pPr>
            <a:r>
              <a:rPr lang="en-GB" sz="1600">
                <a:solidFill>
                  <a:srgbClr val="333333"/>
                </a:solidFill>
                <a:latin typeface="Calibri"/>
                <a:ea typeface="Calibri"/>
                <a:cs typeface="Calibri"/>
                <a:sym typeface="Calibri"/>
              </a:rPr>
              <a:t>Groundwater-dependent vegetation indicates aquifer health in dryland ecosystems</a:t>
            </a:r>
            <a:endParaRPr sz="1600">
              <a:solidFill>
                <a:schemeClr val="dk1"/>
              </a:solidFill>
              <a:latin typeface="Calibri"/>
              <a:ea typeface="Calibri"/>
              <a:cs typeface="Calibri"/>
              <a:sym typeface="Calibri"/>
            </a:endParaRPr>
          </a:p>
          <a:p>
            <a:pPr indent="-254000" lvl="0" marL="228600" marR="0" rtl="0" algn="l">
              <a:lnSpc>
                <a:spcPct val="105000"/>
              </a:lnSpc>
              <a:spcBef>
                <a:spcPts val="0"/>
              </a:spcBef>
              <a:spcAft>
                <a:spcPts val="0"/>
              </a:spcAft>
              <a:buClr>
                <a:srgbClr val="333333"/>
              </a:buClr>
              <a:buSzPts val="1600"/>
              <a:buFont typeface="Arial"/>
              <a:buChar char="•"/>
            </a:pPr>
            <a:r>
              <a:rPr lang="en-GB" sz="1600">
                <a:solidFill>
                  <a:srgbClr val="333333"/>
                </a:solidFill>
                <a:latin typeface="Calibri"/>
                <a:ea typeface="Calibri"/>
                <a:cs typeface="Calibri"/>
                <a:sym typeface="Calibri"/>
              </a:rPr>
              <a:t>Traditional mapping requires costly, limited field surveys</a:t>
            </a:r>
            <a:endParaRPr sz="1600">
              <a:solidFill>
                <a:schemeClr val="dk1"/>
              </a:solidFill>
              <a:latin typeface="Calibri"/>
              <a:ea typeface="Calibri"/>
              <a:cs typeface="Calibri"/>
              <a:sym typeface="Calibri"/>
            </a:endParaRPr>
          </a:p>
          <a:p>
            <a:pPr indent="-254000" lvl="0" marL="228600" marR="0" rtl="0" algn="l">
              <a:lnSpc>
                <a:spcPct val="105000"/>
              </a:lnSpc>
              <a:spcBef>
                <a:spcPts val="0"/>
              </a:spcBef>
              <a:spcAft>
                <a:spcPts val="0"/>
              </a:spcAft>
              <a:buClr>
                <a:srgbClr val="333333"/>
              </a:buClr>
              <a:buSzPts val="1600"/>
              <a:buFont typeface="Arial"/>
              <a:buChar char="•"/>
            </a:pPr>
            <a:r>
              <a:rPr lang="en-GB" sz="1600">
                <a:solidFill>
                  <a:srgbClr val="333333"/>
                </a:solidFill>
                <a:latin typeface="Calibri"/>
                <a:ea typeface="Calibri"/>
                <a:cs typeface="Calibri"/>
                <a:sym typeface="Calibri"/>
              </a:rPr>
              <a:t>Optical alone cannot distinguish levels of groundwater dependence</a:t>
            </a:r>
            <a:endParaRPr sz="1600">
              <a:solidFill>
                <a:schemeClr val="dk1"/>
              </a:solidFill>
              <a:latin typeface="Calibri"/>
              <a:ea typeface="Calibri"/>
              <a:cs typeface="Calibri"/>
              <a:sym typeface="Calibri"/>
            </a:endParaRPr>
          </a:p>
        </p:txBody>
      </p:sp>
      <p:sp>
        <p:nvSpPr>
          <p:cNvPr id="636" name="Google Shape;636;p58"/>
          <p:cNvSpPr/>
          <p:nvPr/>
        </p:nvSpPr>
        <p:spPr>
          <a:xfrm>
            <a:off x="243850" y="2782200"/>
            <a:ext cx="73200" cy="1860600"/>
          </a:xfrm>
          <a:prstGeom prst="rect">
            <a:avLst/>
          </a:prstGeom>
          <a:solidFill>
            <a:srgbClr val="2E75B6"/>
          </a:solidFill>
          <a:ln>
            <a:noFill/>
          </a:ln>
        </p:spPr>
        <p:txBody>
          <a:bodyPr anchorCtr="0" anchor="t" bIns="60925" lIns="121900" spcFirstLastPara="1" rIns="121900" wrap="square" tIns="60925">
            <a:noAutofit/>
          </a:bodyPr>
          <a:lstStyle/>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p:txBody>
      </p:sp>
      <p:sp>
        <p:nvSpPr>
          <p:cNvPr id="637" name="Google Shape;637;p58"/>
          <p:cNvSpPr/>
          <p:nvPr/>
        </p:nvSpPr>
        <p:spPr>
          <a:xfrm>
            <a:off x="440895" y="2851365"/>
            <a:ext cx="5852100" cy="2685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E75B6"/>
              </a:buClr>
              <a:buSzPts val="1500"/>
              <a:buFont typeface="Calibri"/>
              <a:buNone/>
            </a:pPr>
            <a:r>
              <a:rPr b="1" lang="en-GB" sz="1800">
                <a:solidFill>
                  <a:srgbClr val="2E75B6"/>
                </a:solidFill>
                <a:latin typeface="Calibri"/>
                <a:ea typeface="Calibri"/>
                <a:cs typeface="Calibri"/>
                <a:sym typeface="Calibri"/>
              </a:rPr>
              <a:t>SATELLITE INTEGRATION</a:t>
            </a:r>
            <a:endParaRPr sz="1800">
              <a:solidFill>
                <a:schemeClr val="dk1"/>
              </a:solidFill>
              <a:latin typeface="Calibri"/>
              <a:ea typeface="Calibri"/>
              <a:cs typeface="Calibri"/>
              <a:sym typeface="Calibri"/>
            </a:endParaRPr>
          </a:p>
        </p:txBody>
      </p:sp>
      <p:sp>
        <p:nvSpPr>
          <p:cNvPr id="638" name="Google Shape;638;p58"/>
          <p:cNvSpPr/>
          <p:nvPr/>
        </p:nvSpPr>
        <p:spPr>
          <a:xfrm>
            <a:off x="439100" y="3189013"/>
            <a:ext cx="5852100" cy="1621500"/>
          </a:xfrm>
          <a:prstGeom prst="rect">
            <a:avLst/>
          </a:prstGeom>
          <a:noFill/>
          <a:ln>
            <a:noFill/>
          </a:ln>
        </p:spPr>
        <p:txBody>
          <a:bodyPr anchorCtr="0" anchor="t" bIns="60925" lIns="121900" spcFirstLastPara="1" rIns="121900" wrap="square" tIns="60925">
            <a:noAutofit/>
          </a:bodyPr>
          <a:lstStyle/>
          <a:p>
            <a:pPr indent="-254000" lvl="0" marL="228600" marR="0" rtl="0" algn="l">
              <a:lnSpc>
                <a:spcPct val="115000"/>
              </a:lnSpc>
              <a:spcBef>
                <a:spcPts val="0"/>
              </a:spcBef>
              <a:spcAft>
                <a:spcPts val="0"/>
              </a:spcAft>
              <a:buClr>
                <a:srgbClr val="333333"/>
              </a:buClr>
              <a:buSzPts val="1600"/>
              <a:buFont typeface="Arial"/>
              <a:buChar char="•"/>
            </a:pPr>
            <a:r>
              <a:rPr b="1" lang="en-GB" sz="1600">
                <a:solidFill>
                  <a:schemeClr val="dk1"/>
                </a:solidFill>
                <a:latin typeface="Calibri"/>
                <a:ea typeface="Calibri"/>
                <a:cs typeface="Calibri"/>
                <a:sym typeface="Calibri"/>
              </a:rPr>
              <a:t>Landsat (30 m):</a:t>
            </a:r>
            <a:r>
              <a:rPr lang="en-GB" sz="1600">
                <a:solidFill>
                  <a:schemeClr val="dk1"/>
                </a:solidFill>
                <a:latin typeface="Calibri"/>
                <a:ea typeface="Calibri"/>
                <a:cs typeface="Calibri"/>
                <a:sym typeface="Calibri"/>
              </a:rPr>
              <a:t> greenness and wetness percentiles over 35 years</a:t>
            </a:r>
            <a:endParaRPr sz="1600">
              <a:latin typeface="Calibri"/>
              <a:ea typeface="Calibri"/>
              <a:cs typeface="Calibri"/>
              <a:sym typeface="Calibri"/>
            </a:endParaRPr>
          </a:p>
          <a:p>
            <a:pPr indent="-254000" lvl="0" marL="228600" marR="0" rtl="0" algn="l">
              <a:lnSpc>
                <a:spcPct val="115000"/>
              </a:lnSpc>
              <a:spcBef>
                <a:spcPts val="0"/>
              </a:spcBef>
              <a:spcAft>
                <a:spcPts val="0"/>
              </a:spcAft>
              <a:buClr>
                <a:srgbClr val="333333"/>
              </a:buClr>
              <a:buSzPts val="1600"/>
              <a:buFont typeface="Arial"/>
              <a:buChar char="•"/>
            </a:pPr>
            <a:r>
              <a:rPr b="1" lang="en-GB" sz="1600">
                <a:solidFill>
                  <a:schemeClr val="dk1"/>
                </a:solidFill>
                <a:latin typeface="Calibri"/>
                <a:ea typeface="Calibri"/>
                <a:cs typeface="Calibri"/>
                <a:sym typeface="Calibri"/>
              </a:rPr>
              <a:t>Sentinel-1 InSAR (15 m):</a:t>
            </a:r>
            <a:r>
              <a:rPr lang="en-GB" sz="1600">
                <a:solidFill>
                  <a:schemeClr val="dk1"/>
                </a:solidFill>
                <a:latin typeface="Calibri"/>
                <a:ea typeface="Calibri"/>
                <a:cs typeface="Calibri"/>
                <a:sym typeface="Calibri"/>
              </a:rPr>
              <a:t> coherence separates woody vegetation from grass/bare soil</a:t>
            </a:r>
            <a:endParaRPr sz="1600">
              <a:latin typeface="Calibri"/>
              <a:ea typeface="Calibri"/>
              <a:cs typeface="Calibri"/>
              <a:sym typeface="Calibri"/>
            </a:endParaRPr>
          </a:p>
          <a:p>
            <a:pPr indent="-254000" lvl="0" marL="228600" marR="0" rtl="0" algn="l">
              <a:lnSpc>
                <a:spcPct val="115000"/>
              </a:lnSpc>
              <a:spcBef>
                <a:spcPts val="0"/>
              </a:spcBef>
              <a:spcAft>
                <a:spcPts val="0"/>
              </a:spcAft>
              <a:buClr>
                <a:srgbClr val="333333"/>
              </a:buClr>
              <a:buSzPts val="1600"/>
              <a:buFont typeface="Arial"/>
              <a:buChar char="•"/>
            </a:pPr>
            <a:r>
              <a:rPr b="1" lang="en-GB" sz="1600">
                <a:solidFill>
                  <a:schemeClr val="dk1"/>
                </a:solidFill>
                <a:latin typeface="Calibri"/>
                <a:ea typeface="Calibri"/>
                <a:cs typeface="Calibri"/>
                <a:sym typeface="Calibri"/>
              </a:rPr>
              <a:t>GRACE-FO:</a:t>
            </a:r>
            <a:r>
              <a:rPr lang="en-GB" sz="1600">
                <a:solidFill>
                  <a:schemeClr val="dk1"/>
                </a:solidFill>
                <a:latin typeface="Calibri"/>
                <a:ea typeface="Calibri"/>
                <a:cs typeface="Calibri"/>
                <a:sym typeface="Calibri"/>
              </a:rPr>
              <a:t> guides wet/dry period selection for InSAR pairs</a:t>
            </a:r>
            <a:endParaRPr sz="1600">
              <a:latin typeface="Calibri"/>
              <a:ea typeface="Calibri"/>
              <a:cs typeface="Calibri"/>
              <a:sym typeface="Calibri"/>
            </a:endParaRPr>
          </a:p>
          <a:p>
            <a:pPr indent="-254000" lvl="0" marL="228600" marR="0" rtl="0" algn="l">
              <a:lnSpc>
                <a:spcPct val="115000"/>
              </a:lnSpc>
              <a:spcBef>
                <a:spcPts val="0"/>
              </a:spcBef>
              <a:spcAft>
                <a:spcPts val="0"/>
              </a:spcAft>
              <a:buClr>
                <a:srgbClr val="333333"/>
              </a:buClr>
              <a:buSzPts val="1600"/>
              <a:buFont typeface="Arial"/>
              <a:buChar char="•"/>
            </a:pPr>
            <a:r>
              <a:rPr b="1" lang="en-GB" sz="1600">
                <a:solidFill>
                  <a:schemeClr val="dk1"/>
                </a:solidFill>
                <a:latin typeface="Calibri"/>
                <a:ea typeface="Calibri"/>
                <a:cs typeface="Calibri"/>
                <a:sym typeface="Calibri"/>
              </a:rPr>
              <a:t>Combined:</a:t>
            </a:r>
            <a:r>
              <a:rPr lang="en-GB" sz="1600">
                <a:solidFill>
                  <a:schemeClr val="dk1"/>
                </a:solidFill>
                <a:latin typeface="Calibri"/>
                <a:ea typeface="Calibri"/>
                <a:cs typeface="Calibri"/>
                <a:sym typeface="Calibri"/>
              </a:rPr>
              <a:t> confidence-layered GDV map (1-3 indices agreeing)</a:t>
            </a:r>
            <a:endParaRPr sz="1600">
              <a:latin typeface="Calibri"/>
              <a:ea typeface="Calibri"/>
              <a:cs typeface="Calibri"/>
              <a:sym typeface="Calibri"/>
            </a:endParaRPr>
          </a:p>
        </p:txBody>
      </p:sp>
      <p:sp>
        <p:nvSpPr>
          <p:cNvPr id="639" name="Google Shape;639;p58"/>
          <p:cNvSpPr/>
          <p:nvPr/>
        </p:nvSpPr>
        <p:spPr>
          <a:xfrm>
            <a:off x="240250" y="4642925"/>
            <a:ext cx="73200" cy="1712100"/>
          </a:xfrm>
          <a:prstGeom prst="rect">
            <a:avLst/>
          </a:prstGeom>
          <a:solidFill>
            <a:srgbClr val="27AE60"/>
          </a:solidFill>
          <a:ln>
            <a:noFill/>
          </a:ln>
        </p:spPr>
        <p:txBody>
          <a:bodyPr anchorCtr="0" anchor="t" bIns="60925" lIns="121900" spcFirstLastPara="1" rIns="121900" wrap="square" tIns="60925">
            <a:noAutofit/>
          </a:bodyPr>
          <a:lstStyle/>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p:txBody>
      </p:sp>
      <p:sp>
        <p:nvSpPr>
          <p:cNvPr id="640" name="Google Shape;640;p58"/>
          <p:cNvSpPr/>
          <p:nvPr/>
        </p:nvSpPr>
        <p:spPr>
          <a:xfrm>
            <a:off x="439095" y="4688504"/>
            <a:ext cx="5852100" cy="2685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7AE60"/>
              </a:buClr>
              <a:buSzPts val="1500"/>
              <a:buFont typeface="Calibri"/>
              <a:buNone/>
            </a:pPr>
            <a:r>
              <a:rPr b="1" lang="en-GB" sz="1800">
                <a:solidFill>
                  <a:srgbClr val="27AE60"/>
                </a:solidFill>
                <a:latin typeface="Calibri"/>
                <a:ea typeface="Calibri"/>
                <a:cs typeface="Calibri"/>
                <a:sym typeface="Calibri"/>
              </a:rPr>
              <a:t>IMPACT</a:t>
            </a:r>
            <a:endParaRPr sz="1800">
              <a:solidFill>
                <a:schemeClr val="dk1"/>
              </a:solidFill>
              <a:latin typeface="Calibri"/>
              <a:ea typeface="Calibri"/>
              <a:cs typeface="Calibri"/>
              <a:sym typeface="Calibri"/>
            </a:endParaRPr>
          </a:p>
        </p:txBody>
      </p:sp>
      <p:sp>
        <p:nvSpPr>
          <p:cNvPr id="641" name="Google Shape;641;p58"/>
          <p:cNvSpPr/>
          <p:nvPr/>
        </p:nvSpPr>
        <p:spPr>
          <a:xfrm>
            <a:off x="456650" y="5035311"/>
            <a:ext cx="5852100" cy="950700"/>
          </a:xfrm>
          <a:prstGeom prst="rect">
            <a:avLst/>
          </a:prstGeom>
          <a:noFill/>
          <a:ln>
            <a:noFill/>
          </a:ln>
        </p:spPr>
        <p:txBody>
          <a:bodyPr anchorCtr="0" anchor="t" bIns="60925" lIns="121900" spcFirstLastPara="1" rIns="121900" wrap="square" tIns="60925">
            <a:noAutofit/>
          </a:bodyPr>
          <a:lstStyle/>
          <a:p>
            <a:pPr indent="-254000" lvl="0" marL="228600" marR="0" rtl="0" algn="l">
              <a:lnSpc>
                <a:spcPct val="105000"/>
              </a:lnSpc>
              <a:spcBef>
                <a:spcPts val="0"/>
              </a:spcBef>
              <a:spcAft>
                <a:spcPts val="0"/>
              </a:spcAft>
              <a:buClr>
                <a:srgbClr val="333333"/>
              </a:buClr>
              <a:buSzPts val="1600"/>
              <a:buFont typeface="Arial"/>
              <a:buChar char="•"/>
            </a:pPr>
            <a:r>
              <a:rPr lang="en-GB" sz="1600">
                <a:solidFill>
                  <a:srgbClr val="333333"/>
                </a:solidFill>
                <a:latin typeface="Calibri"/>
                <a:ea typeface="Calibri"/>
                <a:cs typeface="Calibri"/>
                <a:sym typeface="Calibri"/>
              </a:rPr>
              <a:t>Strong agreement with Bureau of Meteorology </a:t>
            </a:r>
            <a:r>
              <a:rPr lang="en-GB" sz="1600">
                <a:solidFill>
                  <a:srgbClr val="333333"/>
                </a:solidFill>
                <a:latin typeface="Calibri"/>
                <a:ea typeface="Calibri"/>
                <a:cs typeface="Calibri"/>
                <a:sym typeface="Calibri"/>
              </a:rPr>
              <a:t>Groundwater-Dependent Ecosystem</a:t>
            </a:r>
            <a:r>
              <a:rPr lang="en-GB" sz="1600">
                <a:solidFill>
                  <a:srgbClr val="333333"/>
                </a:solidFill>
                <a:latin typeface="Calibri"/>
                <a:ea typeface="Calibri"/>
                <a:cs typeface="Calibri"/>
                <a:sym typeface="Calibri"/>
              </a:rPr>
              <a:t> Atlas</a:t>
            </a:r>
            <a:endParaRPr sz="1600">
              <a:solidFill>
                <a:schemeClr val="dk1"/>
              </a:solidFill>
              <a:latin typeface="Calibri"/>
              <a:ea typeface="Calibri"/>
              <a:cs typeface="Calibri"/>
              <a:sym typeface="Calibri"/>
            </a:endParaRPr>
          </a:p>
          <a:p>
            <a:pPr indent="-254000" lvl="0" marL="228600" marR="0" rtl="0" algn="l">
              <a:lnSpc>
                <a:spcPct val="105000"/>
              </a:lnSpc>
              <a:spcBef>
                <a:spcPts val="0"/>
              </a:spcBef>
              <a:spcAft>
                <a:spcPts val="0"/>
              </a:spcAft>
              <a:buClr>
                <a:srgbClr val="333333"/>
              </a:buClr>
              <a:buSzPts val="1600"/>
              <a:buFont typeface="Arial"/>
              <a:buChar char="•"/>
            </a:pPr>
            <a:r>
              <a:rPr lang="en-GB" sz="1600">
                <a:solidFill>
                  <a:srgbClr val="333333"/>
                </a:solidFill>
                <a:latin typeface="Calibri"/>
                <a:ea typeface="Calibri"/>
                <a:cs typeface="Calibri"/>
                <a:sym typeface="Calibri"/>
              </a:rPr>
              <a:t>Improved discrimination between high and moderate groundwater-dependent vegetation</a:t>
            </a:r>
            <a:endParaRPr sz="1600">
              <a:solidFill>
                <a:schemeClr val="dk1"/>
              </a:solidFill>
              <a:latin typeface="Calibri"/>
              <a:ea typeface="Calibri"/>
              <a:cs typeface="Calibri"/>
              <a:sym typeface="Calibri"/>
            </a:endParaRPr>
          </a:p>
          <a:p>
            <a:pPr indent="-254000" lvl="0" marL="228600" marR="0" rtl="0" algn="l">
              <a:lnSpc>
                <a:spcPct val="105000"/>
              </a:lnSpc>
              <a:spcBef>
                <a:spcPts val="0"/>
              </a:spcBef>
              <a:spcAft>
                <a:spcPts val="0"/>
              </a:spcAft>
              <a:buClr>
                <a:srgbClr val="333333"/>
              </a:buClr>
              <a:buSzPts val="1600"/>
              <a:buFont typeface="Arial"/>
              <a:buChar char="•"/>
            </a:pPr>
            <a:r>
              <a:rPr lang="en-GB" sz="1600">
                <a:solidFill>
                  <a:srgbClr val="333333"/>
                </a:solidFill>
                <a:latin typeface="Calibri"/>
                <a:ea typeface="Calibri"/>
                <a:cs typeface="Calibri"/>
                <a:sym typeface="Calibri"/>
              </a:rPr>
              <a:t>Scalable approach for regions lacking GDE mapping globally</a:t>
            </a:r>
            <a:endParaRPr sz="1600">
              <a:solidFill>
                <a:schemeClr val="dk1"/>
              </a:solidFill>
              <a:latin typeface="Calibri"/>
              <a:ea typeface="Calibri"/>
              <a:cs typeface="Calibri"/>
              <a:sym typeface="Calibri"/>
            </a:endParaRPr>
          </a:p>
        </p:txBody>
      </p:sp>
      <p:sp>
        <p:nvSpPr>
          <p:cNvPr id="642" name="Google Shape;642;p58"/>
          <p:cNvSpPr/>
          <p:nvPr/>
        </p:nvSpPr>
        <p:spPr>
          <a:xfrm>
            <a:off x="6461760" y="1219200"/>
            <a:ext cx="5364300" cy="3291900"/>
          </a:xfrm>
          <a:prstGeom prst="rect">
            <a:avLst/>
          </a:prstGeom>
          <a:noFill/>
          <a:ln>
            <a:noFill/>
          </a:ln>
        </p:spPr>
        <p:txBody>
          <a:bodyPr anchorCtr="0" anchor="ctr" bIns="60925" lIns="121900" spcFirstLastPara="1" rIns="121900" wrap="square" tIns="60925">
            <a:noAutofit/>
          </a:bodyPr>
          <a:lstStyle/>
          <a:p>
            <a:pPr indent="0" lvl="0" marL="0" marR="0" rtl="0" algn="ctr">
              <a:spcBef>
                <a:spcPts val="0"/>
              </a:spcBef>
              <a:spcAft>
                <a:spcPts val="0"/>
              </a:spcAft>
              <a:buClr>
                <a:srgbClr val="999999"/>
              </a:buClr>
              <a:buSzPts val="1700"/>
              <a:buFont typeface="Calibri"/>
              <a:buNone/>
            </a:pPr>
            <a:r>
              <a:rPr lang="en-GB" sz="1700">
                <a:solidFill>
                  <a:srgbClr val="999999"/>
                </a:solidFill>
                <a:latin typeface="Calibri"/>
                <a:ea typeface="Calibri"/>
                <a:cs typeface="Calibri"/>
                <a:sym typeface="Calibri"/>
              </a:rPr>
              <a:t>[ Insert GDV map figure here ]</a:t>
            </a:r>
            <a:endParaRPr sz="1700">
              <a:solidFill>
                <a:schemeClr val="dk1"/>
              </a:solidFill>
              <a:latin typeface="Calibri"/>
              <a:ea typeface="Calibri"/>
              <a:cs typeface="Calibri"/>
              <a:sym typeface="Calibri"/>
            </a:endParaRPr>
          </a:p>
        </p:txBody>
      </p:sp>
      <p:sp>
        <p:nvSpPr>
          <p:cNvPr id="643" name="Google Shape;643;p58"/>
          <p:cNvSpPr/>
          <p:nvPr/>
        </p:nvSpPr>
        <p:spPr>
          <a:xfrm>
            <a:off x="6451987" y="4974336"/>
            <a:ext cx="5364300" cy="1219200"/>
          </a:xfrm>
          <a:prstGeom prst="rect">
            <a:avLst/>
          </a:prstGeom>
          <a:solidFill>
            <a:srgbClr val="EBF5FB"/>
          </a:solidFill>
          <a:ln cap="flat" cmpd="sng" w="12700">
            <a:solidFill>
              <a:srgbClr val="2E75B6"/>
            </a:solidFill>
            <a:prstDash val="solid"/>
            <a:round/>
            <a:headEnd len="sm" w="sm" type="none"/>
            <a:tailEnd len="sm" w="sm" type="none"/>
          </a:ln>
        </p:spPr>
        <p:txBody>
          <a:bodyPr anchorCtr="0" anchor="t" bIns="60925" lIns="121900" spcFirstLastPara="1" rIns="121900" wrap="square" tIns="60925">
            <a:noAutofit/>
          </a:bodyPr>
          <a:lstStyle/>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p:txBody>
      </p:sp>
      <p:sp>
        <p:nvSpPr>
          <p:cNvPr id="644" name="Google Shape;644;p58"/>
          <p:cNvSpPr/>
          <p:nvPr/>
        </p:nvSpPr>
        <p:spPr>
          <a:xfrm>
            <a:off x="6634867" y="5035296"/>
            <a:ext cx="4998900" cy="1097100"/>
          </a:xfrm>
          <a:prstGeom prst="rect">
            <a:avLst/>
          </a:prstGeom>
          <a:noFill/>
          <a:ln>
            <a:noFill/>
          </a:ln>
        </p:spPr>
        <p:txBody>
          <a:bodyPr anchorCtr="0" anchor="t" bIns="60925" lIns="121900" spcFirstLastPara="1" rIns="121900" wrap="square" tIns="60925">
            <a:noAutofit/>
          </a:bodyPr>
          <a:lstStyle/>
          <a:p>
            <a:pPr indent="0" lvl="0" marL="0" marR="0" rtl="0" algn="l">
              <a:lnSpc>
                <a:spcPct val="135000"/>
              </a:lnSpc>
              <a:spcBef>
                <a:spcPts val="0"/>
              </a:spcBef>
              <a:spcAft>
                <a:spcPts val="0"/>
              </a:spcAft>
              <a:buClr>
                <a:srgbClr val="2E75B6"/>
              </a:buClr>
              <a:buSzPts val="1200"/>
              <a:buFont typeface="Calibri"/>
              <a:buNone/>
            </a:pPr>
            <a:r>
              <a:rPr b="1" lang="en-GB" sz="1200">
                <a:solidFill>
                  <a:srgbClr val="2E75B6"/>
                </a:solidFill>
                <a:latin typeface="Calibri"/>
                <a:ea typeface="Calibri"/>
                <a:cs typeface="Calibri"/>
                <a:sym typeface="Calibri"/>
              </a:rPr>
              <a:t>Study area: </a:t>
            </a:r>
            <a:r>
              <a:rPr lang="en-GB" sz="1200">
                <a:solidFill>
                  <a:srgbClr val="333333"/>
                </a:solidFill>
                <a:latin typeface="Calibri"/>
                <a:ea typeface="Calibri"/>
                <a:cs typeface="Calibri"/>
                <a:sym typeface="Calibri"/>
              </a:rPr>
              <a:t>Upper Darling River floodplain, NSW, Australia (31,500 km²)</a:t>
            </a:r>
            <a:endParaRPr sz="1200">
              <a:solidFill>
                <a:schemeClr val="dk1"/>
              </a:solidFill>
              <a:latin typeface="Calibri"/>
              <a:ea typeface="Calibri"/>
              <a:cs typeface="Calibri"/>
              <a:sym typeface="Calibri"/>
            </a:endParaRPr>
          </a:p>
          <a:p>
            <a:pPr indent="0" lvl="0" marL="0" marR="0" rtl="0" algn="l">
              <a:lnSpc>
                <a:spcPct val="135000"/>
              </a:lnSpc>
              <a:spcBef>
                <a:spcPts val="0"/>
              </a:spcBef>
              <a:spcAft>
                <a:spcPts val="0"/>
              </a:spcAft>
              <a:buClr>
                <a:srgbClr val="2E75B6"/>
              </a:buClr>
              <a:buSzPts val="1200"/>
              <a:buFont typeface="Calibri"/>
              <a:buNone/>
            </a:pPr>
            <a:r>
              <a:rPr b="1" lang="en-GB" sz="1200">
                <a:solidFill>
                  <a:srgbClr val="2E75B6"/>
                </a:solidFill>
                <a:latin typeface="Calibri"/>
                <a:ea typeface="Calibri"/>
                <a:cs typeface="Calibri"/>
                <a:sym typeface="Calibri"/>
              </a:rPr>
              <a:t>Sensors: </a:t>
            </a:r>
            <a:r>
              <a:rPr lang="en-GB" sz="1200">
                <a:solidFill>
                  <a:srgbClr val="333333"/>
                </a:solidFill>
                <a:latin typeface="Calibri"/>
                <a:ea typeface="Calibri"/>
                <a:cs typeface="Calibri"/>
                <a:sym typeface="Calibri"/>
              </a:rPr>
              <a:t>Landsat (30 m), Sentinel-1 InSAR (15 m), GRACE-FO</a:t>
            </a:r>
            <a:endParaRPr sz="1200">
              <a:solidFill>
                <a:schemeClr val="dk1"/>
              </a:solidFill>
              <a:latin typeface="Calibri"/>
              <a:ea typeface="Calibri"/>
              <a:cs typeface="Calibri"/>
              <a:sym typeface="Calibri"/>
            </a:endParaRPr>
          </a:p>
          <a:p>
            <a:pPr indent="0" lvl="0" marL="0" marR="0" rtl="0" algn="l">
              <a:lnSpc>
                <a:spcPct val="135000"/>
              </a:lnSpc>
              <a:spcBef>
                <a:spcPts val="0"/>
              </a:spcBef>
              <a:spcAft>
                <a:spcPts val="0"/>
              </a:spcAft>
              <a:buClr>
                <a:srgbClr val="2E75B6"/>
              </a:buClr>
              <a:buSzPts val="1200"/>
              <a:buFont typeface="Calibri"/>
              <a:buNone/>
            </a:pPr>
            <a:r>
              <a:rPr b="1" lang="en-GB" sz="1200">
                <a:solidFill>
                  <a:srgbClr val="2E75B6"/>
                </a:solidFill>
                <a:latin typeface="Calibri"/>
                <a:ea typeface="Calibri"/>
                <a:cs typeface="Calibri"/>
                <a:sym typeface="Calibri"/>
              </a:rPr>
              <a:t>Code: </a:t>
            </a:r>
            <a:r>
              <a:rPr lang="en-GB" sz="1200">
                <a:solidFill>
                  <a:srgbClr val="333333"/>
                </a:solidFill>
                <a:latin typeface="Calibri"/>
                <a:ea typeface="Calibri"/>
                <a:cs typeface="Calibri"/>
                <a:sym typeface="Calibri"/>
              </a:rPr>
              <a:t>github.com/GeoscienceAustralia/GWB-GDE-DEA</a:t>
            </a:r>
            <a:endParaRPr sz="1200">
              <a:solidFill>
                <a:schemeClr val="dk1"/>
              </a:solidFill>
              <a:latin typeface="Calibri"/>
              <a:ea typeface="Calibri"/>
              <a:cs typeface="Calibri"/>
              <a:sym typeface="Calibri"/>
            </a:endParaRPr>
          </a:p>
          <a:p>
            <a:pPr indent="0" lvl="0" marL="0" marR="0" rtl="0" algn="l">
              <a:lnSpc>
                <a:spcPct val="135000"/>
              </a:lnSpc>
              <a:spcBef>
                <a:spcPts val="0"/>
              </a:spcBef>
              <a:spcAft>
                <a:spcPts val="0"/>
              </a:spcAft>
              <a:buClr>
                <a:srgbClr val="2E75B6"/>
              </a:buClr>
              <a:buSzPts val="1200"/>
              <a:buFont typeface="Calibri"/>
              <a:buNone/>
            </a:pPr>
            <a:r>
              <a:rPr b="1" lang="en-GB" sz="1200">
                <a:solidFill>
                  <a:srgbClr val="2E75B6"/>
                </a:solidFill>
                <a:latin typeface="Calibri"/>
                <a:ea typeface="Calibri"/>
                <a:cs typeface="Calibri"/>
                <a:sym typeface="Calibri"/>
              </a:rPr>
              <a:t>DOI: </a:t>
            </a:r>
            <a:r>
              <a:rPr lang="en-GB" sz="1200">
                <a:solidFill>
                  <a:srgbClr val="333333"/>
                </a:solidFill>
                <a:latin typeface="Calibri"/>
                <a:ea typeface="Calibri"/>
                <a:cs typeface="Calibri"/>
                <a:sym typeface="Calibri"/>
              </a:rPr>
              <a:t>dx.doi.org/10.26186/148545</a:t>
            </a:r>
            <a:endParaRPr sz="1200">
              <a:solidFill>
                <a:schemeClr val="dk1"/>
              </a:solidFill>
              <a:latin typeface="Calibri"/>
              <a:ea typeface="Calibri"/>
              <a:cs typeface="Calibri"/>
              <a:sym typeface="Calibri"/>
            </a:endParaRPr>
          </a:p>
        </p:txBody>
      </p:sp>
      <p:pic>
        <p:nvPicPr>
          <p:cNvPr id="645" name="Google Shape;645;p58"/>
          <p:cNvPicPr preferRelativeResize="0"/>
          <p:nvPr/>
        </p:nvPicPr>
        <p:blipFill rotWithShape="1">
          <a:blip r:embed="rId3">
            <a:alphaModFix/>
          </a:blip>
          <a:srcRect b="0" l="0" r="0" t="0"/>
          <a:stretch/>
        </p:blipFill>
        <p:spPr>
          <a:xfrm>
            <a:off x="6416857" y="1215251"/>
            <a:ext cx="5454285" cy="3271406"/>
          </a:xfrm>
          <a:prstGeom prst="rect">
            <a:avLst/>
          </a:prstGeom>
          <a:noFill/>
          <a:ln>
            <a:noFill/>
          </a:ln>
        </p:spPr>
      </p:pic>
      <p:sp>
        <p:nvSpPr>
          <p:cNvPr id="646" name="Google Shape;646;p58"/>
          <p:cNvSpPr txBox="1"/>
          <p:nvPr/>
        </p:nvSpPr>
        <p:spPr>
          <a:xfrm>
            <a:off x="6416857" y="4495296"/>
            <a:ext cx="5454300" cy="523200"/>
          </a:xfrm>
          <a:prstGeom prst="rect">
            <a:avLst/>
          </a:prstGeom>
          <a:noFill/>
          <a:ln>
            <a:noFill/>
          </a:ln>
        </p:spPr>
        <p:txBody>
          <a:bodyPr anchorCtr="0" anchor="t" bIns="60925" lIns="121900" spcFirstLastPara="1" rIns="121900" wrap="square" tIns="60925">
            <a:spAutoFit/>
          </a:bodyPr>
          <a:lstStyle/>
          <a:p>
            <a:pPr indent="0" lvl="0" marL="0" marR="0" rtl="0" algn="ctr">
              <a:spcBef>
                <a:spcPts val="0"/>
              </a:spcBef>
              <a:spcAft>
                <a:spcPts val="0"/>
              </a:spcAft>
              <a:buNone/>
            </a:pPr>
            <a:r>
              <a:rPr lang="en-GB" sz="1300">
                <a:solidFill>
                  <a:schemeClr val="dk1"/>
                </a:solidFill>
                <a:latin typeface="Calibri"/>
                <a:ea typeface="Calibri"/>
                <a:cs typeface="Calibri"/>
                <a:sym typeface="Calibri"/>
              </a:rPr>
              <a:t>Map of groundwater-dependent vegetation (GDV) in the Upper Darling River floodplain study area of western NSW </a:t>
            </a:r>
            <a:endParaRPr sz="1300">
              <a:solidFill>
                <a:schemeClr val="dk1"/>
              </a:solidFill>
              <a:latin typeface="Calibri"/>
              <a:ea typeface="Calibri"/>
              <a:cs typeface="Calibri"/>
              <a:sym typeface="Calibri"/>
            </a:endParaRPr>
          </a:p>
        </p:txBody>
      </p:sp>
      <p:sp>
        <p:nvSpPr>
          <p:cNvPr id="647" name="Google Shape;647;p58"/>
          <p:cNvSpPr txBox="1"/>
          <p:nvPr/>
        </p:nvSpPr>
        <p:spPr>
          <a:xfrm>
            <a:off x="243850" y="655225"/>
            <a:ext cx="6390900" cy="38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1300">
                <a:solidFill>
                  <a:schemeClr val="lt1"/>
                </a:solidFill>
              </a:rPr>
              <a:t>Geoscience Australia</a:t>
            </a:r>
            <a:r>
              <a:rPr lang="en-GB" sz="1300">
                <a:solidFill>
                  <a:schemeClr val="lt1"/>
                </a:solidFill>
              </a:rPr>
              <a:t> (Australia), by S. Buckerfield et al. (2023).</a:t>
            </a:r>
            <a:endParaRPr sz="1600">
              <a:solidFill>
                <a:schemeClr val="lt1"/>
              </a:solidFill>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1" name="Shape 651"/>
        <p:cNvGrpSpPr/>
        <p:nvPr/>
      </p:nvGrpSpPr>
      <p:grpSpPr>
        <a:xfrm>
          <a:off x="0" y="0"/>
          <a:ext cx="0" cy="0"/>
          <a:chOff x="0" y="0"/>
          <a:chExt cx="0" cy="0"/>
        </a:xfrm>
      </p:grpSpPr>
      <p:sp>
        <p:nvSpPr>
          <p:cNvPr id="652" name="Google Shape;652;p59"/>
          <p:cNvSpPr txBox="1"/>
          <p:nvPr/>
        </p:nvSpPr>
        <p:spPr>
          <a:xfrm>
            <a:off x="182880" y="137160"/>
            <a:ext cx="9144000" cy="461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GB" sz="2400" u="none" cap="none" strike="noStrike">
                <a:solidFill>
                  <a:srgbClr val="FFFFFF"/>
                </a:solidFill>
                <a:latin typeface="Calibri"/>
                <a:ea typeface="Calibri"/>
                <a:cs typeface="Calibri"/>
                <a:sym typeface="Calibri"/>
              </a:rPr>
              <a:t>Use Case: Sensor-Agnostic Water Quality Diagnostic</a:t>
            </a:r>
            <a:endParaRPr/>
          </a:p>
        </p:txBody>
      </p:sp>
      <p:sp>
        <p:nvSpPr>
          <p:cNvPr id="653" name="Google Shape;653;p59"/>
          <p:cNvSpPr txBox="1"/>
          <p:nvPr/>
        </p:nvSpPr>
        <p:spPr>
          <a:xfrm>
            <a:off x="182880" y="548640"/>
            <a:ext cx="9144000" cy="276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GB" sz="1200" u="none" cap="none" strike="noStrike">
                <a:solidFill>
                  <a:srgbClr val="8EAADB"/>
                </a:solidFill>
                <a:latin typeface="Calibri"/>
                <a:ea typeface="Calibri"/>
                <a:cs typeface="Calibri"/>
                <a:sym typeface="Calibri"/>
              </a:rPr>
              <a:t>NOAA Fisheries (USA), by Ryan Vandermeulen</a:t>
            </a:r>
            <a:endParaRPr/>
          </a:p>
        </p:txBody>
      </p:sp>
      <p:sp>
        <p:nvSpPr>
          <p:cNvPr id="654" name="Google Shape;654;p59"/>
          <p:cNvSpPr/>
          <p:nvPr/>
        </p:nvSpPr>
        <p:spPr>
          <a:xfrm>
            <a:off x="182874" y="1211221"/>
            <a:ext cx="63900" cy="1569900"/>
          </a:xfrm>
          <a:prstGeom prst="rect">
            <a:avLst/>
          </a:prstGeom>
          <a:solidFill>
            <a:srgbClr val="E74C3C"/>
          </a:solidFill>
          <a:ln>
            <a:noFill/>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655" name="Google Shape;655;p59"/>
          <p:cNvSpPr txBox="1"/>
          <p:nvPr/>
        </p:nvSpPr>
        <p:spPr>
          <a:xfrm>
            <a:off x="320040" y="1080259"/>
            <a:ext cx="45720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GB" sz="1800" u="none" cap="none" strike="noStrike">
                <a:solidFill>
                  <a:srgbClr val="E74C3C"/>
                </a:solidFill>
                <a:latin typeface="Calibri"/>
                <a:ea typeface="Calibri"/>
                <a:cs typeface="Calibri"/>
                <a:sym typeface="Calibri"/>
              </a:rPr>
              <a:t>CHALLENGE</a:t>
            </a:r>
            <a:endParaRPr sz="1800"/>
          </a:p>
        </p:txBody>
      </p:sp>
      <p:sp>
        <p:nvSpPr>
          <p:cNvPr id="656" name="Google Shape;656;p59"/>
          <p:cNvSpPr txBox="1"/>
          <p:nvPr/>
        </p:nvSpPr>
        <p:spPr>
          <a:xfrm>
            <a:off x="320053" y="1351485"/>
            <a:ext cx="6217800" cy="1569900"/>
          </a:xfrm>
          <a:prstGeom prst="rect">
            <a:avLst/>
          </a:prstGeom>
          <a:noFill/>
          <a:ln>
            <a:noFill/>
          </a:ln>
        </p:spPr>
        <p:txBody>
          <a:bodyPr anchorCtr="0" anchor="t" bIns="45700" lIns="91425" spcFirstLastPara="1" rIns="91425" wrap="square" tIns="45700">
            <a:spAutoFit/>
          </a:bodyPr>
          <a:lstStyle/>
          <a:p>
            <a:pPr indent="-191600" lvl="0" marL="90000" marR="0" rtl="0" algn="l">
              <a:lnSpc>
                <a:spcPct val="100000"/>
              </a:lnSpc>
              <a:spcBef>
                <a:spcPts val="0"/>
              </a:spcBef>
              <a:spcAft>
                <a:spcPts val="0"/>
              </a:spcAft>
              <a:buClr>
                <a:srgbClr val="333333"/>
              </a:buClr>
              <a:buSzPts val="1600"/>
              <a:buFont typeface="Calibri"/>
              <a:buChar char="●"/>
            </a:pPr>
            <a:r>
              <a:rPr lang="en-GB" sz="1600">
                <a:solidFill>
                  <a:srgbClr val="333333"/>
                </a:solidFill>
                <a:latin typeface="Calibri"/>
                <a:ea typeface="Calibri"/>
                <a:cs typeface="Calibri"/>
                <a:sym typeface="Calibri"/>
              </a:rPr>
              <a:t>Satellite water quality products rely on empirical algorithms tuned to specific sensors and spectral bands, which don't fully exploit the visible reflectance spectrum. </a:t>
            </a:r>
            <a:endParaRPr sz="1600"/>
          </a:p>
          <a:p>
            <a:pPr indent="-191600" lvl="0" marL="90000" marR="0" rtl="0" algn="l">
              <a:lnSpc>
                <a:spcPct val="100000"/>
              </a:lnSpc>
              <a:spcBef>
                <a:spcPts val="0"/>
              </a:spcBef>
              <a:spcAft>
                <a:spcPts val="0"/>
              </a:spcAft>
              <a:buClr>
                <a:srgbClr val="333333"/>
              </a:buClr>
              <a:buSzPts val="1600"/>
              <a:buFont typeface="Calibri"/>
              <a:buChar char="●"/>
            </a:pPr>
            <a:r>
              <a:rPr lang="en-GB" sz="1600">
                <a:solidFill>
                  <a:srgbClr val="333333"/>
                </a:solidFill>
                <a:latin typeface="Calibri"/>
                <a:ea typeface="Calibri"/>
                <a:cs typeface="Calibri"/>
                <a:sym typeface="Calibri"/>
              </a:rPr>
              <a:t>Performance degrades in optically complex coastal waters, and inconsistencies arise across sensors with different spectral response functions.</a:t>
            </a:r>
            <a:endParaRPr sz="1600"/>
          </a:p>
        </p:txBody>
      </p:sp>
      <p:sp>
        <p:nvSpPr>
          <p:cNvPr id="657" name="Google Shape;657;p59"/>
          <p:cNvSpPr/>
          <p:nvPr/>
        </p:nvSpPr>
        <p:spPr>
          <a:xfrm>
            <a:off x="182875" y="2882175"/>
            <a:ext cx="63900" cy="1854900"/>
          </a:xfrm>
          <a:prstGeom prst="rect">
            <a:avLst/>
          </a:prstGeom>
          <a:solidFill>
            <a:srgbClr val="2E75B6"/>
          </a:solidFill>
          <a:ln>
            <a:noFill/>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658" name="Google Shape;658;p59"/>
          <p:cNvSpPr txBox="1"/>
          <p:nvPr/>
        </p:nvSpPr>
        <p:spPr>
          <a:xfrm>
            <a:off x="320040" y="2880638"/>
            <a:ext cx="45720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GB" sz="1800" u="none" cap="none" strike="noStrike">
                <a:solidFill>
                  <a:srgbClr val="2E75B6"/>
                </a:solidFill>
                <a:latin typeface="Calibri"/>
                <a:ea typeface="Calibri"/>
                <a:cs typeface="Calibri"/>
                <a:sym typeface="Calibri"/>
              </a:rPr>
              <a:t>SATELLITE INTEGRATION</a:t>
            </a:r>
            <a:endParaRPr sz="1800"/>
          </a:p>
        </p:txBody>
      </p:sp>
      <p:sp>
        <p:nvSpPr>
          <p:cNvPr id="659" name="Google Shape;659;p59"/>
          <p:cNvSpPr txBox="1"/>
          <p:nvPr/>
        </p:nvSpPr>
        <p:spPr>
          <a:xfrm>
            <a:off x="320053" y="3188458"/>
            <a:ext cx="6217800" cy="1569900"/>
          </a:xfrm>
          <a:prstGeom prst="rect">
            <a:avLst/>
          </a:prstGeom>
          <a:noFill/>
          <a:ln>
            <a:noFill/>
          </a:ln>
        </p:spPr>
        <p:txBody>
          <a:bodyPr anchorCtr="0" anchor="t" bIns="45700" lIns="91425" spcFirstLastPara="1" rIns="91425" wrap="square" tIns="45700">
            <a:spAutoFit/>
          </a:bodyPr>
          <a:lstStyle/>
          <a:p>
            <a:pPr indent="-191600" lvl="0" marL="90000" rtl="0" algn="l">
              <a:spcBef>
                <a:spcPts val="300"/>
              </a:spcBef>
              <a:spcAft>
                <a:spcPts val="0"/>
              </a:spcAft>
              <a:buClr>
                <a:schemeClr val="dk1"/>
              </a:buClr>
              <a:buSzPts val="1600"/>
              <a:buFont typeface="Calibri"/>
              <a:buChar char="●"/>
            </a:pPr>
            <a:r>
              <a:rPr b="1" lang="en-GB" sz="1600">
                <a:solidFill>
                  <a:schemeClr val="dk1"/>
                </a:solidFill>
                <a:latin typeface="Calibri"/>
                <a:ea typeface="Calibri"/>
                <a:cs typeface="Calibri"/>
                <a:sym typeface="Calibri"/>
              </a:rPr>
              <a:t>Multi-sensor:</a:t>
            </a:r>
            <a:r>
              <a:rPr lang="en-GB" sz="1600">
                <a:solidFill>
                  <a:schemeClr val="dk1"/>
                </a:solidFill>
                <a:latin typeface="Calibri"/>
                <a:ea typeface="Calibri"/>
                <a:cs typeface="Calibri"/>
                <a:sym typeface="Calibri"/>
              </a:rPr>
              <a:t> SeaWiFS, MODIS, MERIS, OLCI, VIIRS, Sentinel-2, Landsat, PACE OCI, and others</a:t>
            </a:r>
            <a:endParaRPr sz="1600">
              <a:solidFill>
                <a:schemeClr val="dk1"/>
              </a:solidFill>
              <a:latin typeface="Calibri"/>
              <a:ea typeface="Calibri"/>
              <a:cs typeface="Calibri"/>
              <a:sym typeface="Calibri"/>
            </a:endParaRPr>
          </a:p>
          <a:p>
            <a:pPr indent="-191600" lvl="0" marL="90000" rtl="0" algn="l">
              <a:spcBef>
                <a:spcPts val="0"/>
              </a:spcBef>
              <a:spcAft>
                <a:spcPts val="0"/>
              </a:spcAft>
              <a:buClr>
                <a:schemeClr val="dk1"/>
              </a:buClr>
              <a:buSzPts val="1600"/>
              <a:buFont typeface="Calibri"/>
              <a:buChar char="●"/>
            </a:pPr>
            <a:r>
              <a:rPr b="1" lang="en-GB" sz="1600">
                <a:solidFill>
                  <a:schemeClr val="dk1"/>
                </a:solidFill>
                <a:latin typeface="Calibri"/>
                <a:ea typeface="Calibri"/>
                <a:cs typeface="Calibri"/>
                <a:sym typeface="Calibri"/>
              </a:rPr>
              <a:t>Approach:</a:t>
            </a:r>
            <a:r>
              <a:rPr lang="en-GB" sz="1600">
                <a:solidFill>
                  <a:schemeClr val="dk1"/>
                </a:solidFill>
                <a:latin typeface="Calibri"/>
                <a:ea typeface="Calibri"/>
                <a:cs typeface="Calibri"/>
                <a:sym typeface="Calibri"/>
              </a:rPr>
              <a:t> Apparent Visible Wavelength (AVW), a sensor-agnostic spectral indicator derived from the full visible reflectance spectrum</a:t>
            </a:r>
            <a:endParaRPr sz="1600">
              <a:solidFill>
                <a:schemeClr val="dk1"/>
              </a:solidFill>
              <a:latin typeface="Calibri"/>
              <a:ea typeface="Calibri"/>
              <a:cs typeface="Calibri"/>
              <a:sym typeface="Calibri"/>
            </a:endParaRPr>
          </a:p>
          <a:p>
            <a:pPr indent="-191600" lvl="0" marL="90000" rtl="0" algn="l">
              <a:spcBef>
                <a:spcPts val="0"/>
              </a:spcBef>
              <a:spcAft>
                <a:spcPts val="0"/>
              </a:spcAft>
              <a:buClr>
                <a:schemeClr val="dk1"/>
              </a:buClr>
              <a:buSzPts val="1600"/>
              <a:buFont typeface="Calibri"/>
              <a:buChar char="●"/>
            </a:pPr>
            <a:r>
              <a:rPr b="1" lang="en-GB" sz="1600">
                <a:solidFill>
                  <a:schemeClr val="dk1"/>
                </a:solidFill>
                <a:latin typeface="Calibri"/>
                <a:ea typeface="Calibri"/>
                <a:cs typeface="Calibri"/>
                <a:sym typeface="Calibri"/>
              </a:rPr>
              <a:t>Combined:</a:t>
            </a:r>
            <a:r>
              <a:rPr lang="en-GB" sz="1600">
                <a:solidFill>
                  <a:schemeClr val="dk1"/>
                </a:solidFill>
                <a:latin typeface="Calibri"/>
                <a:ea typeface="Calibri"/>
                <a:cs typeface="Calibri"/>
                <a:sym typeface="Calibri"/>
              </a:rPr>
              <a:t> sensor-specific coefficients harmonize all missions to a common metric, enabling a 22-year global record</a:t>
            </a:r>
            <a:endParaRPr b="1" sz="1600">
              <a:solidFill>
                <a:srgbClr val="333333"/>
              </a:solidFill>
              <a:latin typeface="Calibri"/>
              <a:ea typeface="Calibri"/>
              <a:cs typeface="Calibri"/>
              <a:sym typeface="Calibri"/>
            </a:endParaRPr>
          </a:p>
        </p:txBody>
      </p:sp>
      <p:sp>
        <p:nvSpPr>
          <p:cNvPr id="660" name="Google Shape;660;p59"/>
          <p:cNvSpPr/>
          <p:nvPr/>
        </p:nvSpPr>
        <p:spPr>
          <a:xfrm>
            <a:off x="182875" y="4937025"/>
            <a:ext cx="63900" cy="1569900"/>
          </a:xfrm>
          <a:prstGeom prst="rect">
            <a:avLst/>
          </a:prstGeom>
          <a:solidFill>
            <a:srgbClr val="27AE60"/>
          </a:solidFill>
          <a:ln>
            <a:noFill/>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661" name="Google Shape;661;p59"/>
          <p:cNvSpPr txBox="1"/>
          <p:nvPr/>
        </p:nvSpPr>
        <p:spPr>
          <a:xfrm>
            <a:off x="320040" y="4784072"/>
            <a:ext cx="45720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GB" sz="1800" u="none" cap="none" strike="noStrike">
                <a:solidFill>
                  <a:srgbClr val="27AE60"/>
                </a:solidFill>
                <a:latin typeface="Calibri"/>
                <a:ea typeface="Calibri"/>
                <a:cs typeface="Calibri"/>
                <a:sym typeface="Calibri"/>
              </a:rPr>
              <a:t>IMPACT</a:t>
            </a:r>
            <a:endParaRPr sz="1800"/>
          </a:p>
        </p:txBody>
      </p:sp>
      <p:sp>
        <p:nvSpPr>
          <p:cNvPr id="662" name="Google Shape;662;p59"/>
          <p:cNvSpPr txBox="1"/>
          <p:nvPr/>
        </p:nvSpPr>
        <p:spPr>
          <a:xfrm>
            <a:off x="344690" y="5060180"/>
            <a:ext cx="6217800" cy="1323600"/>
          </a:xfrm>
          <a:prstGeom prst="rect">
            <a:avLst/>
          </a:prstGeom>
          <a:noFill/>
          <a:ln>
            <a:noFill/>
          </a:ln>
        </p:spPr>
        <p:txBody>
          <a:bodyPr anchorCtr="0" anchor="t" bIns="45700" lIns="91425" spcFirstLastPara="1" rIns="91425" wrap="square" tIns="45700">
            <a:spAutoFit/>
          </a:bodyPr>
          <a:lstStyle/>
          <a:p>
            <a:pPr indent="-196850" lvl="0" marL="90000" rtl="0" algn="l">
              <a:spcBef>
                <a:spcPts val="300"/>
              </a:spcBef>
              <a:spcAft>
                <a:spcPts val="0"/>
              </a:spcAft>
              <a:buClr>
                <a:srgbClr val="333333"/>
              </a:buClr>
              <a:buSzPts val="1600"/>
              <a:buFont typeface="Calibri"/>
              <a:buChar char="●"/>
            </a:pPr>
            <a:r>
              <a:rPr lang="en-GB" sz="1600">
                <a:solidFill>
                  <a:srgbClr val="333333"/>
                </a:solidFill>
                <a:latin typeface="Calibri"/>
                <a:ea typeface="Calibri"/>
                <a:cs typeface="Calibri"/>
                <a:sym typeface="Calibri"/>
              </a:rPr>
              <a:t>Mean absolute errors of 0.37 to 1.4 nm across missions</a:t>
            </a:r>
            <a:endParaRPr sz="1600">
              <a:solidFill>
                <a:srgbClr val="333333"/>
              </a:solidFill>
              <a:latin typeface="Calibri"/>
              <a:ea typeface="Calibri"/>
              <a:cs typeface="Calibri"/>
              <a:sym typeface="Calibri"/>
            </a:endParaRPr>
          </a:p>
          <a:p>
            <a:pPr indent="-196850" lvl="0" marL="90000" rtl="0" algn="l">
              <a:spcBef>
                <a:spcPts val="0"/>
              </a:spcBef>
              <a:spcAft>
                <a:spcPts val="0"/>
              </a:spcAft>
              <a:buClr>
                <a:srgbClr val="333333"/>
              </a:buClr>
              <a:buSzPts val="1600"/>
              <a:buFont typeface="Calibri"/>
              <a:buChar char="●"/>
            </a:pPr>
            <a:r>
              <a:rPr lang="en-GB" sz="1600">
                <a:solidFill>
                  <a:srgbClr val="333333"/>
                </a:solidFill>
                <a:latin typeface="Calibri"/>
                <a:ea typeface="Calibri"/>
                <a:cs typeface="Calibri"/>
                <a:sym typeface="Calibri"/>
              </a:rPr>
              <a:t>Substantial agreement (κ = 0.51-0.62) between overlapping satellite records</a:t>
            </a:r>
            <a:endParaRPr sz="1600">
              <a:solidFill>
                <a:srgbClr val="333333"/>
              </a:solidFill>
              <a:latin typeface="Calibri"/>
              <a:ea typeface="Calibri"/>
              <a:cs typeface="Calibri"/>
              <a:sym typeface="Calibri"/>
            </a:endParaRPr>
          </a:p>
          <a:p>
            <a:pPr indent="-196850" lvl="0" marL="90000" rtl="0" algn="l">
              <a:spcBef>
                <a:spcPts val="0"/>
              </a:spcBef>
              <a:spcAft>
                <a:spcPts val="0"/>
              </a:spcAft>
              <a:buClr>
                <a:srgbClr val="333333"/>
              </a:buClr>
              <a:buSzPts val="1600"/>
              <a:buFont typeface="Calibri"/>
              <a:buChar char="●"/>
            </a:pPr>
            <a:r>
              <a:rPr lang="en-GB" sz="1600">
                <a:solidFill>
                  <a:srgbClr val="333333"/>
                </a:solidFill>
                <a:latin typeface="Calibri"/>
                <a:ea typeface="Calibri"/>
                <a:cs typeface="Calibri"/>
                <a:sym typeface="Calibri"/>
              </a:rPr>
              <a:t>Fewer than 2% of pixels show significantly different trends across sensors</a:t>
            </a:r>
            <a:endParaRPr sz="1600">
              <a:solidFill>
                <a:srgbClr val="333333"/>
              </a:solidFill>
              <a:latin typeface="Calibri"/>
              <a:ea typeface="Calibri"/>
              <a:cs typeface="Calibri"/>
              <a:sym typeface="Calibri"/>
            </a:endParaRPr>
          </a:p>
        </p:txBody>
      </p:sp>
      <p:pic>
        <p:nvPicPr>
          <p:cNvPr id="663" name="Google Shape;663;p59"/>
          <p:cNvPicPr preferRelativeResize="0"/>
          <p:nvPr/>
        </p:nvPicPr>
        <p:blipFill>
          <a:blip r:embed="rId3">
            <a:alphaModFix/>
          </a:blip>
          <a:stretch>
            <a:fillRect/>
          </a:stretch>
        </p:blipFill>
        <p:spPr>
          <a:xfrm>
            <a:off x="7031000" y="1167300"/>
            <a:ext cx="4405698" cy="4523401"/>
          </a:xfrm>
          <a:prstGeom prst="rect">
            <a:avLst/>
          </a:prstGeom>
          <a:noFill/>
          <a:ln>
            <a:noFill/>
          </a:ln>
        </p:spPr>
      </p:pic>
      <p:sp>
        <p:nvSpPr>
          <p:cNvPr id="664" name="Google Shape;664;p59"/>
          <p:cNvSpPr txBox="1"/>
          <p:nvPr/>
        </p:nvSpPr>
        <p:spPr>
          <a:xfrm>
            <a:off x="6912850" y="5583525"/>
            <a:ext cx="5123400" cy="923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200"/>
              <a:t>Sensor-specific AVW conversion from reflectance spectra (a), multi-mission validation for MODIS, SeaWiFS, and VIIRS (b), and regional time series before (c) and after (d) cross-sensor harmonization in the North Pacific (Vandermeulen et al., 2020).</a:t>
            </a:r>
            <a:endParaRPr sz="1200"/>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8" name="Shape 668"/>
        <p:cNvGrpSpPr/>
        <p:nvPr/>
      </p:nvGrpSpPr>
      <p:grpSpPr>
        <a:xfrm>
          <a:off x="0" y="0"/>
          <a:ext cx="0" cy="0"/>
          <a:chOff x="0" y="0"/>
          <a:chExt cx="0" cy="0"/>
        </a:xfrm>
      </p:grpSpPr>
      <p:sp>
        <p:nvSpPr>
          <p:cNvPr id="669" name="Google Shape;669;p60"/>
          <p:cNvSpPr txBox="1"/>
          <p:nvPr/>
        </p:nvSpPr>
        <p:spPr>
          <a:xfrm>
            <a:off x="182880" y="137160"/>
            <a:ext cx="9144000" cy="461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GB" sz="2400" u="none" cap="none" strike="noStrike">
                <a:solidFill>
                  <a:srgbClr val="FFFFFF"/>
                </a:solidFill>
                <a:latin typeface="Calibri"/>
                <a:ea typeface="Calibri"/>
                <a:cs typeface="Calibri"/>
                <a:sym typeface="Calibri"/>
              </a:rPr>
              <a:t>Use Case: </a:t>
            </a:r>
            <a:r>
              <a:rPr b="1" lang="en-GB" sz="2400">
                <a:solidFill>
                  <a:srgbClr val="FFFFFF"/>
                </a:solidFill>
                <a:latin typeface="Calibri"/>
                <a:ea typeface="Calibri"/>
                <a:cs typeface="Calibri"/>
                <a:sym typeface="Calibri"/>
              </a:rPr>
              <a:t>High-Resolution Flood Mapping and Water Surface Elevation</a:t>
            </a:r>
            <a:endParaRPr/>
          </a:p>
        </p:txBody>
      </p:sp>
      <p:sp>
        <p:nvSpPr>
          <p:cNvPr id="670" name="Google Shape;670;p60"/>
          <p:cNvSpPr txBox="1"/>
          <p:nvPr/>
        </p:nvSpPr>
        <p:spPr>
          <a:xfrm>
            <a:off x="182880" y="548640"/>
            <a:ext cx="9144000" cy="276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GB" sz="1200" u="none" cap="none" strike="noStrike">
                <a:solidFill>
                  <a:srgbClr val="8EAADB"/>
                </a:solidFill>
                <a:latin typeface="Calibri"/>
                <a:ea typeface="Calibri"/>
                <a:cs typeface="Calibri"/>
                <a:sym typeface="Calibri"/>
              </a:rPr>
              <a:t>IIRS / ISRO (India), </a:t>
            </a:r>
            <a:r>
              <a:rPr b="1" lang="en-GB" sz="1200">
                <a:solidFill>
                  <a:srgbClr val="8EAADB"/>
                </a:solidFill>
                <a:latin typeface="Calibri"/>
                <a:ea typeface="Calibri"/>
                <a:cs typeface="Calibri"/>
                <a:sym typeface="Calibri"/>
              </a:rPr>
              <a:t>by C. M. Bhatt, N. Rana, R. P. Singh, D. Singh, P. Chauhan, A. Pandey</a:t>
            </a:r>
            <a:endParaRPr/>
          </a:p>
        </p:txBody>
      </p:sp>
      <p:sp>
        <p:nvSpPr>
          <p:cNvPr id="671" name="Google Shape;671;p60"/>
          <p:cNvSpPr/>
          <p:nvPr/>
        </p:nvSpPr>
        <p:spPr>
          <a:xfrm>
            <a:off x="182872" y="1211221"/>
            <a:ext cx="63900" cy="1608600"/>
          </a:xfrm>
          <a:prstGeom prst="rect">
            <a:avLst/>
          </a:prstGeom>
          <a:solidFill>
            <a:srgbClr val="E74C3C"/>
          </a:solidFill>
          <a:ln>
            <a:noFill/>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672" name="Google Shape;672;p60"/>
          <p:cNvSpPr txBox="1"/>
          <p:nvPr/>
        </p:nvSpPr>
        <p:spPr>
          <a:xfrm>
            <a:off x="320040" y="1211234"/>
            <a:ext cx="45720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GB" sz="1800" u="none" cap="none" strike="noStrike">
                <a:solidFill>
                  <a:srgbClr val="E74C3C"/>
                </a:solidFill>
                <a:latin typeface="Calibri"/>
                <a:ea typeface="Calibri"/>
                <a:cs typeface="Calibri"/>
                <a:sym typeface="Calibri"/>
              </a:rPr>
              <a:t>CHALLENGE</a:t>
            </a:r>
            <a:endParaRPr sz="1800"/>
          </a:p>
        </p:txBody>
      </p:sp>
      <p:sp>
        <p:nvSpPr>
          <p:cNvPr id="673" name="Google Shape;673;p60"/>
          <p:cNvSpPr txBox="1"/>
          <p:nvPr/>
        </p:nvSpPr>
        <p:spPr>
          <a:xfrm>
            <a:off x="320040" y="1580516"/>
            <a:ext cx="6217800" cy="1608600"/>
          </a:xfrm>
          <a:prstGeom prst="rect">
            <a:avLst/>
          </a:prstGeom>
          <a:noFill/>
          <a:ln>
            <a:noFill/>
          </a:ln>
        </p:spPr>
        <p:txBody>
          <a:bodyPr anchorCtr="0" anchor="t" bIns="45700" lIns="91425" spcFirstLastPara="1" rIns="91425" wrap="square" tIns="45700">
            <a:spAutoFit/>
          </a:bodyPr>
          <a:lstStyle/>
          <a:p>
            <a:pPr indent="-196850" lvl="0" marL="180000" rtl="0" algn="l">
              <a:spcBef>
                <a:spcPts val="300"/>
              </a:spcBef>
              <a:spcAft>
                <a:spcPts val="0"/>
              </a:spcAft>
              <a:buClr>
                <a:srgbClr val="333333"/>
              </a:buClr>
              <a:buSzPts val="1600"/>
              <a:buFont typeface="Calibri"/>
              <a:buChar char="●"/>
            </a:pPr>
            <a:r>
              <a:rPr lang="en-GB" sz="1600">
                <a:solidFill>
                  <a:srgbClr val="333333"/>
                </a:solidFill>
                <a:latin typeface="Calibri"/>
                <a:ea typeface="Calibri"/>
                <a:cs typeface="Calibri"/>
                <a:sym typeface="Calibri"/>
              </a:rPr>
              <a:t>Optical sensors are obstructed by persistent monsoon cloud cover</a:t>
            </a:r>
            <a:endParaRPr sz="1600">
              <a:solidFill>
                <a:srgbClr val="333333"/>
              </a:solidFill>
              <a:latin typeface="Calibri"/>
              <a:ea typeface="Calibri"/>
              <a:cs typeface="Calibri"/>
              <a:sym typeface="Calibri"/>
            </a:endParaRPr>
          </a:p>
          <a:p>
            <a:pPr indent="-196850" lvl="0" marL="180000" rtl="0" algn="l">
              <a:spcBef>
                <a:spcPts val="0"/>
              </a:spcBef>
              <a:spcAft>
                <a:spcPts val="0"/>
              </a:spcAft>
              <a:buClr>
                <a:srgbClr val="333333"/>
              </a:buClr>
              <a:buSzPts val="1600"/>
              <a:buFont typeface="Calibri"/>
              <a:buChar char="●"/>
            </a:pPr>
            <a:r>
              <a:rPr lang="en-GB" sz="1600">
                <a:solidFill>
                  <a:srgbClr val="333333"/>
                </a:solidFill>
                <a:latin typeface="Calibri"/>
                <a:ea typeface="Calibri"/>
                <a:cs typeface="Calibri"/>
                <a:sym typeface="Calibri"/>
              </a:rPr>
              <a:t>River gauges and conventional altimeters provide only one-dimensional water level measurements</a:t>
            </a:r>
            <a:endParaRPr sz="1600">
              <a:solidFill>
                <a:srgbClr val="333333"/>
              </a:solidFill>
              <a:latin typeface="Calibri"/>
              <a:ea typeface="Calibri"/>
              <a:cs typeface="Calibri"/>
              <a:sym typeface="Calibri"/>
            </a:endParaRPr>
          </a:p>
          <a:p>
            <a:pPr indent="-196850" lvl="0" marL="180000" rtl="0" algn="l">
              <a:spcBef>
                <a:spcPts val="0"/>
              </a:spcBef>
              <a:spcAft>
                <a:spcPts val="0"/>
              </a:spcAft>
              <a:buClr>
                <a:srgbClr val="333333"/>
              </a:buClr>
              <a:buSzPts val="1600"/>
              <a:buFont typeface="Calibri"/>
              <a:buChar char="●"/>
            </a:pPr>
            <a:r>
              <a:rPr lang="en-GB" sz="1600">
                <a:solidFill>
                  <a:srgbClr val="333333"/>
                </a:solidFill>
                <a:latin typeface="Calibri"/>
                <a:ea typeface="Calibri"/>
                <a:cs typeface="Calibri"/>
                <a:sym typeface="Calibri"/>
              </a:rPr>
              <a:t>No existing approach captures flood extent and two-dimensional water surface elevation simultaneously</a:t>
            </a:r>
            <a:endParaRPr sz="1600">
              <a:solidFill>
                <a:srgbClr val="333333"/>
              </a:solidFill>
              <a:latin typeface="Calibri"/>
              <a:ea typeface="Calibri"/>
              <a:cs typeface="Calibri"/>
              <a:sym typeface="Calibri"/>
            </a:endParaRPr>
          </a:p>
          <a:p>
            <a:pPr indent="0" lvl="0" marL="0" marR="0" rtl="0" algn="l">
              <a:lnSpc>
                <a:spcPct val="100000"/>
              </a:lnSpc>
              <a:spcBef>
                <a:spcPts val="300"/>
              </a:spcBef>
              <a:spcAft>
                <a:spcPts val="0"/>
              </a:spcAft>
              <a:buNone/>
            </a:pPr>
            <a:r>
              <a:t/>
            </a:r>
            <a:endParaRPr sz="1600">
              <a:solidFill>
                <a:srgbClr val="333333"/>
              </a:solidFill>
              <a:latin typeface="Calibri"/>
              <a:ea typeface="Calibri"/>
              <a:cs typeface="Calibri"/>
              <a:sym typeface="Calibri"/>
            </a:endParaRPr>
          </a:p>
        </p:txBody>
      </p:sp>
      <p:sp>
        <p:nvSpPr>
          <p:cNvPr id="674" name="Google Shape;674;p60"/>
          <p:cNvSpPr/>
          <p:nvPr/>
        </p:nvSpPr>
        <p:spPr>
          <a:xfrm>
            <a:off x="182875" y="3059849"/>
            <a:ext cx="63900" cy="1802400"/>
          </a:xfrm>
          <a:prstGeom prst="rect">
            <a:avLst/>
          </a:prstGeom>
          <a:solidFill>
            <a:srgbClr val="2E75B6"/>
          </a:solidFill>
          <a:ln>
            <a:noFill/>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675" name="Google Shape;675;p60"/>
          <p:cNvSpPr txBox="1"/>
          <p:nvPr/>
        </p:nvSpPr>
        <p:spPr>
          <a:xfrm>
            <a:off x="320040" y="2932069"/>
            <a:ext cx="45720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GB" sz="1800" u="none" cap="none" strike="noStrike">
                <a:solidFill>
                  <a:srgbClr val="2E75B6"/>
                </a:solidFill>
                <a:latin typeface="Calibri"/>
                <a:ea typeface="Calibri"/>
                <a:cs typeface="Calibri"/>
                <a:sym typeface="Calibri"/>
              </a:rPr>
              <a:t>SATELLITE INTEGRATION</a:t>
            </a:r>
            <a:endParaRPr sz="1800"/>
          </a:p>
        </p:txBody>
      </p:sp>
      <p:sp>
        <p:nvSpPr>
          <p:cNvPr id="676" name="Google Shape;676;p60"/>
          <p:cNvSpPr txBox="1"/>
          <p:nvPr/>
        </p:nvSpPr>
        <p:spPr>
          <a:xfrm>
            <a:off x="320040" y="3301376"/>
            <a:ext cx="6217800" cy="1685400"/>
          </a:xfrm>
          <a:prstGeom prst="rect">
            <a:avLst/>
          </a:prstGeom>
          <a:noFill/>
          <a:ln>
            <a:noFill/>
          </a:ln>
        </p:spPr>
        <p:txBody>
          <a:bodyPr anchorCtr="0" anchor="t" bIns="45700" lIns="91425" spcFirstLastPara="1" rIns="91425" wrap="square" tIns="45700">
            <a:spAutoFit/>
          </a:bodyPr>
          <a:lstStyle/>
          <a:p>
            <a:pPr indent="0" lvl="0" marL="0" rtl="0" algn="l">
              <a:spcBef>
                <a:spcPts val="300"/>
              </a:spcBef>
              <a:spcAft>
                <a:spcPts val="0"/>
              </a:spcAft>
              <a:buClr>
                <a:schemeClr val="dk1"/>
              </a:buClr>
              <a:buSzPts val="1100"/>
              <a:buFont typeface="Arial"/>
              <a:buNone/>
            </a:pPr>
            <a:r>
              <a:rPr b="1" lang="en-GB" sz="1600">
                <a:solidFill>
                  <a:schemeClr val="dk1"/>
                </a:solidFill>
                <a:latin typeface="Calibri"/>
                <a:ea typeface="Calibri"/>
                <a:cs typeface="Calibri"/>
                <a:sym typeface="Calibri"/>
              </a:rPr>
              <a:t>SWOT KaRIN:</a:t>
            </a:r>
            <a:r>
              <a:rPr lang="en-GB" sz="1600">
                <a:solidFill>
                  <a:schemeClr val="dk1"/>
                </a:solidFill>
                <a:latin typeface="Calibri"/>
                <a:ea typeface="Calibri"/>
                <a:cs typeface="Calibri"/>
                <a:sym typeface="Calibri"/>
              </a:rPr>
              <a:t> wide-swath altimetry providing 2D water surface elevation and extent at 50-100 m resolution</a:t>
            </a:r>
            <a:endParaRPr sz="1600">
              <a:solidFill>
                <a:schemeClr val="dk1"/>
              </a:solidFill>
              <a:latin typeface="Calibri"/>
              <a:ea typeface="Calibri"/>
              <a:cs typeface="Calibri"/>
              <a:sym typeface="Calibri"/>
            </a:endParaRPr>
          </a:p>
          <a:p>
            <a:pPr indent="0" lvl="0" marL="0" rtl="0" algn="l">
              <a:spcBef>
                <a:spcPts val="300"/>
              </a:spcBef>
              <a:spcAft>
                <a:spcPts val="0"/>
              </a:spcAft>
              <a:buClr>
                <a:schemeClr val="dk1"/>
              </a:buClr>
              <a:buSzPts val="1100"/>
              <a:buFont typeface="Arial"/>
              <a:buNone/>
            </a:pPr>
            <a:r>
              <a:rPr b="1" lang="en-GB" sz="1600">
                <a:solidFill>
                  <a:schemeClr val="dk1"/>
                </a:solidFill>
                <a:latin typeface="Calibri"/>
                <a:ea typeface="Calibri"/>
                <a:cs typeface="Calibri"/>
                <a:sym typeface="Calibri"/>
              </a:rPr>
              <a:t>Sentinel-2:</a:t>
            </a:r>
            <a:r>
              <a:rPr lang="en-GB" sz="1600">
                <a:solidFill>
                  <a:schemeClr val="dk1"/>
                </a:solidFill>
                <a:latin typeface="Calibri"/>
                <a:ea typeface="Calibri"/>
                <a:cs typeface="Calibri"/>
                <a:sym typeface="Calibri"/>
              </a:rPr>
              <a:t> optical imagery (10-20 m) for water mask generation and comparison</a:t>
            </a:r>
            <a:endParaRPr sz="1600">
              <a:solidFill>
                <a:schemeClr val="dk1"/>
              </a:solidFill>
              <a:latin typeface="Calibri"/>
              <a:ea typeface="Calibri"/>
              <a:cs typeface="Calibri"/>
              <a:sym typeface="Calibri"/>
            </a:endParaRPr>
          </a:p>
          <a:p>
            <a:pPr indent="0" lvl="0" marL="0" rtl="0" algn="l">
              <a:spcBef>
                <a:spcPts val="300"/>
              </a:spcBef>
              <a:spcAft>
                <a:spcPts val="0"/>
              </a:spcAft>
              <a:buClr>
                <a:schemeClr val="dk1"/>
              </a:buClr>
              <a:buSzPts val="1100"/>
              <a:buFont typeface="Arial"/>
              <a:buNone/>
            </a:pPr>
            <a:r>
              <a:rPr b="1" lang="en-GB" sz="1600">
                <a:solidFill>
                  <a:schemeClr val="dk1"/>
                </a:solidFill>
                <a:latin typeface="Calibri"/>
                <a:ea typeface="Calibri"/>
                <a:cs typeface="Calibri"/>
                <a:sym typeface="Calibri"/>
              </a:rPr>
              <a:t>Sentinel-3A:</a:t>
            </a:r>
            <a:r>
              <a:rPr lang="en-GB" sz="1600">
                <a:solidFill>
                  <a:schemeClr val="dk1"/>
                </a:solidFill>
                <a:latin typeface="Calibri"/>
                <a:ea typeface="Calibri"/>
                <a:cs typeface="Calibri"/>
                <a:sym typeface="Calibri"/>
              </a:rPr>
              <a:t> along-track altimetry for independent WSE validation</a:t>
            </a:r>
            <a:endParaRPr sz="1600">
              <a:solidFill>
                <a:schemeClr val="dk1"/>
              </a:solidFill>
              <a:latin typeface="Calibri"/>
              <a:ea typeface="Calibri"/>
              <a:cs typeface="Calibri"/>
              <a:sym typeface="Calibri"/>
            </a:endParaRPr>
          </a:p>
          <a:p>
            <a:pPr indent="0" lvl="0" marL="0" rtl="0" algn="l">
              <a:spcBef>
                <a:spcPts val="300"/>
              </a:spcBef>
              <a:spcAft>
                <a:spcPts val="0"/>
              </a:spcAft>
              <a:buSzPts val="1100"/>
              <a:buNone/>
            </a:pPr>
            <a:r>
              <a:rPr b="1" lang="en-GB" sz="1600">
                <a:solidFill>
                  <a:schemeClr val="dk1"/>
                </a:solidFill>
                <a:latin typeface="Calibri"/>
                <a:ea typeface="Calibri"/>
                <a:cs typeface="Calibri"/>
                <a:sym typeface="Calibri"/>
              </a:rPr>
              <a:t>Gauge data:</a:t>
            </a:r>
            <a:r>
              <a:rPr lang="en-GB" sz="1600">
                <a:solidFill>
                  <a:schemeClr val="dk1"/>
                </a:solidFill>
                <a:latin typeface="Calibri"/>
                <a:ea typeface="Calibri"/>
                <a:cs typeface="Calibri"/>
                <a:sym typeface="Calibri"/>
              </a:rPr>
              <a:t> Hatidah gauge, Central Water Commission (CWC), Bihar</a:t>
            </a:r>
            <a:endParaRPr b="1" sz="1600">
              <a:solidFill>
                <a:srgbClr val="333333"/>
              </a:solidFill>
              <a:latin typeface="Calibri"/>
              <a:ea typeface="Calibri"/>
              <a:cs typeface="Calibri"/>
              <a:sym typeface="Calibri"/>
            </a:endParaRPr>
          </a:p>
        </p:txBody>
      </p:sp>
      <p:sp>
        <p:nvSpPr>
          <p:cNvPr id="677" name="Google Shape;677;p60"/>
          <p:cNvSpPr/>
          <p:nvPr/>
        </p:nvSpPr>
        <p:spPr>
          <a:xfrm>
            <a:off x="182880" y="5423415"/>
            <a:ext cx="63900" cy="1005900"/>
          </a:xfrm>
          <a:prstGeom prst="rect">
            <a:avLst/>
          </a:prstGeom>
          <a:solidFill>
            <a:srgbClr val="27AE60"/>
          </a:solidFill>
          <a:ln>
            <a:noFill/>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678" name="Google Shape;678;p60"/>
          <p:cNvSpPr txBox="1"/>
          <p:nvPr/>
        </p:nvSpPr>
        <p:spPr>
          <a:xfrm>
            <a:off x="378140" y="4986765"/>
            <a:ext cx="45720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GB" sz="1800" u="none" cap="none" strike="noStrike">
                <a:solidFill>
                  <a:srgbClr val="27AE60"/>
                </a:solidFill>
                <a:latin typeface="Calibri"/>
                <a:ea typeface="Calibri"/>
                <a:cs typeface="Calibri"/>
                <a:sym typeface="Calibri"/>
              </a:rPr>
              <a:t>IMPACT</a:t>
            </a:r>
            <a:endParaRPr sz="1800"/>
          </a:p>
        </p:txBody>
      </p:sp>
      <p:sp>
        <p:nvSpPr>
          <p:cNvPr id="679" name="Google Shape;679;p60"/>
          <p:cNvSpPr txBox="1"/>
          <p:nvPr/>
        </p:nvSpPr>
        <p:spPr>
          <a:xfrm>
            <a:off x="436190" y="5472336"/>
            <a:ext cx="6217800" cy="908100"/>
          </a:xfrm>
          <a:prstGeom prst="rect">
            <a:avLst/>
          </a:prstGeom>
          <a:noFill/>
          <a:ln>
            <a:noFill/>
          </a:ln>
        </p:spPr>
        <p:txBody>
          <a:bodyPr anchorCtr="0" anchor="t" bIns="45700" lIns="91425" spcFirstLastPara="1" rIns="91425" wrap="square" tIns="45700">
            <a:spAutoFit/>
          </a:bodyPr>
          <a:lstStyle/>
          <a:p>
            <a:pPr indent="0" lvl="0" marL="0" rtl="0" algn="l">
              <a:spcBef>
                <a:spcPts val="300"/>
              </a:spcBef>
              <a:spcAft>
                <a:spcPts val="0"/>
              </a:spcAft>
              <a:buClr>
                <a:schemeClr val="dk1"/>
              </a:buClr>
              <a:buSzPts val="1100"/>
              <a:buFont typeface="Arial"/>
              <a:buNone/>
            </a:pPr>
            <a:r>
              <a:rPr lang="en-GB" sz="1600">
                <a:solidFill>
                  <a:srgbClr val="333333"/>
                </a:solidFill>
                <a:latin typeface="Calibri"/>
                <a:ea typeface="Calibri"/>
                <a:cs typeface="Calibri"/>
                <a:sym typeface="Calibri"/>
              </a:rPr>
              <a:t>Captured three major flood waves inundating ~1,660 km² of floodplain</a:t>
            </a:r>
            <a:endParaRPr sz="1600">
              <a:solidFill>
                <a:srgbClr val="333333"/>
              </a:solidFill>
              <a:latin typeface="Calibri"/>
              <a:ea typeface="Calibri"/>
              <a:cs typeface="Calibri"/>
              <a:sym typeface="Calibri"/>
            </a:endParaRPr>
          </a:p>
          <a:p>
            <a:pPr indent="0" lvl="0" marL="0" rtl="0" algn="l">
              <a:spcBef>
                <a:spcPts val="300"/>
              </a:spcBef>
              <a:spcAft>
                <a:spcPts val="0"/>
              </a:spcAft>
              <a:buClr>
                <a:schemeClr val="dk1"/>
              </a:buClr>
              <a:buSzPts val="1100"/>
              <a:buFont typeface="Arial"/>
              <a:buNone/>
            </a:pPr>
            <a:r>
              <a:rPr lang="en-GB" sz="1600">
                <a:solidFill>
                  <a:srgbClr val="333333"/>
                </a:solidFill>
                <a:latin typeface="Calibri"/>
                <a:ea typeface="Calibri"/>
                <a:cs typeface="Calibri"/>
                <a:sym typeface="Calibri"/>
              </a:rPr>
              <a:t>R² = 0.97, RMSE = 0.59 m against in-situ gauge</a:t>
            </a:r>
            <a:endParaRPr sz="1600">
              <a:solidFill>
                <a:srgbClr val="333333"/>
              </a:solidFill>
              <a:latin typeface="Calibri"/>
              <a:ea typeface="Calibri"/>
              <a:cs typeface="Calibri"/>
              <a:sym typeface="Calibri"/>
            </a:endParaRPr>
          </a:p>
          <a:p>
            <a:pPr indent="0" lvl="0" marL="0" rtl="0" algn="l">
              <a:spcBef>
                <a:spcPts val="300"/>
              </a:spcBef>
              <a:spcAft>
                <a:spcPts val="0"/>
              </a:spcAft>
              <a:buSzPts val="1100"/>
              <a:buNone/>
            </a:pPr>
            <a:r>
              <a:rPr lang="en-GB" sz="1600">
                <a:solidFill>
                  <a:srgbClr val="333333"/>
                </a:solidFill>
                <a:latin typeface="Calibri"/>
                <a:ea typeface="Calibri"/>
                <a:cs typeface="Calibri"/>
                <a:sym typeface="Calibri"/>
              </a:rPr>
              <a:t>R² = 0.90, RMSE = 1.03 m against Sentinel-3A</a:t>
            </a:r>
            <a:endParaRPr sz="1600">
              <a:solidFill>
                <a:srgbClr val="333333"/>
              </a:solidFill>
              <a:latin typeface="Calibri"/>
              <a:ea typeface="Calibri"/>
              <a:cs typeface="Calibri"/>
              <a:sym typeface="Calibri"/>
            </a:endParaRPr>
          </a:p>
        </p:txBody>
      </p:sp>
      <p:sp>
        <p:nvSpPr>
          <p:cNvPr id="680" name="Google Shape;680;p60"/>
          <p:cNvSpPr/>
          <p:nvPr/>
        </p:nvSpPr>
        <p:spPr>
          <a:xfrm>
            <a:off x="6766560" y="4667478"/>
            <a:ext cx="4846200" cy="1188600"/>
          </a:xfrm>
          <a:prstGeom prst="roundRect">
            <a:avLst>
              <a:gd fmla="val 2000" name="adj"/>
            </a:avLst>
          </a:prstGeom>
          <a:solidFill>
            <a:srgbClr val="EBF5FB"/>
          </a:solidFill>
          <a:ln cap="flat" cmpd="sng" w="9525">
            <a:solidFill>
              <a:srgbClr val="2E75B6"/>
            </a:solidFill>
            <a:prstDash val="solid"/>
            <a:round/>
            <a:headEnd len="sm" w="sm" type="none"/>
            <a:tailEnd len="sm" w="sm" type="none"/>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u="none" cap="none" strike="noStrike">
              <a:solidFill>
                <a:schemeClr val="lt1"/>
              </a:solidFill>
              <a:latin typeface="Arial"/>
              <a:ea typeface="Arial"/>
              <a:cs typeface="Arial"/>
              <a:sym typeface="Arial"/>
            </a:endParaRPr>
          </a:p>
        </p:txBody>
      </p:sp>
      <p:sp>
        <p:nvSpPr>
          <p:cNvPr id="681" name="Google Shape;681;p60"/>
          <p:cNvSpPr txBox="1"/>
          <p:nvPr/>
        </p:nvSpPr>
        <p:spPr>
          <a:xfrm>
            <a:off x="6812226" y="4836357"/>
            <a:ext cx="1143000" cy="307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GB" u="none" cap="none" strike="noStrike">
                <a:solidFill>
                  <a:srgbClr val="2E75B6"/>
                </a:solidFill>
                <a:latin typeface="Calibri"/>
                <a:ea typeface="Calibri"/>
                <a:cs typeface="Calibri"/>
                <a:sym typeface="Calibri"/>
              </a:rPr>
              <a:t>Study area:</a:t>
            </a:r>
            <a:endParaRPr/>
          </a:p>
        </p:txBody>
      </p:sp>
      <p:sp>
        <p:nvSpPr>
          <p:cNvPr id="682" name="Google Shape;682;p60"/>
          <p:cNvSpPr txBox="1"/>
          <p:nvPr/>
        </p:nvSpPr>
        <p:spPr>
          <a:xfrm>
            <a:off x="7863840" y="4713198"/>
            <a:ext cx="3657600" cy="523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lang="en-GB">
                <a:solidFill>
                  <a:srgbClr val="333333"/>
                </a:solidFill>
                <a:latin typeface="Calibri"/>
                <a:ea typeface="Calibri"/>
                <a:cs typeface="Calibri"/>
                <a:sym typeface="Calibri"/>
              </a:rPr>
              <a:t>Ganga River floodplain, North Bihar, India (2024 monsoon)</a:t>
            </a:r>
            <a:endParaRPr/>
          </a:p>
        </p:txBody>
      </p:sp>
      <p:sp>
        <p:nvSpPr>
          <p:cNvPr id="683" name="Google Shape;683;p60"/>
          <p:cNvSpPr txBox="1"/>
          <p:nvPr/>
        </p:nvSpPr>
        <p:spPr>
          <a:xfrm>
            <a:off x="6880783" y="5147566"/>
            <a:ext cx="1005900" cy="307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GB" u="none" cap="none" strike="noStrike">
                <a:solidFill>
                  <a:srgbClr val="2E75B6"/>
                </a:solidFill>
                <a:latin typeface="Calibri"/>
                <a:ea typeface="Calibri"/>
                <a:cs typeface="Calibri"/>
                <a:sym typeface="Calibri"/>
              </a:rPr>
              <a:t>Sensors:</a:t>
            </a:r>
            <a:endParaRPr/>
          </a:p>
        </p:txBody>
      </p:sp>
      <p:sp>
        <p:nvSpPr>
          <p:cNvPr id="684" name="Google Shape;684;p60"/>
          <p:cNvSpPr txBox="1"/>
          <p:nvPr/>
        </p:nvSpPr>
        <p:spPr>
          <a:xfrm>
            <a:off x="7840903" y="5147566"/>
            <a:ext cx="3657600" cy="307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GB" u="none" cap="none" strike="noStrike">
                <a:solidFill>
                  <a:srgbClr val="333333"/>
                </a:solidFill>
                <a:latin typeface="Calibri"/>
                <a:ea typeface="Calibri"/>
                <a:cs typeface="Calibri"/>
                <a:sym typeface="Calibri"/>
              </a:rPr>
              <a:t>SWOT, Sentinel-2, Sentinel-3A, gauge data</a:t>
            </a:r>
            <a:endParaRPr/>
          </a:p>
        </p:txBody>
      </p:sp>
      <p:sp>
        <p:nvSpPr>
          <p:cNvPr id="685" name="Google Shape;685;p60"/>
          <p:cNvSpPr txBox="1"/>
          <p:nvPr/>
        </p:nvSpPr>
        <p:spPr>
          <a:xfrm>
            <a:off x="6880783" y="5429159"/>
            <a:ext cx="1005900" cy="307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GB" u="none" cap="none" strike="noStrike">
                <a:solidFill>
                  <a:srgbClr val="2E75B6"/>
                </a:solidFill>
                <a:latin typeface="Calibri"/>
                <a:ea typeface="Calibri"/>
                <a:cs typeface="Calibri"/>
                <a:sym typeface="Calibri"/>
              </a:rPr>
              <a:t>DOI:</a:t>
            </a:r>
            <a:endParaRPr/>
          </a:p>
        </p:txBody>
      </p:sp>
      <p:sp>
        <p:nvSpPr>
          <p:cNvPr id="686" name="Google Shape;686;p60"/>
          <p:cNvSpPr txBox="1"/>
          <p:nvPr/>
        </p:nvSpPr>
        <p:spPr>
          <a:xfrm>
            <a:off x="7840903" y="5429159"/>
            <a:ext cx="3657600" cy="307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GB" u="none" cap="none" strike="noStrike">
                <a:solidFill>
                  <a:srgbClr val="333333"/>
                </a:solidFill>
                <a:latin typeface="Calibri"/>
                <a:ea typeface="Calibri"/>
                <a:cs typeface="Calibri"/>
                <a:sym typeface="Calibri"/>
              </a:rPr>
              <a:t>doi:10.1080/19475705.2026.2634200</a:t>
            </a:r>
            <a:endParaRPr/>
          </a:p>
        </p:txBody>
      </p:sp>
      <p:pic>
        <p:nvPicPr>
          <p:cNvPr id="687" name="Google Shape;687;p60"/>
          <p:cNvPicPr preferRelativeResize="0"/>
          <p:nvPr/>
        </p:nvPicPr>
        <p:blipFill>
          <a:blip r:embed="rId3">
            <a:alphaModFix/>
          </a:blip>
          <a:stretch>
            <a:fillRect/>
          </a:stretch>
        </p:blipFill>
        <p:spPr>
          <a:xfrm>
            <a:off x="6653990" y="1344278"/>
            <a:ext cx="5349360" cy="2350705"/>
          </a:xfrm>
          <a:prstGeom prst="rect">
            <a:avLst/>
          </a:prstGeom>
          <a:noFill/>
          <a:ln>
            <a:noFill/>
          </a:ln>
        </p:spPr>
      </p:pic>
      <p:sp>
        <p:nvSpPr>
          <p:cNvPr id="688" name="Google Shape;688;p60"/>
          <p:cNvSpPr txBox="1"/>
          <p:nvPr/>
        </p:nvSpPr>
        <p:spPr>
          <a:xfrm>
            <a:off x="6880775" y="3569050"/>
            <a:ext cx="4495500" cy="800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000"/>
              <a:t>SWOT-derived water mask (a), Sentinel-2 optical imagery (b), and MNDWI water classification (c) over the Ganga River floodplain, March 2024. Yellow circles highlight areas of disagreement between SWOT and optical classification (Bhatt et al., 2026).</a:t>
            </a:r>
            <a:endParaRPr sz="1000"/>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2" name="Shape 692"/>
        <p:cNvGrpSpPr/>
        <p:nvPr/>
      </p:nvGrpSpPr>
      <p:grpSpPr>
        <a:xfrm>
          <a:off x="0" y="0"/>
          <a:ext cx="0" cy="0"/>
          <a:chOff x="0" y="0"/>
          <a:chExt cx="0" cy="0"/>
        </a:xfrm>
      </p:grpSpPr>
      <p:sp>
        <p:nvSpPr>
          <p:cNvPr id="693" name="Google Shape;693;p61"/>
          <p:cNvSpPr txBox="1"/>
          <p:nvPr/>
        </p:nvSpPr>
        <p:spPr>
          <a:xfrm>
            <a:off x="182880" y="182880"/>
            <a:ext cx="9144000" cy="523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GB" sz="2800" u="none" cap="none" strike="noStrike">
                <a:solidFill>
                  <a:srgbClr val="FFFFFF"/>
                </a:solidFill>
                <a:latin typeface="Calibri"/>
                <a:ea typeface="Calibri"/>
                <a:cs typeface="Calibri"/>
                <a:sym typeface="Calibri"/>
              </a:rPr>
              <a:t>Discussion: Input from the CEOS Community</a:t>
            </a:r>
            <a:endParaRPr/>
          </a:p>
        </p:txBody>
      </p:sp>
      <p:sp>
        <p:nvSpPr>
          <p:cNvPr id="694" name="Google Shape;694;p61"/>
          <p:cNvSpPr txBox="1"/>
          <p:nvPr/>
        </p:nvSpPr>
        <p:spPr>
          <a:xfrm>
            <a:off x="274320" y="1078992"/>
            <a:ext cx="109728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1" lang="en-GB" sz="1800" u="none" cap="none" strike="noStrike">
                <a:solidFill>
                  <a:srgbClr val="333333"/>
                </a:solidFill>
                <a:latin typeface="Calibri"/>
                <a:ea typeface="Calibri"/>
                <a:cs typeface="Calibri"/>
                <a:sym typeface="Calibri"/>
              </a:rPr>
              <a:t>We'd like your input on:</a:t>
            </a:r>
            <a:endParaRPr b="1"/>
          </a:p>
        </p:txBody>
      </p:sp>
      <p:sp>
        <p:nvSpPr>
          <p:cNvPr id="695" name="Google Shape;695;p61"/>
          <p:cNvSpPr/>
          <p:nvPr/>
        </p:nvSpPr>
        <p:spPr>
          <a:xfrm>
            <a:off x="274320" y="1554480"/>
            <a:ext cx="73200" cy="914400"/>
          </a:xfrm>
          <a:prstGeom prst="rect">
            <a:avLst/>
          </a:prstGeom>
          <a:solidFill>
            <a:srgbClr val="2E75B6"/>
          </a:solidFill>
          <a:ln>
            <a:noFill/>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696" name="Google Shape;696;p61"/>
          <p:cNvSpPr/>
          <p:nvPr/>
        </p:nvSpPr>
        <p:spPr>
          <a:xfrm>
            <a:off x="502920" y="1627632"/>
            <a:ext cx="457200" cy="457200"/>
          </a:xfrm>
          <a:prstGeom prst="ellipse">
            <a:avLst/>
          </a:prstGeom>
          <a:solidFill>
            <a:srgbClr val="2E75B6"/>
          </a:solidFill>
          <a:ln>
            <a:noFill/>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697" name="Google Shape;697;p61"/>
          <p:cNvSpPr txBox="1"/>
          <p:nvPr/>
        </p:nvSpPr>
        <p:spPr>
          <a:xfrm>
            <a:off x="502920" y="1627632"/>
            <a:ext cx="457200" cy="4308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en-GB" sz="2200" u="none" cap="none" strike="noStrike">
                <a:solidFill>
                  <a:srgbClr val="FFFFFF"/>
                </a:solidFill>
                <a:latin typeface="Calibri"/>
                <a:ea typeface="Calibri"/>
                <a:cs typeface="Calibri"/>
                <a:sym typeface="Calibri"/>
              </a:rPr>
              <a:t>1</a:t>
            </a:r>
            <a:endParaRPr/>
          </a:p>
        </p:txBody>
      </p:sp>
      <p:sp>
        <p:nvSpPr>
          <p:cNvPr id="698" name="Google Shape;698;p61"/>
          <p:cNvSpPr txBox="1"/>
          <p:nvPr/>
        </p:nvSpPr>
        <p:spPr>
          <a:xfrm>
            <a:off x="1097280" y="1554480"/>
            <a:ext cx="105156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GB" sz="1800" u="none" cap="none" strike="noStrike">
                <a:solidFill>
                  <a:srgbClr val="1F4E79"/>
                </a:solidFill>
                <a:latin typeface="Calibri"/>
                <a:ea typeface="Calibri"/>
                <a:cs typeface="Calibri"/>
                <a:sym typeface="Calibri"/>
              </a:rPr>
              <a:t>Scope and Coverage</a:t>
            </a:r>
            <a:endParaRPr/>
          </a:p>
        </p:txBody>
      </p:sp>
      <p:sp>
        <p:nvSpPr>
          <p:cNvPr id="699" name="Google Shape;699;p61"/>
          <p:cNvSpPr txBox="1"/>
          <p:nvPr/>
        </p:nvSpPr>
        <p:spPr>
          <a:xfrm>
            <a:off x="1097280" y="1965960"/>
            <a:ext cx="105156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GB" sz="1800" u="none" cap="none" strike="noStrike">
                <a:solidFill>
                  <a:srgbClr val="333333"/>
                </a:solidFill>
                <a:latin typeface="Calibri"/>
                <a:ea typeface="Calibri"/>
                <a:cs typeface="Calibri"/>
                <a:sym typeface="Calibri"/>
              </a:rPr>
              <a:t>Are the four thematic areas (Availability, Use, Extremes, Quality) the right framing? What's missing?</a:t>
            </a:r>
            <a:endParaRPr/>
          </a:p>
        </p:txBody>
      </p:sp>
      <p:sp>
        <p:nvSpPr>
          <p:cNvPr id="700" name="Google Shape;700;p61"/>
          <p:cNvSpPr/>
          <p:nvPr/>
        </p:nvSpPr>
        <p:spPr>
          <a:xfrm>
            <a:off x="274320" y="2697480"/>
            <a:ext cx="73200" cy="914400"/>
          </a:xfrm>
          <a:prstGeom prst="rect">
            <a:avLst/>
          </a:prstGeom>
          <a:solidFill>
            <a:srgbClr val="27AE60"/>
          </a:solidFill>
          <a:ln>
            <a:noFill/>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701" name="Google Shape;701;p61"/>
          <p:cNvSpPr/>
          <p:nvPr/>
        </p:nvSpPr>
        <p:spPr>
          <a:xfrm>
            <a:off x="502920" y="2770632"/>
            <a:ext cx="457200" cy="457200"/>
          </a:xfrm>
          <a:prstGeom prst="ellipse">
            <a:avLst/>
          </a:prstGeom>
          <a:solidFill>
            <a:srgbClr val="27AE60"/>
          </a:solidFill>
          <a:ln>
            <a:noFill/>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702" name="Google Shape;702;p61"/>
          <p:cNvSpPr txBox="1"/>
          <p:nvPr/>
        </p:nvSpPr>
        <p:spPr>
          <a:xfrm>
            <a:off x="502920" y="2770632"/>
            <a:ext cx="457200" cy="4308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en-GB" sz="2200" u="none" cap="none" strike="noStrike">
                <a:solidFill>
                  <a:srgbClr val="FFFFFF"/>
                </a:solidFill>
                <a:latin typeface="Calibri"/>
                <a:ea typeface="Calibri"/>
                <a:cs typeface="Calibri"/>
                <a:sym typeface="Calibri"/>
              </a:rPr>
              <a:t>2</a:t>
            </a:r>
            <a:endParaRPr/>
          </a:p>
        </p:txBody>
      </p:sp>
      <p:sp>
        <p:nvSpPr>
          <p:cNvPr id="703" name="Google Shape;703;p61"/>
          <p:cNvSpPr txBox="1"/>
          <p:nvPr/>
        </p:nvSpPr>
        <p:spPr>
          <a:xfrm>
            <a:off x="1097280" y="2697480"/>
            <a:ext cx="105156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GB" sz="1800" u="none" cap="none" strike="noStrike">
                <a:solidFill>
                  <a:srgbClr val="1F4E79"/>
                </a:solidFill>
                <a:latin typeface="Calibri"/>
                <a:ea typeface="Calibri"/>
                <a:cs typeface="Calibri"/>
                <a:sym typeface="Calibri"/>
              </a:rPr>
              <a:t>Integration Examples</a:t>
            </a:r>
            <a:endParaRPr/>
          </a:p>
        </p:txBody>
      </p:sp>
      <p:sp>
        <p:nvSpPr>
          <p:cNvPr id="704" name="Google Shape;704;p61"/>
          <p:cNvSpPr txBox="1"/>
          <p:nvPr/>
        </p:nvSpPr>
        <p:spPr>
          <a:xfrm>
            <a:off x="1097280" y="3108960"/>
            <a:ext cx="10515600" cy="646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GB" sz="1800" u="none" cap="none" strike="noStrike">
                <a:solidFill>
                  <a:srgbClr val="333333"/>
                </a:solidFill>
                <a:latin typeface="Calibri"/>
                <a:ea typeface="Calibri"/>
                <a:cs typeface="Calibri"/>
                <a:sym typeface="Calibri"/>
              </a:rPr>
              <a:t>Does your agency have a demonstrated multi-sensor integration example for water? We have a gap in Water Use. Can you help fill it?</a:t>
            </a:r>
            <a:endParaRPr/>
          </a:p>
        </p:txBody>
      </p:sp>
      <p:sp>
        <p:nvSpPr>
          <p:cNvPr id="705" name="Google Shape;705;p61"/>
          <p:cNvSpPr/>
          <p:nvPr/>
        </p:nvSpPr>
        <p:spPr>
          <a:xfrm>
            <a:off x="274320" y="3840480"/>
            <a:ext cx="73200" cy="914400"/>
          </a:xfrm>
          <a:prstGeom prst="rect">
            <a:avLst/>
          </a:prstGeom>
          <a:solidFill>
            <a:srgbClr val="D4A017"/>
          </a:solidFill>
          <a:ln>
            <a:noFill/>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706" name="Google Shape;706;p61"/>
          <p:cNvSpPr/>
          <p:nvPr/>
        </p:nvSpPr>
        <p:spPr>
          <a:xfrm>
            <a:off x="502920" y="3913632"/>
            <a:ext cx="457200" cy="457200"/>
          </a:xfrm>
          <a:prstGeom prst="ellipse">
            <a:avLst/>
          </a:prstGeom>
          <a:solidFill>
            <a:srgbClr val="D4A017"/>
          </a:solidFill>
          <a:ln>
            <a:noFill/>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707" name="Google Shape;707;p61"/>
          <p:cNvSpPr txBox="1"/>
          <p:nvPr/>
        </p:nvSpPr>
        <p:spPr>
          <a:xfrm>
            <a:off x="502920" y="3913632"/>
            <a:ext cx="457200" cy="4308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en-GB" sz="2200" u="none" cap="none" strike="noStrike">
                <a:solidFill>
                  <a:srgbClr val="FFFFFF"/>
                </a:solidFill>
                <a:latin typeface="Calibri"/>
                <a:ea typeface="Calibri"/>
                <a:cs typeface="Calibri"/>
                <a:sym typeface="Calibri"/>
              </a:rPr>
              <a:t>3</a:t>
            </a:r>
            <a:endParaRPr/>
          </a:p>
        </p:txBody>
      </p:sp>
      <p:sp>
        <p:nvSpPr>
          <p:cNvPr id="708" name="Google Shape;708;p61"/>
          <p:cNvSpPr txBox="1"/>
          <p:nvPr/>
        </p:nvSpPr>
        <p:spPr>
          <a:xfrm>
            <a:off x="1097280" y="3840480"/>
            <a:ext cx="105156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GB" sz="1800" u="none" cap="none" strike="noStrike">
                <a:solidFill>
                  <a:srgbClr val="1F4E79"/>
                </a:solidFill>
                <a:latin typeface="Calibri"/>
                <a:ea typeface="Calibri"/>
                <a:cs typeface="Calibri"/>
                <a:sym typeface="Calibri"/>
              </a:rPr>
              <a:t>Societal Challenges</a:t>
            </a:r>
            <a:endParaRPr/>
          </a:p>
        </p:txBody>
      </p:sp>
      <p:sp>
        <p:nvSpPr>
          <p:cNvPr id="709" name="Google Shape;709;p61"/>
          <p:cNvSpPr txBox="1"/>
          <p:nvPr/>
        </p:nvSpPr>
        <p:spPr>
          <a:xfrm>
            <a:off x="1097280" y="4251960"/>
            <a:ext cx="10515600" cy="646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GB" sz="1800" u="none" cap="none" strike="noStrike">
                <a:solidFill>
                  <a:srgbClr val="333333"/>
                </a:solidFill>
                <a:latin typeface="Calibri"/>
                <a:ea typeface="Calibri"/>
                <a:cs typeface="Calibri"/>
                <a:sym typeface="Calibri"/>
              </a:rPr>
              <a:t>For your thematic area: what are the biggest gaps and pitfalls when combining sensors? What has worked and what hasn't?</a:t>
            </a:r>
            <a:endParaRPr/>
          </a:p>
        </p:txBody>
      </p:sp>
      <p:sp>
        <p:nvSpPr>
          <p:cNvPr id="710" name="Google Shape;710;p61"/>
          <p:cNvSpPr/>
          <p:nvPr/>
        </p:nvSpPr>
        <p:spPr>
          <a:xfrm>
            <a:off x="274320" y="4983480"/>
            <a:ext cx="73200" cy="914400"/>
          </a:xfrm>
          <a:prstGeom prst="rect">
            <a:avLst/>
          </a:prstGeom>
          <a:solidFill>
            <a:srgbClr val="8E44AD"/>
          </a:solidFill>
          <a:ln>
            <a:noFill/>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711" name="Google Shape;711;p61"/>
          <p:cNvSpPr/>
          <p:nvPr/>
        </p:nvSpPr>
        <p:spPr>
          <a:xfrm>
            <a:off x="502920" y="5056632"/>
            <a:ext cx="457200" cy="457200"/>
          </a:xfrm>
          <a:prstGeom prst="ellipse">
            <a:avLst/>
          </a:prstGeom>
          <a:solidFill>
            <a:srgbClr val="8E44AD"/>
          </a:solidFill>
          <a:ln>
            <a:noFill/>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712" name="Google Shape;712;p61"/>
          <p:cNvSpPr txBox="1"/>
          <p:nvPr/>
        </p:nvSpPr>
        <p:spPr>
          <a:xfrm>
            <a:off x="502920" y="5069788"/>
            <a:ext cx="457200" cy="4308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en-GB" sz="2200" u="none" cap="none" strike="noStrike">
                <a:solidFill>
                  <a:srgbClr val="FFFFFF"/>
                </a:solidFill>
                <a:latin typeface="Calibri"/>
                <a:ea typeface="Calibri"/>
                <a:cs typeface="Calibri"/>
                <a:sym typeface="Calibri"/>
              </a:rPr>
              <a:t>4</a:t>
            </a:r>
            <a:endParaRPr/>
          </a:p>
        </p:txBody>
      </p:sp>
      <p:sp>
        <p:nvSpPr>
          <p:cNvPr id="713" name="Google Shape;713;p61"/>
          <p:cNvSpPr txBox="1"/>
          <p:nvPr/>
        </p:nvSpPr>
        <p:spPr>
          <a:xfrm>
            <a:off x="1097280" y="4983480"/>
            <a:ext cx="105156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GB" sz="1800" u="none" cap="none" strike="noStrike">
                <a:solidFill>
                  <a:srgbClr val="1F4E79"/>
                </a:solidFill>
                <a:latin typeface="Calibri"/>
                <a:ea typeface="Calibri"/>
                <a:cs typeface="Calibri"/>
                <a:sym typeface="Calibri"/>
              </a:rPr>
              <a:t>Contributors and Timeline</a:t>
            </a:r>
            <a:endParaRPr/>
          </a:p>
        </p:txBody>
      </p:sp>
      <p:sp>
        <p:nvSpPr>
          <p:cNvPr id="714" name="Google Shape;714;p61"/>
          <p:cNvSpPr txBox="1"/>
          <p:nvPr/>
        </p:nvSpPr>
        <p:spPr>
          <a:xfrm>
            <a:off x="1097280" y="5394960"/>
            <a:ext cx="10515600" cy="646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GB" sz="1800" u="none" cap="none" strike="noStrike">
                <a:solidFill>
                  <a:srgbClr val="333333"/>
                </a:solidFill>
                <a:latin typeface="Calibri"/>
                <a:ea typeface="Calibri"/>
                <a:cs typeface="Calibri"/>
                <a:sym typeface="Calibri"/>
              </a:rPr>
              <a:t>Who from your agency can contribute text, code, or review? We target a draft for Plenary review and final deliverable for SIT-42.</a:t>
            </a:r>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8" name="Shape 718"/>
        <p:cNvGrpSpPr/>
        <p:nvPr/>
      </p:nvGrpSpPr>
      <p:grpSpPr>
        <a:xfrm>
          <a:off x="0" y="0"/>
          <a:ext cx="0" cy="0"/>
          <a:chOff x="0" y="0"/>
          <a:chExt cx="0" cy="0"/>
        </a:xfrm>
      </p:grpSpPr>
      <p:sp>
        <p:nvSpPr>
          <p:cNvPr id="719" name="Google Shape;719;p62"/>
          <p:cNvSpPr txBox="1"/>
          <p:nvPr/>
        </p:nvSpPr>
        <p:spPr>
          <a:xfrm>
            <a:off x="182880" y="182880"/>
            <a:ext cx="9144000" cy="523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GB" sz="2800" u="none" cap="none" strike="noStrike">
                <a:solidFill>
                  <a:srgbClr val="FFFFFF"/>
                </a:solidFill>
                <a:latin typeface="Calibri"/>
                <a:ea typeface="Calibri"/>
                <a:cs typeface="Calibri"/>
                <a:sym typeface="Calibri"/>
              </a:rPr>
              <a:t>Get Involved</a:t>
            </a:r>
            <a:endParaRPr/>
          </a:p>
        </p:txBody>
      </p:sp>
      <p:sp>
        <p:nvSpPr>
          <p:cNvPr id="720" name="Google Shape;720;p62"/>
          <p:cNvSpPr txBox="1"/>
          <p:nvPr/>
        </p:nvSpPr>
        <p:spPr>
          <a:xfrm>
            <a:off x="457200" y="1027467"/>
            <a:ext cx="10972800" cy="400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GB" sz="2000" u="none" cap="none" strike="noStrike">
                <a:solidFill>
                  <a:srgbClr val="333333"/>
                </a:solidFill>
                <a:latin typeface="Calibri"/>
                <a:ea typeface="Calibri"/>
                <a:cs typeface="Calibri"/>
                <a:sym typeface="Calibri"/>
              </a:rPr>
              <a:t>Scan the QR codes to contribute. All submissions welcome through December 2026.</a:t>
            </a:r>
            <a:endParaRPr/>
          </a:p>
        </p:txBody>
      </p:sp>
      <p:sp>
        <p:nvSpPr>
          <p:cNvPr id="721" name="Google Shape;721;p62"/>
          <p:cNvSpPr/>
          <p:nvPr/>
        </p:nvSpPr>
        <p:spPr>
          <a:xfrm>
            <a:off x="457200" y="1463040"/>
            <a:ext cx="3291900" cy="4572000"/>
          </a:xfrm>
          <a:prstGeom prst="roundRect">
            <a:avLst>
              <a:gd fmla="val 2000" name="adj"/>
            </a:avLst>
          </a:prstGeom>
          <a:solidFill>
            <a:srgbClr val="F2F7FB"/>
          </a:solidFill>
          <a:ln>
            <a:noFill/>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722" name="Google Shape;722;p62"/>
          <p:cNvSpPr/>
          <p:nvPr/>
        </p:nvSpPr>
        <p:spPr>
          <a:xfrm>
            <a:off x="457200" y="1463040"/>
            <a:ext cx="3291900" cy="54900"/>
          </a:xfrm>
          <a:prstGeom prst="rect">
            <a:avLst/>
          </a:prstGeom>
          <a:solidFill>
            <a:srgbClr val="2E75B6"/>
          </a:solidFill>
          <a:ln>
            <a:noFill/>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pic>
        <p:nvPicPr>
          <p:cNvPr descr="qr2_integration_form.png" id="723" name="Google Shape;723;p62"/>
          <p:cNvPicPr preferRelativeResize="0"/>
          <p:nvPr/>
        </p:nvPicPr>
        <p:blipFill rotWithShape="1">
          <a:blip r:embed="rId3">
            <a:alphaModFix/>
          </a:blip>
          <a:srcRect b="0" l="0" r="0" t="0"/>
          <a:stretch/>
        </p:blipFill>
        <p:spPr>
          <a:xfrm>
            <a:off x="960120" y="1737360"/>
            <a:ext cx="2286000" cy="2286000"/>
          </a:xfrm>
          <a:prstGeom prst="rect">
            <a:avLst/>
          </a:prstGeom>
          <a:noFill/>
          <a:ln>
            <a:noFill/>
          </a:ln>
        </p:spPr>
      </p:pic>
      <p:sp>
        <p:nvSpPr>
          <p:cNvPr id="724" name="Google Shape;724;p62"/>
          <p:cNvSpPr txBox="1"/>
          <p:nvPr/>
        </p:nvSpPr>
        <p:spPr>
          <a:xfrm>
            <a:off x="548640" y="4114800"/>
            <a:ext cx="3108900" cy="7080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en-GB" sz="2000" u="none" cap="none" strike="noStrike">
                <a:solidFill>
                  <a:srgbClr val="1F4E79"/>
                </a:solidFill>
                <a:latin typeface="Calibri"/>
                <a:ea typeface="Calibri"/>
                <a:cs typeface="Calibri"/>
                <a:sym typeface="Calibri"/>
              </a:rPr>
              <a:t>Integration Examples</a:t>
            </a:r>
            <a:br>
              <a:rPr b="1" i="0" lang="en-GB" sz="2000" u="none" cap="none" strike="noStrike">
                <a:solidFill>
                  <a:srgbClr val="1F4E79"/>
                </a:solidFill>
                <a:latin typeface="Calibri"/>
                <a:ea typeface="Calibri"/>
                <a:cs typeface="Calibri"/>
                <a:sym typeface="Calibri"/>
              </a:rPr>
            </a:br>
            <a:r>
              <a:rPr b="1" i="0" lang="en-GB" sz="2000" u="none" cap="none" strike="noStrike">
                <a:solidFill>
                  <a:srgbClr val="1F4E79"/>
                </a:solidFill>
                <a:latin typeface="Calibri"/>
                <a:ea typeface="Calibri"/>
                <a:cs typeface="Calibri"/>
                <a:sym typeface="Calibri"/>
              </a:rPr>
              <a:t>Submission Form</a:t>
            </a:r>
            <a:endParaRPr/>
          </a:p>
        </p:txBody>
      </p:sp>
      <p:sp>
        <p:nvSpPr>
          <p:cNvPr id="725" name="Google Shape;725;p62"/>
          <p:cNvSpPr txBox="1"/>
          <p:nvPr/>
        </p:nvSpPr>
        <p:spPr>
          <a:xfrm>
            <a:off x="548640" y="4754880"/>
            <a:ext cx="3108900" cy="13236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en-GB" sz="2000" u="none" cap="none" strike="noStrike">
                <a:solidFill>
                  <a:srgbClr val="666666"/>
                </a:solidFill>
                <a:latin typeface="Calibri"/>
                <a:ea typeface="Calibri"/>
                <a:cs typeface="Calibri"/>
                <a:sym typeface="Calibri"/>
              </a:rPr>
              <a:t>Share a demonstrated example of multi-sensor integration for water applications</a:t>
            </a:r>
            <a:endParaRPr/>
          </a:p>
        </p:txBody>
      </p:sp>
      <p:sp>
        <p:nvSpPr>
          <p:cNvPr id="726" name="Google Shape;726;p62"/>
          <p:cNvSpPr/>
          <p:nvPr/>
        </p:nvSpPr>
        <p:spPr>
          <a:xfrm>
            <a:off x="4297680" y="1463040"/>
            <a:ext cx="3291900" cy="4572000"/>
          </a:xfrm>
          <a:prstGeom prst="roundRect">
            <a:avLst>
              <a:gd fmla="val 2000" name="adj"/>
            </a:avLst>
          </a:prstGeom>
          <a:solidFill>
            <a:srgbClr val="F2F7FB"/>
          </a:solidFill>
          <a:ln>
            <a:noFill/>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727" name="Google Shape;727;p62"/>
          <p:cNvSpPr/>
          <p:nvPr/>
        </p:nvSpPr>
        <p:spPr>
          <a:xfrm>
            <a:off x="4297680" y="1463040"/>
            <a:ext cx="3291900" cy="54900"/>
          </a:xfrm>
          <a:prstGeom prst="rect">
            <a:avLst/>
          </a:prstGeom>
          <a:solidFill>
            <a:srgbClr val="27AE60"/>
          </a:solidFill>
          <a:ln>
            <a:noFill/>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pic>
        <p:nvPicPr>
          <p:cNvPr descr="qr2_societal_form.png" id="728" name="Google Shape;728;p62"/>
          <p:cNvPicPr preferRelativeResize="0"/>
          <p:nvPr/>
        </p:nvPicPr>
        <p:blipFill rotWithShape="1">
          <a:blip r:embed="rId4">
            <a:alphaModFix/>
          </a:blip>
          <a:srcRect b="0" l="0" r="0" t="0"/>
          <a:stretch/>
        </p:blipFill>
        <p:spPr>
          <a:xfrm>
            <a:off x="4800600" y="1737360"/>
            <a:ext cx="2286000" cy="2286000"/>
          </a:xfrm>
          <a:prstGeom prst="rect">
            <a:avLst/>
          </a:prstGeom>
          <a:noFill/>
          <a:ln>
            <a:noFill/>
          </a:ln>
        </p:spPr>
      </p:pic>
      <p:sp>
        <p:nvSpPr>
          <p:cNvPr id="729" name="Google Shape;729;p62"/>
          <p:cNvSpPr txBox="1"/>
          <p:nvPr/>
        </p:nvSpPr>
        <p:spPr>
          <a:xfrm>
            <a:off x="4389120" y="4114800"/>
            <a:ext cx="3108900" cy="7080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en-GB" sz="2000" u="none" cap="none" strike="noStrike">
                <a:solidFill>
                  <a:srgbClr val="1F4E79"/>
                </a:solidFill>
                <a:latin typeface="Calibri"/>
                <a:ea typeface="Calibri"/>
                <a:cs typeface="Calibri"/>
                <a:sym typeface="Calibri"/>
              </a:rPr>
              <a:t>Societal Challenge</a:t>
            </a:r>
            <a:br>
              <a:rPr b="1" i="0" lang="en-GB" sz="2000" u="none" cap="none" strike="noStrike">
                <a:solidFill>
                  <a:srgbClr val="1F4E79"/>
                </a:solidFill>
                <a:latin typeface="Calibri"/>
                <a:ea typeface="Calibri"/>
                <a:cs typeface="Calibri"/>
                <a:sym typeface="Calibri"/>
              </a:rPr>
            </a:br>
            <a:r>
              <a:rPr b="1" i="0" lang="en-GB" sz="2000" u="none" cap="none" strike="noStrike">
                <a:solidFill>
                  <a:srgbClr val="1F4E79"/>
                </a:solidFill>
                <a:latin typeface="Calibri"/>
                <a:ea typeface="Calibri"/>
                <a:cs typeface="Calibri"/>
                <a:sym typeface="Calibri"/>
              </a:rPr>
              <a:t>Input Form</a:t>
            </a:r>
            <a:endParaRPr/>
          </a:p>
        </p:txBody>
      </p:sp>
      <p:sp>
        <p:nvSpPr>
          <p:cNvPr id="730" name="Google Shape;730;p62"/>
          <p:cNvSpPr txBox="1"/>
          <p:nvPr/>
        </p:nvSpPr>
        <p:spPr>
          <a:xfrm>
            <a:off x="4389120" y="4754880"/>
            <a:ext cx="3108900" cy="13236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en-GB" sz="2000" u="none" cap="none" strike="noStrike">
                <a:solidFill>
                  <a:srgbClr val="666666"/>
                </a:solidFill>
                <a:latin typeface="Calibri"/>
                <a:ea typeface="Calibri"/>
                <a:cs typeface="Calibri"/>
                <a:sym typeface="Calibri"/>
              </a:rPr>
              <a:t>Provide input on challenges, current status, gaps, and pitfalls for your thematic area</a:t>
            </a:r>
            <a:endParaRPr/>
          </a:p>
        </p:txBody>
      </p:sp>
      <p:sp>
        <p:nvSpPr>
          <p:cNvPr id="731" name="Google Shape;731;p62"/>
          <p:cNvSpPr/>
          <p:nvPr/>
        </p:nvSpPr>
        <p:spPr>
          <a:xfrm>
            <a:off x="8138160" y="1463040"/>
            <a:ext cx="3291900" cy="4572000"/>
          </a:xfrm>
          <a:prstGeom prst="roundRect">
            <a:avLst>
              <a:gd fmla="val 2000" name="adj"/>
            </a:avLst>
          </a:prstGeom>
          <a:solidFill>
            <a:srgbClr val="F2F7FB"/>
          </a:solidFill>
          <a:ln>
            <a:noFill/>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732" name="Google Shape;732;p62"/>
          <p:cNvSpPr/>
          <p:nvPr/>
        </p:nvSpPr>
        <p:spPr>
          <a:xfrm>
            <a:off x="8138160" y="1463040"/>
            <a:ext cx="3291900" cy="54900"/>
          </a:xfrm>
          <a:prstGeom prst="rect">
            <a:avLst/>
          </a:prstGeom>
          <a:solidFill>
            <a:srgbClr val="D4A017"/>
          </a:solidFill>
          <a:ln>
            <a:noFill/>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pic>
        <p:nvPicPr>
          <p:cNvPr descr="qr2_github.png" id="733" name="Google Shape;733;p62"/>
          <p:cNvPicPr preferRelativeResize="0"/>
          <p:nvPr/>
        </p:nvPicPr>
        <p:blipFill rotWithShape="1">
          <a:blip r:embed="rId5">
            <a:alphaModFix/>
          </a:blip>
          <a:srcRect b="0" l="0" r="0" t="0"/>
          <a:stretch/>
        </p:blipFill>
        <p:spPr>
          <a:xfrm>
            <a:off x="8641080" y="1737360"/>
            <a:ext cx="2286000" cy="2286000"/>
          </a:xfrm>
          <a:prstGeom prst="rect">
            <a:avLst/>
          </a:prstGeom>
          <a:noFill/>
          <a:ln>
            <a:noFill/>
          </a:ln>
        </p:spPr>
      </p:pic>
      <p:sp>
        <p:nvSpPr>
          <p:cNvPr id="734" name="Google Shape;734;p62"/>
          <p:cNvSpPr txBox="1"/>
          <p:nvPr/>
        </p:nvSpPr>
        <p:spPr>
          <a:xfrm>
            <a:off x="8229600" y="4114800"/>
            <a:ext cx="3108900" cy="4002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en-GB" sz="2000" u="none" cap="none" strike="noStrike">
                <a:solidFill>
                  <a:srgbClr val="1F4E79"/>
                </a:solidFill>
                <a:latin typeface="Calibri"/>
                <a:ea typeface="Calibri"/>
                <a:cs typeface="Calibri"/>
                <a:sym typeface="Calibri"/>
              </a:rPr>
              <a:t>GitHub Repository</a:t>
            </a:r>
            <a:endParaRPr/>
          </a:p>
        </p:txBody>
      </p:sp>
      <p:sp>
        <p:nvSpPr>
          <p:cNvPr id="735" name="Google Shape;735;p62"/>
          <p:cNvSpPr txBox="1"/>
          <p:nvPr/>
        </p:nvSpPr>
        <p:spPr>
          <a:xfrm>
            <a:off x="8229600" y="4754880"/>
            <a:ext cx="3108900" cy="10158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en-GB" sz="2000" u="none" cap="none" strike="noStrike">
                <a:solidFill>
                  <a:srgbClr val="666666"/>
                </a:solidFill>
                <a:latin typeface="Calibri"/>
                <a:ea typeface="Calibri"/>
                <a:cs typeface="Calibri"/>
                <a:sym typeface="Calibri"/>
              </a:rPr>
              <a:t>Access the living document, notebooks, and code at github.com/ceos-org</a:t>
            </a:r>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9" name="Shape 739"/>
        <p:cNvGrpSpPr/>
        <p:nvPr/>
      </p:nvGrpSpPr>
      <p:grpSpPr>
        <a:xfrm>
          <a:off x="0" y="0"/>
          <a:ext cx="0" cy="0"/>
          <a:chOff x="0" y="0"/>
          <a:chExt cx="0" cy="0"/>
        </a:xfrm>
      </p:grpSpPr>
      <p:sp>
        <p:nvSpPr>
          <p:cNvPr id="740" name="Google Shape;740;p63"/>
          <p:cNvSpPr txBox="1"/>
          <p:nvPr>
            <p:ph type="title"/>
          </p:nvPr>
        </p:nvSpPr>
        <p:spPr>
          <a:xfrm>
            <a:off x="197050" y="293800"/>
            <a:ext cx="8178900" cy="32877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lt1"/>
              </a:buClr>
              <a:buSzPts val="8000"/>
              <a:buFont typeface="Arial"/>
              <a:buNone/>
            </a:pPr>
            <a:r>
              <a:rPr lang="en-GB" sz="6900"/>
              <a:t>NOSA 2027 CEOS Chair Theme: </a:t>
            </a:r>
            <a:r>
              <a:rPr i="1" lang="en-GB" sz="6900"/>
              <a:t>True Blue</a:t>
            </a:r>
            <a:endParaRPr i="1" sz="6900"/>
          </a:p>
          <a:p>
            <a:pPr indent="0" lvl="0" marL="0" rtl="0" algn="l">
              <a:lnSpc>
                <a:spcPct val="115000"/>
              </a:lnSpc>
              <a:spcBef>
                <a:spcPts val="0"/>
              </a:spcBef>
              <a:spcAft>
                <a:spcPts val="0"/>
              </a:spcAft>
              <a:buClr>
                <a:schemeClr val="lt1"/>
              </a:buClr>
              <a:buSzPts val="8000"/>
              <a:buFont typeface="Arial"/>
              <a:buNone/>
            </a:pPr>
            <a:r>
              <a:t/>
            </a:r>
            <a:endParaRPr sz="6900"/>
          </a:p>
        </p:txBody>
      </p:sp>
      <p:sp>
        <p:nvSpPr>
          <p:cNvPr id="741" name="Google Shape;741;p63"/>
          <p:cNvSpPr/>
          <p:nvPr/>
        </p:nvSpPr>
        <p:spPr>
          <a:xfrm>
            <a:off x="7272909" y="4252807"/>
            <a:ext cx="4833000" cy="2605200"/>
          </a:xfrm>
          <a:prstGeom prst="rect">
            <a:avLst/>
          </a:prstGeom>
          <a:noFill/>
          <a:ln>
            <a:noFill/>
          </a:ln>
        </p:spPr>
        <p:txBody>
          <a:bodyPr anchorCtr="0" anchor="t" bIns="0" lIns="0" spcFirstLastPara="1" rIns="0" wrap="square" tIns="0">
            <a:noAutofit/>
          </a:bodyPr>
          <a:lstStyle/>
          <a:p>
            <a:pPr indent="0" lvl="0" marL="0" marR="0" rtl="0" algn="r">
              <a:lnSpc>
                <a:spcPct val="130000"/>
              </a:lnSpc>
              <a:spcBef>
                <a:spcPts val="0"/>
              </a:spcBef>
              <a:spcAft>
                <a:spcPts val="0"/>
              </a:spcAft>
              <a:buNone/>
            </a:pPr>
            <a:r>
              <a:t/>
            </a:r>
            <a:endParaRPr b="1" sz="1800">
              <a:solidFill>
                <a:schemeClr val="accent1"/>
              </a:solidFill>
              <a:latin typeface="Montserrat"/>
              <a:ea typeface="Montserrat"/>
              <a:cs typeface="Montserrat"/>
              <a:sym typeface="Montserrat"/>
            </a:endParaRPr>
          </a:p>
          <a:p>
            <a:pPr indent="0" lvl="0" marL="0" marR="0" rtl="0" algn="r">
              <a:lnSpc>
                <a:spcPct val="130000"/>
              </a:lnSpc>
              <a:spcBef>
                <a:spcPts val="0"/>
              </a:spcBef>
              <a:spcAft>
                <a:spcPts val="0"/>
              </a:spcAft>
              <a:buNone/>
            </a:pPr>
            <a:r>
              <a:rPr b="1" lang="en-GB" sz="1800">
                <a:solidFill>
                  <a:schemeClr val="accent1"/>
                </a:solidFill>
                <a:latin typeface="Montserrat"/>
                <a:ea typeface="Montserrat"/>
                <a:cs typeface="Montserrat"/>
                <a:sym typeface="Montserrat"/>
              </a:rPr>
              <a:t>Ole Morten Olsen</a:t>
            </a:r>
            <a:endParaRPr b="1" sz="1800">
              <a:solidFill>
                <a:schemeClr val="accent1"/>
              </a:solidFill>
              <a:latin typeface="Montserrat"/>
              <a:ea typeface="Montserrat"/>
              <a:cs typeface="Montserrat"/>
              <a:sym typeface="Montserrat"/>
            </a:endParaRPr>
          </a:p>
          <a:p>
            <a:pPr indent="0" lvl="0" marL="0" marR="0" rtl="0" algn="r">
              <a:lnSpc>
                <a:spcPct val="130000"/>
              </a:lnSpc>
              <a:spcBef>
                <a:spcPts val="0"/>
              </a:spcBef>
              <a:spcAft>
                <a:spcPts val="0"/>
              </a:spcAft>
              <a:buNone/>
            </a:pPr>
            <a:r>
              <a:rPr b="1" lang="en-GB" sz="1800">
                <a:solidFill>
                  <a:schemeClr val="accent1"/>
                </a:solidFill>
                <a:latin typeface="Montserrat"/>
                <a:ea typeface="Montserrat"/>
                <a:cs typeface="Montserrat"/>
                <a:sym typeface="Montserrat"/>
              </a:rPr>
              <a:t>NOSA, 2027 CEOS Chair</a:t>
            </a:r>
            <a:endParaRPr b="1" sz="1800">
              <a:solidFill>
                <a:schemeClr val="accent1"/>
              </a:solidFill>
              <a:latin typeface="Montserrat"/>
              <a:ea typeface="Montserrat"/>
              <a:cs typeface="Montserrat"/>
              <a:sym typeface="Montserrat"/>
            </a:endParaRPr>
          </a:p>
          <a:p>
            <a:pPr indent="0" lvl="0" marL="0" marR="0" rtl="0" algn="r">
              <a:lnSpc>
                <a:spcPct val="130000"/>
              </a:lnSpc>
              <a:spcBef>
                <a:spcPts val="0"/>
              </a:spcBef>
              <a:spcAft>
                <a:spcPts val="0"/>
              </a:spcAft>
              <a:buNone/>
            </a:pPr>
            <a:r>
              <a:rPr b="1" i="0" lang="en-GB" sz="1800" u="none" cap="none" strike="noStrike">
                <a:solidFill>
                  <a:schemeClr val="accent1"/>
                </a:solidFill>
                <a:latin typeface="Montserrat"/>
                <a:ea typeface="Montserrat"/>
                <a:cs typeface="Montserrat"/>
                <a:sym typeface="Montserrat"/>
              </a:rPr>
              <a:t>Agenda Item</a:t>
            </a:r>
            <a:r>
              <a:rPr b="1" lang="en-GB" sz="1800">
                <a:solidFill>
                  <a:schemeClr val="accent1"/>
                </a:solidFill>
                <a:latin typeface="Montserrat"/>
                <a:ea typeface="Montserrat"/>
                <a:cs typeface="Montserrat"/>
                <a:sym typeface="Montserrat"/>
              </a:rPr>
              <a:t> W2.3</a:t>
            </a:r>
            <a:endParaRPr b="1" sz="1800">
              <a:solidFill>
                <a:schemeClr val="accent1"/>
              </a:solidFill>
              <a:latin typeface="Montserrat"/>
              <a:ea typeface="Montserrat"/>
              <a:cs typeface="Montserrat"/>
              <a:sym typeface="Montserrat"/>
            </a:endParaRPr>
          </a:p>
          <a:p>
            <a:pPr indent="0" lvl="0" marL="0" marR="0" rtl="0" algn="r">
              <a:lnSpc>
                <a:spcPct val="130000"/>
              </a:lnSpc>
              <a:spcBef>
                <a:spcPts val="0"/>
              </a:spcBef>
              <a:spcAft>
                <a:spcPts val="0"/>
              </a:spcAft>
              <a:buNone/>
            </a:pPr>
            <a:r>
              <a:rPr b="1" lang="en-GB" sz="1800">
                <a:solidFill>
                  <a:schemeClr val="accent1"/>
                </a:solidFill>
                <a:latin typeface="Montserrat"/>
                <a:ea typeface="Montserrat"/>
                <a:cs typeface="Montserrat"/>
                <a:sym typeface="Montserrat"/>
              </a:rPr>
              <a:t>SIT TW 2026</a:t>
            </a:r>
            <a:endParaRPr b="1" sz="1800">
              <a:solidFill>
                <a:schemeClr val="accent1"/>
              </a:solidFill>
              <a:latin typeface="Montserrat"/>
              <a:ea typeface="Montserrat"/>
              <a:cs typeface="Montserrat"/>
              <a:sym typeface="Montserrat"/>
            </a:endParaRPr>
          </a:p>
          <a:p>
            <a:pPr indent="0" lvl="0" marL="0" marR="0" rtl="0" algn="r">
              <a:lnSpc>
                <a:spcPct val="130000"/>
              </a:lnSpc>
              <a:spcBef>
                <a:spcPts val="0"/>
              </a:spcBef>
              <a:spcAft>
                <a:spcPts val="0"/>
              </a:spcAft>
              <a:buNone/>
            </a:pPr>
            <a:r>
              <a:rPr b="1" lang="en-GB" sz="1800">
                <a:solidFill>
                  <a:schemeClr val="accent1"/>
                </a:solidFill>
                <a:latin typeface="Montserrat"/>
                <a:ea typeface="Montserrat"/>
                <a:cs typeface="Montserrat"/>
                <a:sym typeface="Montserrat"/>
              </a:rPr>
              <a:t>Washington DC, USA</a:t>
            </a:r>
            <a:endParaRPr b="1" sz="1800">
              <a:solidFill>
                <a:schemeClr val="accent1"/>
              </a:solidFill>
              <a:latin typeface="Montserrat"/>
              <a:ea typeface="Montserrat"/>
              <a:cs typeface="Montserrat"/>
              <a:sym typeface="Montserrat"/>
            </a:endParaRPr>
          </a:p>
          <a:p>
            <a:pPr indent="0" lvl="0" marL="0" marR="0" rtl="0" algn="r">
              <a:lnSpc>
                <a:spcPct val="130000"/>
              </a:lnSpc>
              <a:spcBef>
                <a:spcPts val="0"/>
              </a:spcBef>
              <a:spcAft>
                <a:spcPts val="0"/>
              </a:spcAft>
              <a:buNone/>
            </a:pPr>
            <a:r>
              <a:rPr b="1" lang="en-GB" sz="1800">
                <a:solidFill>
                  <a:schemeClr val="accent1"/>
                </a:solidFill>
                <a:latin typeface="Montserrat"/>
                <a:ea typeface="Montserrat"/>
                <a:cs typeface="Montserrat"/>
                <a:sym typeface="Montserrat"/>
              </a:rPr>
              <a:t>8-10 September, 2026</a:t>
            </a:r>
            <a:endParaRPr b="1" i="0" sz="1800" u="none" cap="none" strike="noStrike">
              <a:solidFill>
                <a:schemeClr val="accent1"/>
              </a:solidFill>
              <a:latin typeface="Montserrat"/>
              <a:ea typeface="Montserrat"/>
              <a:cs typeface="Montserrat"/>
              <a:sym typeface="Montserrat"/>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5" name="Shape 745"/>
        <p:cNvGrpSpPr/>
        <p:nvPr/>
      </p:nvGrpSpPr>
      <p:grpSpPr>
        <a:xfrm>
          <a:off x="0" y="0"/>
          <a:ext cx="0" cy="0"/>
          <a:chOff x="0" y="0"/>
          <a:chExt cx="0" cy="0"/>
        </a:xfrm>
      </p:grpSpPr>
      <p:sp>
        <p:nvSpPr>
          <p:cNvPr id="746" name="Google Shape;746;p64"/>
          <p:cNvSpPr txBox="1"/>
          <p:nvPr>
            <p:ph idx="1" type="body"/>
          </p:nvPr>
        </p:nvSpPr>
        <p:spPr>
          <a:xfrm>
            <a:off x="284808" y="2071108"/>
            <a:ext cx="11495400" cy="4662900"/>
          </a:xfrm>
          <a:prstGeom prst="rect">
            <a:avLst/>
          </a:prstGeom>
        </p:spPr>
        <p:txBody>
          <a:bodyPr anchorCtr="0" anchor="t" bIns="45700" lIns="91425" spcFirstLastPara="1" rIns="91425" wrap="square" tIns="45700">
            <a:noAutofit/>
          </a:bodyPr>
          <a:lstStyle/>
          <a:p>
            <a:pPr indent="0" lvl="0" marL="0" rtl="0" algn="ctr">
              <a:spcBef>
                <a:spcPts val="1000"/>
              </a:spcBef>
              <a:spcAft>
                <a:spcPts val="0"/>
              </a:spcAft>
              <a:buNone/>
            </a:pPr>
            <a:r>
              <a:rPr i="1" lang="en-GB" sz="3300"/>
              <a:t>2027 CEOS Chair Theme:</a:t>
            </a:r>
            <a:endParaRPr i="1" sz="3300"/>
          </a:p>
          <a:p>
            <a:pPr indent="0" lvl="0" marL="0" rtl="0" algn="ctr">
              <a:spcBef>
                <a:spcPts val="1000"/>
              </a:spcBef>
              <a:spcAft>
                <a:spcPts val="0"/>
              </a:spcAft>
              <a:buNone/>
            </a:pPr>
            <a:r>
              <a:rPr i="1" lang="en-GB" sz="5200"/>
              <a:t>Trusted Satellite Data for a Better Future</a:t>
            </a:r>
            <a:endParaRPr i="1" sz="5200"/>
          </a:p>
        </p:txBody>
      </p:sp>
      <p:pic>
        <p:nvPicPr>
          <p:cNvPr id="747" name="Google Shape;747;p64"/>
          <p:cNvPicPr preferRelativeResize="0"/>
          <p:nvPr/>
        </p:nvPicPr>
        <p:blipFill>
          <a:blip r:embed="rId3">
            <a:alphaModFix/>
          </a:blip>
          <a:stretch>
            <a:fillRect/>
          </a:stretch>
        </p:blipFill>
        <p:spPr>
          <a:xfrm>
            <a:off x="381100" y="5275850"/>
            <a:ext cx="3526700" cy="921750"/>
          </a:xfrm>
          <a:prstGeom prst="rect">
            <a:avLst/>
          </a:prstGeom>
          <a:noFill/>
          <a:ln>
            <a:noFill/>
          </a:ln>
        </p:spPr>
      </p:pic>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1" name="Shape 751"/>
        <p:cNvGrpSpPr/>
        <p:nvPr/>
      </p:nvGrpSpPr>
      <p:grpSpPr>
        <a:xfrm>
          <a:off x="0" y="0"/>
          <a:ext cx="0" cy="0"/>
          <a:chOff x="0" y="0"/>
          <a:chExt cx="0" cy="0"/>
        </a:xfrm>
      </p:grpSpPr>
      <p:sp>
        <p:nvSpPr>
          <p:cNvPr id="752" name="Google Shape;752;p65"/>
          <p:cNvSpPr/>
          <p:nvPr/>
        </p:nvSpPr>
        <p:spPr>
          <a:xfrm>
            <a:off x="0" y="0"/>
            <a:ext cx="12192000" cy="6600600"/>
          </a:xfrm>
          <a:prstGeom prst="rect">
            <a:avLst/>
          </a:prstGeom>
          <a:solidFill>
            <a:srgbClr val="1155C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53" name="Google Shape;753;p65"/>
          <p:cNvSpPr txBox="1"/>
          <p:nvPr>
            <p:ph idx="1" type="body"/>
          </p:nvPr>
        </p:nvSpPr>
        <p:spPr>
          <a:xfrm>
            <a:off x="324225" y="1932425"/>
            <a:ext cx="8583600" cy="4159200"/>
          </a:xfrm>
          <a:prstGeom prst="rect">
            <a:avLst/>
          </a:prstGeom>
        </p:spPr>
        <p:txBody>
          <a:bodyPr anchorCtr="0" anchor="t" bIns="45700" lIns="91425" spcFirstLastPara="1" rIns="91425" wrap="square" tIns="45700">
            <a:noAutofit/>
          </a:bodyPr>
          <a:lstStyle/>
          <a:p>
            <a:pPr indent="0" lvl="0" marL="0" rtl="0" algn="ctr">
              <a:spcBef>
                <a:spcPts val="1000"/>
              </a:spcBef>
              <a:spcAft>
                <a:spcPts val="0"/>
              </a:spcAft>
              <a:buNone/>
            </a:pPr>
            <a:r>
              <a:rPr lang="en-GB" sz="2700">
                <a:solidFill>
                  <a:schemeClr val="lt1"/>
                </a:solidFill>
              </a:rPr>
              <a:t>Highlighting the importance of the oceans and polar regions, and working towards building a resilient and comprehensive ocean observing system through enhanced international cooperation, harmonised approaches and improved access to data.</a:t>
            </a:r>
            <a:endParaRPr sz="2700">
              <a:solidFill>
                <a:schemeClr val="lt1"/>
              </a:solidFill>
            </a:endParaRPr>
          </a:p>
        </p:txBody>
      </p:sp>
      <p:sp>
        <p:nvSpPr>
          <p:cNvPr id="754" name="Google Shape;754;p65"/>
          <p:cNvSpPr txBox="1"/>
          <p:nvPr>
            <p:ph type="title"/>
          </p:nvPr>
        </p:nvSpPr>
        <p:spPr>
          <a:xfrm>
            <a:off x="176048" y="175939"/>
            <a:ext cx="9387000" cy="779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GB"/>
              <a:t>Focus Activity #2: True Blue </a:t>
            </a:r>
            <a:endParaRPr/>
          </a:p>
        </p:txBody>
      </p:sp>
      <p:pic>
        <p:nvPicPr>
          <p:cNvPr id="755" name="Google Shape;755;p65" title="Earth_from_Space_Svalbard_Archipelago.jpg"/>
          <p:cNvPicPr preferRelativeResize="0"/>
          <p:nvPr/>
        </p:nvPicPr>
        <p:blipFill rotWithShape="1">
          <a:blip r:embed="rId3">
            <a:alphaModFix/>
          </a:blip>
          <a:srcRect b="0" l="20477" r="30595" t="0"/>
          <a:stretch/>
        </p:blipFill>
        <p:spPr>
          <a:xfrm>
            <a:off x="8962400" y="0"/>
            <a:ext cx="3229599" cy="6600602"/>
          </a:xfrm>
          <a:prstGeom prst="rect">
            <a:avLst/>
          </a:prstGeom>
          <a:noFill/>
          <a:ln>
            <a:noFill/>
          </a:ln>
        </p:spPr>
      </p:pic>
      <p:sp>
        <p:nvSpPr>
          <p:cNvPr id="756" name="Google Shape;756;p65"/>
          <p:cNvSpPr txBox="1"/>
          <p:nvPr/>
        </p:nvSpPr>
        <p:spPr>
          <a:xfrm>
            <a:off x="8962450" y="6246600"/>
            <a:ext cx="3229500" cy="354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100">
                <a:solidFill>
                  <a:schemeClr val="lt1"/>
                </a:solidFill>
                <a:latin typeface="Montserrat"/>
                <a:ea typeface="Montserrat"/>
                <a:cs typeface="Montserrat"/>
                <a:sym typeface="Montserrat"/>
              </a:rPr>
              <a:t>Image: Copernicus Sentinel-2</a:t>
            </a:r>
            <a:endParaRPr sz="1100">
              <a:solidFill>
                <a:schemeClr val="lt1"/>
              </a:solidFill>
              <a:latin typeface="Montserrat"/>
              <a:ea typeface="Montserrat"/>
              <a:cs typeface="Montserrat"/>
              <a:sym typeface="Montserrat"/>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0" name="Shape 760"/>
        <p:cNvGrpSpPr/>
        <p:nvPr/>
      </p:nvGrpSpPr>
      <p:grpSpPr>
        <a:xfrm>
          <a:off x="0" y="0"/>
          <a:ext cx="0" cy="0"/>
          <a:chOff x="0" y="0"/>
          <a:chExt cx="0" cy="0"/>
        </a:xfrm>
      </p:grpSpPr>
      <p:pic>
        <p:nvPicPr>
          <p:cNvPr id="761" name="Google Shape;761;p66"/>
          <p:cNvPicPr preferRelativeResize="0"/>
          <p:nvPr/>
        </p:nvPicPr>
        <p:blipFill>
          <a:blip r:embed="rId3">
            <a:alphaModFix/>
          </a:blip>
          <a:stretch>
            <a:fillRect/>
          </a:stretch>
        </p:blipFill>
        <p:spPr>
          <a:xfrm>
            <a:off x="6647954" y="1036979"/>
            <a:ext cx="5544050" cy="5544050"/>
          </a:xfrm>
          <a:prstGeom prst="rect">
            <a:avLst/>
          </a:prstGeom>
          <a:noFill/>
          <a:ln>
            <a:noFill/>
          </a:ln>
        </p:spPr>
      </p:pic>
      <p:sp>
        <p:nvSpPr>
          <p:cNvPr id="762" name="Google Shape;762;p66"/>
          <p:cNvSpPr txBox="1"/>
          <p:nvPr>
            <p:ph idx="1" type="body"/>
          </p:nvPr>
        </p:nvSpPr>
        <p:spPr>
          <a:xfrm>
            <a:off x="176050" y="1126300"/>
            <a:ext cx="6471900" cy="4841400"/>
          </a:xfrm>
          <a:prstGeom prst="rect">
            <a:avLst/>
          </a:prstGeom>
        </p:spPr>
        <p:txBody>
          <a:bodyPr anchorCtr="0" anchor="t" bIns="45700" lIns="91425" spcFirstLastPara="1" rIns="91425" wrap="square" tIns="45700">
            <a:noAutofit/>
          </a:bodyPr>
          <a:lstStyle/>
          <a:p>
            <a:pPr indent="-361950" lvl="0" marL="457200" rtl="0" algn="l">
              <a:spcBef>
                <a:spcPts val="1000"/>
              </a:spcBef>
              <a:spcAft>
                <a:spcPts val="0"/>
              </a:spcAft>
              <a:buClr>
                <a:srgbClr val="000000"/>
              </a:buClr>
              <a:buSzPts val="2100"/>
              <a:buChar char="❖"/>
            </a:pPr>
            <a:r>
              <a:rPr lang="en-GB" sz="2100">
                <a:solidFill>
                  <a:srgbClr val="000000"/>
                </a:solidFill>
              </a:rPr>
              <a:t>Part of the EU’s OceanEye initiative</a:t>
            </a:r>
            <a:endParaRPr sz="2100">
              <a:solidFill>
                <a:srgbClr val="000000"/>
              </a:solidFill>
            </a:endParaRPr>
          </a:p>
          <a:p>
            <a:pPr indent="-361950" lvl="0" marL="457200" rtl="0" algn="l">
              <a:spcBef>
                <a:spcPts val="1000"/>
              </a:spcBef>
              <a:spcAft>
                <a:spcPts val="0"/>
              </a:spcAft>
              <a:buClr>
                <a:srgbClr val="000000"/>
              </a:buClr>
              <a:buSzPts val="2100"/>
              <a:buChar char="❖"/>
            </a:pPr>
            <a:r>
              <a:rPr lang="en-GB" sz="2100">
                <a:solidFill>
                  <a:srgbClr val="000000"/>
                </a:solidFill>
              </a:rPr>
              <a:t>Supports the Global Ocean Observing System (GOOS)</a:t>
            </a:r>
            <a:endParaRPr sz="2100">
              <a:solidFill>
                <a:srgbClr val="000000"/>
              </a:solidFill>
            </a:endParaRPr>
          </a:p>
          <a:p>
            <a:pPr indent="-361950" lvl="0" marL="457200" rtl="0" algn="l">
              <a:spcBef>
                <a:spcPts val="1000"/>
              </a:spcBef>
              <a:spcAft>
                <a:spcPts val="0"/>
              </a:spcAft>
              <a:buClr>
                <a:srgbClr val="000000"/>
              </a:buClr>
              <a:buSzPts val="2100"/>
              <a:buChar char="❖"/>
            </a:pPr>
            <a:r>
              <a:rPr lang="en-GB" sz="2100">
                <a:solidFill>
                  <a:srgbClr val="000000"/>
                </a:solidFill>
              </a:rPr>
              <a:t>Objectives:</a:t>
            </a:r>
            <a:endParaRPr sz="2100">
              <a:solidFill>
                <a:srgbClr val="000000"/>
              </a:solidFill>
            </a:endParaRPr>
          </a:p>
          <a:p>
            <a:pPr indent="-361950" lvl="1" marL="899999" rtl="0" algn="l">
              <a:spcBef>
                <a:spcPts val="1000"/>
              </a:spcBef>
              <a:spcAft>
                <a:spcPts val="0"/>
              </a:spcAft>
              <a:buClr>
                <a:srgbClr val="000000"/>
              </a:buClr>
              <a:buSzPts val="2100"/>
              <a:buChar char="➢"/>
            </a:pPr>
            <a:r>
              <a:rPr lang="en-GB" sz="2100">
                <a:solidFill>
                  <a:srgbClr val="000000"/>
                </a:solidFill>
              </a:rPr>
              <a:t>build long-term resilience for ocean observing and its global coordination</a:t>
            </a:r>
            <a:endParaRPr sz="2100">
              <a:solidFill>
                <a:srgbClr val="000000"/>
              </a:solidFill>
            </a:endParaRPr>
          </a:p>
          <a:p>
            <a:pPr indent="-361950" lvl="1" marL="899999" rtl="0" algn="l">
              <a:spcBef>
                <a:spcPts val="1000"/>
              </a:spcBef>
              <a:spcAft>
                <a:spcPts val="0"/>
              </a:spcAft>
              <a:buClr>
                <a:srgbClr val="000000"/>
              </a:buClr>
              <a:buSzPts val="2100"/>
              <a:buChar char="➢"/>
            </a:pPr>
            <a:r>
              <a:rPr lang="en-GB" sz="2100">
                <a:solidFill>
                  <a:srgbClr val="000000"/>
                </a:solidFill>
              </a:rPr>
              <a:t>address critical gaps in under-monitored regions in the Southern Hemisphere, the Arctic, deep sea, and coastal areas.</a:t>
            </a:r>
            <a:endParaRPr sz="2100">
              <a:solidFill>
                <a:srgbClr val="000000"/>
              </a:solidFill>
            </a:endParaRPr>
          </a:p>
        </p:txBody>
      </p:sp>
      <p:sp>
        <p:nvSpPr>
          <p:cNvPr id="763" name="Google Shape;763;p66"/>
          <p:cNvSpPr txBox="1"/>
          <p:nvPr>
            <p:ph type="title"/>
          </p:nvPr>
        </p:nvSpPr>
        <p:spPr>
          <a:xfrm>
            <a:off x="176050" y="175950"/>
            <a:ext cx="11765100" cy="779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GB"/>
              <a:t>Ocean-Eye International Alliance</a:t>
            </a:r>
            <a:endParaRPr/>
          </a:p>
        </p:txBody>
      </p:sp>
      <p:pic>
        <p:nvPicPr>
          <p:cNvPr id="764" name="Google Shape;764;p66"/>
          <p:cNvPicPr preferRelativeResize="0"/>
          <p:nvPr/>
        </p:nvPicPr>
        <p:blipFill>
          <a:blip r:embed="rId4">
            <a:alphaModFix/>
          </a:blip>
          <a:stretch>
            <a:fillRect/>
          </a:stretch>
        </p:blipFill>
        <p:spPr>
          <a:xfrm>
            <a:off x="3639125" y="5494750"/>
            <a:ext cx="2943576" cy="1030625"/>
          </a:xfrm>
          <a:prstGeom prst="rect">
            <a:avLst/>
          </a:prstGeom>
          <a:noFill/>
          <a:ln>
            <a:noFill/>
          </a:ln>
        </p:spPr>
      </p:pic>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8" name="Shape 768"/>
        <p:cNvGrpSpPr/>
        <p:nvPr/>
      </p:nvGrpSpPr>
      <p:grpSpPr>
        <a:xfrm>
          <a:off x="0" y="0"/>
          <a:ext cx="0" cy="0"/>
          <a:chOff x="0" y="0"/>
          <a:chExt cx="0" cy="0"/>
        </a:xfrm>
      </p:grpSpPr>
      <p:sp>
        <p:nvSpPr>
          <p:cNvPr id="769" name="Google Shape;769;p67"/>
          <p:cNvSpPr/>
          <p:nvPr/>
        </p:nvSpPr>
        <p:spPr>
          <a:xfrm>
            <a:off x="8249075" y="1196325"/>
            <a:ext cx="3867300" cy="52860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70" name="Google Shape;770;p67"/>
          <p:cNvSpPr txBox="1"/>
          <p:nvPr>
            <p:ph idx="1" type="body"/>
          </p:nvPr>
        </p:nvSpPr>
        <p:spPr>
          <a:xfrm>
            <a:off x="304800" y="1620300"/>
            <a:ext cx="7361100" cy="4123500"/>
          </a:xfrm>
          <a:prstGeom prst="rect">
            <a:avLst/>
          </a:prstGeom>
        </p:spPr>
        <p:txBody>
          <a:bodyPr anchorCtr="0" anchor="t" bIns="45700" lIns="91425" spcFirstLastPara="1" rIns="91425" wrap="square" tIns="45700">
            <a:noAutofit/>
          </a:bodyPr>
          <a:lstStyle/>
          <a:p>
            <a:pPr indent="-374650" lvl="0" marL="450000" rtl="0" algn="l">
              <a:spcBef>
                <a:spcPts val="1000"/>
              </a:spcBef>
              <a:spcAft>
                <a:spcPts val="0"/>
              </a:spcAft>
              <a:buSzPts val="2300"/>
              <a:buChar char="❖"/>
            </a:pPr>
            <a:r>
              <a:rPr lang="en-GB" sz="2300"/>
              <a:t>Task Team on the Cryosphere and Polar Observation from Space (TT-CPOS)</a:t>
            </a:r>
            <a:endParaRPr sz="2300"/>
          </a:p>
          <a:p>
            <a:pPr indent="-349250" lvl="1" marL="1371600" rtl="0" algn="l">
              <a:spcBef>
                <a:spcPts val="1000"/>
              </a:spcBef>
              <a:spcAft>
                <a:spcPts val="0"/>
              </a:spcAft>
              <a:buSzPts val="1900"/>
              <a:buChar char="➢"/>
            </a:pPr>
            <a:r>
              <a:rPr lang="en-GB" sz="1900"/>
              <a:t>Evolution of the former Polar Space Task Group</a:t>
            </a:r>
            <a:endParaRPr sz="1900"/>
          </a:p>
          <a:p>
            <a:pPr indent="-374650" lvl="0" marL="450000" rtl="0" algn="l">
              <a:spcBef>
                <a:spcPts val="1000"/>
              </a:spcBef>
              <a:spcAft>
                <a:spcPts val="0"/>
              </a:spcAft>
              <a:buSzPts val="2300"/>
              <a:buChar char="❖"/>
            </a:pPr>
            <a:r>
              <a:rPr lang="en-GB" sz="2300"/>
              <a:t>Supporting Priority #1:</a:t>
            </a:r>
            <a:endParaRPr sz="2300"/>
          </a:p>
          <a:p>
            <a:pPr indent="0" lvl="0" marL="450000" rtl="0" algn="l">
              <a:spcBef>
                <a:spcPts val="1000"/>
              </a:spcBef>
              <a:spcAft>
                <a:spcPts val="0"/>
              </a:spcAft>
              <a:buNone/>
            </a:pPr>
            <a:r>
              <a:rPr b="1" lang="en-GB" sz="2300"/>
              <a:t>Coordination with space agencies on mission planning, acquisition &amp; product development</a:t>
            </a:r>
            <a:endParaRPr b="1" sz="2300"/>
          </a:p>
          <a:p>
            <a:pPr indent="0" lvl="0" marL="914400" rtl="0" algn="l">
              <a:spcBef>
                <a:spcPts val="1000"/>
              </a:spcBef>
              <a:spcAft>
                <a:spcPts val="0"/>
              </a:spcAft>
              <a:buNone/>
            </a:pPr>
            <a:r>
              <a:t/>
            </a:r>
            <a:endParaRPr sz="2300"/>
          </a:p>
        </p:txBody>
      </p:sp>
      <p:sp>
        <p:nvSpPr>
          <p:cNvPr id="771" name="Google Shape;771;p67"/>
          <p:cNvSpPr txBox="1"/>
          <p:nvPr>
            <p:ph type="title"/>
          </p:nvPr>
        </p:nvSpPr>
        <p:spPr>
          <a:xfrm>
            <a:off x="176048" y="175939"/>
            <a:ext cx="9387000" cy="779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GB"/>
              <a:t>Partner: WMO TT-CPOS</a:t>
            </a:r>
            <a:endParaRPr/>
          </a:p>
        </p:txBody>
      </p:sp>
      <p:sp>
        <p:nvSpPr>
          <p:cNvPr id="772" name="Google Shape;772;p67"/>
          <p:cNvSpPr txBox="1"/>
          <p:nvPr/>
        </p:nvSpPr>
        <p:spPr>
          <a:xfrm>
            <a:off x="8442850" y="1173900"/>
            <a:ext cx="3229500" cy="446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1700" u="sng">
                <a:solidFill>
                  <a:schemeClr val="dk1"/>
                </a:solidFill>
                <a:latin typeface="Montserrat"/>
                <a:ea typeface="Montserrat"/>
                <a:cs typeface="Montserrat"/>
                <a:sym typeface="Montserrat"/>
              </a:rPr>
              <a:t>TT-CPOS Priorities</a:t>
            </a:r>
            <a:endParaRPr b="1" sz="1700" u="sng">
              <a:solidFill>
                <a:schemeClr val="dk1"/>
              </a:solidFill>
              <a:latin typeface="Montserrat"/>
              <a:ea typeface="Montserrat"/>
              <a:cs typeface="Montserrat"/>
              <a:sym typeface="Montserrat"/>
            </a:endParaRPr>
          </a:p>
        </p:txBody>
      </p:sp>
      <p:pic>
        <p:nvPicPr>
          <p:cNvPr id="773" name="Google Shape;773;p67"/>
          <p:cNvPicPr preferRelativeResize="0"/>
          <p:nvPr/>
        </p:nvPicPr>
        <p:blipFill rotWithShape="1">
          <a:blip r:embed="rId3">
            <a:alphaModFix/>
          </a:blip>
          <a:srcRect b="2790" l="0" r="51456" t="27977"/>
          <a:stretch/>
        </p:blipFill>
        <p:spPr>
          <a:xfrm>
            <a:off x="8305875" y="1565300"/>
            <a:ext cx="3779174" cy="2383165"/>
          </a:xfrm>
          <a:prstGeom prst="rect">
            <a:avLst/>
          </a:prstGeom>
          <a:noFill/>
          <a:ln>
            <a:noFill/>
          </a:ln>
        </p:spPr>
      </p:pic>
      <p:pic>
        <p:nvPicPr>
          <p:cNvPr id="774" name="Google Shape;774;p67"/>
          <p:cNvPicPr preferRelativeResize="0"/>
          <p:nvPr/>
        </p:nvPicPr>
        <p:blipFill rotWithShape="1">
          <a:blip r:embed="rId3">
            <a:alphaModFix/>
          </a:blip>
          <a:srcRect b="0" l="48767" r="2689" t="27980"/>
          <a:stretch/>
        </p:blipFill>
        <p:spPr>
          <a:xfrm>
            <a:off x="8305875" y="3940984"/>
            <a:ext cx="3779174" cy="2479115"/>
          </a:xfrm>
          <a:prstGeom prst="rect">
            <a:avLst/>
          </a:prstGeom>
          <a:noFill/>
          <a:ln>
            <a:noFill/>
          </a:ln>
        </p:spPr>
      </p:pic>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8" name="Shape 778"/>
        <p:cNvGrpSpPr/>
        <p:nvPr/>
      </p:nvGrpSpPr>
      <p:grpSpPr>
        <a:xfrm>
          <a:off x="0" y="0"/>
          <a:ext cx="0" cy="0"/>
          <a:chOff x="0" y="0"/>
          <a:chExt cx="0" cy="0"/>
        </a:xfrm>
      </p:grpSpPr>
      <p:sp>
        <p:nvSpPr>
          <p:cNvPr id="779" name="Google Shape;779;p68"/>
          <p:cNvSpPr txBox="1"/>
          <p:nvPr>
            <p:ph idx="1" type="body"/>
          </p:nvPr>
        </p:nvSpPr>
        <p:spPr>
          <a:xfrm>
            <a:off x="324225" y="1462300"/>
            <a:ext cx="7681800" cy="4629300"/>
          </a:xfrm>
          <a:prstGeom prst="rect">
            <a:avLst/>
          </a:prstGeom>
        </p:spPr>
        <p:txBody>
          <a:bodyPr anchorCtr="0" anchor="t" bIns="45700" lIns="91425" spcFirstLastPara="1" rIns="91425" wrap="square" tIns="45700">
            <a:noAutofit/>
          </a:bodyPr>
          <a:lstStyle/>
          <a:p>
            <a:pPr indent="-400050" lvl="0" marL="457200" rtl="0" algn="l">
              <a:spcBef>
                <a:spcPts val="1000"/>
              </a:spcBef>
              <a:spcAft>
                <a:spcPts val="0"/>
              </a:spcAft>
              <a:buSzPts val="2700"/>
              <a:buChar char="❖"/>
            </a:pPr>
            <a:r>
              <a:rPr lang="en-GB" sz="2700"/>
              <a:t>Aims to address urgent global challenges by advancing polar research</a:t>
            </a:r>
            <a:endParaRPr sz="2700"/>
          </a:p>
          <a:p>
            <a:pPr indent="-400050" lvl="0" marL="457200" rtl="0" algn="l">
              <a:spcBef>
                <a:spcPts val="1000"/>
              </a:spcBef>
              <a:spcAft>
                <a:spcPts val="0"/>
              </a:spcAft>
              <a:buSzPts val="2700"/>
              <a:buChar char="❖"/>
            </a:pPr>
            <a:r>
              <a:rPr lang="en-GB" sz="2700"/>
              <a:t>The IPY secretariat will be hosted in Tromsø, Norway</a:t>
            </a:r>
            <a:endParaRPr sz="2700"/>
          </a:p>
          <a:p>
            <a:pPr indent="-400050" lvl="0" marL="457200" rtl="0" algn="l">
              <a:spcBef>
                <a:spcPts val="1000"/>
              </a:spcBef>
              <a:spcAft>
                <a:spcPts val="0"/>
              </a:spcAft>
              <a:buSzPts val="2700"/>
              <a:buChar char="❖"/>
            </a:pPr>
            <a:r>
              <a:rPr lang="en-GB" sz="2700"/>
              <a:t>NOSA will promote the value of sustained space-based observations for the polar regions and facilitate early </a:t>
            </a:r>
            <a:r>
              <a:rPr lang="en-GB" sz="2700"/>
              <a:t>engagement</a:t>
            </a:r>
            <a:r>
              <a:rPr lang="en-GB" sz="2700"/>
              <a:t> between IPY and the global space agency community</a:t>
            </a:r>
            <a:endParaRPr sz="2700"/>
          </a:p>
        </p:txBody>
      </p:sp>
      <p:sp>
        <p:nvSpPr>
          <p:cNvPr id="780" name="Google Shape;780;p68"/>
          <p:cNvSpPr txBox="1"/>
          <p:nvPr>
            <p:ph type="title"/>
          </p:nvPr>
        </p:nvSpPr>
        <p:spPr>
          <a:xfrm>
            <a:off x="176050" y="175950"/>
            <a:ext cx="9598800" cy="779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GB" sz="4000"/>
              <a:t>5th International Polar Year(2032-33)</a:t>
            </a:r>
            <a:endParaRPr sz="4000"/>
          </a:p>
        </p:txBody>
      </p:sp>
      <p:sp>
        <p:nvSpPr>
          <p:cNvPr id="781" name="Google Shape;781;p68"/>
          <p:cNvSpPr txBox="1"/>
          <p:nvPr/>
        </p:nvSpPr>
        <p:spPr>
          <a:xfrm>
            <a:off x="8962450" y="6246600"/>
            <a:ext cx="3229500" cy="354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100">
                <a:solidFill>
                  <a:schemeClr val="lt1"/>
                </a:solidFill>
                <a:latin typeface="Montserrat"/>
                <a:ea typeface="Montserrat"/>
                <a:cs typeface="Montserrat"/>
                <a:sym typeface="Montserrat"/>
              </a:rPr>
              <a:t>Image: Copernicus Sentinel-2</a:t>
            </a:r>
            <a:endParaRPr sz="1100">
              <a:solidFill>
                <a:schemeClr val="lt1"/>
              </a:solidFill>
              <a:latin typeface="Montserrat"/>
              <a:ea typeface="Montserrat"/>
              <a:cs typeface="Montserrat"/>
              <a:sym typeface="Montserrat"/>
            </a:endParaRPr>
          </a:p>
        </p:txBody>
      </p:sp>
      <p:pic>
        <p:nvPicPr>
          <p:cNvPr id="782" name="Google Shape;782;p68"/>
          <p:cNvPicPr preferRelativeResize="0"/>
          <p:nvPr/>
        </p:nvPicPr>
        <p:blipFill>
          <a:blip r:embed="rId3">
            <a:alphaModFix/>
          </a:blip>
          <a:stretch>
            <a:fillRect/>
          </a:stretch>
        </p:blipFill>
        <p:spPr>
          <a:xfrm>
            <a:off x="9222562" y="1182050"/>
            <a:ext cx="1949524" cy="1949525"/>
          </a:xfrm>
          <a:prstGeom prst="rect">
            <a:avLst/>
          </a:prstGeom>
          <a:noFill/>
          <a:ln>
            <a:noFill/>
          </a:ln>
        </p:spPr>
      </p:pic>
      <p:sp>
        <p:nvSpPr>
          <p:cNvPr id="783" name="Google Shape;783;p68"/>
          <p:cNvSpPr txBox="1"/>
          <p:nvPr/>
        </p:nvSpPr>
        <p:spPr>
          <a:xfrm>
            <a:off x="8370000" y="5919775"/>
            <a:ext cx="37506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200">
                <a:solidFill>
                  <a:schemeClr val="dk1"/>
                </a:solidFill>
              </a:rPr>
              <a:t>Credit:</a:t>
            </a:r>
            <a:r>
              <a:rPr lang="en-GB" sz="1200">
                <a:solidFill>
                  <a:schemeClr val="dk1"/>
                </a:solidFill>
              </a:rPr>
              <a:t> Trine Lise Sviggum Helgerud, </a:t>
            </a:r>
            <a:endParaRPr sz="1200">
              <a:solidFill>
                <a:schemeClr val="dk1"/>
              </a:solidFill>
            </a:endParaRPr>
          </a:p>
          <a:p>
            <a:pPr indent="0" lvl="0" marL="0" rtl="0" algn="l">
              <a:spcBef>
                <a:spcPts val="0"/>
              </a:spcBef>
              <a:spcAft>
                <a:spcPts val="0"/>
              </a:spcAft>
              <a:buNone/>
            </a:pPr>
            <a:r>
              <a:rPr lang="en-GB" sz="1200">
                <a:solidFill>
                  <a:schemeClr val="dk1"/>
                </a:solidFill>
              </a:rPr>
              <a:t>Norwegian Polar Institute</a:t>
            </a:r>
            <a:endParaRPr/>
          </a:p>
        </p:txBody>
      </p:sp>
      <p:pic>
        <p:nvPicPr>
          <p:cNvPr id="784" name="Google Shape;784;p68" title="NP091251.jpg"/>
          <p:cNvPicPr preferRelativeResize="0"/>
          <p:nvPr/>
        </p:nvPicPr>
        <p:blipFill>
          <a:blip r:embed="rId4">
            <a:alphaModFix/>
          </a:blip>
          <a:stretch>
            <a:fillRect/>
          </a:stretch>
        </p:blipFill>
        <p:spPr>
          <a:xfrm>
            <a:off x="8274000" y="3358575"/>
            <a:ext cx="3846651" cy="2561200"/>
          </a:xfrm>
          <a:prstGeom prst="rect">
            <a:avLst/>
          </a:prstGeom>
          <a:noFill/>
          <a:ln>
            <a:noFill/>
          </a:ln>
        </p:spPr>
      </p:pic>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8" name="Shape 788"/>
        <p:cNvGrpSpPr/>
        <p:nvPr/>
      </p:nvGrpSpPr>
      <p:grpSpPr>
        <a:xfrm>
          <a:off x="0" y="0"/>
          <a:ext cx="0" cy="0"/>
          <a:chOff x="0" y="0"/>
          <a:chExt cx="0" cy="0"/>
        </a:xfrm>
      </p:grpSpPr>
      <p:sp>
        <p:nvSpPr>
          <p:cNvPr id="789" name="Google Shape;789;p69"/>
          <p:cNvSpPr txBox="1"/>
          <p:nvPr>
            <p:ph idx="1" type="body"/>
          </p:nvPr>
        </p:nvSpPr>
        <p:spPr>
          <a:xfrm>
            <a:off x="324225" y="1558525"/>
            <a:ext cx="9464100" cy="2781600"/>
          </a:xfrm>
          <a:prstGeom prst="rect">
            <a:avLst/>
          </a:prstGeom>
        </p:spPr>
        <p:txBody>
          <a:bodyPr anchorCtr="0" anchor="t" bIns="45700" lIns="91425" spcFirstLastPara="1" rIns="91425" wrap="square" tIns="45700">
            <a:noAutofit/>
          </a:bodyPr>
          <a:lstStyle/>
          <a:p>
            <a:pPr indent="-406400" lvl="0" marL="457200" rtl="0" algn="l">
              <a:spcBef>
                <a:spcPts val="1000"/>
              </a:spcBef>
              <a:spcAft>
                <a:spcPts val="0"/>
              </a:spcAft>
              <a:buSzPts val="2800"/>
              <a:buChar char="❖"/>
            </a:pPr>
            <a:r>
              <a:rPr lang="en-GB"/>
              <a:t>E</a:t>
            </a:r>
            <a:r>
              <a:rPr lang="en-GB"/>
              <a:t>nhance in situ and ground-based observation networks in polar regions</a:t>
            </a:r>
            <a:endParaRPr/>
          </a:p>
          <a:p>
            <a:pPr indent="-381000" lvl="1" marL="914400" rtl="0" algn="l">
              <a:spcBef>
                <a:spcPts val="0"/>
              </a:spcBef>
              <a:spcAft>
                <a:spcPts val="0"/>
              </a:spcAft>
              <a:buSzPts val="2400"/>
              <a:buChar char="▪"/>
            </a:pPr>
            <a:r>
              <a:rPr lang="en-GB"/>
              <a:t>Reinforcing the trustworthiness and accuracy of satellite measurements</a:t>
            </a:r>
            <a:endParaRPr/>
          </a:p>
        </p:txBody>
      </p:sp>
      <p:sp>
        <p:nvSpPr>
          <p:cNvPr id="790" name="Google Shape;790;p69"/>
          <p:cNvSpPr txBox="1"/>
          <p:nvPr>
            <p:ph type="title"/>
          </p:nvPr>
        </p:nvSpPr>
        <p:spPr>
          <a:xfrm>
            <a:off x="176048" y="175939"/>
            <a:ext cx="9387000" cy="779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GB"/>
              <a:t>Polar Cal/Val Supersites</a:t>
            </a:r>
            <a:endParaRPr/>
          </a:p>
        </p:txBody>
      </p:sp>
      <p:pic>
        <p:nvPicPr>
          <p:cNvPr id="791" name="Google Shape;791;p69" title="PXL_20260325_101047783.jpg"/>
          <p:cNvPicPr preferRelativeResize="0"/>
          <p:nvPr/>
        </p:nvPicPr>
        <p:blipFill>
          <a:blip r:embed="rId3">
            <a:alphaModFix/>
          </a:blip>
          <a:stretch>
            <a:fillRect/>
          </a:stretch>
        </p:blipFill>
        <p:spPr>
          <a:xfrm>
            <a:off x="5499425" y="3614050"/>
            <a:ext cx="6507525" cy="2735838"/>
          </a:xfrm>
          <a:prstGeom prst="rect">
            <a:avLst/>
          </a:prstGeom>
          <a:noFill/>
          <a:ln>
            <a:noFill/>
          </a:ln>
        </p:spPr>
      </p:pic>
      <p:sp>
        <p:nvSpPr>
          <p:cNvPr id="792" name="Google Shape;792;p69"/>
          <p:cNvSpPr txBox="1"/>
          <p:nvPr>
            <p:ph idx="1" type="body"/>
          </p:nvPr>
        </p:nvSpPr>
        <p:spPr>
          <a:xfrm>
            <a:off x="324225" y="3860625"/>
            <a:ext cx="5390700" cy="1657200"/>
          </a:xfrm>
          <a:prstGeom prst="rect">
            <a:avLst/>
          </a:prstGeom>
        </p:spPr>
        <p:txBody>
          <a:bodyPr anchorCtr="0" anchor="t" bIns="45700" lIns="91425" spcFirstLastPara="1" rIns="91425" wrap="square" tIns="45700">
            <a:noAutofit/>
          </a:bodyPr>
          <a:lstStyle/>
          <a:p>
            <a:pPr indent="-406400" lvl="0" marL="457200" rtl="0" algn="l">
              <a:spcBef>
                <a:spcPts val="1000"/>
              </a:spcBef>
              <a:spcAft>
                <a:spcPts val="0"/>
              </a:spcAft>
              <a:buSzPts val="2800"/>
              <a:buChar char="❖"/>
            </a:pPr>
            <a:r>
              <a:rPr lang="en-GB"/>
              <a:t>Work with WGCV to define Cal/Val supersites in polar areas</a:t>
            </a:r>
            <a:endParaRPr/>
          </a:p>
        </p:txBody>
      </p:sp>
      <p:sp>
        <p:nvSpPr>
          <p:cNvPr id="793" name="Google Shape;793;p69"/>
          <p:cNvSpPr txBox="1"/>
          <p:nvPr/>
        </p:nvSpPr>
        <p:spPr>
          <a:xfrm>
            <a:off x="9788450" y="6018875"/>
            <a:ext cx="22185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200">
                <a:solidFill>
                  <a:schemeClr val="dk1"/>
                </a:solidFill>
              </a:rPr>
              <a:t>Credit: Eero Rinne, UNIS.</a:t>
            </a:r>
            <a:endParaRPr/>
          </a:p>
        </p:txBody>
      </p:sp>
      <p:sp>
        <p:nvSpPr>
          <p:cNvPr id="794" name="Google Shape;794;p69"/>
          <p:cNvSpPr txBox="1"/>
          <p:nvPr/>
        </p:nvSpPr>
        <p:spPr>
          <a:xfrm>
            <a:off x="10761300" y="3244350"/>
            <a:ext cx="14307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700">
                <a:solidFill>
                  <a:schemeClr val="dk1"/>
                </a:solidFill>
              </a:rPr>
              <a:t>Credit: Brigitte Lefevire, EC </a:t>
            </a:r>
            <a:r>
              <a:rPr lang="en-GB" sz="1200">
                <a:solidFill>
                  <a:schemeClr val="dk1"/>
                </a:solidFill>
              </a:rPr>
              <a:t> </a:t>
            </a:r>
            <a:endParaRPr/>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8" name="Shape 798"/>
        <p:cNvGrpSpPr/>
        <p:nvPr/>
      </p:nvGrpSpPr>
      <p:grpSpPr>
        <a:xfrm>
          <a:off x="0" y="0"/>
          <a:ext cx="0" cy="0"/>
          <a:chOff x="0" y="0"/>
          <a:chExt cx="0" cy="0"/>
        </a:xfrm>
      </p:grpSpPr>
      <p:sp>
        <p:nvSpPr>
          <p:cNvPr id="799" name="Google Shape;799;p70"/>
          <p:cNvSpPr txBox="1"/>
          <p:nvPr>
            <p:ph idx="1" type="body"/>
          </p:nvPr>
        </p:nvSpPr>
        <p:spPr>
          <a:xfrm>
            <a:off x="324233" y="1558533"/>
            <a:ext cx="11495400" cy="4662900"/>
          </a:xfrm>
          <a:prstGeom prst="rect">
            <a:avLst/>
          </a:prstGeom>
        </p:spPr>
        <p:txBody>
          <a:bodyPr anchorCtr="0" anchor="t" bIns="45700" lIns="91425" spcFirstLastPara="1" rIns="91425" wrap="square" tIns="45700">
            <a:noAutofit/>
          </a:bodyPr>
          <a:lstStyle/>
          <a:p>
            <a:pPr indent="-406400" lvl="0" marL="457200" rtl="0" algn="l">
              <a:spcBef>
                <a:spcPts val="1000"/>
              </a:spcBef>
              <a:spcAft>
                <a:spcPts val="0"/>
              </a:spcAft>
              <a:buSzPts val="2800"/>
              <a:buChar char="❖"/>
            </a:pPr>
            <a:r>
              <a:rPr lang="en-GB"/>
              <a:t>Are there ongoing/upcoming activities within CEOS which align with this theme?</a:t>
            </a:r>
            <a:endParaRPr/>
          </a:p>
          <a:p>
            <a:pPr indent="-406400" lvl="0" marL="457200" rtl="0" algn="l">
              <a:spcBef>
                <a:spcPts val="1000"/>
              </a:spcBef>
              <a:spcAft>
                <a:spcPts val="0"/>
              </a:spcAft>
              <a:buSzPts val="2800"/>
              <a:buChar char="❖"/>
            </a:pPr>
            <a:r>
              <a:rPr lang="en-GB"/>
              <a:t>Welcome interest in </a:t>
            </a:r>
            <a:r>
              <a:rPr lang="en-GB"/>
              <a:t>collaborating with the 2027 CEOS Chair Team to work on these activities</a:t>
            </a:r>
            <a:endParaRPr/>
          </a:p>
        </p:txBody>
      </p:sp>
      <p:sp>
        <p:nvSpPr>
          <p:cNvPr id="800" name="Google Shape;800;p70"/>
          <p:cNvSpPr txBox="1"/>
          <p:nvPr>
            <p:ph type="title"/>
          </p:nvPr>
        </p:nvSpPr>
        <p:spPr>
          <a:xfrm>
            <a:off x="176048" y="175939"/>
            <a:ext cx="9387000" cy="779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GB"/>
              <a:t>Discussion</a:t>
            </a:r>
            <a:endParaRPr/>
          </a:p>
        </p:txBody>
      </p:sp>
    </p:spTree>
  </p:cSld>
  <p:clrMapOvr>
    <a:masterClrMapping/>
  </p:clrMapOvr>
</p:sld>
</file>

<file path=ppt/theme/theme1.xml><?xml version="1.0" encoding="utf-8"?>
<a:theme xmlns:a="http://schemas.openxmlformats.org/drawingml/2006/main" xmlns:r="http://schemas.openxmlformats.org/officeDocument/2006/relationships" name="ceos">
  <a:themeElements>
    <a:clrScheme name="Custom 2">
      <a:dk1>
        <a:srgbClr val="000000"/>
      </a:dk1>
      <a:lt1>
        <a:srgbClr val="FFFFFF"/>
      </a:lt1>
      <a:dk2>
        <a:srgbClr val="44546A"/>
      </a:dk2>
      <a:lt2>
        <a:srgbClr val="E7E6E6"/>
      </a:lt2>
      <a:accent1>
        <a:srgbClr val="33445F"/>
      </a:accent1>
      <a:accent2>
        <a:srgbClr val="A3CB34"/>
      </a:accent2>
      <a:accent3>
        <a:srgbClr val="C1666B"/>
      </a:accent3>
      <a:accent4>
        <a:srgbClr val="DDDDDD"/>
      </a:accent4>
      <a:accent5>
        <a:srgbClr val="7BC0D7"/>
      </a:accent5>
      <a:accent6>
        <a:srgbClr val="D1462F"/>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ceos">
  <a:themeElements>
    <a:clrScheme name="Custom 2">
      <a:dk1>
        <a:srgbClr val="000000"/>
      </a:dk1>
      <a:lt1>
        <a:srgbClr val="FFFFFF"/>
      </a:lt1>
      <a:dk2>
        <a:srgbClr val="44546A"/>
      </a:dk2>
      <a:lt2>
        <a:srgbClr val="E7E6E6"/>
      </a:lt2>
      <a:accent1>
        <a:srgbClr val="33445F"/>
      </a:accent1>
      <a:accent2>
        <a:srgbClr val="A3CB34"/>
      </a:accent2>
      <a:accent3>
        <a:srgbClr val="C1666B"/>
      </a:accent3>
      <a:accent4>
        <a:srgbClr val="DDDDDD"/>
      </a:accent4>
      <a:accent5>
        <a:srgbClr val="7BC0D7"/>
      </a:accent5>
      <a:accent6>
        <a:srgbClr val="D1462F"/>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