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y="5143500" cx="9144000"/>
  <p:notesSz cx="6858000" cy="9144000"/>
  <p:embeddedFontLst>
    <p:embeddedFont>
      <p:font typeface="Barlow SemiBold"/>
      <p:regular r:id="rId32"/>
      <p:bold r:id="rId33"/>
      <p:italic r:id="rId34"/>
      <p:boldItalic r:id="rId35"/>
    </p:embeddedFont>
    <p:embeddedFont>
      <p:font typeface="Barlow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1FD5641-EAF4-40CA-9C5C-A1013DAE4CE1}">
  <a:tblStyle styleId="{C1FD5641-EAF4-40CA-9C5C-A1013DAE4CE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9C3E2768-8CB2-4866-A2B3-ED1BEDF7650E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font" Target="fonts/BarlowSemiBold-bold.fntdata"/><Relationship Id="rId10" Type="http://schemas.openxmlformats.org/officeDocument/2006/relationships/slide" Target="slides/slide3.xml"/><Relationship Id="rId32" Type="http://schemas.openxmlformats.org/officeDocument/2006/relationships/font" Target="fonts/BarlowSemiBold-regular.fntdata"/><Relationship Id="rId13" Type="http://schemas.openxmlformats.org/officeDocument/2006/relationships/slide" Target="slides/slide6.xml"/><Relationship Id="rId35" Type="http://schemas.openxmlformats.org/officeDocument/2006/relationships/font" Target="fonts/BarlowSemiBold-boldItalic.fntdata"/><Relationship Id="rId12" Type="http://schemas.openxmlformats.org/officeDocument/2006/relationships/slide" Target="slides/slide5.xml"/><Relationship Id="rId34" Type="http://schemas.openxmlformats.org/officeDocument/2006/relationships/font" Target="fonts/BarlowSemiBold-italic.fntdata"/><Relationship Id="rId15" Type="http://schemas.openxmlformats.org/officeDocument/2006/relationships/slide" Target="slides/slide8.xml"/><Relationship Id="rId37" Type="http://schemas.openxmlformats.org/officeDocument/2006/relationships/font" Target="fonts/Barlow-bold.fntdata"/><Relationship Id="rId14" Type="http://schemas.openxmlformats.org/officeDocument/2006/relationships/slide" Target="slides/slide7.xml"/><Relationship Id="rId36" Type="http://schemas.openxmlformats.org/officeDocument/2006/relationships/font" Target="fonts/Barlow-regular.fntdata"/><Relationship Id="rId17" Type="http://schemas.openxmlformats.org/officeDocument/2006/relationships/slide" Target="slides/slide10.xml"/><Relationship Id="rId39" Type="http://schemas.openxmlformats.org/officeDocument/2006/relationships/font" Target="fonts/Barlow-boldItalic.fntdata"/><Relationship Id="rId16" Type="http://schemas.openxmlformats.org/officeDocument/2006/relationships/slide" Target="slides/slide9.xml"/><Relationship Id="rId38" Type="http://schemas.openxmlformats.org/officeDocument/2006/relationships/font" Target="fonts/Barlow-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5aa518a1a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5aa518a1a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d44777f378_0_5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d44777f378_0_5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facf5cdf75_0_6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facf5cdf75_0_6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facf5cdf75_0_6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facf5cdf75_0_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facf5cdf75_0_5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facf5cdf75_0_5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facf5cdf75_0_5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facf5cdf75_0_5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fafa43ef85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fafa43ef85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facf5cdf75_0_5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facf5cdf75_0_5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facf5cdf75_0_5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facf5cdf75_0_5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fa6745f631_3_5:notes"/>
          <p:cNvSpPr/>
          <p:nvPr>
            <p:ph idx="2" type="sldImg"/>
          </p:nvPr>
        </p:nvSpPr>
        <p:spPr>
          <a:xfrm>
            <a:off x="254000" y="342900"/>
            <a:ext cx="4064100" cy="17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2" name="Google Shape;202;g3fa6745f631_3_5:notes"/>
          <p:cNvSpPr txBox="1"/>
          <p:nvPr>
            <p:ph idx="1" type="body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"NASA's Earth Science Data Systems program — the team behind Earthdata and the DAAC network — is executing an AI strategy called Earth Data Intelligence.</a:t>
            </a:r>
            <a:endParaRPr sz="9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organizing idea: AI as interface amplifier, getting Earth science data to science faster.</a:t>
            </a:r>
            <a:endParaRPr sz="9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strategy has four pillars: AI-assisted production pipelines, scalable AI-ready infrastructure, intelligent access and discovery, and reproducible analysis workflows.</a:t>
            </a:r>
            <a:endParaRPr sz="9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Running underneath all four are two cross-cutting capabilities: governance and standards, ensuring outputs meet scientific and policy requirements, and operational intelligence, giving the data systems real-time awareness of their own health and performance.</a:t>
            </a:r>
            <a:endParaRPr sz="9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Together, these position NASA's Earth science data infrastructure to meet the demands of the foundation model era."</a:t>
            </a:r>
            <a:endParaRPr sz="9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g3fa6745f631_3_5:notes"/>
          <p:cNvSpPr txBox="1"/>
          <p:nvPr>
            <p:ph idx="12" type="sldNum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fa6745f631_3_27:notes"/>
          <p:cNvSpPr/>
          <p:nvPr>
            <p:ph idx="2" type="sldImg"/>
          </p:nvPr>
        </p:nvSpPr>
        <p:spPr>
          <a:xfrm>
            <a:off x="0" y="0"/>
            <a:ext cx="1500000" cy="15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3" name="Google Shape;213;g3fa6745f631_3_27:notes"/>
          <p:cNvSpPr txBox="1"/>
          <p:nvPr>
            <p:ph idx="1" type="body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g3fa6745f631_3_27:notes"/>
          <p:cNvSpPr txBox="1"/>
          <p:nvPr>
            <p:ph idx="12" type="sldNum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fa6745f631_3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fa6745f631_3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facf5cdf75_0_5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facf5cdf75_0_5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facf5cdf75_0_5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facf5cdf75_0_5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fafa43ef85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fafa43ef85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facf5cdf75_0_5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facf5cdf75_0_5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facf5cdf75_0_5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facf5cdf75_0_5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fafa43ef85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fafa43ef85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fafa43ef85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fafa43ef85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facf5cdf75_0_6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facf5cdf75_0_6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facf5cdf75_0_6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3facf5cdf75_0_6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facf5cdf75_0_6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facf5cdf75_0_6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facf5cdf75_0_6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facf5cdf75_0_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fafa43ef85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fafa43ef85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6.jpg"/><Relationship Id="rId4" Type="http://schemas.openxmlformats.org/officeDocument/2006/relationships/image" Target="../media/image10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0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9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7.png"/><Relationship Id="rId4" Type="http://schemas.openxmlformats.org/officeDocument/2006/relationships/image" Target="../media/image19.png"/><Relationship Id="rId5" Type="http://schemas.openxmlformats.org/officeDocument/2006/relationships/image" Target="../media/image14.png"/><Relationship Id="rId6" Type="http://schemas.openxmlformats.org/officeDocument/2006/relationships/image" Target="../media/image13.png"/><Relationship Id="rId7" Type="http://schemas.openxmlformats.org/officeDocument/2006/relationships/image" Target="../media/image18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21455B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0" y="744575"/>
            <a:ext cx="46962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Barlow"/>
              <a:buNone/>
              <a:defRPr sz="52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45729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7578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3" name="Google Shape;13;p2"/>
          <p:cNvCxnSpPr/>
          <p:nvPr/>
        </p:nvCxnSpPr>
        <p:spPr>
          <a:xfrm>
            <a:off x="172950" y="4757875"/>
            <a:ext cx="8798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ot"/>
            <a:round/>
            <a:headEnd len="med" w="med" type="none"/>
            <a:tailEnd len="med" w="med" type="none"/>
          </a:ln>
        </p:spPr>
      </p:cxnSp>
      <p:pic>
        <p:nvPicPr>
          <p:cNvPr id="14" name="Google Shape;14;p2" title="CEOS_ARD_Logo_white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747075" y="990600"/>
            <a:ext cx="3939725" cy="3157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4698" y="196600"/>
            <a:ext cx="2502723" cy="57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66325" y="196825"/>
            <a:ext cx="5463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18" name="Google Shape;18;p3"/>
          <p:cNvCxnSpPr/>
          <p:nvPr/>
        </p:nvCxnSpPr>
        <p:spPr>
          <a:xfrm>
            <a:off x="172950" y="4757875"/>
            <a:ext cx="8798100" cy="0"/>
          </a:xfrm>
          <a:prstGeom prst="straightConnector1">
            <a:avLst/>
          </a:prstGeom>
          <a:noFill/>
          <a:ln cap="flat" cmpd="sng" w="9525">
            <a:solidFill>
              <a:srgbClr val="21455B"/>
            </a:solidFill>
            <a:prstDash val="dot"/>
            <a:round/>
            <a:headEnd len="med" w="med" type="none"/>
            <a:tailEnd len="med" w="med" type="none"/>
          </a:ln>
        </p:spPr>
      </p:cxnSp>
      <p:pic>
        <p:nvPicPr>
          <p:cNvPr id="19" name="Google Shape;19;p3" title="CEOS_ARD_Logo_blue_corrected.png"/>
          <p:cNvPicPr preferRelativeResize="0"/>
          <p:nvPr/>
        </p:nvPicPr>
        <p:blipFill rotWithShape="1">
          <a:blip r:embed="rId2">
            <a:alphaModFix/>
          </a:blip>
          <a:srcRect b="229" l="0" r="0" t="239"/>
          <a:stretch/>
        </p:blipFill>
        <p:spPr>
          <a:xfrm>
            <a:off x="8173950" y="138054"/>
            <a:ext cx="861200" cy="69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3" title="CARD4L-SAR_Background-ALOS2.jpg"/>
          <p:cNvPicPr preferRelativeResize="0"/>
          <p:nvPr/>
        </p:nvPicPr>
        <p:blipFill rotWithShape="1">
          <a:blip r:embed="rId3">
            <a:alphaModFix/>
          </a:blip>
          <a:srcRect b="2915" l="5347" r="518" t="866"/>
          <a:stretch/>
        </p:blipFill>
        <p:spPr>
          <a:xfrm flipH="1">
            <a:off x="-4391025" y="-45225"/>
            <a:ext cx="5222700" cy="5004600"/>
          </a:xfrm>
          <a:prstGeom prst="donut">
            <a:avLst>
              <a:gd fmla="val 10848" name="adj"/>
            </a:avLst>
          </a:prstGeom>
          <a:noFill/>
          <a:ln>
            <a:noFill/>
          </a:ln>
        </p:spPr>
      </p:pic>
      <p:pic>
        <p:nvPicPr>
          <p:cNvPr id="21" name="Google Shape;21;p3" title="CEOS_logo_ard_blue.png"/>
          <p:cNvPicPr preferRelativeResize="0"/>
          <p:nvPr/>
        </p:nvPicPr>
        <p:blipFill rotWithShape="1">
          <a:blip r:embed="rId4">
            <a:alphaModFix/>
          </a:blip>
          <a:srcRect b="0" l="10" r="0" t="0"/>
          <a:stretch/>
        </p:blipFill>
        <p:spPr>
          <a:xfrm>
            <a:off x="5992452" y="231433"/>
            <a:ext cx="2179997" cy="50347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3"/>
          <p:cNvSpPr txBox="1"/>
          <p:nvPr>
            <p:ph idx="1" type="body"/>
          </p:nvPr>
        </p:nvSpPr>
        <p:spPr>
          <a:xfrm>
            <a:off x="1106650" y="999325"/>
            <a:ext cx="7725600" cy="35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800"/>
              <a:buFont typeface="Barlow"/>
              <a:buChar char="●"/>
              <a:defRPr sz="18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400"/>
              <a:buFont typeface="Barlow"/>
              <a:buChar char="○"/>
              <a:defRPr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400"/>
              <a:buFont typeface="Barlow"/>
              <a:buChar char="■"/>
              <a:defRPr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400"/>
              <a:buFont typeface="Barlow"/>
              <a:buChar char="●"/>
              <a:defRPr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400"/>
              <a:buFont typeface="Barlow"/>
              <a:buChar char="○"/>
              <a:defRPr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400"/>
              <a:buFont typeface="Barlow"/>
              <a:buChar char="■"/>
              <a:defRPr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400"/>
              <a:buFont typeface="Barlow"/>
              <a:buChar char="●"/>
              <a:defRPr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400"/>
              <a:buFont typeface="Barlow"/>
              <a:buChar char="○"/>
              <a:defRPr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400"/>
              <a:buFont typeface="Barlow"/>
              <a:buChar char="■"/>
              <a:defRPr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">
  <p:cSld name="CUSTOM_4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title"/>
          </p:nvPr>
        </p:nvSpPr>
        <p:spPr>
          <a:xfrm>
            <a:off x="466325" y="196825"/>
            <a:ext cx="5463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26" name="Google Shape;26;p4"/>
          <p:cNvCxnSpPr/>
          <p:nvPr/>
        </p:nvCxnSpPr>
        <p:spPr>
          <a:xfrm>
            <a:off x="172950" y="4757875"/>
            <a:ext cx="8798100" cy="0"/>
          </a:xfrm>
          <a:prstGeom prst="straightConnector1">
            <a:avLst/>
          </a:prstGeom>
          <a:noFill/>
          <a:ln cap="flat" cmpd="sng" w="9525">
            <a:solidFill>
              <a:srgbClr val="21455B"/>
            </a:solidFill>
            <a:prstDash val="dot"/>
            <a:round/>
            <a:headEnd len="med" w="med" type="none"/>
            <a:tailEnd len="med" w="med" type="none"/>
          </a:ln>
        </p:spPr>
      </p:cxnSp>
      <p:pic>
        <p:nvPicPr>
          <p:cNvPr id="27" name="Google Shape;27;p4" title="CEOS_ARD_Logo_blue_corrected.png"/>
          <p:cNvPicPr preferRelativeResize="0"/>
          <p:nvPr/>
        </p:nvPicPr>
        <p:blipFill rotWithShape="1">
          <a:blip r:embed="rId2">
            <a:alphaModFix/>
          </a:blip>
          <a:srcRect b="229" l="0" r="0" t="239"/>
          <a:stretch/>
        </p:blipFill>
        <p:spPr>
          <a:xfrm>
            <a:off x="8173950" y="138054"/>
            <a:ext cx="861200" cy="69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4" title="CEOS_logo_ard_blue.png"/>
          <p:cNvPicPr preferRelativeResize="0"/>
          <p:nvPr/>
        </p:nvPicPr>
        <p:blipFill rotWithShape="1">
          <a:blip r:embed="rId3">
            <a:alphaModFix/>
          </a:blip>
          <a:srcRect b="0" l="10" r="0" t="0"/>
          <a:stretch/>
        </p:blipFill>
        <p:spPr>
          <a:xfrm>
            <a:off x="5992452" y="231433"/>
            <a:ext cx="2179997" cy="50347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 txBox="1"/>
          <p:nvPr>
            <p:ph idx="1" type="body"/>
          </p:nvPr>
        </p:nvSpPr>
        <p:spPr>
          <a:xfrm>
            <a:off x="348000" y="999325"/>
            <a:ext cx="8484300" cy="35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800"/>
              <a:buFont typeface="Barlow"/>
              <a:buChar char="●"/>
              <a:defRPr sz="18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400"/>
              <a:buFont typeface="Barlow"/>
              <a:buChar char="○"/>
              <a:defRPr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400"/>
              <a:buFont typeface="Barlow"/>
              <a:buChar char="■"/>
              <a:defRPr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400"/>
              <a:buFont typeface="Barlow"/>
              <a:buChar char="●"/>
              <a:defRPr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400"/>
              <a:buFont typeface="Barlow"/>
              <a:buChar char="○"/>
              <a:defRPr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400"/>
              <a:buFont typeface="Barlow"/>
              <a:buChar char="■"/>
              <a:defRPr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400"/>
              <a:buFont typeface="Barlow"/>
              <a:buChar char="●"/>
              <a:defRPr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400"/>
              <a:buFont typeface="Barlow"/>
              <a:buChar char="○"/>
              <a:defRPr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400"/>
              <a:buFont typeface="Barlow"/>
              <a:buChar char="■"/>
              <a:defRPr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">
  <p:cSld name="CUSTOM_1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3514850" y="196813"/>
            <a:ext cx="5275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cxnSp>
        <p:nvCxnSpPr>
          <p:cNvPr id="33" name="Google Shape;33;p5"/>
          <p:cNvCxnSpPr/>
          <p:nvPr/>
        </p:nvCxnSpPr>
        <p:spPr>
          <a:xfrm>
            <a:off x="172950" y="4757875"/>
            <a:ext cx="8798100" cy="0"/>
          </a:xfrm>
          <a:prstGeom prst="straightConnector1">
            <a:avLst/>
          </a:prstGeom>
          <a:noFill/>
          <a:ln cap="flat" cmpd="sng" w="9525">
            <a:solidFill>
              <a:srgbClr val="21455B"/>
            </a:solidFill>
            <a:prstDash val="dot"/>
            <a:round/>
            <a:headEnd len="med" w="med" type="none"/>
            <a:tailEnd len="med" w="med" type="none"/>
          </a:ln>
        </p:spPr>
      </p:cxnSp>
      <p:pic>
        <p:nvPicPr>
          <p:cNvPr id="34" name="Google Shape;34;p5" title="CEOS_logo_ard_blue.png"/>
          <p:cNvPicPr preferRelativeResize="0"/>
          <p:nvPr/>
        </p:nvPicPr>
        <p:blipFill rotWithShape="1">
          <a:blip r:embed="rId2">
            <a:alphaModFix/>
          </a:blip>
          <a:srcRect b="0" l="10" r="0" t="0"/>
          <a:stretch/>
        </p:blipFill>
        <p:spPr>
          <a:xfrm>
            <a:off x="963252" y="231433"/>
            <a:ext cx="2179997" cy="50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5" title="CEOS_ARD_Logo_blue_corrected.png"/>
          <p:cNvPicPr preferRelativeResize="0"/>
          <p:nvPr/>
        </p:nvPicPr>
        <p:blipFill rotWithShape="1">
          <a:blip r:embed="rId3">
            <a:alphaModFix/>
          </a:blip>
          <a:srcRect b="229" l="0" r="0" t="239"/>
          <a:stretch/>
        </p:blipFill>
        <p:spPr>
          <a:xfrm>
            <a:off x="96750" y="138054"/>
            <a:ext cx="861200" cy="69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58175" y="-45225"/>
            <a:ext cx="5222700" cy="5004600"/>
          </a:xfrm>
          <a:prstGeom prst="donut">
            <a:avLst>
              <a:gd fmla="val 10848" name="adj"/>
            </a:avLst>
          </a:prstGeom>
          <a:noFill/>
          <a:ln>
            <a:noFill/>
          </a:ln>
        </p:spPr>
      </p:pic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" name="Google Shape;38;p5"/>
          <p:cNvSpPr txBox="1"/>
          <p:nvPr>
            <p:ph idx="1" type="body"/>
          </p:nvPr>
        </p:nvSpPr>
        <p:spPr>
          <a:xfrm>
            <a:off x="473275" y="1064900"/>
            <a:ext cx="7524000" cy="33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 1">
  <p:cSld name="CUSTOM_1_1">
    <p:bg>
      <p:bgPr>
        <a:solidFill>
          <a:srgbClr val="21455B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>
            <p:ph type="title"/>
          </p:nvPr>
        </p:nvSpPr>
        <p:spPr>
          <a:xfrm>
            <a:off x="542875" y="196825"/>
            <a:ext cx="519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41" name="Google Shape;41;p6"/>
          <p:cNvCxnSpPr/>
          <p:nvPr/>
        </p:nvCxnSpPr>
        <p:spPr>
          <a:xfrm>
            <a:off x="172950" y="4757875"/>
            <a:ext cx="8798100" cy="0"/>
          </a:xfrm>
          <a:prstGeom prst="straightConnector1">
            <a:avLst/>
          </a:prstGeom>
          <a:noFill/>
          <a:ln cap="flat" cmpd="sng" w="9525">
            <a:solidFill>
              <a:srgbClr val="21455B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42" name="Google Shape;42;p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>
              <a:buNone/>
              <a:defRPr sz="1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" name="Google Shape;43;p6"/>
          <p:cNvSpPr txBox="1"/>
          <p:nvPr>
            <p:ph idx="1" type="body"/>
          </p:nvPr>
        </p:nvSpPr>
        <p:spPr>
          <a:xfrm>
            <a:off x="981375" y="1064900"/>
            <a:ext cx="7015800" cy="33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44" name="Google Shape;44;p6"/>
          <p:cNvCxnSpPr/>
          <p:nvPr/>
        </p:nvCxnSpPr>
        <p:spPr>
          <a:xfrm>
            <a:off x="172950" y="4757875"/>
            <a:ext cx="8798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ot"/>
            <a:round/>
            <a:headEnd len="med" w="med" type="none"/>
            <a:tailEnd len="med" w="med" type="none"/>
          </a:ln>
        </p:spPr>
      </p:cxnSp>
      <p:pic>
        <p:nvPicPr>
          <p:cNvPr id="45" name="Google Shape;45;p6" title="CEOS_logo_white_text_right.png"/>
          <p:cNvPicPr preferRelativeResize="0"/>
          <p:nvPr/>
        </p:nvPicPr>
        <p:blipFill rotWithShape="1">
          <a:blip r:embed="rId2">
            <a:alphaModFix/>
          </a:blip>
          <a:srcRect b="0" l="-420" r="420" t="0"/>
          <a:stretch/>
        </p:blipFill>
        <p:spPr>
          <a:xfrm>
            <a:off x="5897725" y="231425"/>
            <a:ext cx="2198523" cy="50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6" title="CEOS_ARD_Logo_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73950" y="138054"/>
            <a:ext cx="861200" cy="69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6" title="slide6.jpg"/>
          <p:cNvPicPr preferRelativeResize="0"/>
          <p:nvPr/>
        </p:nvPicPr>
        <p:blipFill rotWithShape="1">
          <a:blip r:embed="rId4">
            <a:alphaModFix/>
          </a:blip>
          <a:srcRect b="0" l="56751" r="-25183" t="0"/>
          <a:stretch/>
        </p:blipFill>
        <p:spPr>
          <a:xfrm flipH="1">
            <a:off x="-4391025" y="-45225"/>
            <a:ext cx="5222700" cy="5004600"/>
          </a:xfrm>
          <a:prstGeom prst="donut">
            <a:avLst>
              <a:gd fmla="val 10848" name="adj"/>
            </a:avLst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3">
  <p:cSld name="CUSTOM_2">
    <p:bg>
      <p:bgPr>
        <a:solidFill>
          <a:srgbClr val="21455B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0" name="Google Shape;50;p7" title="CEOS_ARD_Logo_white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42275" y="1524000"/>
            <a:ext cx="3939725" cy="3157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4698" y="196600"/>
            <a:ext cx="2502723" cy="573125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7"/>
          <p:cNvSpPr txBox="1"/>
          <p:nvPr/>
        </p:nvSpPr>
        <p:spPr>
          <a:xfrm>
            <a:off x="-783550" y="629525"/>
            <a:ext cx="6602400" cy="788400"/>
          </a:xfrm>
          <a:prstGeom prst="rect">
            <a:avLst/>
          </a:prstGeom>
          <a:solidFill>
            <a:srgbClr val="0271B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100">
              <a:solidFill>
                <a:schemeClr val="lt1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53" name="Google Shape;53;p7"/>
          <p:cNvSpPr/>
          <p:nvPr/>
        </p:nvSpPr>
        <p:spPr>
          <a:xfrm>
            <a:off x="5434625" y="629525"/>
            <a:ext cx="788400" cy="788400"/>
          </a:xfrm>
          <a:prstGeom prst="ellipse">
            <a:avLst/>
          </a:prstGeom>
          <a:solidFill>
            <a:srgbClr val="0271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7"/>
          <p:cNvSpPr txBox="1"/>
          <p:nvPr>
            <p:ph type="title"/>
          </p:nvPr>
        </p:nvSpPr>
        <p:spPr>
          <a:xfrm>
            <a:off x="229675" y="744725"/>
            <a:ext cx="5387100" cy="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1" type="body"/>
          </p:nvPr>
        </p:nvSpPr>
        <p:spPr>
          <a:xfrm>
            <a:off x="466325" y="1684350"/>
            <a:ext cx="3885600" cy="31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3 1">
  <p:cSld name="CUSTOM_2_1">
    <p:bg>
      <p:bgPr>
        <a:solidFill>
          <a:srgbClr val="21455B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8" title="CEOS_ARD_Logo_white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23025" y="2840663"/>
            <a:ext cx="2765226" cy="221616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9" name="Google Shape;59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4698" y="196600"/>
            <a:ext cx="2502723" cy="57312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8"/>
          <p:cNvSpPr txBox="1"/>
          <p:nvPr/>
        </p:nvSpPr>
        <p:spPr>
          <a:xfrm>
            <a:off x="-783550" y="629525"/>
            <a:ext cx="6602400" cy="788400"/>
          </a:xfrm>
          <a:prstGeom prst="rect">
            <a:avLst/>
          </a:prstGeom>
          <a:solidFill>
            <a:srgbClr val="0271B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100">
              <a:solidFill>
                <a:schemeClr val="lt1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61" name="Google Shape;61;p8"/>
          <p:cNvSpPr/>
          <p:nvPr/>
        </p:nvSpPr>
        <p:spPr>
          <a:xfrm>
            <a:off x="5434625" y="629525"/>
            <a:ext cx="788400" cy="788400"/>
          </a:xfrm>
          <a:prstGeom prst="ellipse">
            <a:avLst/>
          </a:prstGeom>
          <a:solidFill>
            <a:srgbClr val="0271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8"/>
          <p:cNvSpPr txBox="1"/>
          <p:nvPr>
            <p:ph type="title"/>
          </p:nvPr>
        </p:nvSpPr>
        <p:spPr>
          <a:xfrm>
            <a:off x="229675" y="744725"/>
            <a:ext cx="5387100" cy="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" type="body"/>
          </p:nvPr>
        </p:nvSpPr>
        <p:spPr>
          <a:xfrm>
            <a:off x="466325" y="1684350"/>
            <a:ext cx="3885600" cy="31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4">
  <p:cSld name="CUSTOM_3">
    <p:bg>
      <p:bgPr>
        <a:solidFill>
          <a:srgbClr val="21455B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" name="Google Shape;66;p9"/>
          <p:cNvSpPr txBox="1"/>
          <p:nvPr/>
        </p:nvSpPr>
        <p:spPr>
          <a:xfrm>
            <a:off x="-1774150" y="629525"/>
            <a:ext cx="6602400" cy="1140900"/>
          </a:xfrm>
          <a:prstGeom prst="rect">
            <a:avLst/>
          </a:prstGeom>
          <a:solidFill>
            <a:srgbClr val="0271B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100">
              <a:solidFill>
                <a:schemeClr val="lt1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67" name="Google Shape;67;p9"/>
          <p:cNvSpPr/>
          <p:nvPr/>
        </p:nvSpPr>
        <p:spPr>
          <a:xfrm>
            <a:off x="4215425" y="629525"/>
            <a:ext cx="1140900" cy="1140900"/>
          </a:xfrm>
          <a:prstGeom prst="ellipse">
            <a:avLst/>
          </a:prstGeom>
          <a:solidFill>
            <a:srgbClr val="0271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9" title="CEOS_ARD_Logo_white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62600" y="33775"/>
            <a:ext cx="2671425" cy="2141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9" title="CEOS-ARD PFS cover pag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0500" y="2528026"/>
            <a:ext cx="1294614" cy="1828799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pic>
        <p:nvPicPr>
          <p:cNvPr id="70" name="Google Shape;70;p9" title="CEOS-ARD PFS cover page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7233" y="2528026"/>
            <a:ext cx="1294614" cy="1828799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pic>
        <p:nvPicPr>
          <p:cNvPr id="71" name="Google Shape;71;p9" title="CEOS-ARD PFS cover pages (2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93965" y="2528026"/>
            <a:ext cx="1292828" cy="1828799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pic>
        <p:nvPicPr>
          <p:cNvPr id="72" name="Google Shape;72;p9" title="CEOS-ARD PFS cover pages (3)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88912" y="2528026"/>
            <a:ext cx="1292828" cy="1828799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pic>
        <p:nvPicPr>
          <p:cNvPr id="73" name="Google Shape;73;p9" title="CEOS-ARD PFS cover pages (4)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83858" y="2528026"/>
            <a:ext cx="1292828" cy="1828799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sp>
        <p:nvSpPr>
          <p:cNvPr id="74" name="Google Shape;74;p9"/>
          <p:cNvSpPr txBox="1"/>
          <p:nvPr>
            <p:ph type="title"/>
          </p:nvPr>
        </p:nvSpPr>
        <p:spPr>
          <a:xfrm>
            <a:off x="201850" y="737775"/>
            <a:ext cx="4530900" cy="9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Only">
  <p:cSld name="Text 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/>
        </p:txBody>
      </p:sp>
      <p:sp>
        <p:nvSpPr>
          <p:cNvPr id="77" name="Google Shape;77;p10"/>
          <p:cNvSpPr txBox="1"/>
          <p:nvPr>
            <p:ph idx="12" type="sldNum"/>
          </p:nvPr>
        </p:nvSpPr>
        <p:spPr>
          <a:xfrm>
            <a:off x="0" y="0"/>
            <a:ext cx="1500000" cy="15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0" lvl="0" marL="0" marR="0" algn="l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l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l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l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l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l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l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l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l">
              <a:spcBef>
                <a:spcPts val="0"/>
              </a:spcBef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" name="Google Shape;78;p10"/>
          <p:cNvSpPr txBox="1"/>
          <p:nvPr>
            <p:ph idx="1" type="body"/>
          </p:nvPr>
        </p:nvSpPr>
        <p:spPr>
          <a:xfrm>
            <a:off x="628650" y="1409700"/>
            <a:ext cx="7886700" cy="28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marR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100" lvl="5" marL="2743200" marR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100" lvl="6" marL="3200400" marR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100" lvl="7" marL="3657600" marR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100" lvl="8" marL="4114800" marR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0"/>
          <p:cNvSpPr txBox="1"/>
          <p:nvPr>
            <p:ph idx="11" type="ftr"/>
          </p:nvPr>
        </p:nvSpPr>
        <p:spPr>
          <a:xfrm>
            <a:off x="3472774" y="4493419"/>
            <a:ext cx="50427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89" name="Google Shape;89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0" name="Google Shape;90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3" name="Google Shape;9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0" name="Google Shape;100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1" name="Google Shape;101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2" name="Google Shape;10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5" name="Google Shape;105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8" name="Google Shape;108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9" name="Google Shape;109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2" name="Google Shape;112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6" name="Google Shape;116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17" name="Google Shape;117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8" name="Google Shape;11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21" name="Google Shape;121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4" name="Google Shape;124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5" name="Google Shape;125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2800"/>
              <a:buFont typeface="Barlow"/>
              <a:buNone/>
              <a:defRPr sz="28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"/>
              <a:buNone/>
              <a:defRPr sz="28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800"/>
              <a:buFont typeface="Barlow"/>
              <a:buChar char="●"/>
              <a:defRPr sz="18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400"/>
              <a:buFont typeface="Barlow"/>
              <a:buChar char="○"/>
              <a:defRPr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400"/>
              <a:buFont typeface="Barlow"/>
              <a:buChar char="■"/>
              <a:defRPr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400"/>
              <a:buFont typeface="Barlow"/>
              <a:buChar char="●"/>
              <a:defRPr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400"/>
              <a:buFont typeface="Barlow"/>
              <a:buChar char="○"/>
              <a:defRPr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400"/>
              <a:buFont typeface="Barlow"/>
              <a:buChar char="■"/>
              <a:defRPr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400"/>
              <a:buFont typeface="Barlow"/>
              <a:buChar char="●"/>
              <a:defRPr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400"/>
              <a:buFont typeface="Barlow"/>
              <a:buChar char="○"/>
              <a:defRPr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455B"/>
              </a:buClr>
              <a:buSzPts val="1400"/>
              <a:buFont typeface="Barlow"/>
              <a:buChar char="■"/>
              <a:defRPr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6" name="Google Shape;86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jpg"/><Relationship Id="rId4" Type="http://schemas.openxmlformats.org/officeDocument/2006/relationships/image" Target="../media/image28.png"/><Relationship Id="rId5" Type="http://schemas.openxmlformats.org/officeDocument/2006/relationships/image" Target="../media/image3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33.png"/><Relationship Id="rId5" Type="http://schemas.openxmlformats.org/officeDocument/2006/relationships/image" Target="../media/image16.jpg"/><Relationship Id="rId6" Type="http://schemas.openxmlformats.org/officeDocument/2006/relationships/hyperlink" Target="https://ceos.org/ard/" TargetMode="External"/><Relationship Id="rId7" Type="http://schemas.openxmlformats.org/officeDocument/2006/relationships/image" Target="../media/image32.png"/><Relationship Id="rId8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2" name="Google Shape;132;p25"/>
          <p:cNvCxnSpPr/>
          <p:nvPr/>
        </p:nvCxnSpPr>
        <p:spPr>
          <a:xfrm>
            <a:off x="172950" y="4757875"/>
            <a:ext cx="8798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33" name="Google Shape;133;p25"/>
          <p:cNvSpPr txBox="1"/>
          <p:nvPr/>
        </p:nvSpPr>
        <p:spPr>
          <a:xfrm>
            <a:off x="385850" y="444100"/>
            <a:ext cx="4703100" cy="3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2026 CEOS-ARD Strategy</a:t>
            </a:r>
            <a:endParaRPr sz="46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1800"/>
              </a:spcBef>
              <a:spcAft>
                <a:spcPts val="0"/>
              </a:spcAft>
              <a:buNone/>
            </a:pPr>
            <a:r>
              <a:rPr i="1" lang="en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SIT TW 2026 - WS #3</a:t>
            </a:r>
            <a:endParaRPr i="1"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126275" y="4063450"/>
            <a:ext cx="503400" cy="503400"/>
          </a:xfrm>
          <a:prstGeom prst="ellipse">
            <a:avLst/>
          </a:prstGeom>
          <a:solidFill>
            <a:srgbClr val="0271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5"/>
          <p:cNvSpPr txBox="1"/>
          <p:nvPr/>
        </p:nvSpPr>
        <p:spPr>
          <a:xfrm>
            <a:off x="-83050" y="4063450"/>
            <a:ext cx="5444400" cy="503400"/>
          </a:xfrm>
          <a:prstGeom prst="rect">
            <a:avLst/>
          </a:prstGeom>
          <a:solidFill>
            <a:srgbClr val="0271B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          Earth Observation for Everyone</a:t>
            </a:r>
            <a:endParaRPr sz="1800">
              <a:solidFill>
                <a:schemeClr val="lt1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0" name="Google Shape;140;p26"/>
          <p:cNvCxnSpPr/>
          <p:nvPr/>
        </p:nvCxnSpPr>
        <p:spPr>
          <a:xfrm>
            <a:off x="172950" y="4757875"/>
            <a:ext cx="8798100" cy="0"/>
          </a:xfrm>
          <a:prstGeom prst="straightConnector1">
            <a:avLst/>
          </a:prstGeom>
          <a:noFill/>
          <a:ln cap="flat" cmpd="sng" w="9525">
            <a:solidFill>
              <a:srgbClr val="21455B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41" name="Google Shape;141;p26"/>
          <p:cNvSpPr/>
          <p:nvPr/>
        </p:nvSpPr>
        <p:spPr>
          <a:xfrm>
            <a:off x="2296957" y="3109720"/>
            <a:ext cx="950400" cy="9504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6"/>
          <p:cNvSpPr/>
          <p:nvPr/>
        </p:nvSpPr>
        <p:spPr>
          <a:xfrm>
            <a:off x="6366632" y="1860295"/>
            <a:ext cx="950400" cy="9504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4066" y="882594"/>
            <a:ext cx="7452723" cy="3820976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6"/>
          <p:cNvSpPr txBox="1"/>
          <p:nvPr/>
        </p:nvSpPr>
        <p:spPr>
          <a:xfrm>
            <a:off x="7764775" y="3543300"/>
            <a:ext cx="1270500" cy="8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1455B"/>
                </a:solidFill>
              </a:rPr>
              <a:t>Underpinned by CEOS Interoperability Handbook  conventions</a:t>
            </a:r>
            <a:endParaRPr sz="1200">
              <a:solidFill>
                <a:srgbClr val="21455B"/>
              </a:solidFill>
            </a:endParaRPr>
          </a:p>
        </p:txBody>
      </p:sp>
      <p:cxnSp>
        <p:nvCxnSpPr>
          <p:cNvPr id="145" name="Google Shape;145;p26"/>
          <p:cNvCxnSpPr>
            <a:stCxn id="144" idx="1"/>
          </p:cNvCxnSpPr>
          <p:nvPr/>
        </p:nvCxnSpPr>
        <p:spPr>
          <a:xfrm flipH="1">
            <a:off x="7604875" y="3973800"/>
            <a:ext cx="159900" cy="148500"/>
          </a:xfrm>
          <a:prstGeom prst="straightConnector1">
            <a:avLst/>
          </a:prstGeom>
          <a:noFill/>
          <a:ln cap="flat" cmpd="sng" w="9525">
            <a:solidFill>
              <a:srgbClr val="21455B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6" name="Google Shape;146;p26"/>
          <p:cNvSpPr txBox="1"/>
          <p:nvPr/>
        </p:nvSpPr>
        <p:spPr>
          <a:xfrm>
            <a:off x="6629349" y="2881591"/>
            <a:ext cx="640800" cy="277200"/>
          </a:xfrm>
          <a:prstGeom prst="rect">
            <a:avLst/>
          </a:prstGeom>
          <a:solidFill>
            <a:srgbClr val="0170C0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WGCapD</a:t>
            </a:r>
            <a:endParaRPr b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SEO</a:t>
            </a:r>
            <a:endParaRPr b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26"/>
          <p:cNvSpPr txBox="1"/>
          <p:nvPr>
            <p:ph type="title"/>
          </p:nvPr>
        </p:nvSpPr>
        <p:spPr>
          <a:xfrm>
            <a:off x="614300" y="196825"/>
            <a:ext cx="5098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CEOS-ARD Strategy Pillars</a:t>
            </a:r>
            <a:endParaRPr/>
          </a:p>
        </p:txBody>
      </p:sp>
      <p:sp>
        <p:nvSpPr>
          <p:cNvPr id="148" name="Google Shape;148;p2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7"/>
          <p:cNvSpPr txBox="1"/>
          <p:nvPr>
            <p:ph type="title"/>
          </p:nvPr>
        </p:nvSpPr>
        <p:spPr>
          <a:xfrm>
            <a:off x="3514850" y="196813"/>
            <a:ext cx="5275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Initiatives and Time Horizons</a:t>
            </a:r>
            <a:endParaRPr/>
          </a:p>
        </p:txBody>
      </p:sp>
      <p:sp>
        <p:nvSpPr>
          <p:cNvPr id="154" name="Google Shape;154;p2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5" name="Google Shape;155;p27" title="Chart"/>
          <p:cNvPicPr preferRelativeResize="0"/>
          <p:nvPr/>
        </p:nvPicPr>
        <p:blipFill rotWithShape="1">
          <a:blip r:embed="rId3">
            <a:alphaModFix/>
          </a:blip>
          <a:srcRect b="4578" l="0" r="0" t="3688"/>
          <a:stretch/>
        </p:blipFill>
        <p:spPr>
          <a:xfrm>
            <a:off x="1604200" y="2121041"/>
            <a:ext cx="4648077" cy="256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7"/>
          <p:cNvSpPr txBox="1"/>
          <p:nvPr>
            <p:ph idx="1" type="body"/>
          </p:nvPr>
        </p:nvSpPr>
        <p:spPr>
          <a:xfrm>
            <a:off x="360075" y="965850"/>
            <a:ext cx="7705500" cy="134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Horizon 1 (2027-2028): Establishing the Standards</a:t>
            </a:r>
            <a:endParaRPr/>
          </a:p>
          <a:p>
            <a:pPr indent="-342900" lvl="0" marL="457200" rtl="0" algn="l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Horizon 2 (2029-2030): Scaling the Ecosystem</a:t>
            </a:r>
            <a:endParaRPr/>
          </a:p>
          <a:p>
            <a:pPr indent="-342900" lvl="0" marL="457200" rtl="0" algn="l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SzPts val="1800"/>
              <a:buChar char="●"/>
            </a:pPr>
            <a:r>
              <a:rPr lang="en"/>
              <a:t>Horizon 3 (2031+): Operationalisation and Mainstream Integration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1" name="Google Shape;161;p28"/>
          <p:cNvGraphicFramePr/>
          <p:nvPr/>
        </p:nvGraphicFramePr>
        <p:xfrm>
          <a:off x="6197850" y="2740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{C1FD5641-EAF4-40CA-9C5C-A1013DAE4CE1}</a:tableStyleId>
              </a:tblPr>
              <a:tblGrid>
                <a:gridCol w="2881075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FFFF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Pillar 6: Adoption, Enablement &amp; Impact</a:t>
                      </a:r>
                      <a:endParaRPr b="1" sz="1100">
                        <a:solidFill>
                          <a:srgbClr val="FFFFFF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T="63500" marB="63500" marR="63500" marL="63500">
                    <a:lnL cap="flat" cmpd="sng" w="38100">
                      <a:solidFill>
                        <a:srgbClr val="03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3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370C0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Barlow"/>
                          <a:ea typeface="Barlow"/>
                          <a:cs typeface="Barlow"/>
                          <a:sym typeface="Barlow"/>
                        </a:rPr>
                        <a:t>Supporting the commercial sector</a:t>
                      </a:r>
                      <a:endParaRPr sz="1100"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Barlow"/>
                          <a:ea typeface="Barlow"/>
                          <a:cs typeface="Barlow"/>
                          <a:sym typeface="Barlow"/>
                        </a:rPr>
                        <a:t>Demonstrating value</a:t>
                      </a:r>
                      <a:endParaRPr sz="1100"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Barlow"/>
                          <a:ea typeface="Barlow"/>
                          <a:cs typeface="Barlow"/>
                          <a:sym typeface="Barlow"/>
                        </a:rPr>
                        <a:t>Meeting thematic and higher level needs</a:t>
                      </a:r>
                      <a:endParaRPr sz="1100"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Barlow"/>
                          <a:ea typeface="Barlow"/>
                          <a:cs typeface="Barlow"/>
                          <a:sym typeface="Barlow"/>
                        </a:rPr>
                        <a:t>Data procurement</a:t>
                      </a:r>
                      <a:endParaRPr sz="1100"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>
                          <a:latin typeface="Barlow"/>
                          <a:ea typeface="Barlow"/>
                          <a:cs typeface="Barlow"/>
                          <a:sym typeface="Barlow"/>
                        </a:rPr>
                        <a:t>Capacity building and training</a:t>
                      </a:r>
                      <a:endParaRPr sz="1100"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T="63500" marB="63500" marR="63500" marL="63500">
                    <a:lnL cap="flat" cmpd="sng" w="38100">
                      <a:solidFill>
                        <a:srgbClr val="03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62" name="Google Shape;162;p28"/>
          <p:cNvSpPr txBox="1"/>
          <p:nvPr>
            <p:ph type="title"/>
          </p:nvPr>
        </p:nvSpPr>
        <p:spPr>
          <a:xfrm>
            <a:off x="466325" y="196825"/>
            <a:ext cx="5463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Themes</a:t>
            </a:r>
            <a:endParaRPr/>
          </a:p>
        </p:txBody>
      </p:sp>
      <p:sp>
        <p:nvSpPr>
          <p:cNvPr id="163" name="Google Shape;163;p2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164" name="Google Shape;164;p28"/>
          <p:cNvGraphicFramePr/>
          <p:nvPr/>
        </p:nvGraphicFramePr>
        <p:xfrm>
          <a:off x="107950" y="850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{C1FD5641-EAF4-40CA-9C5C-A1013DAE4CE1}</a:tableStyleId>
              </a:tblPr>
              <a:tblGrid>
                <a:gridCol w="2881075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FFFF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Pillar 1: Standards and Interoperability</a:t>
                      </a:r>
                      <a:endParaRPr b="1" sz="1100">
                        <a:solidFill>
                          <a:srgbClr val="FFFFFF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T="63500" marB="63500" marR="63500" marL="63500">
                    <a:lnL cap="flat" cmpd="sng" w="38100">
                      <a:solidFill>
                        <a:srgbClr val="C8404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C8404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8404B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Barlow"/>
                          <a:ea typeface="Barlow"/>
                          <a:cs typeface="Barlow"/>
                          <a:sym typeface="Barlow"/>
                        </a:rPr>
                        <a:t>Alignment with broader geospatial standards and conventions</a:t>
                      </a:r>
                      <a:endParaRPr sz="1100"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Barlow"/>
                          <a:ea typeface="Barlow"/>
                          <a:cs typeface="Barlow"/>
                          <a:sym typeface="Barlow"/>
                        </a:rPr>
                        <a:t>Robust and consistent ARD specifications and framework</a:t>
                      </a:r>
                      <a:endParaRPr sz="1100"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>
                          <a:latin typeface="Barlow"/>
                          <a:ea typeface="Barlow"/>
                          <a:cs typeface="Barlow"/>
                          <a:sym typeface="Barlow"/>
                        </a:rPr>
                        <a:t>Discoverability and accessibility</a:t>
                      </a:r>
                      <a:endParaRPr sz="1100"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T="63500" marB="63500" marR="63500" marL="63500">
                    <a:lnL cap="flat" cmpd="sng" w="38100">
                      <a:solidFill>
                        <a:srgbClr val="C8404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65" name="Google Shape;165;p28"/>
          <p:cNvGraphicFramePr/>
          <p:nvPr/>
        </p:nvGraphicFramePr>
        <p:xfrm>
          <a:off x="3152900" y="872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{C1FD5641-EAF4-40CA-9C5C-A1013DAE4CE1}</a:tableStyleId>
              </a:tblPr>
              <a:tblGrid>
                <a:gridCol w="2881075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FFFF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Pillar 2: Quality, Authenticity &amp; Provenance</a:t>
                      </a:r>
                      <a:endParaRPr b="1" sz="1100">
                        <a:solidFill>
                          <a:srgbClr val="FFFFFF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T="63500" marB="63500" marR="63500" marL="63500">
                    <a:lnL cap="flat" cmpd="sng" w="38100">
                      <a:solidFill>
                        <a:srgbClr val="EB7F3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EB7F3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7F35"/>
                    </a:solidFill>
                  </a:tcPr>
                </a:tc>
              </a:tr>
              <a:tr h="1362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Barlow"/>
                          <a:ea typeface="Barlow"/>
                          <a:cs typeface="Barlow"/>
                          <a:sym typeface="Barlow"/>
                        </a:rPr>
                        <a:t>Continuous integrity monitoring</a:t>
                      </a:r>
                      <a:endParaRPr sz="1100"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Barlow"/>
                          <a:ea typeface="Barlow"/>
                          <a:cs typeface="Barlow"/>
                          <a:sym typeface="Barlow"/>
                        </a:rPr>
                        <a:t>Consistency and downstream quality</a:t>
                      </a:r>
                      <a:endParaRPr sz="1100"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>
                          <a:latin typeface="Barlow"/>
                          <a:ea typeface="Barlow"/>
                          <a:cs typeface="Barlow"/>
                          <a:sym typeface="Barlow"/>
                        </a:rPr>
                        <a:t>Quality assessment frameworks</a:t>
                      </a:r>
                      <a:endParaRPr sz="1100"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T="63500" marB="63500" marR="63500" marL="63500">
                    <a:lnL cap="flat" cmpd="sng" w="38100">
                      <a:solidFill>
                        <a:srgbClr val="EB7F3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66" name="Google Shape;166;p28"/>
          <p:cNvGraphicFramePr/>
          <p:nvPr/>
        </p:nvGraphicFramePr>
        <p:xfrm>
          <a:off x="6197850" y="872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{C1FD5641-EAF4-40CA-9C5C-A1013DAE4CE1}</a:tableStyleId>
              </a:tblPr>
              <a:tblGrid>
                <a:gridCol w="2881075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FFFF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Pillar 3: Fitness for Purpose</a:t>
                      </a:r>
                      <a:endParaRPr b="1" sz="1100">
                        <a:solidFill>
                          <a:srgbClr val="FFFFFF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T="63500" marB="63500" marR="63500" marL="63500">
                    <a:lnL cap="flat" cmpd="sng" w="38100">
                      <a:solidFill>
                        <a:srgbClr val="00B0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B0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4F"/>
                    </a:solidFill>
                  </a:tcPr>
                </a:tc>
              </a:tr>
              <a:tr h="1384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Barlow"/>
                          <a:ea typeface="Barlow"/>
                          <a:cs typeface="Barlow"/>
                          <a:sym typeface="Barlow"/>
                        </a:rPr>
                        <a:t>Refined assessments and product characterisation</a:t>
                      </a:r>
                      <a:endParaRPr sz="1100"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>
                          <a:latin typeface="Barlow"/>
                          <a:ea typeface="Barlow"/>
                          <a:cs typeface="Barlow"/>
                          <a:sym typeface="Barlow"/>
                        </a:rPr>
                        <a:t>User guidance and suitability assessment</a:t>
                      </a:r>
                      <a:endParaRPr sz="1100"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T="63500" marB="63500" marR="63500" marL="63500">
                    <a:lnL cap="flat" cmpd="sng" w="38100">
                      <a:solidFill>
                        <a:srgbClr val="00B0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67" name="Google Shape;167;p28"/>
          <p:cNvGraphicFramePr/>
          <p:nvPr/>
        </p:nvGraphicFramePr>
        <p:xfrm>
          <a:off x="107950" y="2740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{C1FD5641-EAF4-40CA-9C5C-A1013DAE4CE1}</a:tableStyleId>
              </a:tblPr>
              <a:tblGrid>
                <a:gridCol w="2881075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FFFF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Pillar 4: Compliance Automation &amp; Scalable Peer Review</a:t>
                      </a:r>
                      <a:endParaRPr b="1" sz="1100">
                        <a:solidFill>
                          <a:srgbClr val="FFFFFF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T="63500" marB="63500" marR="63500" marL="63500">
                    <a:lnL cap="flat" cmpd="sng" w="38100">
                      <a:solidFill>
                        <a:srgbClr val="02B0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2B0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B0F0"/>
                    </a:solidFill>
                  </a:tcPr>
                </a:tc>
              </a:tr>
              <a:tr h="13652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Barlow"/>
                          <a:ea typeface="Barlow"/>
                          <a:cs typeface="Barlow"/>
                          <a:sym typeface="Barlow"/>
                        </a:rPr>
                        <a:t>Improved product assessments and supporting tools</a:t>
                      </a:r>
                      <a:endParaRPr sz="1100"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>
                          <a:latin typeface="Barlow"/>
                          <a:ea typeface="Barlow"/>
                          <a:cs typeface="Barlow"/>
                          <a:sym typeface="Barlow"/>
                        </a:rPr>
                        <a:t>Data provider support</a:t>
                      </a:r>
                      <a:endParaRPr sz="1100"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T="63500" marB="63500" marR="63500" marL="63500">
                    <a:lnL cap="flat" cmpd="sng" w="38100">
                      <a:solidFill>
                        <a:srgbClr val="02B0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68" name="Google Shape;168;p28"/>
          <p:cNvGraphicFramePr/>
          <p:nvPr/>
        </p:nvGraphicFramePr>
        <p:xfrm>
          <a:off x="3152900" y="2740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{C1FD5641-EAF4-40CA-9C5C-A1013DAE4CE1}</a:tableStyleId>
              </a:tblPr>
              <a:tblGrid>
                <a:gridCol w="2881075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b="1" lang="en" sz="1100">
                          <a:solidFill>
                            <a:srgbClr val="FFFFFF"/>
                          </a:solidFill>
                          <a:latin typeface="Barlow"/>
                          <a:ea typeface="Barlow"/>
                          <a:cs typeface="Barlow"/>
                          <a:sym typeface="Barlow"/>
                        </a:rPr>
                        <a:t>Pillar 5: AI Enablement &amp; Trustworthy GFM</a:t>
                      </a:r>
                      <a:endParaRPr b="1" sz="1100">
                        <a:solidFill>
                          <a:srgbClr val="FFFFFF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T="63500" marB="63500" marR="63500" marL="63500">
                    <a:lnL cap="flat" cmpd="sng" w="38100">
                      <a:solidFill>
                        <a:srgbClr val="7030A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7030A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030A0"/>
                    </a:solidFill>
                  </a:tcPr>
                </a:tc>
              </a:tr>
              <a:tr h="1536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Barlow"/>
                          <a:ea typeface="Barlow"/>
                          <a:cs typeface="Barlow"/>
                          <a:sym typeface="Barlow"/>
                        </a:rPr>
                        <a:t>AI community engagement and support</a:t>
                      </a:r>
                      <a:endParaRPr sz="1100"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>
                          <a:latin typeface="Barlow"/>
                          <a:ea typeface="Barlow"/>
                          <a:cs typeface="Barlow"/>
                          <a:sym typeface="Barlow"/>
                        </a:rPr>
                        <a:t>AI support via improved formats and data packaging</a:t>
                      </a:r>
                      <a:endParaRPr sz="1100"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T="63500" marB="63500" marR="63500" marL="63500">
                    <a:lnL cap="flat" cmpd="sng" w="38100">
                      <a:solidFill>
                        <a:srgbClr val="7030A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9"/>
          <p:cNvSpPr txBox="1"/>
          <p:nvPr>
            <p:ph idx="12" type="sldNum"/>
          </p:nvPr>
        </p:nvSpPr>
        <p:spPr>
          <a:xfrm>
            <a:off x="8472458" y="47578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4" name="Google Shape;174;p29"/>
          <p:cNvSpPr txBox="1"/>
          <p:nvPr>
            <p:ph type="ctrTitle"/>
          </p:nvPr>
        </p:nvSpPr>
        <p:spPr>
          <a:xfrm>
            <a:off x="311700" y="1627800"/>
            <a:ext cx="49209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800" u="sng"/>
              <a:t>Objective</a:t>
            </a:r>
            <a:r>
              <a:rPr b="1" lang="en" sz="2800"/>
              <a:t>:</a:t>
            </a:r>
            <a:r>
              <a:rPr lang="en" sz="2800"/>
              <a:t> Reviewing the initiatives and tasks and establishing the foundation for an implementation-focused resource assignment discussion at the CEOS Plenary</a:t>
            </a:r>
            <a:endParaRPr sz="2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0" name="Google Shape;180;p30"/>
          <p:cNvSpPr txBox="1"/>
          <p:nvPr>
            <p:ph idx="1" type="body"/>
          </p:nvPr>
        </p:nvSpPr>
        <p:spPr>
          <a:xfrm>
            <a:off x="473275" y="1064900"/>
            <a:ext cx="7524000" cy="33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-4229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3600"/>
              <a:t>How does your agency identify areas of alignment and potential contribution to such a statement of requirements?</a:t>
            </a:r>
            <a:endParaRPr sz="3600"/>
          </a:p>
          <a:p>
            <a:pPr indent="-422910" lvl="0" marL="457200" rtl="0" algn="l">
              <a:spcBef>
                <a:spcPts val="2400"/>
              </a:spcBef>
              <a:spcAft>
                <a:spcPts val="2400"/>
              </a:spcAft>
              <a:buSzPct val="100000"/>
              <a:buChar char="●"/>
            </a:pPr>
            <a:r>
              <a:rPr lang="en" sz="3600"/>
              <a:t>How can we best facilitate a discussion at Plenary that might see specific commitments from CEOS Principals?</a:t>
            </a:r>
            <a:endParaRPr sz="3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6" name="Google Shape;186;p31"/>
          <p:cNvSpPr txBox="1"/>
          <p:nvPr>
            <p:ph idx="1" type="body"/>
          </p:nvPr>
        </p:nvSpPr>
        <p:spPr>
          <a:xfrm>
            <a:off x="473275" y="1064900"/>
            <a:ext cx="7524000" cy="33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Implementation of the new CEOS-ARD Building Blocks concept and envisioned future automation of self-assessments and peer review tools requires software developer expertise </a:t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/>
              <a:t>This expertise is limited in the traditional CEOS-ARD focused entities in CEOS. </a:t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400"/>
              <a:t>Are CEOS agencies able to provide additional developer expertise to complement and provide redundancy?</a:t>
            </a:r>
            <a:endParaRPr b="1"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2"/>
          <p:cNvSpPr txBox="1"/>
          <p:nvPr>
            <p:ph type="ctrTitle"/>
          </p:nvPr>
        </p:nvSpPr>
        <p:spPr>
          <a:xfrm>
            <a:off x="590000" y="1348475"/>
            <a:ext cx="44493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Pillar #5: AI Enablement and Trustworthy GFM</a:t>
            </a:r>
            <a:endParaRPr/>
          </a:p>
        </p:txBody>
      </p:sp>
      <p:sp>
        <p:nvSpPr>
          <p:cNvPr id="192" name="Google Shape;192;p32"/>
          <p:cNvSpPr txBox="1"/>
          <p:nvPr>
            <p:ph idx="12" type="sldNum"/>
          </p:nvPr>
        </p:nvSpPr>
        <p:spPr>
          <a:xfrm>
            <a:off x="8472458" y="47578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3" name="Google Shape;193;p32"/>
          <p:cNvSpPr/>
          <p:nvPr/>
        </p:nvSpPr>
        <p:spPr>
          <a:xfrm>
            <a:off x="0" y="0"/>
            <a:ext cx="353400" cy="51435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3"/>
          <p:cNvSpPr txBox="1"/>
          <p:nvPr>
            <p:ph type="ctrTitle"/>
          </p:nvPr>
        </p:nvSpPr>
        <p:spPr>
          <a:xfrm>
            <a:off x="311700" y="744575"/>
            <a:ext cx="46962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80"/>
              <a:t>NASA Earth Science Data Systems (ESDS) Program AI Strategy</a:t>
            </a:r>
            <a:endParaRPr sz="3680"/>
          </a:p>
        </p:txBody>
      </p:sp>
      <p:sp>
        <p:nvSpPr>
          <p:cNvPr id="199" name="Google Shape;199;p33"/>
          <p:cNvSpPr txBox="1"/>
          <p:nvPr>
            <p:ph idx="1" type="subTitle"/>
          </p:nvPr>
        </p:nvSpPr>
        <p:spPr>
          <a:xfrm>
            <a:off x="311700" y="2834125"/>
            <a:ext cx="45729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Katie Baynes</a:t>
            </a:r>
            <a:endParaRPr i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4"/>
          <p:cNvSpPr/>
          <p:nvPr/>
        </p:nvSpPr>
        <p:spPr>
          <a:xfrm>
            <a:off x="542033" y="4370785"/>
            <a:ext cx="2008200" cy="694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4"/>
          <p:cNvSpPr txBox="1"/>
          <p:nvPr>
            <p:ph idx="1" type="body"/>
          </p:nvPr>
        </p:nvSpPr>
        <p:spPr>
          <a:xfrm>
            <a:off x="628650" y="1053867"/>
            <a:ext cx="7886700" cy="28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700"/>
              <a:buNone/>
            </a:pPr>
            <a:r>
              <a:rPr lang="en"/>
              <a:t>EARTH SCIENCE DATA SYSTEMS</a:t>
            </a:r>
            <a:endParaRPr/>
          </a:p>
        </p:txBody>
      </p:sp>
      <p:pic>
        <p:nvPicPr>
          <p:cNvPr id="207" name="Google Shape;207;p34"/>
          <p:cNvPicPr preferRelativeResize="0"/>
          <p:nvPr/>
        </p:nvPicPr>
        <p:blipFill rotWithShape="1">
          <a:blip r:embed="rId3">
            <a:alphaModFix/>
          </a:blip>
          <a:srcRect b="0" l="0" r="0" t="19698"/>
          <a:stretch/>
        </p:blipFill>
        <p:spPr>
          <a:xfrm>
            <a:off x="942834" y="189180"/>
            <a:ext cx="7258335" cy="864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641637"/>
            <a:ext cx="9107576" cy="1580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4456" y="3375670"/>
            <a:ext cx="4242958" cy="1192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04921" y="3375670"/>
            <a:ext cx="4247254" cy="11925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oogle Shape;216;p35"/>
          <p:cNvGrpSpPr/>
          <p:nvPr/>
        </p:nvGrpSpPr>
        <p:grpSpPr>
          <a:xfrm>
            <a:off x="381000" y="1111856"/>
            <a:ext cx="8382060" cy="3852000"/>
            <a:chOff x="508000" y="1482475"/>
            <a:chExt cx="11176080" cy="5136000"/>
          </a:xfrm>
        </p:grpSpPr>
        <p:sp>
          <p:nvSpPr>
            <p:cNvPr id="217" name="Google Shape;217;p35"/>
            <p:cNvSpPr/>
            <p:nvPr/>
          </p:nvSpPr>
          <p:spPr>
            <a:xfrm>
              <a:off x="508000" y="1482475"/>
              <a:ext cx="2143800" cy="5136000"/>
            </a:xfrm>
            <a:prstGeom prst="roundRect">
              <a:avLst>
                <a:gd fmla="val 2962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38100" rotWithShape="0" algn="bl" dir="5400000" dist="9525">
                <a:srgbClr val="0A1B2E">
                  <a:alpha val="7840"/>
                </a:srgbClr>
              </a:outerShdw>
            </a:effectLst>
          </p:spPr>
          <p:txBody>
            <a:bodyPr anchorCtr="0" anchor="t" bIns="22850" lIns="45725" spcFirstLastPara="1" rIns="45725" wrap="square" tIns="228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35"/>
            <p:cNvSpPr/>
            <p:nvPr/>
          </p:nvSpPr>
          <p:spPr>
            <a:xfrm>
              <a:off x="2766021" y="1482475"/>
              <a:ext cx="2143800" cy="5136000"/>
            </a:xfrm>
            <a:prstGeom prst="roundRect">
              <a:avLst>
                <a:gd fmla="val 2962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38100" rotWithShape="0" algn="bl" dir="5400000" dist="9525">
                <a:srgbClr val="0A1B2E">
                  <a:alpha val="7840"/>
                </a:srgbClr>
              </a:outerShdw>
            </a:effectLst>
          </p:spPr>
          <p:txBody>
            <a:bodyPr anchorCtr="0" anchor="t" bIns="22850" lIns="45725" spcFirstLastPara="1" rIns="45725" wrap="square" tIns="228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35"/>
            <p:cNvSpPr/>
            <p:nvPr/>
          </p:nvSpPr>
          <p:spPr>
            <a:xfrm>
              <a:off x="5024140" y="1482475"/>
              <a:ext cx="2143800" cy="5136000"/>
            </a:xfrm>
            <a:prstGeom prst="roundRect">
              <a:avLst>
                <a:gd fmla="val 2962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38100" rotWithShape="0" algn="bl" dir="5400000" dist="9525">
                <a:srgbClr val="0A1B2E">
                  <a:alpha val="7840"/>
                </a:srgbClr>
              </a:outerShdw>
            </a:effectLst>
          </p:spPr>
          <p:txBody>
            <a:bodyPr anchorCtr="0" anchor="t" bIns="22850" lIns="45725" spcFirstLastPara="1" rIns="45725" wrap="square" tIns="228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35"/>
            <p:cNvSpPr/>
            <p:nvPr/>
          </p:nvSpPr>
          <p:spPr>
            <a:xfrm>
              <a:off x="7282161" y="1482475"/>
              <a:ext cx="2143800" cy="5136000"/>
            </a:xfrm>
            <a:prstGeom prst="roundRect">
              <a:avLst>
                <a:gd fmla="val 2962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38100" rotWithShape="0" algn="bl" dir="5400000" dist="9525">
                <a:srgbClr val="0A1B2E">
                  <a:alpha val="7840"/>
                </a:srgbClr>
              </a:outerShdw>
            </a:effectLst>
          </p:spPr>
          <p:txBody>
            <a:bodyPr anchorCtr="0" anchor="t" bIns="22850" lIns="45725" spcFirstLastPara="1" rIns="45725" wrap="square" tIns="228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35"/>
            <p:cNvSpPr/>
            <p:nvPr/>
          </p:nvSpPr>
          <p:spPr>
            <a:xfrm>
              <a:off x="9540280" y="1482475"/>
              <a:ext cx="2143800" cy="5136000"/>
            </a:xfrm>
            <a:prstGeom prst="roundRect">
              <a:avLst>
                <a:gd fmla="val 2962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38100" rotWithShape="0" algn="bl" dir="5400000" dist="9525">
                <a:srgbClr val="0A1B2E">
                  <a:alpha val="7840"/>
                </a:srgbClr>
              </a:outerShdw>
            </a:effectLst>
          </p:spPr>
          <p:txBody>
            <a:bodyPr anchorCtr="0" anchor="t" bIns="22850" lIns="45725" spcFirstLastPara="1" rIns="45725" wrap="square" tIns="228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preencoded.png" id="222" name="Google Shape;222;p35"/>
          <p:cNvPicPr preferRelativeResize="0"/>
          <p:nvPr/>
        </p:nvPicPr>
        <p:blipFill rotWithShape="1">
          <a:blip r:embed="rId3">
            <a:alphaModFix/>
          </a:blip>
          <a:srcRect b="-597" l="0" r="0" t="-607"/>
          <a:stretch/>
        </p:blipFill>
        <p:spPr>
          <a:xfrm>
            <a:off x="381000" y="115798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5"/>
          <p:cNvSpPr/>
          <p:nvPr/>
        </p:nvSpPr>
        <p:spPr>
          <a:xfrm>
            <a:off x="619126" y="134848"/>
            <a:ext cx="20010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65768B"/>
                </a:solidFill>
                <a:latin typeface="Arial"/>
                <a:ea typeface="Arial"/>
                <a:cs typeface="Arial"/>
                <a:sym typeface="Arial"/>
              </a:rPr>
              <a:t>EARTH DATA INTELLIGENCE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35"/>
          <p:cNvSpPr/>
          <p:nvPr/>
        </p:nvSpPr>
        <p:spPr>
          <a:xfrm>
            <a:off x="381000" y="334873"/>
            <a:ext cx="838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0A1B2E"/>
                </a:solidFill>
                <a:latin typeface="Arial"/>
                <a:ea typeface="Arial"/>
                <a:cs typeface="Arial"/>
                <a:sym typeface="Arial"/>
              </a:rPr>
              <a:t>AI Strategy Tactics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35"/>
          <p:cNvSpPr/>
          <p:nvPr/>
        </p:nvSpPr>
        <p:spPr>
          <a:xfrm>
            <a:off x="381000" y="763498"/>
            <a:ext cx="83820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546275"/>
                </a:solidFill>
                <a:latin typeface="Arial"/>
                <a:ea typeface="Arial"/>
                <a:cs typeface="Arial"/>
                <a:sym typeface="Arial"/>
              </a:rPr>
              <a:t>Five complementary tracks, pursued in parallel — not sequentially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35"/>
          <p:cNvSpPr/>
          <p:nvPr/>
        </p:nvSpPr>
        <p:spPr>
          <a:xfrm>
            <a:off x="381000" y="1111857"/>
            <a:ext cx="1607700" cy="19200"/>
          </a:xfrm>
          <a:prstGeom prst="rect">
            <a:avLst/>
          </a:prstGeom>
          <a:solidFill>
            <a:srgbClr val="3F80C7"/>
          </a:solid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35"/>
          <p:cNvSpPr/>
          <p:nvPr/>
        </p:nvSpPr>
        <p:spPr>
          <a:xfrm>
            <a:off x="495300" y="1254732"/>
            <a:ext cx="660900" cy="180900"/>
          </a:xfrm>
          <a:prstGeom prst="roundRect">
            <a:avLst>
              <a:gd fmla="val 50000" name="adj"/>
            </a:avLst>
          </a:prstGeom>
          <a:solidFill>
            <a:srgbClr val="3F80C7">
              <a:alpha val="12160"/>
            </a:srgbClr>
          </a:solid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35"/>
          <p:cNvSpPr/>
          <p:nvPr/>
        </p:nvSpPr>
        <p:spPr>
          <a:xfrm>
            <a:off x="561975" y="1278545"/>
            <a:ext cx="5937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3F80C7"/>
                </a:solidFill>
                <a:latin typeface="Arial"/>
                <a:ea typeface="Arial"/>
                <a:cs typeface="Arial"/>
                <a:sym typeface="Arial"/>
              </a:rPr>
              <a:t>Innovation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35"/>
          <p:cNvSpPr/>
          <p:nvPr/>
        </p:nvSpPr>
        <p:spPr>
          <a:xfrm>
            <a:off x="495301" y="1502383"/>
            <a:ext cx="1517100" cy="2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A1B2E"/>
                </a:solidFill>
                <a:latin typeface="Arial"/>
                <a:ea typeface="Arial"/>
                <a:cs typeface="Arial"/>
                <a:sym typeface="Arial"/>
              </a:rPr>
              <a:t>AI Augmentation Call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35"/>
          <p:cNvSpPr/>
          <p:nvPr/>
        </p:nvSpPr>
        <p:spPr>
          <a:xfrm>
            <a:off x="495300" y="1765213"/>
            <a:ext cx="1420500" cy="13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546275"/>
                </a:solidFill>
                <a:latin typeface="Arial"/>
                <a:ea typeface="Arial"/>
                <a:cs typeface="Arial"/>
                <a:sym typeface="Arial"/>
              </a:rPr>
              <a:t>Open competitive call for proposals from researchers, mission teams, and DAAC staff — written proposal, then funded prototype.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35"/>
          <p:cNvSpPr/>
          <p:nvPr/>
        </p:nvSpPr>
        <p:spPr>
          <a:xfrm>
            <a:off x="495301" y="3854973"/>
            <a:ext cx="15171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65768B"/>
                </a:solidFill>
                <a:latin typeface="Arial"/>
                <a:ea typeface="Arial"/>
                <a:cs typeface="Arial"/>
                <a:sym typeface="Arial"/>
              </a:rPr>
              <a:t>OUTCOME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35"/>
          <p:cNvSpPr/>
          <p:nvPr/>
        </p:nvSpPr>
        <p:spPr>
          <a:xfrm>
            <a:off x="495300" y="4016440"/>
            <a:ext cx="1420500" cy="7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3F80C7"/>
                </a:solidFill>
                <a:latin typeface="Arial"/>
                <a:ea typeface="Arial"/>
                <a:cs typeface="Arial"/>
                <a:sym typeface="Arial"/>
              </a:rPr>
              <a:t>Surface best ideas from people closest to the work; absorb proven prototypes into operational systems.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35"/>
          <p:cNvSpPr/>
          <p:nvPr/>
        </p:nvSpPr>
        <p:spPr>
          <a:xfrm>
            <a:off x="2074516" y="1111857"/>
            <a:ext cx="1608000" cy="19200"/>
          </a:xfrm>
          <a:prstGeom prst="rect">
            <a:avLst/>
          </a:prstGeom>
          <a:solidFill>
            <a:srgbClr val="1EA965"/>
          </a:solid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35"/>
          <p:cNvSpPr/>
          <p:nvPr/>
        </p:nvSpPr>
        <p:spPr>
          <a:xfrm>
            <a:off x="2188816" y="1254732"/>
            <a:ext cx="807000" cy="180900"/>
          </a:xfrm>
          <a:prstGeom prst="roundRect">
            <a:avLst>
              <a:gd fmla="val 50000" name="adj"/>
            </a:avLst>
          </a:prstGeom>
          <a:solidFill>
            <a:srgbClr val="1EA965">
              <a:alpha val="12160"/>
            </a:srgbClr>
          </a:solid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35"/>
          <p:cNvSpPr/>
          <p:nvPr/>
        </p:nvSpPr>
        <p:spPr>
          <a:xfrm>
            <a:off x="2255490" y="1278545"/>
            <a:ext cx="7542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1EA965"/>
                </a:solidFill>
                <a:latin typeface="Arial"/>
                <a:ea typeface="Arial"/>
                <a:cs typeface="Arial"/>
                <a:sym typeface="Arial"/>
              </a:rPr>
              <a:t>Collaboration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35"/>
          <p:cNvSpPr/>
          <p:nvPr/>
        </p:nvSpPr>
        <p:spPr>
          <a:xfrm>
            <a:off x="2188815" y="1502383"/>
            <a:ext cx="1420500" cy="4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A1B2E"/>
                </a:solidFill>
                <a:latin typeface="Arial"/>
                <a:ea typeface="Arial"/>
                <a:cs typeface="Arial"/>
                <a:sym typeface="Arial"/>
              </a:rPr>
              <a:t>Embedded collaboration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35"/>
          <p:cNvSpPr/>
          <p:nvPr/>
        </p:nvSpPr>
        <p:spPr>
          <a:xfrm>
            <a:off x="2188815" y="1970894"/>
            <a:ext cx="1420500" cy="11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546275"/>
                </a:solidFill>
                <a:latin typeface="Arial"/>
                <a:ea typeface="Arial"/>
                <a:cs typeface="Arial"/>
                <a:sym typeface="Arial"/>
              </a:rPr>
              <a:t>ESDS expertise assigned directly to mission teams early in the data lifecycle. Work alongside — not deliver to.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35"/>
          <p:cNvSpPr/>
          <p:nvPr/>
        </p:nvSpPr>
        <p:spPr>
          <a:xfrm>
            <a:off x="2188816" y="3854973"/>
            <a:ext cx="15171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65768B"/>
                </a:solidFill>
                <a:latin typeface="Arial"/>
                <a:ea typeface="Arial"/>
                <a:cs typeface="Arial"/>
                <a:sym typeface="Arial"/>
              </a:rPr>
              <a:t>OUTCOME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35"/>
          <p:cNvSpPr/>
          <p:nvPr/>
        </p:nvSpPr>
        <p:spPr>
          <a:xfrm>
            <a:off x="2188815" y="4016440"/>
            <a:ext cx="1420500" cy="6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1EA965"/>
                </a:solidFill>
                <a:latin typeface="Arial"/>
                <a:ea typeface="Arial"/>
                <a:cs typeface="Arial"/>
                <a:sym typeface="Arial"/>
              </a:rPr>
              <a:t>AI-readiness built in from mission start, not retrofitted after products reach the archive.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35"/>
          <p:cNvSpPr/>
          <p:nvPr/>
        </p:nvSpPr>
        <p:spPr>
          <a:xfrm>
            <a:off x="3768105" y="1111857"/>
            <a:ext cx="1607700" cy="192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35"/>
          <p:cNvSpPr/>
          <p:nvPr/>
        </p:nvSpPr>
        <p:spPr>
          <a:xfrm>
            <a:off x="3882406" y="1254732"/>
            <a:ext cx="756000" cy="180900"/>
          </a:xfrm>
          <a:prstGeom prst="roundRect">
            <a:avLst>
              <a:gd fmla="val 50000" name="adj"/>
            </a:avLst>
          </a:prstGeom>
          <a:solidFill>
            <a:srgbClr val="D97706">
              <a:alpha val="12160"/>
            </a:srgbClr>
          </a:solid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35"/>
          <p:cNvSpPr/>
          <p:nvPr/>
        </p:nvSpPr>
        <p:spPr>
          <a:xfrm>
            <a:off x="3949081" y="1278545"/>
            <a:ext cx="6984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D97706"/>
                </a:solidFill>
                <a:latin typeface="Arial"/>
                <a:ea typeface="Arial"/>
                <a:cs typeface="Arial"/>
                <a:sym typeface="Arial"/>
              </a:rPr>
              <a:t>Governance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35"/>
          <p:cNvSpPr/>
          <p:nvPr/>
        </p:nvSpPr>
        <p:spPr>
          <a:xfrm>
            <a:off x="3882405" y="1502383"/>
            <a:ext cx="1420500" cy="4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A1B2E"/>
                </a:solidFill>
                <a:latin typeface="Arial"/>
                <a:ea typeface="Arial"/>
                <a:cs typeface="Arial"/>
                <a:sym typeface="Arial"/>
              </a:rPr>
              <a:t>Governance and standards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35"/>
          <p:cNvSpPr/>
          <p:nvPr/>
        </p:nvSpPr>
        <p:spPr>
          <a:xfrm>
            <a:off x="3882405" y="1970894"/>
            <a:ext cx="1420500" cy="13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546275"/>
                </a:solidFill>
                <a:latin typeface="Arial"/>
                <a:ea typeface="Arial"/>
                <a:cs typeface="Arial"/>
                <a:sym typeface="Arial"/>
              </a:rPr>
              <a:t>Define AI-ready data standards, provenance requirements, and output auditability across the full ESDS portfolio.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35"/>
          <p:cNvSpPr/>
          <p:nvPr/>
        </p:nvSpPr>
        <p:spPr>
          <a:xfrm>
            <a:off x="3882406" y="3854973"/>
            <a:ext cx="15171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65768B"/>
                </a:solidFill>
                <a:latin typeface="Arial"/>
                <a:ea typeface="Arial"/>
                <a:cs typeface="Arial"/>
                <a:sym typeface="Arial"/>
              </a:rPr>
              <a:t>OUTCOME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35"/>
          <p:cNvSpPr/>
          <p:nvPr/>
        </p:nvSpPr>
        <p:spPr>
          <a:xfrm>
            <a:off x="3882405" y="4016440"/>
            <a:ext cx="14205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D97706"/>
                </a:solidFill>
                <a:latin typeface="Arial"/>
                <a:ea typeface="Arial"/>
                <a:cs typeface="Arial"/>
                <a:sym typeface="Arial"/>
              </a:rPr>
              <a:t>No AI output reaches users without a provenance trail. Consistent, trustworthy integration across the portfolio.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5461621" y="1111857"/>
            <a:ext cx="1608000" cy="19200"/>
          </a:xfrm>
          <a:prstGeom prst="rect">
            <a:avLst/>
          </a:prstGeom>
          <a:solidFill>
            <a:srgbClr val="6DC9C5"/>
          </a:solid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35"/>
          <p:cNvSpPr/>
          <p:nvPr/>
        </p:nvSpPr>
        <p:spPr>
          <a:xfrm>
            <a:off x="5575921" y="1254732"/>
            <a:ext cx="774900" cy="180900"/>
          </a:xfrm>
          <a:prstGeom prst="roundRect">
            <a:avLst>
              <a:gd fmla="val 50000" name="adj"/>
            </a:avLst>
          </a:prstGeom>
          <a:solidFill>
            <a:srgbClr val="6DC9C5">
              <a:alpha val="12160"/>
            </a:srgbClr>
          </a:solid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35"/>
          <p:cNvSpPr/>
          <p:nvPr/>
        </p:nvSpPr>
        <p:spPr>
          <a:xfrm>
            <a:off x="5642596" y="1278545"/>
            <a:ext cx="7191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6DC9C5"/>
                </a:solidFill>
                <a:latin typeface="Arial"/>
                <a:ea typeface="Arial"/>
                <a:cs typeface="Arial"/>
                <a:sym typeface="Arial"/>
              </a:rPr>
              <a:t>Partnerships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35"/>
          <p:cNvSpPr/>
          <p:nvPr/>
        </p:nvSpPr>
        <p:spPr>
          <a:xfrm>
            <a:off x="5575920" y="1502383"/>
            <a:ext cx="1420500" cy="4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A1B2E"/>
                </a:solidFill>
                <a:latin typeface="Arial"/>
                <a:ea typeface="Arial"/>
                <a:cs typeface="Arial"/>
                <a:sym typeface="Arial"/>
              </a:rPr>
              <a:t>External partnerships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35"/>
          <p:cNvSpPr/>
          <p:nvPr/>
        </p:nvSpPr>
        <p:spPr>
          <a:xfrm>
            <a:off x="5575920" y="1970893"/>
            <a:ext cx="1420500" cy="15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546275"/>
                </a:solidFill>
                <a:latin typeface="Arial"/>
                <a:ea typeface="Arial"/>
                <a:cs typeface="Arial"/>
                <a:sym typeface="Arial"/>
              </a:rPr>
              <a:t>Deliberate relationships with AI providers, cloud platforms, federal agencies, and international partners. Data rights resolved at acquisition.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35"/>
          <p:cNvSpPr/>
          <p:nvPr/>
        </p:nvSpPr>
        <p:spPr>
          <a:xfrm>
            <a:off x="5575921" y="3854973"/>
            <a:ext cx="15171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65768B"/>
                </a:solidFill>
                <a:latin typeface="Arial"/>
                <a:ea typeface="Arial"/>
                <a:cs typeface="Arial"/>
                <a:sym typeface="Arial"/>
              </a:rPr>
              <a:t>OUTCOME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5575920" y="4016440"/>
            <a:ext cx="1420500" cy="7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6DC9C5"/>
                </a:solidFill>
                <a:latin typeface="Arial"/>
                <a:ea typeface="Arial"/>
                <a:cs typeface="Arial"/>
                <a:sym typeface="Arial"/>
              </a:rPr>
              <a:t>NASA data as a native participant in the AI ecosystem. Open access not blocked at distribution.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7155210" y="1111857"/>
            <a:ext cx="1607700" cy="19200"/>
          </a:xfrm>
          <a:prstGeom prst="rect">
            <a:avLst/>
          </a:prstGeom>
          <a:solidFill>
            <a:srgbClr val="8592A5"/>
          </a:solid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7269510" y="1254732"/>
            <a:ext cx="652200" cy="180900"/>
          </a:xfrm>
          <a:prstGeom prst="roundRect">
            <a:avLst>
              <a:gd fmla="val 50000" name="adj"/>
            </a:avLst>
          </a:prstGeom>
          <a:solidFill>
            <a:srgbClr val="8592A5">
              <a:alpha val="12160"/>
            </a:srgbClr>
          </a:solid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7336186" y="1278545"/>
            <a:ext cx="5838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8592A5"/>
                </a:solidFill>
                <a:latin typeface="Arial"/>
                <a:ea typeface="Arial"/>
                <a:cs typeface="Arial"/>
                <a:sym typeface="Arial"/>
              </a:rPr>
              <a:t>Workforce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35"/>
          <p:cNvSpPr/>
          <p:nvPr/>
        </p:nvSpPr>
        <p:spPr>
          <a:xfrm>
            <a:off x="7269510" y="1502383"/>
            <a:ext cx="1420500" cy="4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A1B2E"/>
                </a:solidFill>
                <a:latin typeface="Arial"/>
                <a:ea typeface="Arial"/>
                <a:cs typeface="Arial"/>
                <a:sym typeface="Arial"/>
              </a:rPr>
              <a:t>Training and workforce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35"/>
          <p:cNvSpPr/>
          <p:nvPr/>
        </p:nvSpPr>
        <p:spPr>
          <a:xfrm>
            <a:off x="7269510" y="1970894"/>
            <a:ext cx="1420500" cy="17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546275"/>
                </a:solidFill>
                <a:latin typeface="Arial"/>
                <a:ea typeface="Arial"/>
                <a:cs typeface="Arial"/>
                <a:sym typeface="Arial"/>
              </a:rPr>
              <a:t>AI literacy across the ESDS workforce and Earth science community. Embedded collaboration is the primary delivery mechanism — learning by doing.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9" name="Google Shape;259;p35"/>
          <p:cNvGrpSpPr/>
          <p:nvPr/>
        </p:nvGrpSpPr>
        <p:grpSpPr>
          <a:xfrm>
            <a:off x="495300" y="3814160"/>
            <a:ext cx="8153460" cy="4725"/>
            <a:chOff x="660400" y="5085546"/>
            <a:chExt cx="10871280" cy="6300"/>
          </a:xfrm>
        </p:grpSpPr>
        <p:sp>
          <p:nvSpPr>
            <p:cNvPr id="260" name="Google Shape;260;p35"/>
            <p:cNvSpPr/>
            <p:nvPr/>
          </p:nvSpPr>
          <p:spPr>
            <a:xfrm>
              <a:off x="660400" y="5085546"/>
              <a:ext cx="1839000" cy="6300"/>
            </a:xfrm>
            <a:prstGeom prst="rect">
              <a:avLst/>
            </a:prstGeom>
            <a:solidFill>
              <a:srgbClr val="0A1B2E">
                <a:alpha val="7840"/>
              </a:srgbClr>
            </a:solidFill>
            <a:ln>
              <a:noFill/>
            </a:ln>
          </p:spPr>
          <p:txBody>
            <a:bodyPr anchorCtr="0" anchor="t" bIns="22850" lIns="45725" spcFirstLastPara="1" rIns="45725" wrap="square" tIns="228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35"/>
            <p:cNvSpPr/>
            <p:nvPr/>
          </p:nvSpPr>
          <p:spPr>
            <a:xfrm>
              <a:off x="2918421" y="5085546"/>
              <a:ext cx="1839000" cy="6300"/>
            </a:xfrm>
            <a:prstGeom prst="rect">
              <a:avLst/>
            </a:prstGeom>
            <a:solidFill>
              <a:srgbClr val="0A1B2E">
                <a:alpha val="7840"/>
              </a:srgbClr>
            </a:solidFill>
            <a:ln>
              <a:noFill/>
            </a:ln>
          </p:spPr>
          <p:txBody>
            <a:bodyPr anchorCtr="0" anchor="t" bIns="22850" lIns="45725" spcFirstLastPara="1" rIns="45725" wrap="square" tIns="228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35"/>
            <p:cNvSpPr/>
            <p:nvPr/>
          </p:nvSpPr>
          <p:spPr>
            <a:xfrm>
              <a:off x="5176540" y="5085546"/>
              <a:ext cx="1839000" cy="6300"/>
            </a:xfrm>
            <a:prstGeom prst="rect">
              <a:avLst/>
            </a:prstGeom>
            <a:solidFill>
              <a:srgbClr val="0A1B2E">
                <a:alpha val="7840"/>
              </a:srgbClr>
            </a:solidFill>
            <a:ln>
              <a:noFill/>
            </a:ln>
          </p:spPr>
          <p:txBody>
            <a:bodyPr anchorCtr="0" anchor="t" bIns="22850" lIns="45725" spcFirstLastPara="1" rIns="45725" wrap="square" tIns="228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35"/>
            <p:cNvSpPr/>
            <p:nvPr/>
          </p:nvSpPr>
          <p:spPr>
            <a:xfrm>
              <a:off x="7434561" y="5085546"/>
              <a:ext cx="1839000" cy="6300"/>
            </a:xfrm>
            <a:prstGeom prst="rect">
              <a:avLst/>
            </a:prstGeom>
            <a:solidFill>
              <a:srgbClr val="0A1B2E">
                <a:alpha val="7840"/>
              </a:srgbClr>
            </a:solidFill>
            <a:ln>
              <a:noFill/>
            </a:ln>
          </p:spPr>
          <p:txBody>
            <a:bodyPr anchorCtr="0" anchor="t" bIns="22850" lIns="45725" spcFirstLastPara="1" rIns="45725" wrap="square" tIns="228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35"/>
            <p:cNvSpPr/>
            <p:nvPr/>
          </p:nvSpPr>
          <p:spPr>
            <a:xfrm>
              <a:off x="9692680" y="5085546"/>
              <a:ext cx="1839000" cy="6300"/>
            </a:xfrm>
            <a:prstGeom prst="rect">
              <a:avLst/>
            </a:prstGeom>
            <a:solidFill>
              <a:srgbClr val="0A1B2E">
                <a:alpha val="7840"/>
              </a:srgbClr>
            </a:solidFill>
            <a:ln>
              <a:noFill/>
            </a:ln>
          </p:spPr>
          <p:txBody>
            <a:bodyPr anchorCtr="0" anchor="t" bIns="22850" lIns="45725" spcFirstLastPara="1" rIns="45725" wrap="square" tIns="228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5" name="Google Shape;265;p35"/>
          <p:cNvSpPr/>
          <p:nvPr/>
        </p:nvSpPr>
        <p:spPr>
          <a:xfrm>
            <a:off x="7269511" y="3854973"/>
            <a:ext cx="15171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65768B"/>
                </a:solidFill>
                <a:latin typeface="Arial"/>
                <a:ea typeface="Arial"/>
                <a:cs typeface="Arial"/>
                <a:sym typeface="Arial"/>
              </a:rPr>
              <a:t>OUTCOME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35"/>
          <p:cNvSpPr/>
          <p:nvPr/>
        </p:nvSpPr>
        <p:spPr>
          <a:xfrm>
            <a:off x="7269510" y="4016440"/>
            <a:ext cx="1420500" cy="7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546275"/>
                </a:solidFill>
                <a:latin typeface="Arial"/>
                <a:ea typeface="Arial"/>
                <a:cs typeface="Arial"/>
                <a:sym typeface="Arial"/>
              </a:rPr>
              <a:t>Capability lives in the community, not the program office. ESDS is the catalyst, not the bottleneck.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verall concept: Two-part visual showing community-driven AI work at ESDS: a competitive funding call and a hands-on training collaboration. The throughline is participation leading to responsible, applied AI, not abstract capability.&#10;&#10;Section 1: AI Innovation Augmentation Call&#10;&#10;Header: &quot;7 Awards. 33 Ideas. One Community.&quot;&#10;&#10;Key stat treatment (large numbers, small labels):&#10;&#10;33 → ideas submitted&#10;7 → awards issued&#10;Timeframe: kicking off over the next several weeks&#10;&#10;Visual metaphor: a funnel or filter shape narrowing from 33 down to 7, or seven distinct icons/nodes branching from one source.&#10;&#10;Breadth callout (this is the &quot;everything from...to&quot; line, rendered as a spanning arrow or bracket across the seven awards):&#10;&quot;From natural-language interfaces at the access layer to operational intelligence behind the scenes.&quot;&#10;&#10;Optional sub-labels under the span, if there's room for seven small icons or tags:&#10;&#10;Interfaces and discovery&#10;Documentation and search&#10;Code generation&#10;Operational intelligence&#10;&#10;Section 2: Responsible Gen-AI Hackweek&#10;&#10;Header: &quot;Responsible Gen-AI for NASA Earthdata Hackweek&quot;&#10;&#10;Content: partnership with the University of Washington eScience Institute. Community members working hands-on with generative AI, with governance and trust built into the format rather than added afterward.&#10;&#10;Visual metaphor: people/collaboration icon paired with a shield or checkmark icon, suggesting hands-on plus responsible.&#10;&#10;Connective element between the two sections:&#10;&#10;A shared visual spine or connecting line with a short label like &quot;Community-driven. Responsibly built.&quot; to tie the funding call and the hackweek together as one narrative rather than two separate updates.&#10;&#10;Style notes for the rendering tool:&#10;&#10;Print-safe, light background only, no dark mode&#10;Plain language throughout, no jargon left unexplained&#10;No em dashes in any text elements&#10;Affirmative framing (what was done and what's next, not what's missing)" id="271" name="Google Shape;27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628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59725" y="2808775"/>
            <a:ext cx="805650" cy="6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28850" y="2000825"/>
            <a:ext cx="636525" cy="6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7"/>
          <p:cNvSpPr txBox="1"/>
          <p:nvPr>
            <p:ph idx="1" type="body"/>
          </p:nvPr>
        </p:nvSpPr>
        <p:spPr>
          <a:xfrm>
            <a:off x="348000" y="999325"/>
            <a:ext cx="8484300" cy="35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412750" lvl="0" marL="457200" rtl="0" algn="l">
              <a:spcBef>
                <a:spcPts val="1000"/>
              </a:spcBef>
              <a:spcAft>
                <a:spcPts val="0"/>
              </a:spcAft>
              <a:buSzPts val="2900"/>
              <a:buChar char="●"/>
            </a:pPr>
            <a:r>
              <a:rPr lang="en" sz="2900"/>
              <a:t>Does your agency have its own EO AI strategy?</a:t>
            </a:r>
            <a:endParaRPr sz="2900"/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SzPts val="2900"/>
              <a:buChar char="○"/>
            </a:pPr>
            <a:r>
              <a:rPr lang="en" sz="2900"/>
              <a:t>What are the headlines and directions for your agency with regard to EO and AI?</a:t>
            </a:r>
            <a:endParaRPr sz="2900"/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SzPts val="2900"/>
              <a:buChar char="○"/>
            </a:pPr>
            <a:r>
              <a:rPr lang="en" sz="2900"/>
              <a:t>Who wrote these strategies?</a:t>
            </a:r>
            <a:endParaRPr sz="2900"/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SzPts val="2900"/>
              <a:buChar char="○"/>
            </a:pPr>
            <a:r>
              <a:rPr lang="en" sz="2900"/>
              <a:t>Is there anyone or anything related to those that we can leverage in CEOS-ARD? Lessons learned?</a:t>
            </a:r>
            <a:endParaRPr sz="2900"/>
          </a:p>
        </p:txBody>
      </p:sp>
      <p:sp>
        <p:nvSpPr>
          <p:cNvPr id="279" name="Google Shape;279;p3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0" name="Google Shape;280;p37"/>
          <p:cNvSpPr/>
          <p:nvPr/>
        </p:nvSpPr>
        <p:spPr>
          <a:xfrm>
            <a:off x="0" y="0"/>
            <a:ext cx="194400" cy="51435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8"/>
          <p:cNvSpPr txBox="1"/>
          <p:nvPr>
            <p:ph type="title"/>
          </p:nvPr>
        </p:nvSpPr>
        <p:spPr>
          <a:xfrm>
            <a:off x="466325" y="196825"/>
            <a:ext cx="5463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Gaps in AI Pillar</a:t>
            </a:r>
            <a:endParaRPr/>
          </a:p>
        </p:txBody>
      </p:sp>
      <p:sp>
        <p:nvSpPr>
          <p:cNvPr id="286" name="Google Shape;286;p3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287" name="Google Shape;287;p38"/>
          <p:cNvGraphicFramePr/>
          <p:nvPr/>
        </p:nvGraphicFramePr>
        <p:xfrm>
          <a:off x="390975" y="9033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{9C3E2768-8CB2-4866-A2B3-ED1BEDF7650E}</a:tableStyleId>
              </a:tblPr>
              <a:tblGrid>
                <a:gridCol w="784325"/>
                <a:gridCol w="1786025"/>
                <a:gridCol w="3671475"/>
                <a:gridCol w="1131950"/>
                <a:gridCol w="1067500"/>
              </a:tblGrid>
              <a:tr h="20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FFFFFF"/>
                          </a:solidFill>
                        </a:rPr>
                        <a:t>ID</a:t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</a:txBody>
                  <a:tcPr marT="19050" marB="19050" marR="91425" marL="914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FFFFFF"/>
                          </a:solidFill>
                        </a:rPr>
                        <a:t>Work Theme</a:t>
                      </a:r>
                      <a:endParaRPr b="1" sz="10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FFFFFF"/>
                          </a:solidFill>
                        </a:rPr>
                        <a:t>What</a:t>
                      </a:r>
                      <a:endParaRPr b="1" sz="10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FFFFFF"/>
                          </a:solidFill>
                        </a:rPr>
                        <a:t>CEOS Lead</a:t>
                      </a:r>
                      <a:endParaRPr b="1" sz="10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FFFFFF"/>
                          </a:solidFill>
                        </a:rPr>
                        <a:t>Time Horizon</a:t>
                      </a:r>
                      <a:endParaRPr b="1" sz="10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</a:tr>
              <a:tr h="200025">
                <a:tc gridSpan="5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FFFFFF"/>
                          </a:solidFill>
                        </a:rPr>
                        <a:t>5: AI Enablement &amp; Trustworthy GFM</a:t>
                      </a:r>
                      <a:endParaRPr b="1" sz="10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91425" marL="914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030A0"/>
                    </a:solidFill>
                  </a:tcPr>
                </a:tc>
                <a:tc hMerge="1"/>
                <a:tc hMerge="1"/>
                <a:tc hMerge="1"/>
                <a:tc hMerge="1"/>
              </a:tr>
              <a:tr h="514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2026-0050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AI support via improved formats and data packaging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Enable scalable AI training with CEOS-ARD by making recommendations for chunkable, cloud-optimized formats (e.g., Zarr, COG) and other related requirements related to metadata, APIs, etc.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9C0006"/>
                          </a:solidFill>
                        </a:rPr>
                        <a:t>3</a:t>
                      </a:r>
                      <a:endParaRPr sz="1000">
                        <a:solidFill>
                          <a:srgbClr val="9C0006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7CE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2026-0051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AI support via improved formats and data packaging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Implement increased traceability and versioning in the CEOS-ARD Framework and PFS to support reproducibility and explainability.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9C0006"/>
                          </a:solidFill>
                        </a:rPr>
                        <a:t>3</a:t>
                      </a:r>
                      <a:endParaRPr sz="1000">
                        <a:solidFill>
                          <a:srgbClr val="9C0006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7CE"/>
                    </a:solidFill>
                  </a:tcPr>
                </a:tc>
              </a:tr>
              <a:tr h="4102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2026-0053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AI support via improved formats and data packaging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Improve packaging of CEOS-ARD datasets for AI model training with consistent tiling, splits, and licensing clarity.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9C0006"/>
                          </a:solidFill>
                        </a:rPr>
                        <a:t>3</a:t>
                      </a:r>
                      <a:endParaRPr sz="1000">
                        <a:solidFill>
                          <a:srgbClr val="9C0006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7CE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2026-0054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AI support via improved formats and data packaging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Implement Data and Model Cards to provide structured documentation on provenance, limitations, biases, and permissible uses to mitigate risks in AI workflows.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9C0006"/>
                          </a:solidFill>
                        </a:rPr>
                        <a:t>3</a:t>
                      </a:r>
                      <a:endParaRPr sz="1000">
                        <a:solidFill>
                          <a:srgbClr val="9C0006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7CE"/>
                    </a:solidFill>
                  </a:tcPr>
                </a:tc>
              </a:tr>
              <a:tr h="3755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2026-0055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AI community engagement and support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Publish benchmark tasks and evaluation protocols to guide AI developers and ensure robust performance.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9C0006"/>
                          </a:solidFill>
                        </a:rPr>
                        <a:t>3</a:t>
                      </a:r>
                      <a:endParaRPr sz="1000">
                        <a:solidFill>
                          <a:srgbClr val="9C0006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7CE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2026-0056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AI community engagement and support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Engage with AI research communities and platform providers to promote adoption of CEOS-ARD and understand best practices/requirements.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CEOS-ARD Oversight Group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6100"/>
                          </a:solidFill>
                        </a:rPr>
                        <a:t>1</a:t>
                      </a:r>
                      <a:endParaRPr sz="1000">
                        <a:solidFill>
                          <a:srgbClr val="006100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EFCE"/>
                    </a:solidFill>
                  </a:tcPr>
                </a:tc>
              </a:tr>
            </a:tbl>
          </a:graphicData>
        </a:graphic>
      </p:graphicFrame>
      <p:sp>
        <p:nvSpPr>
          <p:cNvPr id="288" name="Google Shape;288;p38"/>
          <p:cNvSpPr/>
          <p:nvPr/>
        </p:nvSpPr>
        <p:spPr>
          <a:xfrm>
            <a:off x="0" y="0"/>
            <a:ext cx="194400" cy="51435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9"/>
          <p:cNvSpPr txBox="1"/>
          <p:nvPr>
            <p:ph idx="1" type="body"/>
          </p:nvPr>
        </p:nvSpPr>
        <p:spPr>
          <a:xfrm>
            <a:off x="348000" y="999325"/>
            <a:ext cx="8484300" cy="35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800"/>
              <a:t>Regarding the assignment gaps in the AI Enablement and Trustworthy GFM Pillar: </a:t>
            </a:r>
            <a:endParaRPr sz="2800"/>
          </a:p>
          <a:p>
            <a:pPr indent="-406400" lvl="0" marL="457200" rtl="0" algn="l">
              <a:spcBef>
                <a:spcPts val="1200"/>
              </a:spcBef>
              <a:spcAft>
                <a:spcPts val="0"/>
              </a:spcAft>
              <a:buSzPts val="2800"/>
              <a:buChar char="●"/>
            </a:pPr>
            <a:r>
              <a:rPr lang="en" sz="2800"/>
              <a:t>Is this unique to CEOS-ARD or do we think CEOS has an underrepresentation of expertise in AI/ML?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" sz="2800"/>
              <a:t>Do we perhaps need a specific subgroup with new representation under WGISS?</a:t>
            </a:r>
            <a:endParaRPr sz="2800"/>
          </a:p>
        </p:txBody>
      </p:sp>
      <p:sp>
        <p:nvSpPr>
          <p:cNvPr id="294" name="Google Shape;294;p3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5" name="Google Shape;295;p39"/>
          <p:cNvSpPr/>
          <p:nvPr/>
        </p:nvSpPr>
        <p:spPr>
          <a:xfrm>
            <a:off x="0" y="0"/>
            <a:ext cx="194400" cy="51435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0"/>
          <p:cNvSpPr txBox="1"/>
          <p:nvPr>
            <p:ph idx="12" type="sldNum"/>
          </p:nvPr>
        </p:nvSpPr>
        <p:spPr>
          <a:xfrm>
            <a:off x="8472458" y="47578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1" name="Google Shape;301;p40"/>
          <p:cNvSpPr txBox="1"/>
          <p:nvPr>
            <p:ph type="ctrTitle"/>
          </p:nvPr>
        </p:nvSpPr>
        <p:spPr>
          <a:xfrm>
            <a:off x="311700" y="1119400"/>
            <a:ext cx="46962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480" u="sng"/>
              <a:t>Discussion:</a:t>
            </a:r>
            <a:r>
              <a:rPr lang="en" sz="3480"/>
              <a:t> Adoption of the CEOS-ARD Framework by CEOS agencies</a:t>
            </a:r>
            <a:endParaRPr sz="348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1"/>
          <p:cNvSpPr txBox="1"/>
          <p:nvPr>
            <p:ph idx="1" type="body"/>
          </p:nvPr>
        </p:nvSpPr>
        <p:spPr>
          <a:xfrm>
            <a:off x="473275" y="1064900"/>
            <a:ext cx="7524000" cy="33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12750" lvl="0" marL="457200" rtl="0" algn="l">
              <a:spcBef>
                <a:spcPts val="1000"/>
              </a:spcBef>
              <a:spcAft>
                <a:spcPts val="0"/>
              </a:spcAft>
              <a:buSzPts val="2900"/>
              <a:buChar char="●"/>
            </a:pPr>
            <a:r>
              <a:rPr lang="en" sz="2900"/>
              <a:t>What prevents wider adoption of CEOS-ARD within your agency?</a:t>
            </a:r>
            <a:endParaRPr sz="2900"/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SzPts val="2900"/>
              <a:buChar char="●"/>
            </a:pPr>
            <a:r>
              <a:rPr lang="en" sz="2900"/>
              <a:t>Is adoption of the CEOS-ARD framework a top-down directive from CEOS Principals/agency heads or a grassroots effort?</a:t>
            </a:r>
            <a:endParaRPr sz="2900"/>
          </a:p>
        </p:txBody>
      </p:sp>
      <p:sp>
        <p:nvSpPr>
          <p:cNvPr id="307" name="Google Shape;307;p4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2"/>
          <p:cNvSpPr txBox="1"/>
          <p:nvPr>
            <p:ph idx="1" type="body"/>
          </p:nvPr>
        </p:nvSpPr>
        <p:spPr>
          <a:xfrm>
            <a:off x="473275" y="1064900"/>
            <a:ext cx="7524000" cy="33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/>
          </a:bodyPr>
          <a:lstStyle/>
          <a:p>
            <a:pPr indent="-388620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" sz="3600"/>
              <a:t>What would drive more engagement in CEOS-ARD at your agency?</a:t>
            </a:r>
            <a:endParaRPr sz="3600"/>
          </a:p>
          <a:p>
            <a:pPr indent="-38862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3600"/>
              <a:t>What evidence / information would you need to enable your agency to justify the investment of meeting the CEOS-ARD specifications?</a:t>
            </a:r>
            <a:endParaRPr sz="3600"/>
          </a:p>
          <a:p>
            <a:pPr indent="-38862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3600"/>
              <a:t>How can we better communicate the value and business case for CEOS-ARD to CEOS Principals?</a:t>
            </a:r>
            <a:endParaRPr sz="3600"/>
          </a:p>
        </p:txBody>
      </p:sp>
      <p:sp>
        <p:nvSpPr>
          <p:cNvPr id="313" name="Google Shape;313;p4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3"/>
          <p:cNvSpPr txBox="1"/>
          <p:nvPr>
            <p:ph idx="1" type="body"/>
          </p:nvPr>
        </p:nvSpPr>
        <p:spPr>
          <a:xfrm>
            <a:off x="473275" y="1064900"/>
            <a:ext cx="7524000" cy="33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1200"/>
              </a:spcAft>
              <a:buNone/>
            </a:pPr>
            <a:r>
              <a:rPr lang="en" sz="3900"/>
              <a:t>Are there similar ARD activities in your agencies? Are they aligned with CEOS-ARD?</a:t>
            </a:r>
            <a:endParaRPr sz="3900"/>
          </a:p>
        </p:txBody>
      </p:sp>
      <p:sp>
        <p:nvSpPr>
          <p:cNvPr id="319" name="Google Shape;319;p4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4"/>
          <p:cNvSpPr txBox="1"/>
          <p:nvPr>
            <p:ph type="ctrTitle"/>
          </p:nvPr>
        </p:nvSpPr>
        <p:spPr>
          <a:xfrm>
            <a:off x="631650" y="744575"/>
            <a:ext cx="48519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Pillar #2: </a:t>
            </a:r>
            <a:r>
              <a:rPr lang="en"/>
              <a:t>Quality, Authenticity &amp; Provenance</a:t>
            </a:r>
            <a:endParaRPr/>
          </a:p>
        </p:txBody>
      </p:sp>
      <p:sp>
        <p:nvSpPr>
          <p:cNvPr id="325" name="Google Shape;325;p44"/>
          <p:cNvSpPr txBox="1"/>
          <p:nvPr>
            <p:ph idx="12" type="sldNum"/>
          </p:nvPr>
        </p:nvSpPr>
        <p:spPr>
          <a:xfrm>
            <a:off x="8472458" y="47578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6" name="Google Shape;326;p44"/>
          <p:cNvSpPr/>
          <p:nvPr/>
        </p:nvSpPr>
        <p:spPr>
          <a:xfrm>
            <a:off x="0" y="0"/>
            <a:ext cx="353400" cy="5143500"/>
          </a:xfrm>
          <a:prstGeom prst="rect">
            <a:avLst/>
          </a:prstGeom>
          <a:solidFill>
            <a:srgbClr val="EB7F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5"/>
          <p:cNvSpPr txBox="1"/>
          <p:nvPr>
            <p:ph type="title"/>
          </p:nvPr>
        </p:nvSpPr>
        <p:spPr>
          <a:xfrm>
            <a:off x="229675" y="744725"/>
            <a:ext cx="5387100" cy="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slido.com, code </a:t>
            </a:r>
            <a:r>
              <a:rPr lang="en">
                <a:highlight>
                  <a:srgbClr val="EB7F36"/>
                </a:highlight>
              </a:rPr>
              <a:t>2006080</a:t>
            </a:r>
            <a:endParaRPr>
              <a:highlight>
                <a:srgbClr val="EB7F36"/>
              </a:highlight>
            </a:endParaRPr>
          </a:p>
        </p:txBody>
      </p:sp>
      <p:sp>
        <p:nvSpPr>
          <p:cNvPr id="332" name="Google Shape;332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333" name="Google Shape;333;p45"/>
          <p:cNvSpPr txBox="1"/>
          <p:nvPr>
            <p:ph idx="1" type="body"/>
          </p:nvPr>
        </p:nvSpPr>
        <p:spPr>
          <a:xfrm>
            <a:off x="466325" y="1684350"/>
            <a:ext cx="4981500" cy="31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800"/>
              <a:t>Do you think it would make sense to explore, through CEOS, broader agency adoption of the Joint NASA-ESA-USGS Quality Assessment Framework (QAF)? </a:t>
            </a:r>
            <a:endParaRPr sz="2800"/>
          </a:p>
        </p:txBody>
      </p:sp>
      <p:pic>
        <p:nvPicPr>
          <p:cNvPr id="334" name="Google Shape;33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0475" y="2332550"/>
            <a:ext cx="2676224" cy="2676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0" name="Google Shape;340;p46"/>
          <p:cNvSpPr/>
          <p:nvPr/>
        </p:nvSpPr>
        <p:spPr>
          <a:xfrm>
            <a:off x="0" y="0"/>
            <a:ext cx="194400" cy="5143500"/>
          </a:xfrm>
          <a:prstGeom prst="rect">
            <a:avLst/>
          </a:prstGeom>
          <a:solidFill>
            <a:srgbClr val="EB7F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41" name="Google Shape;341;p46"/>
          <p:cNvSpPr txBox="1"/>
          <p:nvPr>
            <p:ph idx="1" type="body"/>
          </p:nvPr>
        </p:nvSpPr>
        <p:spPr>
          <a:xfrm>
            <a:off x="348000" y="999325"/>
            <a:ext cx="8484300" cy="35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93700" lvl="0" marL="457200" rtl="0" algn="l">
              <a:spcBef>
                <a:spcPts val="1000"/>
              </a:spcBef>
              <a:spcAft>
                <a:spcPts val="0"/>
              </a:spcAft>
              <a:buSzPts val="2600"/>
              <a:buChar char="●"/>
            </a:pPr>
            <a:r>
              <a:rPr lang="en" sz="2600"/>
              <a:t>What is your reaction to the likely adoption of the Joint NASA-ESA-USGS Quality Assessment Framework (QAF) by the CEOS-ARD Framework?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 sz="2600"/>
              <a:t>Does it make sense for space agencies to converge on a common QAF? Could CEOS be the mechanism for achieving that?</a:t>
            </a:r>
            <a:endParaRPr sz="26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7"/>
          <p:cNvSpPr txBox="1"/>
          <p:nvPr>
            <p:ph type="title"/>
          </p:nvPr>
        </p:nvSpPr>
        <p:spPr>
          <a:xfrm>
            <a:off x="229675" y="744725"/>
            <a:ext cx="5387100" cy="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347" name="Google Shape;347;p47"/>
          <p:cNvSpPr txBox="1"/>
          <p:nvPr>
            <p:ph idx="1" type="body"/>
          </p:nvPr>
        </p:nvSpPr>
        <p:spPr>
          <a:xfrm>
            <a:off x="466325" y="1684350"/>
            <a:ext cx="5448300" cy="31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steps: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Further discussion at LSI-VC-20 next week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Fe</a:t>
            </a:r>
            <a:r>
              <a:rPr lang="en"/>
              <a:t>edback on the strategy and initiatives requested by </a:t>
            </a:r>
            <a:r>
              <a:rPr b="1" lang="en"/>
              <a:t>Friday 9 October</a:t>
            </a:r>
            <a:endParaRPr b="1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2026 CEOS-ARD Strategy to be presented for endorsement at the 2026 CEOS Plenary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1200"/>
              </a:spcAft>
              <a:buSzPts val="1800"/>
              <a:buChar char="●"/>
            </a:pPr>
            <a:r>
              <a:rPr lang="en"/>
              <a:t>Expressions of interest in contributing to the initiatives and tasks</a:t>
            </a:r>
            <a:endParaRPr/>
          </a:p>
        </p:txBody>
      </p:sp>
      <p:sp>
        <p:nvSpPr>
          <p:cNvPr id="348" name="Google Shape;348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3" name="Google Shape;353;p48"/>
          <p:cNvCxnSpPr/>
          <p:nvPr/>
        </p:nvCxnSpPr>
        <p:spPr>
          <a:xfrm>
            <a:off x="172950" y="4757875"/>
            <a:ext cx="8798100" cy="0"/>
          </a:xfrm>
          <a:prstGeom prst="straightConnector1">
            <a:avLst/>
          </a:prstGeom>
          <a:noFill/>
          <a:ln cap="flat" cmpd="sng" w="9525">
            <a:solidFill>
              <a:srgbClr val="21455B"/>
            </a:solidFill>
            <a:prstDash val="dot"/>
            <a:round/>
            <a:headEnd len="med" w="med" type="none"/>
            <a:tailEnd len="med" w="med" type="none"/>
          </a:ln>
        </p:spPr>
      </p:cxnSp>
      <p:pic>
        <p:nvPicPr>
          <p:cNvPr id="354" name="Google Shape;354;p48" title="CEOS_logo_ard_blue.png"/>
          <p:cNvPicPr preferRelativeResize="0"/>
          <p:nvPr/>
        </p:nvPicPr>
        <p:blipFill rotWithShape="1">
          <a:blip r:embed="rId3">
            <a:alphaModFix/>
          </a:blip>
          <a:srcRect b="0" l="10" r="0" t="0"/>
          <a:stretch/>
        </p:blipFill>
        <p:spPr>
          <a:xfrm>
            <a:off x="5992452" y="231433"/>
            <a:ext cx="2179997" cy="50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48" title="CEOS_ARD_Logo_blue_corrected.png"/>
          <p:cNvPicPr preferRelativeResize="0"/>
          <p:nvPr/>
        </p:nvPicPr>
        <p:blipFill rotWithShape="1">
          <a:blip r:embed="rId4">
            <a:alphaModFix/>
          </a:blip>
          <a:srcRect b="229" l="0" r="0" t="239"/>
          <a:stretch/>
        </p:blipFill>
        <p:spPr>
          <a:xfrm>
            <a:off x="8173950" y="138054"/>
            <a:ext cx="861200" cy="69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48" title="CARD4L-SAR_Background-ALOS2.jpg"/>
          <p:cNvPicPr preferRelativeResize="0"/>
          <p:nvPr/>
        </p:nvPicPr>
        <p:blipFill rotWithShape="1">
          <a:blip r:embed="rId5">
            <a:alphaModFix/>
          </a:blip>
          <a:srcRect b="2915" l="5347" r="518" t="866"/>
          <a:stretch/>
        </p:blipFill>
        <p:spPr>
          <a:xfrm flipH="1">
            <a:off x="-4391025" y="-45225"/>
            <a:ext cx="5222700" cy="5004600"/>
          </a:xfrm>
          <a:prstGeom prst="donut">
            <a:avLst>
              <a:gd fmla="val 10848" name="adj"/>
            </a:avLst>
          </a:prstGeom>
          <a:noFill/>
          <a:ln>
            <a:noFill/>
          </a:ln>
        </p:spPr>
      </p:pic>
      <p:sp>
        <p:nvSpPr>
          <p:cNvPr id="357" name="Google Shape;357;p48"/>
          <p:cNvSpPr txBox="1"/>
          <p:nvPr/>
        </p:nvSpPr>
        <p:spPr>
          <a:xfrm>
            <a:off x="1013150" y="193363"/>
            <a:ext cx="47031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rPr>
              <a:t>Connect</a:t>
            </a:r>
            <a:endParaRPr sz="3100">
              <a:solidFill>
                <a:srgbClr val="21455B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58" name="Google Shape;358;p48"/>
          <p:cNvSpPr txBox="1"/>
          <p:nvPr/>
        </p:nvSpPr>
        <p:spPr>
          <a:xfrm>
            <a:off x="1013150" y="1329750"/>
            <a:ext cx="7601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rgbClr val="21455B"/>
                </a:solidFill>
                <a:uFill>
                  <a:noFill/>
                </a:uFill>
                <a:latin typeface="Barlow SemiBold"/>
                <a:ea typeface="Barlow SemiBold"/>
                <a:cs typeface="Barlow SemiBold"/>
                <a:sym typeface="Barlow SemiBol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ceos.org/ard</a:t>
            </a:r>
            <a:endParaRPr sz="4600">
              <a:solidFill>
                <a:srgbClr val="21455B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rgbClr val="21455B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rPr>
              <a:t>Email: 	matt@symbios.space</a:t>
            </a:r>
            <a:endParaRPr sz="2500">
              <a:solidFill>
                <a:srgbClr val="21455B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21455B"/>
                </a:solidFill>
                <a:latin typeface="Barlow"/>
                <a:ea typeface="Barlow"/>
                <a:cs typeface="Barlow"/>
                <a:sym typeface="Barlow"/>
              </a:rPr>
              <a:t>			ard-contact@lists.ceos.org</a:t>
            </a:r>
            <a:endParaRPr sz="2500">
              <a:solidFill>
                <a:srgbClr val="21455B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t/>
            </a:r>
            <a:endParaRPr sz="2500">
              <a:solidFill>
                <a:srgbClr val="21455B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359" name="Google Shape;359;p48" title="Screenshot 2025-05-20 at 2.45.43 PM.png"/>
          <p:cNvPicPr preferRelativeResize="0"/>
          <p:nvPr/>
        </p:nvPicPr>
        <p:blipFill rotWithShape="1">
          <a:blip r:embed="rId7">
            <a:alphaModFix/>
          </a:blip>
          <a:srcRect b="0" l="10919" r="10919" t="0"/>
          <a:stretch/>
        </p:blipFill>
        <p:spPr>
          <a:xfrm>
            <a:off x="7661487" y="2581196"/>
            <a:ext cx="1233362" cy="14785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360" name="Google Shape;360;p4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62025" y="1901342"/>
            <a:ext cx="1227203" cy="1478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4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92871" y="1309925"/>
            <a:ext cx="1227203" cy="1478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