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8" r:id="rId4"/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6858000" cx="12192000"/>
  <p:notesSz cx="6858000" cy="9144000"/>
  <p:embeddedFontLst>
    <p:embeddedFont>
      <p:font typeface="Montserrat SemiBold"/>
      <p:regular r:id="rId33"/>
      <p:bold r:id="rId34"/>
      <p:italic r:id="rId35"/>
      <p:boldItalic r:id="rId36"/>
    </p:embeddedFont>
    <p:embeddedFont>
      <p:font typeface="Roboto"/>
      <p:regular r:id="rId37"/>
      <p:bold r:id="rId38"/>
      <p:italic r:id="rId39"/>
      <p:boldItalic r:id="rId40"/>
    </p:embeddedFont>
    <p:embeddedFont>
      <p:font typeface="Montserrat"/>
      <p:regular r:id="rId41"/>
      <p:bold r:id="rId42"/>
      <p:italic r:id="rId43"/>
      <p:boldItalic r:id="rId44"/>
    </p:embeddedFont>
    <p:embeddedFont>
      <p:font typeface="Montserrat Medium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Libby Rose"/>
  <p:cmAuthor clrIdx="1" id="1" initials="" lastIdx="1" name="Flora K"/>
  <p:cmAuthor clrIdx="2" id="2" initials="" lastIdx="1" name="Amy Parker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Italic.fntdata"/><Relationship Id="rId20" Type="http://schemas.openxmlformats.org/officeDocument/2006/relationships/slide" Target="slides/slide14.xml"/><Relationship Id="rId42" Type="http://schemas.openxmlformats.org/officeDocument/2006/relationships/font" Target="fonts/Montserrat-bold.fntdata"/><Relationship Id="rId41" Type="http://schemas.openxmlformats.org/officeDocument/2006/relationships/font" Target="fonts/Montserrat-regular.fntdata"/><Relationship Id="rId22" Type="http://schemas.openxmlformats.org/officeDocument/2006/relationships/slide" Target="slides/slide16.xml"/><Relationship Id="rId44" Type="http://schemas.openxmlformats.org/officeDocument/2006/relationships/font" Target="fonts/Montserrat-boldItalic.fntdata"/><Relationship Id="rId21" Type="http://schemas.openxmlformats.org/officeDocument/2006/relationships/slide" Target="slides/slide15.xml"/><Relationship Id="rId43" Type="http://schemas.openxmlformats.org/officeDocument/2006/relationships/font" Target="fonts/Montserrat-italic.fntdata"/><Relationship Id="rId24" Type="http://schemas.openxmlformats.org/officeDocument/2006/relationships/slide" Target="slides/slide18.xml"/><Relationship Id="rId46" Type="http://schemas.openxmlformats.org/officeDocument/2006/relationships/font" Target="fonts/MontserratMedium-bold.fntdata"/><Relationship Id="rId23" Type="http://schemas.openxmlformats.org/officeDocument/2006/relationships/slide" Target="slides/slide17.xml"/><Relationship Id="rId45" Type="http://schemas.openxmlformats.org/officeDocument/2006/relationships/font" Target="fonts/MontserratMedium-regular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8" Type="http://schemas.openxmlformats.org/officeDocument/2006/relationships/font" Target="fonts/MontserratMedium-boldItalic.fntdata"/><Relationship Id="rId25" Type="http://schemas.openxmlformats.org/officeDocument/2006/relationships/slide" Target="slides/slide19.xml"/><Relationship Id="rId47" Type="http://schemas.openxmlformats.org/officeDocument/2006/relationships/font" Target="fonts/MontserratMedium-italic.fntdata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MontserratSemiBold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MontserratSemiBold-italic.fntdata"/><Relationship Id="rId12" Type="http://schemas.openxmlformats.org/officeDocument/2006/relationships/slide" Target="slides/slide6.xml"/><Relationship Id="rId34" Type="http://schemas.openxmlformats.org/officeDocument/2006/relationships/font" Target="fonts/MontserratSemiBold-bold.fntdata"/><Relationship Id="rId15" Type="http://schemas.openxmlformats.org/officeDocument/2006/relationships/slide" Target="slides/slide9.xml"/><Relationship Id="rId37" Type="http://schemas.openxmlformats.org/officeDocument/2006/relationships/font" Target="fonts/Roboto-regular.fntdata"/><Relationship Id="rId14" Type="http://schemas.openxmlformats.org/officeDocument/2006/relationships/slide" Target="slides/slide8.xml"/><Relationship Id="rId36" Type="http://schemas.openxmlformats.org/officeDocument/2006/relationships/font" Target="fonts/MontserratSemiBold-boldItalic.fntdata"/><Relationship Id="rId17" Type="http://schemas.openxmlformats.org/officeDocument/2006/relationships/slide" Target="slides/slide11.xml"/><Relationship Id="rId39" Type="http://schemas.openxmlformats.org/officeDocument/2006/relationships/font" Target="fonts/Roboto-italic.fntdata"/><Relationship Id="rId16" Type="http://schemas.openxmlformats.org/officeDocument/2006/relationships/slide" Target="slides/slide10.xml"/><Relationship Id="rId38" Type="http://schemas.openxmlformats.org/officeDocument/2006/relationships/font" Target="fonts/Roboto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8-06T04:42:50.784">
    <p:pos x="4918" y="1027"/>
    <p:text>to be update to align with latest draft
1 total reaction
Flora K reacted with 👍 at 06/08/2026, 04:42 UTC</p:text>
  </p:cm>
  <p:cm authorId="1" idx="1" dt="2026-09-02T03:15:01.602">
    <p:pos x="4918" y="1127"/>
    <p:text>If only 1 slide (13-14), delete the table of contents?</p:text>
  </p:cm>
  <p:cm authorId="2" idx="1" dt="2026-09-02T04:52:57.988">
    <p:pos x="6000" y="0"/>
    <p:text>Agree this can be removed Flora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f78929f9b5_2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3f78929f9b5_2_1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78929f9b5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3f78929f9b5_2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78929f9b5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f78929f9b5_2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78929f9b5_2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3f78929f9b5_2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f78929f9b5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3f78929f9b5_2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78929f9b5_2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g3f78929f9b5_2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78929f9b5_2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f78929f9b5_2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f78929f9b5_2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3f78929f9b5_2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78929f9b5_2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3f78929f9b5_2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5e46ce4f6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3f5e46ce4f6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5e46ce4f6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f5e46ce4f6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3f5e46ce4f6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f663488c30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f663488c30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3f663488c30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f9de5b45f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f9de5b45f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3f9de5b45f3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f5e46ce4f6_0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f5e46ce4f6_0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g3f5e46ce4f6_0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f5e46ce4f6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f5e46ce4f6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3f5e46ce4f6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5e46ce4f6_0_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3f5e46ce4f6_0_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f5e46ce4f6_0_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f5e46ce4f6_0_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g3f5e46ce4f6_0_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f5f1eed7f5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f5f1eed7f5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g3f5f1eed7f5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f5f1eed7f5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f5f1eed7f5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3f5f1eed7f5_0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f5f1eed7f5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f5f1eed7f5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GB"/>
              <a:t>Covid made people think about supply-chain resilience in different ways</a:t>
            </a:r>
            <a:endParaRPr/>
          </a:p>
        </p:txBody>
      </p:sp>
      <p:sp>
        <p:nvSpPr>
          <p:cNvPr id="331" name="Google Shape;331;g3f5f1eed7f5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f5f1eed7f5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f5f1eed7f5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g3f5f1eed7f5_0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f5f1eed7f5_0_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f5f1eed7f5_0_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g3f5f1eed7f5_0_3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f5f1eed7f5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f5f1eed7f5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g3f5f1eed7f5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fa750ea5b2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fa750ea5b2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g3fa750ea5b2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fa750ea5b2_1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fa750ea5b2_1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g3fa750ea5b2_1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Relationship Id="rId3" Type="http://schemas.openxmlformats.org/officeDocument/2006/relationships/image" Target="../media/image18.jpg"/><Relationship Id="rId4" Type="http://schemas.openxmlformats.org/officeDocument/2006/relationships/image" Target="../media/image17.jp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1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1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1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Light">
  <p:cSld name="2_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>
                  <a:alpha val="59608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0" y="5137150"/>
            <a:ext cx="12192000" cy="1032156"/>
          </a:xfrm>
          <a:prstGeom prst="rect">
            <a:avLst/>
          </a:prstGeom>
          <a:solidFill>
            <a:schemeClr val="dk1">
              <a:alpha val="7294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2026 Australian Chair Team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A logo with birds and text&#10;&#10;AI-generated content may be incorrect." id="16" name="Google Shape;1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4706" y="5098200"/>
            <a:ext cx="4617131" cy="11100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een and blue earth with a green circle around it&#10;&#10;AI-generated content may be incorrect." id="17" name="Google Shape;1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52821" y="180422"/>
            <a:ext cx="1890242" cy="101654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/>
          <p:nvPr>
            <p:ph type="title"/>
          </p:nvPr>
        </p:nvSpPr>
        <p:spPr>
          <a:xfrm>
            <a:off x="872924" y="395288"/>
            <a:ext cx="623393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/>
        </p:nvSpPr>
        <p:spPr>
          <a:xfrm>
            <a:off x="-53050" y="6611775"/>
            <a:ext cx="1612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500" u="none" cap="none" strike="noStrike">
                <a:solidFill>
                  <a:srgbClr val="004F7F"/>
                </a:solidFill>
                <a:latin typeface="Montserrat"/>
                <a:ea typeface="Montserrat"/>
                <a:cs typeface="Montserrat"/>
                <a:sym typeface="Montserrat"/>
              </a:rPr>
              <a:t>Channel Country, Queensland, Australia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500" u="none" cap="none" strike="noStrike">
                <a:solidFill>
                  <a:srgbClr val="004F7F"/>
                </a:solidFill>
                <a:latin typeface="Montserrat"/>
                <a:ea typeface="Montserrat"/>
                <a:cs typeface="Montserrat"/>
                <a:sym typeface="Montserrat"/>
              </a:rPr>
              <a:t>Captured by Landsat-8 OLI (NASA/USGS)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Dark">
  <p:cSld name="Title Slid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map of land and water&#10;&#10;AI-generated content may be incorrect." id="21" name="Google Shape;21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56471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0" y="5137150"/>
            <a:ext cx="12192000" cy="1032156"/>
          </a:xfrm>
          <a:prstGeom prst="rect">
            <a:avLst/>
          </a:prstGeom>
          <a:solidFill>
            <a:schemeClr val="lt1">
              <a:alpha val="7294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2026 Australian Chair Team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A black and white logo&#10;&#10;AI-generated content may be incorrect." id="24" name="Google Shape;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66308" y="5098200"/>
            <a:ext cx="4617132" cy="11100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ue planet with green circle around it&#10;&#10;AI-generated content may be incorrect." id="25" name="Google Shape;2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52822" y="180422"/>
            <a:ext cx="1890241" cy="101654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/>
          <p:nvPr>
            <p:ph type="title"/>
          </p:nvPr>
        </p:nvSpPr>
        <p:spPr>
          <a:xfrm>
            <a:off x="872924" y="395288"/>
            <a:ext cx="6233932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10885576" y="6487050"/>
            <a:ext cx="1306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500" u="none" cap="none" strike="noStrike">
                <a:solidFill>
                  <a:srgbClr val="B27D4E"/>
                </a:solidFill>
                <a:latin typeface="Montserrat"/>
                <a:ea typeface="Montserrat"/>
                <a:cs typeface="Montserrat"/>
                <a:sym typeface="Montserrat"/>
              </a:rPr>
              <a:t>Hobart, Tasmania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500" u="none" cap="none" strike="noStrike">
                <a:solidFill>
                  <a:srgbClr val="B27D4E"/>
                </a:solidFill>
                <a:latin typeface="Montserrat"/>
                <a:ea typeface="Montserrat"/>
                <a:cs typeface="Montserrat"/>
                <a:sym typeface="Montserrat"/>
              </a:rPr>
              <a:t>Credit: European Union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500" u="none" cap="none" strike="noStrike">
                <a:solidFill>
                  <a:srgbClr val="B27D4E"/>
                </a:solidFill>
                <a:latin typeface="Montserrat"/>
                <a:ea typeface="Montserrat"/>
                <a:cs typeface="Montserrat"/>
                <a:sym typeface="Montserrat"/>
              </a:rPr>
              <a:t>Copernicus Sentinel-2 Imagery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- Ligh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>
            <a:off x="0" y="6280525"/>
            <a:ext cx="12192000" cy="597260"/>
          </a:xfrm>
          <a:prstGeom prst="rect">
            <a:avLst/>
          </a:prstGeom>
          <a:solidFill>
            <a:schemeClr val="dk1">
              <a:alpha val="7294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 2026 Australian Chair Team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A logo with birds and text&#10;&#10;AI-generated content may be incorrect." id="30" name="Google Shape;3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343183" y="6236697"/>
            <a:ext cx="2848817" cy="684916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4"/>
          <p:cNvSpPr txBox="1"/>
          <p:nvPr>
            <p:ph type="title"/>
          </p:nvPr>
        </p:nvSpPr>
        <p:spPr>
          <a:xfrm>
            <a:off x="293826" y="246927"/>
            <a:ext cx="9590954" cy="869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" type="body"/>
          </p:nvPr>
        </p:nvSpPr>
        <p:spPr>
          <a:xfrm>
            <a:off x="497411" y="1522818"/>
            <a:ext cx="10857354" cy="46051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❖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429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⮚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342900" lvl="2" marL="13716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▪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pic>
        <p:nvPicPr>
          <p:cNvPr descr="A green and blue earth with a green circle around it&#10;&#10;AI-generated content may be incorrect." id="33" name="Google Shape;3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7848" y="164396"/>
            <a:ext cx="1770326" cy="9520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" name="Google Shape;34;p4"/>
          <p:cNvCxnSpPr/>
          <p:nvPr/>
        </p:nvCxnSpPr>
        <p:spPr>
          <a:xfrm>
            <a:off x="497411" y="1174325"/>
            <a:ext cx="8922972" cy="0"/>
          </a:xfrm>
          <a:prstGeom prst="straightConnector1">
            <a:avLst/>
          </a:prstGeom>
          <a:noFill/>
          <a:ln cap="rnd" cmpd="sng" w="34925">
            <a:solidFill>
              <a:schemeClr val="dk1">
                <a:alpha val="72941"/>
              </a:schemeClr>
            </a:solidFill>
            <a:prstDash val="dot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- Dark">
  <p:cSld name="1_Title and Content">
    <p:bg>
      <p:bgPr>
        <a:solidFill>
          <a:schemeClr val="dk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/>
          <p:nvPr/>
        </p:nvSpPr>
        <p:spPr>
          <a:xfrm>
            <a:off x="0" y="6280525"/>
            <a:ext cx="12192000" cy="597260"/>
          </a:xfrm>
          <a:prstGeom prst="rect">
            <a:avLst/>
          </a:prstGeom>
          <a:solidFill>
            <a:schemeClr val="lt1">
              <a:alpha val="7294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2026 Australian Chair Team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A black and white logo&#10;&#10;AI-generated content may be incorrect." id="37" name="Google Shape;37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420383" y="6236697"/>
            <a:ext cx="2848818" cy="684916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title"/>
          </p:nvPr>
        </p:nvSpPr>
        <p:spPr>
          <a:xfrm>
            <a:off x="293826" y="246927"/>
            <a:ext cx="9590954" cy="869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" type="body"/>
          </p:nvPr>
        </p:nvSpPr>
        <p:spPr>
          <a:xfrm>
            <a:off x="497411" y="1522818"/>
            <a:ext cx="10857354" cy="46051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❖"/>
              <a:defRPr>
                <a:solidFill>
                  <a:schemeClr val="lt1"/>
                </a:solidFill>
              </a:defRPr>
            </a:lvl1pPr>
            <a:lvl2pPr indent="-381000" lvl="1" marL="914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⮚"/>
              <a:defRPr>
                <a:solidFill>
                  <a:schemeClr val="lt1"/>
                </a:solidFill>
              </a:defRPr>
            </a:lvl2pPr>
            <a:lvl3pPr indent="-355600" lvl="2" marL="13716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▪"/>
              <a:defRPr>
                <a:solidFill>
                  <a:schemeClr val="lt1"/>
                </a:solidFill>
              </a:defRPr>
            </a:lvl3pPr>
            <a:lvl4pPr indent="-342900" lvl="3" marL="18288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4pPr>
            <a:lvl5pPr indent="-342900" lvl="4" marL="22860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blue planet with green circle around it&#10;&#10;AI-generated content may be incorrect." id="40" name="Google Shape;4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7848" y="164396"/>
            <a:ext cx="1770326" cy="9520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" name="Google Shape;41;p5"/>
          <p:cNvCxnSpPr/>
          <p:nvPr/>
        </p:nvCxnSpPr>
        <p:spPr>
          <a:xfrm>
            <a:off x="497411" y="1174325"/>
            <a:ext cx="8922972" cy="0"/>
          </a:xfrm>
          <a:prstGeom prst="straightConnector1">
            <a:avLst/>
          </a:prstGeom>
          <a:noFill/>
          <a:ln cap="rnd" cmpd="sng" w="34925">
            <a:solidFill>
              <a:schemeClr val="lt1">
                <a:alpha val="72941"/>
              </a:schemeClr>
            </a:solidFill>
            <a:prstDash val="dot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6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6"/>
          <p:cNvSpPr/>
          <p:nvPr/>
        </p:nvSpPr>
        <p:spPr>
          <a:xfrm>
            <a:off x="-1778" y="6574604"/>
            <a:ext cx="12193800" cy="28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6"/>
          <p:cNvSpPr/>
          <p:nvPr/>
        </p:nvSpPr>
        <p:spPr>
          <a:xfrm flipH="1" rot="10800000">
            <a:off x="-4504" y="6540563"/>
            <a:ext cx="12196500" cy="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6"/>
          <p:cNvSpPr txBox="1"/>
          <p:nvPr/>
        </p:nvSpPr>
        <p:spPr>
          <a:xfrm>
            <a:off x="10265664" y="6574604"/>
            <a:ext cx="192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6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" name="Google Shape;50;p6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1" name="Google Shape;51;p6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6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8"/>
          <p:cNvPicPr preferRelativeResize="0"/>
          <p:nvPr/>
        </p:nvPicPr>
        <p:blipFill rotWithShape="1">
          <a:blip r:embed="rId3">
            <a:alphaModFix/>
          </a:blip>
          <a:srcRect b="-110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61" name="Google Shape;6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8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8"/>
          <p:cNvSpPr/>
          <p:nvPr/>
        </p:nvSpPr>
        <p:spPr>
          <a:xfrm flipH="1">
            <a:off x="-21101" y="-14542"/>
            <a:ext cx="12215481" cy="6870483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6">
            <a:alphaModFix amt="34000"/>
          </a:blip>
          <a:srcRect b="-8776" l="32582" r="8553" t="2404"/>
          <a:stretch/>
        </p:blipFill>
        <p:spPr>
          <a:xfrm rot="5400000">
            <a:off x="5734365" y="-1016162"/>
            <a:ext cx="5455200" cy="7480800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66" name="Google Shape;66;p8"/>
          <p:cNvPicPr preferRelativeResize="0"/>
          <p:nvPr/>
        </p:nvPicPr>
        <p:blipFill rotWithShape="1">
          <a:blip r:embed="rId6">
            <a:alphaModFix amt="34000"/>
          </a:blip>
          <a:srcRect b="677" l="54017" r="11355" t="36080"/>
          <a:stretch/>
        </p:blipFill>
        <p:spPr>
          <a:xfrm rot="-5400000">
            <a:off x="5792644" y="4820060"/>
            <a:ext cx="1719600" cy="236670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67" name="Google Shape;67;p8"/>
          <p:cNvSpPr txBox="1"/>
          <p:nvPr>
            <p:ph type="title"/>
          </p:nvPr>
        </p:nvSpPr>
        <p:spPr>
          <a:xfrm>
            <a:off x="176047" y="175938"/>
            <a:ext cx="6157200" cy="3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9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72" name="Google Shape;72;p9"/>
          <p:cNvSpPr/>
          <p:nvPr/>
        </p:nvSpPr>
        <p:spPr>
          <a:xfrm>
            <a:off x="-1778" y="6574604"/>
            <a:ext cx="12193800" cy="28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9"/>
          <p:cNvSpPr/>
          <p:nvPr/>
        </p:nvSpPr>
        <p:spPr>
          <a:xfrm flipH="1" rot="10800000">
            <a:off x="-4504" y="6540563"/>
            <a:ext cx="12196500" cy="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9"/>
          <p:cNvSpPr txBox="1"/>
          <p:nvPr/>
        </p:nvSpPr>
        <p:spPr>
          <a:xfrm>
            <a:off x="10265664" y="6574604"/>
            <a:ext cx="192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9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9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7" name="Google Shape;77;p9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" name="Google Shape;80;p10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82" name="Google Shape;82;p10"/>
          <p:cNvSpPr/>
          <p:nvPr/>
        </p:nvSpPr>
        <p:spPr>
          <a:xfrm>
            <a:off x="-1778" y="6574604"/>
            <a:ext cx="12193800" cy="28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0"/>
          <p:cNvSpPr/>
          <p:nvPr/>
        </p:nvSpPr>
        <p:spPr>
          <a:xfrm flipH="1" rot="10800000">
            <a:off x="-4504" y="6540563"/>
            <a:ext cx="12196500" cy="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0"/>
          <p:cNvSpPr txBox="1"/>
          <p:nvPr>
            <p:ph idx="1" type="body"/>
          </p:nvPr>
        </p:nvSpPr>
        <p:spPr>
          <a:xfrm>
            <a:off x="386632" y="1445923"/>
            <a:ext cx="5508900" cy="47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5" name="Google Shape;85;p10"/>
          <p:cNvSpPr txBox="1"/>
          <p:nvPr>
            <p:ph idx="2" type="body"/>
          </p:nvPr>
        </p:nvSpPr>
        <p:spPr>
          <a:xfrm>
            <a:off x="6296361" y="1445923"/>
            <a:ext cx="5508900" cy="47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10265664" y="6574604"/>
            <a:ext cx="192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0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8" name="Google Shape;88;p10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" name="Google Shape;91;p11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3" name="Google Shape;93;p11"/>
          <p:cNvSpPr/>
          <p:nvPr/>
        </p:nvSpPr>
        <p:spPr>
          <a:xfrm>
            <a:off x="-1778" y="6574604"/>
            <a:ext cx="12193800" cy="28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1"/>
          <p:cNvSpPr/>
          <p:nvPr/>
        </p:nvSpPr>
        <p:spPr>
          <a:xfrm flipH="1" rot="10800000">
            <a:off x="-4504" y="6540563"/>
            <a:ext cx="12196500" cy="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1"/>
          <p:cNvSpPr txBox="1"/>
          <p:nvPr/>
        </p:nvSpPr>
        <p:spPr>
          <a:xfrm>
            <a:off x="10265664" y="6574604"/>
            <a:ext cx="192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6" name="Google Shape;96;p1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7" name="Google Shape;97;p11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12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02" name="Google Shape;102;p12"/>
          <p:cNvSpPr/>
          <p:nvPr/>
        </p:nvSpPr>
        <p:spPr>
          <a:xfrm>
            <a:off x="-1778" y="6574604"/>
            <a:ext cx="12193800" cy="28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2"/>
          <p:cNvSpPr/>
          <p:nvPr/>
        </p:nvSpPr>
        <p:spPr>
          <a:xfrm flipH="1" rot="10800000">
            <a:off x="-4504" y="6540563"/>
            <a:ext cx="12196500" cy="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2"/>
          <p:cNvSpPr txBox="1"/>
          <p:nvPr>
            <p:ph idx="1" type="body"/>
          </p:nvPr>
        </p:nvSpPr>
        <p:spPr>
          <a:xfrm>
            <a:off x="5180012" y="1373852"/>
            <a:ext cx="6172200" cy="46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5" name="Google Shape;105;p12"/>
          <p:cNvSpPr txBox="1"/>
          <p:nvPr>
            <p:ph idx="2" type="body"/>
          </p:nvPr>
        </p:nvSpPr>
        <p:spPr>
          <a:xfrm>
            <a:off x="839788" y="1373852"/>
            <a:ext cx="3932100" cy="46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6" name="Google Shape;106;p12"/>
          <p:cNvSpPr txBox="1"/>
          <p:nvPr/>
        </p:nvSpPr>
        <p:spPr>
          <a:xfrm>
            <a:off x="10265664" y="6574604"/>
            <a:ext cx="192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12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08" name="Google Shape;108;p12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6.xml"/><Relationship Id="rId4" Type="http://schemas.openxmlformats.org/officeDocument/2006/relationships/slideLayout" Target="../slideLayouts/slideLayout7.xml"/><Relationship Id="rId5" Type="http://schemas.openxmlformats.org/officeDocument/2006/relationships/slideLayout" Target="../slideLayouts/slideLayout8.xml"/><Relationship Id="rId6" Type="http://schemas.openxmlformats.org/officeDocument/2006/relationships/slideLayout" Target="../slideLayouts/slideLayout9.xml"/><Relationship Id="rId7" Type="http://schemas.openxmlformats.org/officeDocument/2006/relationships/slideLayout" Target="../slideLayouts/slideLayout10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ontserrat"/>
              <a:buNone/>
              <a:defRPr b="1" i="0" sz="4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⮚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▪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/>
          <p:nvPr/>
        </p:nvSpPr>
        <p:spPr>
          <a:xfrm>
            <a:off x="0" y="1"/>
            <a:ext cx="12192000" cy="103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" name="Google Shape;54;p7"/>
          <p:cNvPicPr preferRelativeResize="0"/>
          <p:nvPr/>
        </p:nvPicPr>
        <p:blipFill rotWithShape="1">
          <a:blip r:embed="rId1">
            <a:alphaModFix amt="34000"/>
          </a:blip>
          <a:srcRect b="35419" l="51342" r="-2843" t="39269"/>
          <a:stretch/>
        </p:blipFill>
        <p:spPr>
          <a:xfrm flipH="1">
            <a:off x="9304423" y="0"/>
            <a:ext cx="2887577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6" name="Google Shape;56;p7"/>
          <p:cNvSpPr/>
          <p:nvPr/>
        </p:nvSpPr>
        <p:spPr>
          <a:xfrm>
            <a:off x="-1778" y="6574604"/>
            <a:ext cx="12193800" cy="28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7"/>
          <p:cNvSpPr/>
          <p:nvPr/>
        </p:nvSpPr>
        <p:spPr>
          <a:xfrm flipH="1" rot="10800000">
            <a:off x="-4504" y="6540563"/>
            <a:ext cx="12196500" cy="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3"/>
    <p:sldLayoutId id="2147483654" r:id="rId4"/>
    <p:sldLayoutId id="2147483655" r:id="rId5"/>
    <p:sldLayoutId id="2147483656" r:id="rId6"/>
    <p:sldLayoutId id="2147483657" r:id="rId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comments" Target="../comments/comment1.xml"/><Relationship Id="rId4" Type="http://schemas.openxmlformats.org/officeDocument/2006/relationships/hyperlink" Target="https://docs.google.com/document/d/1s-RKtm-WyfXfHz178sdSL62OdopmhDm3h6GN9DymnuE/edit?tab=t.0#heading=h.r09irr9m47le" TargetMode="External"/><Relationship Id="rId11" Type="http://schemas.openxmlformats.org/officeDocument/2006/relationships/hyperlink" Target="https://docs.google.com/document/d/1s-RKtm-WyfXfHz178sdSL62OdopmhDm3h6GN9DymnuE/edit?tab=t.0#heading=h.j30kqpdxja8u" TargetMode="External"/><Relationship Id="rId10" Type="http://schemas.openxmlformats.org/officeDocument/2006/relationships/hyperlink" Target="https://docs.google.com/document/d/1s-RKtm-WyfXfHz178sdSL62OdopmhDm3h6GN9DymnuE/edit?tab=t.0#heading=h.kbdad7sp9jbm" TargetMode="External"/><Relationship Id="rId9" Type="http://schemas.openxmlformats.org/officeDocument/2006/relationships/hyperlink" Target="https://docs.google.com/document/d/1s-RKtm-WyfXfHz178sdSL62OdopmhDm3h6GN9DymnuE/edit?tab=t.0#heading=h.4zb6nvt0ppym" TargetMode="External"/><Relationship Id="rId5" Type="http://schemas.openxmlformats.org/officeDocument/2006/relationships/hyperlink" Target="https://docs.google.com/document/d/1s-RKtm-WyfXfHz178sdSL62OdopmhDm3h6GN9DymnuE/edit?tab=t.0#heading=h.8keg4tt9lex5" TargetMode="External"/><Relationship Id="rId6" Type="http://schemas.openxmlformats.org/officeDocument/2006/relationships/hyperlink" Target="https://docs.google.com/document/d/1s-RKtm-WyfXfHz178sdSL62OdopmhDm3h6GN9DymnuE/edit?tab=t.0#heading=h.wkq7bxdwehdh" TargetMode="External"/><Relationship Id="rId7" Type="http://schemas.openxmlformats.org/officeDocument/2006/relationships/hyperlink" Target="https://docs.google.com/document/d/1s-RKtm-WyfXfHz178sdSL62OdopmhDm3h6GN9DymnuE/edit?tab=t.0#heading=h.wkq7bxdwehdh" TargetMode="External"/><Relationship Id="rId8" Type="http://schemas.openxmlformats.org/officeDocument/2006/relationships/hyperlink" Target="https://docs.google.com/document/d/1s-RKtm-WyfXfHz178sdSL62OdopmhDm3h6GN9DymnuE/edit?tab=t.0#heading=h.wkq7bxdwehdh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docs.google.com/document/d/1s-RKtm-WyfXfHz178sdSL62OdopmhDm3h6GN9DymnuE/edit?tab=t.0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"/>
          <p:cNvSpPr txBox="1"/>
          <p:nvPr>
            <p:ph type="title"/>
          </p:nvPr>
        </p:nvSpPr>
        <p:spPr>
          <a:xfrm>
            <a:off x="631525" y="762000"/>
            <a:ext cx="9532800" cy="3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GB" sz="6000"/>
              <a:t>CEOS Support for Adaptation &amp; Resilience</a:t>
            </a:r>
            <a:endParaRPr sz="6000"/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i="1" lang="en-GB" sz="3200">
                <a:latin typeface="Montserrat Medium"/>
                <a:ea typeface="Montserrat Medium"/>
                <a:cs typeface="Montserrat Medium"/>
                <a:sym typeface="Montserrat Medium"/>
              </a:rPr>
              <a:t>SIT TW 2026 - Workshop #4</a:t>
            </a:r>
            <a:endParaRPr b="0" i="1" sz="320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72444" y="6218252"/>
            <a:ext cx="6423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Credit: USGS/NASA Landsat 9</a:t>
            </a:r>
            <a:endParaRPr sz="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 txBox="1"/>
          <p:nvPr>
            <p:ph type="title"/>
          </p:nvPr>
        </p:nvSpPr>
        <p:spPr>
          <a:xfrm>
            <a:off x="176050" y="175950"/>
            <a:ext cx="8910900" cy="47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3800"/>
              <a:t>2026 CEOS EO Handbook </a:t>
            </a:r>
            <a:br>
              <a:rPr lang="en-GB" sz="3800"/>
            </a:br>
            <a:r>
              <a:rPr lang="en-GB" sz="3800"/>
              <a:t> </a:t>
            </a:r>
            <a:endParaRPr sz="3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800"/>
              <a:t>SATELLITE EARTH OBSERVATIONS</a:t>
            </a:r>
            <a:endParaRPr sz="3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800"/>
              <a:t>IN SUPPORT OF ADAPTATION &amp; RESILIENCE</a:t>
            </a:r>
            <a:endParaRPr sz="3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br>
              <a:rPr lang="en-GB" sz="3800"/>
            </a:br>
            <a:endParaRPr sz="3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t/>
            </a:r>
            <a:endParaRPr sz="3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t/>
            </a:r>
            <a:endParaRPr sz="7500"/>
          </a:p>
        </p:txBody>
      </p:sp>
      <p:sp>
        <p:nvSpPr>
          <p:cNvPr id="120" name="Google Shape;120;p14"/>
          <p:cNvSpPr/>
          <p:nvPr/>
        </p:nvSpPr>
        <p:spPr>
          <a:xfrm>
            <a:off x="7233175" y="4672201"/>
            <a:ext cx="48330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0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Marie-Claire Greening, ESA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 W4.1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/>
        </p:nvSpPr>
        <p:spPr>
          <a:xfrm>
            <a:off x="328530" y="1652907"/>
            <a:ext cx="11112000" cy="38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33363" lvl="0" marL="2143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❖"/>
            </a:pP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CEOS Earth Observation Handbook has been produced for major</a:t>
            </a:r>
            <a:b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events related to CEOS priorities since 1992 (Rio Conference)</a:t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1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33363" lvl="0" marL="2143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❖"/>
            </a:pP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Promotes the role and importance of satellite EO for the thematic areas </a:t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33363" lvl="0" marL="2143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❖"/>
            </a:pP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Powered by the CEOS MIM database</a:t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33363" lvl="0" marL="2143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❖"/>
            </a:pP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 contribution from ESA to CEOS as permanent CEOS SEC member</a:t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94020" y="103248"/>
            <a:ext cx="8668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Context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A picture containing text, businesscard&#10;&#10;Description automatically generated" id="127" name="Google Shape;127;p15"/>
          <p:cNvPicPr preferRelativeResize="0"/>
          <p:nvPr/>
        </p:nvPicPr>
        <p:blipFill rotWithShape="1">
          <a:blip r:embed="rId3">
            <a:alphaModFix/>
          </a:blip>
          <a:srcRect b="20152" l="12456" r="10657" t="17878"/>
          <a:stretch/>
        </p:blipFill>
        <p:spPr>
          <a:xfrm>
            <a:off x="10059575" y="1919151"/>
            <a:ext cx="1712400" cy="240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 txBox="1"/>
          <p:nvPr/>
        </p:nvSpPr>
        <p:spPr>
          <a:xfrm>
            <a:off x="94020" y="103248"/>
            <a:ext cx="8668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Past editions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3" name="Google Shape;13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625" y="1334299"/>
            <a:ext cx="3299027" cy="4661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0324" y="1334300"/>
            <a:ext cx="5242301" cy="479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 txBox="1"/>
          <p:nvPr/>
        </p:nvSpPr>
        <p:spPr>
          <a:xfrm>
            <a:off x="303175" y="1974275"/>
            <a:ext cx="77553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33363" lvl="0" marL="2143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❖"/>
            </a:pP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Focus on satellite EO role for Adaptation and Resilience</a:t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33363" lvl="0" marL="2143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❖"/>
            </a:pP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Printed book and dynamic website (expandable in future)</a:t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33363" lvl="0" marL="2143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Char char="❖"/>
            </a:pPr>
            <a:r>
              <a:rPr b="1"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Consistent with CEOS Chair and SIT Chair teams priorities in these areas</a:t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94020" y="103248"/>
            <a:ext cx="8668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2026 Edition </a:t>
            </a:r>
            <a:endParaRPr sz="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" name="Google Shape;14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46700" y="1262668"/>
            <a:ext cx="3332026" cy="46989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/>
          <p:nvPr/>
        </p:nvSpPr>
        <p:spPr>
          <a:xfrm>
            <a:off x="354200" y="1671150"/>
            <a:ext cx="7297200" cy="5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7013" lvl="0" marL="2143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❖"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 I explains the various ways in which EO data are of value for the different elements of adaptation and resilience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7013" lvl="0" marL="2143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❖"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Part II features a global case study atlas, under the following headings: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❖"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Agriculture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❖"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Disasters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❖"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Economic security and Infrastructure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❖"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Ecosystems 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❖"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Health and well-being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❖"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Water 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18"/>
          <p:cNvSpPr txBox="1"/>
          <p:nvPr/>
        </p:nvSpPr>
        <p:spPr>
          <a:xfrm>
            <a:off x="94020" y="103248"/>
            <a:ext cx="8668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Contents</a:t>
            </a:r>
            <a:endParaRPr sz="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8" name="Google Shape;14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6174" y="1122800"/>
            <a:ext cx="3737200" cy="51757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/>
          <p:nvPr/>
        </p:nvSpPr>
        <p:spPr>
          <a:xfrm>
            <a:off x="94025" y="103250"/>
            <a:ext cx="93531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20 Case Studies in print, +20 more online</a:t>
            </a:r>
            <a:endParaRPr sz="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4" name="Google Shape;15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5525" y="1041350"/>
            <a:ext cx="7762924" cy="5416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/>
          <p:nvPr/>
        </p:nvSpPr>
        <p:spPr>
          <a:xfrm>
            <a:off x="354200" y="1671150"/>
            <a:ext cx="10207500" cy="47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7013" lvl="0" marL="2143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❖"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Led by an excellent editorial team from ESA and the EC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7013" lvl="0" marL="2143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❖"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Substantial CEOS SEC review (concluded 15 June), with special mention to NASA and EUMETSAT for significant time in review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7013" lvl="0" marL="214313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❖"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 CEOS agencies with 1 or more case studies in print and/or web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7013" lvl="0" marL="214313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❖"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Great distribution of case study contributor type (agency, NGO, academic, company), geography, thematic area, and data involved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20"/>
          <p:cNvSpPr txBox="1"/>
          <p:nvPr/>
        </p:nvSpPr>
        <p:spPr>
          <a:xfrm>
            <a:off x="94020" y="103248"/>
            <a:ext cx="8668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 huge team effort</a:t>
            </a:r>
            <a:endParaRPr sz="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 txBox="1"/>
          <p:nvPr/>
        </p:nvSpPr>
        <p:spPr>
          <a:xfrm>
            <a:off x="354200" y="1671150"/>
            <a:ext cx="102075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39713" lvl="0" marL="214313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❖"/>
            </a:pPr>
            <a:r>
              <a:rPr b="1" lang="en-GB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Print production is underway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39713" lvl="0" marL="214313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❖"/>
            </a:pPr>
            <a:r>
              <a:rPr b="1" lang="en-GB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Copies will be circulated as usual to: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❖"/>
            </a:pPr>
            <a:r>
              <a:rPr b="1" lang="en-GB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CEOS agencies that respond to invitation of interest for copies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❖"/>
            </a:pPr>
            <a:r>
              <a:rPr b="1" lang="en-GB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CEOS SEC nodes (ESA/EUM, NASA/NOAA, JAXA)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❖"/>
            </a:pPr>
            <a:r>
              <a:rPr b="1" lang="en-GB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CEOS Chair and Incoming CEOS Chair 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❖"/>
            </a:pPr>
            <a:r>
              <a:rPr b="1" lang="en-GB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Contributing authors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❖"/>
            </a:pPr>
            <a:r>
              <a:rPr b="1" lang="en-GB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GEOSEC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❖"/>
            </a:pPr>
            <a:r>
              <a:rPr b="1" lang="en-GB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 us know of any target meetings that could use copies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❖"/>
            </a:pPr>
            <a:r>
              <a:rPr b="1" lang="en-GB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Companion website in development and ready in coming weeks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21"/>
          <p:cNvSpPr txBox="1"/>
          <p:nvPr/>
        </p:nvSpPr>
        <p:spPr>
          <a:xfrm>
            <a:off x="94020" y="103248"/>
            <a:ext cx="8668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Status</a:t>
            </a:r>
            <a:endParaRPr sz="3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/>
          <p:nvPr/>
        </p:nvSpPr>
        <p:spPr>
          <a:xfrm>
            <a:off x="94020" y="103248"/>
            <a:ext cx="86685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Thanks to all contributors!</a:t>
            </a:r>
            <a:endParaRPr sz="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2" name="Google Shape;17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9988" y="1453168"/>
            <a:ext cx="3332026" cy="469890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/>
          <p:nvPr>
            <p:ph type="title"/>
          </p:nvPr>
        </p:nvSpPr>
        <p:spPr>
          <a:xfrm>
            <a:off x="711150" y="830800"/>
            <a:ext cx="10137900" cy="44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lang="en-GB">
                <a:latin typeface="Montserrat SemiBold"/>
                <a:ea typeface="Montserrat SemiBold"/>
                <a:cs typeface="Montserrat SemiBold"/>
                <a:sym typeface="Montserrat SemiBold"/>
              </a:rPr>
              <a:t>CEOS Chair Paper: </a:t>
            </a:r>
            <a:r>
              <a:rPr b="0" i="1" lang="en-GB">
                <a:latin typeface="Montserrat SemiBold"/>
                <a:ea typeface="Montserrat SemiBold"/>
                <a:cs typeface="Montserrat SemiBold"/>
                <a:sym typeface="Montserrat SemiBold"/>
              </a:rPr>
              <a:t>CEOS Support for Environmental Adaptation and Resilience in a Changing Global Environment</a:t>
            </a:r>
            <a:endParaRPr b="0" i="1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sz="5100"/>
          </a:p>
        </p:txBody>
      </p:sp>
      <p:sp>
        <p:nvSpPr>
          <p:cNvPr id="178" name="Google Shape;178;p23"/>
          <p:cNvSpPr txBox="1"/>
          <p:nvPr/>
        </p:nvSpPr>
        <p:spPr>
          <a:xfrm>
            <a:off x="72444" y="6218252"/>
            <a:ext cx="6423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Credit: USGS/NASA Landsat 9</a:t>
            </a:r>
            <a:endParaRPr sz="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4"/>
          <p:cNvSpPr txBox="1"/>
          <p:nvPr>
            <p:ph type="title"/>
          </p:nvPr>
        </p:nvSpPr>
        <p:spPr>
          <a:xfrm>
            <a:off x="293826" y="246927"/>
            <a:ext cx="9591000" cy="86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Paper Process</a:t>
            </a:r>
            <a:endParaRPr/>
          </a:p>
        </p:txBody>
      </p:sp>
      <p:sp>
        <p:nvSpPr>
          <p:cNvPr id="185" name="Google Shape;185;p24"/>
          <p:cNvSpPr txBox="1"/>
          <p:nvPr>
            <p:ph idx="1" type="body"/>
          </p:nvPr>
        </p:nvSpPr>
        <p:spPr>
          <a:xfrm>
            <a:off x="176400" y="4104987"/>
            <a:ext cx="11839200" cy="2362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Editorial team: Chair, SIT Chair, EC (Mark Dowell)</a:t>
            </a:r>
            <a:endParaRPr sz="2000"/>
          </a:p>
          <a:p>
            <a:pPr indent="-355600" lvl="0" marL="457200" rtl="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Version 1: For discussion at SIT TW</a:t>
            </a:r>
            <a:endParaRPr sz="2000"/>
          </a:p>
          <a:p>
            <a:pPr indent="-355600" lvl="0" marL="457200" rtl="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Version 2: Refined based on SIT TW; for information for Principals in advance of Plenary</a:t>
            </a:r>
            <a:endParaRPr sz="2000"/>
          </a:p>
          <a:p>
            <a:pPr indent="-355600" lvl="0" marL="457200" rtl="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CEOS Plenary: Principals to discuss 2-3 key questions &amp; way forward</a:t>
            </a:r>
            <a:endParaRPr sz="2000"/>
          </a:p>
          <a:p>
            <a:pPr indent="-355600" lvl="0" marL="4572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000"/>
              <a:buChar char="❖"/>
            </a:pPr>
            <a:r>
              <a:rPr lang="en-GB" sz="2000"/>
              <a:t>Ongoing: Publicly available as part of Australia’s CEOS Chair team legacy</a:t>
            </a:r>
            <a:endParaRPr sz="2000"/>
          </a:p>
        </p:txBody>
      </p:sp>
      <p:sp>
        <p:nvSpPr>
          <p:cNvPr id="186" name="Google Shape;186;p24"/>
          <p:cNvSpPr txBox="1"/>
          <p:nvPr/>
        </p:nvSpPr>
        <p:spPr>
          <a:xfrm>
            <a:off x="4737446" y="533581"/>
            <a:ext cx="2717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 TRACK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87" name="Google Shape;187;p24"/>
          <p:cNvGrpSpPr/>
          <p:nvPr/>
        </p:nvGrpSpPr>
        <p:grpSpPr>
          <a:xfrm>
            <a:off x="43850" y="1039140"/>
            <a:ext cx="2756793" cy="2248363"/>
            <a:chOff x="2712870" y="2025926"/>
            <a:chExt cx="2067647" cy="1686314"/>
          </a:xfrm>
        </p:grpSpPr>
        <p:sp>
          <p:nvSpPr>
            <p:cNvPr id="188" name="Google Shape;188;p24"/>
            <p:cNvSpPr/>
            <p:nvPr/>
          </p:nvSpPr>
          <p:spPr>
            <a:xfrm>
              <a:off x="3485717" y="3079475"/>
              <a:ext cx="1294800" cy="133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4"/>
            <p:cNvSpPr txBox="1"/>
            <p:nvPr/>
          </p:nvSpPr>
          <p:spPr>
            <a:xfrm>
              <a:off x="3135727" y="3340840"/>
              <a:ext cx="6927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b="1" lang="en-GB">
                  <a:latin typeface="Montserrat"/>
                  <a:ea typeface="Montserrat"/>
                  <a:cs typeface="Montserrat"/>
                  <a:sym typeface="Montserrat"/>
                </a:rPr>
                <a:t>4 June</a:t>
              </a: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90" name="Google Shape;190;p24"/>
            <p:cNvSpPr txBox="1"/>
            <p:nvPr/>
          </p:nvSpPr>
          <p:spPr>
            <a:xfrm>
              <a:off x="2712870" y="2025926"/>
              <a:ext cx="1538400" cy="65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1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GB" sz="16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Survey of CEOS members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191" name="Google Shape;191;p24"/>
            <p:cNvGrpSpPr/>
            <p:nvPr/>
          </p:nvGrpSpPr>
          <p:grpSpPr>
            <a:xfrm>
              <a:off x="3435870" y="2800065"/>
              <a:ext cx="92400" cy="411825"/>
              <a:chOff x="845575" y="2563700"/>
              <a:chExt cx="92400" cy="411825"/>
            </a:xfrm>
          </p:grpSpPr>
          <p:sp>
            <p:nvSpPr>
              <p:cNvPr id="192" name="Google Shape;192;p24"/>
              <p:cNvSpPr/>
              <p:nvPr/>
            </p:nvSpPr>
            <p:spPr>
              <a:xfrm>
                <a:off x="845575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193" name="Google Shape;193;p24"/>
              <p:cNvCxnSpPr/>
              <p:nvPr/>
            </p:nvCxnSpPr>
            <p:spPr>
              <a:xfrm>
                <a:off x="891775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194" name="Google Shape;194;p24"/>
          <p:cNvGrpSpPr/>
          <p:nvPr/>
        </p:nvGrpSpPr>
        <p:grpSpPr>
          <a:xfrm>
            <a:off x="1863950" y="1832892"/>
            <a:ext cx="2663262" cy="2310600"/>
            <a:chOff x="1488314" y="2621255"/>
            <a:chExt cx="1997496" cy="1732993"/>
          </a:xfrm>
        </p:grpSpPr>
        <p:sp>
          <p:nvSpPr>
            <p:cNvPr id="195" name="Google Shape;195;p24"/>
            <p:cNvSpPr/>
            <p:nvPr/>
          </p:nvSpPr>
          <p:spPr>
            <a:xfrm>
              <a:off x="2191011" y="3079475"/>
              <a:ext cx="1294800" cy="133500"/>
            </a:xfrm>
            <a:prstGeom prst="rect">
              <a:avLst/>
            </a:prstGeom>
            <a:solidFill>
              <a:srgbClr val="085630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4"/>
            <p:cNvSpPr txBox="1"/>
            <p:nvPr/>
          </p:nvSpPr>
          <p:spPr>
            <a:xfrm>
              <a:off x="1696363" y="2621255"/>
              <a:ext cx="10095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b="1" lang="en-GB">
                  <a:latin typeface="Montserrat"/>
                  <a:ea typeface="Montserrat"/>
                  <a:cs typeface="Montserrat"/>
                  <a:sym typeface="Montserrat"/>
                </a:rPr>
                <a:t>Late June</a:t>
              </a: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97" name="Google Shape;197;p24"/>
            <p:cNvSpPr txBox="1"/>
            <p:nvPr/>
          </p:nvSpPr>
          <p:spPr>
            <a:xfrm>
              <a:off x="1488314" y="3404749"/>
              <a:ext cx="1425600" cy="94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GB" sz="16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Editorial team</a:t>
              </a:r>
              <a:endParaRPr b="1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GB" sz="16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formed</a:t>
              </a:r>
              <a:endParaRPr b="1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98" name="Google Shape;198;p24"/>
            <p:cNvGrpSpPr/>
            <p:nvPr/>
          </p:nvGrpSpPr>
          <p:grpSpPr>
            <a:xfrm rot="10800000">
              <a:off x="2149293" y="3079467"/>
              <a:ext cx="92400" cy="411825"/>
              <a:chOff x="2072481" y="2563700"/>
              <a:chExt cx="92400" cy="411825"/>
            </a:xfrm>
          </p:grpSpPr>
          <p:cxnSp>
            <p:nvCxnSpPr>
              <p:cNvPr id="199" name="Google Shape;199;p24"/>
              <p:cNvCxnSpPr/>
              <p:nvPr/>
            </p:nvCxnSpPr>
            <p:spPr>
              <a:xfrm>
                <a:off x="2118681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200" name="Google Shape;200;p24"/>
              <p:cNvSpPr/>
              <p:nvPr/>
            </p:nvSpPr>
            <p:spPr>
              <a:xfrm>
                <a:off x="2072481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01" name="Google Shape;201;p24"/>
          <p:cNvGrpSpPr/>
          <p:nvPr/>
        </p:nvGrpSpPr>
        <p:grpSpPr>
          <a:xfrm>
            <a:off x="3525446" y="714737"/>
            <a:ext cx="2727997" cy="2572765"/>
            <a:chOff x="2734468" y="1782618"/>
            <a:chExt cx="2046049" cy="1929622"/>
          </a:xfrm>
        </p:grpSpPr>
        <p:sp>
          <p:nvSpPr>
            <p:cNvPr id="202" name="Google Shape;202;p24"/>
            <p:cNvSpPr/>
            <p:nvPr/>
          </p:nvSpPr>
          <p:spPr>
            <a:xfrm>
              <a:off x="3485717" y="3079475"/>
              <a:ext cx="1294800" cy="133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4"/>
            <p:cNvSpPr txBox="1"/>
            <p:nvPr/>
          </p:nvSpPr>
          <p:spPr>
            <a:xfrm>
              <a:off x="3139336" y="3340840"/>
              <a:ext cx="6927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b="1" lang="en-GB">
                  <a:latin typeface="Montserrat"/>
                  <a:ea typeface="Montserrat"/>
                  <a:cs typeface="Montserrat"/>
                  <a:sym typeface="Montserrat"/>
                </a:rPr>
                <a:t>28 Aug</a:t>
              </a: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04" name="Google Shape;204;p24"/>
            <p:cNvSpPr txBox="1"/>
            <p:nvPr/>
          </p:nvSpPr>
          <p:spPr>
            <a:xfrm>
              <a:off x="2734468" y="1782618"/>
              <a:ext cx="1495200" cy="89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600">
                  <a:latin typeface="Montserrat"/>
                  <a:ea typeface="Montserrat"/>
                  <a:cs typeface="Montserrat"/>
                  <a:sym typeface="Montserrat"/>
                </a:rPr>
                <a:t>Version 1 </a:t>
              </a:r>
              <a:endParaRPr b="1" sz="16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205" name="Google Shape;205;p24"/>
            <p:cNvGrpSpPr/>
            <p:nvPr/>
          </p:nvGrpSpPr>
          <p:grpSpPr>
            <a:xfrm>
              <a:off x="3435870" y="2800065"/>
              <a:ext cx="92400" cy="411825"/>
              <a:chOff x="845575" y="2563700"/>
              <a:chExt cx="92400" cy="411825"/>
            </a:xfrm>
          </p:grpSpPr>
          <p:sp>
            <p:nvSpPr>
              <p:cNvPr id="206" name="Google Shape;206;p24"/>
              <p:cNvSpPr/>
              <p:nvPr/>
            </p:nvSpPr>
            <p:spPr>
              <a:xfrm>
                <a:off x="845575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07" name="Google Shape;207;p24"/>
              <p:cNvCxnSpPr/>
              <p:nvPr/>
            </p:nvCxnSpPr>
            <p:spPr>
              <a:xfrm>
                <a:off x="891775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208" name="Google Shape;208;p24"/>
          <p:cNvGrpSpPr/>
          <p:nvPr/>
        </p:nvGrpSpPr>
        <p:grpSpPr>
          <a:xfrm>
            <a:off x="5262205" y="1919669"/>
            <a:ext cx="2717467" cy="2403206"/>
            <a:chOff x="4037070" y="2686340"/>
            <a:chExt cx="2038151" cy="1802449"/>
          </a:xfrm>
        </p:grpSpPr>
        <p:sp>
          <p:nvSpPr>
            <p:cNvPr id="209" name="Google Shape;209;p24"/>
            <p:cNvSpPr/>
            <p:nvPr/>
          </p:nvSpPr>
          <p:spPr>
            <a:xfrm>
              <a:off x="4780421" y="3079475"/>
              <a:ext cx="1294800" cy="133500"/>
            </a:xfrm>
            <a:prstGeom prst="rect">
              <a:avLst/>
            </a:prstGeom>
            <a:solidFill>
              <a:srgbClr val="085630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0" name="Google Shape;210;p24"/>
            <p:cNvGrpSpPr/>
            <p:nvPr/>
          </p:nvGrpSpPr>
          <p:grpSpPr>
            <a:xfrm rot="10800000">
              <a:off x="4737413" y="3079467"/>
              <a:ext cx="92400" cy="411825"/>
              <a:chOff x="2070100" y="2563700"/>
              <a:chExt cx="92400" cy="411825"/>
            </a:xfrm>
          </p:grpSpPr>
          <p:cxnSp>
            <p:nvCxnSpPr>
              <p:cNvPr id="211" name="Google Shape;211;p24"/>
              <p:cNvCxnSpPr/>
              <p:nvPr/>
            </p:nvCxnSpPr>
            <p:spPr>
              <a:xfrm>
                <a:off x="2116300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212" name="Google Shape;212;p24"/>
              <p:cNvSpPr/>
              <p:nvPr/>
            </p:nvSpPr>
            <p:spPr>
              <a:xfrm>
                <a:off x="2070100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13" name="Google Shape;213;p24"/>
            <p:cNvSpPr txBox="1"/>
            <p:nvPr/>
          </p:nvSpPr>
          <p:spPr>
            <a:xfrm>
              <a:off x="4435913" y="2686340"/>
              <a:ext cx="745800" cy="371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b="1" lang="en-GB">
                  <a:latin typeface="Montserrat"/>
                  <a:ea typeface="Montserrat"/>
                  <a:cs typeface="Montserrat"/>
                  <a:sym typeface="Montserrat"/>
                </a:rPr>
                <a:t>9 Sept</a:t>
              </a: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14" name="Google Shape;214;p24"/>
            <p:cNvSpPr txBox="1"/>
            <p:nvPr/>
          </p:nvSpPr>
          <p:spPr>
            <a:xfrm>
              <a:off x="4037070" y="3544989"/>
              <a:ext cx="15435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600">
                  <a:latin typeface="Montserrat"/>
                  <a:ea typeface="Montserrat"/>
                  <a:cs typeface="Montserrat"/>
                  <a:sym typeface="Montserrat"/>
                </a:rPr>
                <a:t>SIT TW </a:t>
              </a:r>
              <a:endParaRPr b="1" sz="16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600">
                  <a:latin typeface="Montserrat"/>
                  <a:ea typeface="Montserrat"/>
                  <a:cs typeface="Montserrat"/>
                  <a:sym typeface="Montserrat"/>
                </a:rPr>
                <a:t>Discussion</a:t>
              </a:r>
              <a:endParaRPr b="1" sz="16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5" name="Google Shape;215;p24"/>
          <p:cNvGrpSpPr/>
          <p:nvPr/>
        </p:nvGrpSpPr>
        <p:grpSpPr>
          <a:xfrm>
            <a:off x="6613343" y="684947"/>
            <a:ext cx="3092559" cy="2835136"/>
            <a:chOff x="5050448" y="1760275"/>
            <a:chExt cx="2319477" cy="2126405"/>
          </a:xfrm>
        </p:grpSpPr>
        <p:sp>
          <p:nvSpPr>
            <p:cNvPr id="216" name="Google Shape;216;p24"/>
            <p:cNvSpPr/>
            <p:nvPr/>
          </p:nvSpPr>
          <p:spPr>
            <a:xfrm>
              <a:off x="6075125" y="3079475"/>
              <a:ext cx="1294800" cy="133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7" name="Google Shape;217;p24"/>
            <p:cNvGrpSpPr/>
            <p:nvPr/>
          </p:nvGrpSpPr>
          <p:grpSpPr>
            <a:xfrm>
              <a:off x="6031394" y="2800065"/>
              <a:ext cx="92400" cy="411825"/>
              <a:chOff x="845575" y="2563700"/>
              <a:chExt cx="92400" cy="411825"/>
            </a:xfrm>
          </p:grpSpPr>
          <p:cxnSp>
            <p:nvCxnSpPr>
              <p:cNvPr id="218" name="Google Shape;218;p24"/>
              <p:cNvCxnSpPr/>
              <p:nvPr/>
            </p:nvCxnSpPr>
            <p:spPr>
              <a:xfrm>
                <a:off x="891775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219" name="Google Shape;219;p24"/>
              <p:cNvSpPr/>
              <p:nvPr/>
            </p:nvSpPr>
            <p:spPr>
              <a:xfrm>
                <a:off x="845575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20" name="Google Shape;220;p24"/>
            <p:cNvSpPr txBox="1"/>
            <p:nvPr/>
          </p:nvSpPr>
          <p:spPr>
            <a:xfrm>
              <a:off x="5548860" y="3386280"/>
              <a:ext cx="1053900" cy="50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b="1" lang="en-GB">
                  <a:latin typeface="Montserrat"/>
                  <a:ea typeface="Montserrat"/>
                  <a:cs typeface="Montserrat"/>
                  <a:sym typeface="Montserrat"/>
                </a:rPr>
                <a:t>By mid</a:t>
              </a:r>
              <a:r>
                <a:rPr b="1" lang="en-GB">
                  <a:latin typeface="Montserrat"/>
                  <a:ea typeface="Montserrat"/>
                  <a:cs typeface="Montserrat"/>
                  <a:sym typeface="Montserrat"/>
                </a:rPr>
                <a:t> Oct</a:t>
              </a: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21" name="Google Shape;221;p24"/>
            <p:cNvSpPr txBox="1"/>
            <p:nvPr/>
          </p:nvSpPr>
          <p:spPr>
            <a:xfrm>
              <a:off x="5050448" y="1760275"/>
              <a:ext cx="20604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600">
                  <a:latin typeface="Montserrat"/>
                  <a:ea typeface="Montserrat"/>
                  <a:cs typeface="Montserrat"/>
                  <a:sym typeface="Montserrat"/>
                </a:rPr>
                <a:t>Version 2 </a:t>
              </a:r>
              <a:endParaRPr b="1" sz="16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t/>
              </a:r>
              <a:endParaRPr b="1" sz="11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22" name="Google Shape;222;p24"/>
          <p:cNvGrpSpPr/>
          <p:nvPr/>
        </p:nvGrpSpPr>
        <p:grpSpPr>
          <a:xfrm>
            <a:off x="8335426" y="1941325"/>
            <a:ext cx="2983026" cy="2381544"/>
            <a:chOff x="6315755" y="2702591"/>
            <a:chExt cx="2501280" cy="1786203"/>
          </a:xfrm>
        </p:grpSpPr>
        <p:sp>
          <p:nvSpPr>
            <p:cNvPr id="223" name="Google Shape;223;p24"/>
            <p:cNvSpPr/>
            <p:nvPr/>
          </p:nvSpPr>
          <p:spPr>
            <a:xfrm>
              <a:off x="7369835" y="3079466"/>
              <a:ext cx="1447200" cy="134400"/>
            </a:xfrm>
            <a:prstGeom prst="rect">
              <a:avLst/>
            </a:prstGeom>
            <a:solidFill>
              <a:srgbClr val="085630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24" name="Google Shape;224;p24"/>
            <p:cNvGrpSpPr/>
            <p:nvPr/>
          </p:nvGrpSpPr>
          <p:grpSpPr>
            <a:xfrm rot="10800000">
              <a:off x="7328221" y="3079467"/>
              <a:ext cx="92400" cy="411825"/>
              <a:chOff x="2070100" y="2563700"/>
              <a:chExt cx="92400" cy="411825"/>
            </a:xfrm>
          </p:grpSpPr>
          <p:cxnSp>
            <p:nvCxnSpPr>
              <p:cNvPr id="225" name="Google Shape;225;p24"/>
              <p:cNvCxnSpPr/>
              <p:nvPr/>
            </p:nvCxnSpPr>
            <p:spPr>
              <a:xfrm>
                <a:off x="2116300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226" name="Google Shape;226;p24"/>
              <p:cNvSpPr/>
              <p:nvPr/>
            </p:nvSpPr>
            <p:spPr>
              <a:xfrm>
                <a:off x="2070100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27" name="Google Shape;227;p24"/>
            <p:cNvSpPr txBox="1"/>
            <p:nvPr/>
          </p:nvSpPr>
          <p:spPr>
            <a:xfrm>
              <a:off x="6804857" y="2702591"/>
              <a:ext cx="945000" cy="37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rPr b="1" lang="en-GB">
                  <a:latin typeface="Montserrat"/>
                  <a:ea typeface="Montserrat"/>
                  <a:cs typeface="Montserrat"/>
                  <a:sym typeface="Montserrat"/>
                </a:rPr>
                <a:t>5 Nov</a:t>
              </a:r>
              <a:endParaRPr b="1">
                <a:highlight>
                  <a:srgbClr val="FFFF00"/>
                </a:highlight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28" name="Google Shape;228;p24"/>
            <p:cNvSpPr txBox="1"/>
            <p:nvPr/>
          </p:nvSpPr>
          <p:spPr>
            <a:xfrm>
              <a:off x="6315755" y="3544994"/>
              <a:ext cx="21009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600">
                  <a:latin typeface="Montserrat"/>
                  <a:ea typeface="Montserrat"/>
                  <a:cs typeface="Montserrat"/>
                  <a:sym typeface="Montserrat"/>
                </a:rPr>
                <a:t>CEOS Plenary </a:t>
              </a:r>
              <a:endParaRPr b="1" sz="16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600">
                  <a:latin typeface="Montserrat"/>
                  <a:ea typeface="Montserrat"/>
                  <a:cs typeface="Montserrat"/>
                  <a:sym typeface="Montserrat"/>
                </a:rPr>
                <a:t>Principals discussion</a:t>
              </a:r>
              <a:endParaRPr b="1" sz="16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9" name="Google Shape;229;p24"/>
          <p:cNvGrpSpPr/>
          <p:nvPr/>
        </p:nvGrpSpPr>
        <p:grpSpPr>
          <a:xfrm>
            <a:off x="10321951" y="714742"/>
            <a:ext cx="1780755" cy="1907868"/>
            <a:chOff x="2746110" y="1780953"/>
            <a:chExt cx="1335600" cy="1430937"/>
          </a:xfrm>
        </p:grpSpPr>
        <p:sp>
          <p:nvSpPr>
            <p:cNvPr id="230" name="Google Shape;230;p24"/>
            <p:cNvSpPr txBox="1"/>
            <p:nvPr/>
          </p:nvSpPr>
          <p:spPr>
            <a:xfrm>
              <a:off x="2746110" y="1780953"/>
              <a:ext cx="1335600" cy="94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600">
                  <a:latin typeface="Montserrat"/>
                  <a:ea typeface="Montserrat"/>
                  <a:cs typeface="Montserrat"/>
                  <a:sym typeface="Montserrat"/>
                </a:rPr>
                <a:t>Available on CEOS website</a:t>
              </a:r>
              <a:endParaRPr b="1" sz="16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2100"/>
                </a:spcAft>
                <a:buNone/>
              </a:pPr>
              <a:r>
                <a:t/>
              </a:r>
              <a:endParaRPr b="1"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231" name="Google Shape;231;p24"/>
            <p:cNvGrpSpPr/>
            <p:nvPr/>
          </p:nvGrpSpPr>
          <p:grpSpPr>
            <a:xfrm>
              <a:off x="3435870" y="2800065"/>
              <a:ext cx="92400" cy="411825"/>
              <a:chOff x="845575" y="2563700"/>
              <a:chExt cx="92400" cy="411825"/>
            </a:xfrm>
          </p:grpSpPr>
          <p:sp>
            <p:nvSpPr>
              <p:cNvPr id="232" name="Google Shape;232;p24"/>
              <p:cNvSpPr/>
              <p:nvPr/>
            </p:nvSpPr>
            <p:spPr>
              <a:xfrm>
                <a:off x="845575" y="2563700"/>
                <a:ext cx="92400" cy="92400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121900" lIns="121900" spcFirstLastPara="1" rIns="121900" wrap="square" tIns="1219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33" name="Google Shape;233;p24"/>
              <p:cNvCxnSpPr/>
              <p:nvPr/>
            </p:nvCxnSpPr>
            <p:spPr>
              <a:xfrm>
                <a:off x="891775" y="2616125"/>
                <a:ext cx="0" cy="3594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sp>
        <p:nvSpPr>
          <p:cNvPr id="234" name="Google Shape;234;p24"/>
          <p:cNvSpPr/>
          <p:nvPr/>
        </p:nvSpPr>
        <p:spPr>
          <a:xfrm>
            <a:off x="5591820" y="3095398"/>
            <a:ext cx="1345800" cy="667200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24"/>
          <p:cNvSpPr/>
          <p:nvPr/>
        </p:nvSpPr>
        <p:spPr>
          <a:xfrm>
            <a:off x="7979675" y="2605442"/>
            <a:ext cx="1599300" cy="2694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24"/>
          <p:cNvSpPr txBox="1"/>
          <p:nvPr/>
        </p:nvSpPr>
        <p:spPr>
          <a:xfrm>
            <a:off x="8109448" y="2572975"/>
            <a:ext cx="1599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Principals consider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p24"/>
          <p:cNvSpPr/>
          <p:nvPr/>
        </p:nvSpPr>
        <p:spPr>
          <a:xfrm>
            <a:off x="6253450" y="2605442"/>
            <a:ext cx="1696500" cy="2694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24"/>
          <p:cNvSpPr txBox="1"/>
          <p:nvPr/>
        </p:nvSpPr>
        <p:spPr>
          <a:xfrm>
            <a:off x="6453101" y="2572975"/>
            <a:ext cx="1599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Paper refinement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p24"/>
          <p:cNvSpPr/>
          <p:nvPr/>
        </p:nvSpPr>
        <p:spPr>
          <a:xfrm>
            <a:off x="2830600" y="2605442"/>
            <a:ext cx="1696500" cy="2694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24"/>
          <p:cNvSpPr txBox="1"/>
          <p:nvPr/>
        </p:nvSpPr>
        <p:spPr>
          <a:xfrm>
            <a:off x="3154474" y="2572967"/>
            <a:ext cx="1405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Paper writing</a:t>
            </a:r>
            <a:endParaRPr sz="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24"/>
          <p:cNvSpPr/>
          <p:nvPr/>
        </p:nvSpPr>
        <p:spPr>
          <a:xfrm>
            <a:off x="6039383" y="571975"/>
            <a:ext cx="354300" cy="354300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 txBox="1"/>
          <p:nvPr>
            <p:ph type="title"/>
          </p:nvPr>
        </p:nvSpPr>
        <p:spPr>
          <a:xfrm>
            <a:off x="293826" y="269202"/>
            <a:ext cx="9591000" cy="86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Paper Overview</a:t>
            </a:r>
            <a:endParaRPr/>
          </a:p>
        </p:txBody>
      </p:sp>
      <p:grpSp>
        <p:nvGrpSpPr>
          <p:cNvPr id="248" name="Google Shape;248;p25"/>
          <p:cNvGrpSpPr/>
          <p:nvPr/>
        </p:nvGrpSpPr>
        <p:grpSpPr>
          <a:xfrm>
            <a:off x="3884673" y="2618314"/>
            <a:ext cx="2185072" cy="2185072"/>
            <a:chOff x="3664038" y="1663782"/>
            <a:chExt cx="1815900" cy="1815900"/>
          </a:xfrm>
        </p:grpSpPr>
        <p:sp>
          <p:nvSpPr>
            <p:cNvPr id="249" name="Google Shape;249;p25"/>
            <p:cNvSpPr/>
            <p:nvPr/>
          </p:nvSpPr>
          <p:spPr>
            <a:xfrm>
              <a:off x="3664038" y="1663782"/>
              <a:ext cx="1815900" cy="1815900"/>
            </a:xfrm>
            <a:prstGeom prst="ellipse">
              <a:avLst/>
            </a:prstGeom>
            <a:solidFill>
              <a:srgbClr val="1B786F"/>
            </a:solidFill>
            <a:ln>
              <a:noFill/>
            </a:ln>
            <a:effectLst>
              <a:outerShdw blurRad="275078" rotWithShape="0" algn="tl" dir="5400000" dist="61129">
                <a:srgbClr val="000000">
                  <a:alpha val="54900"/>
                </a:srgbClr>
              </a:outerShdw>
            </a:effectLst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5"/>
            <p:cNvSpPr txBox="1"/>
            <p:nvPr/>
          </p:nvSpPr>
          <p:spPr>
            <a:xfrm>
              <a:off x="3899988" y="2158482"/>
              <a:ext cx="1344000" cy="82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15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White paper (5-10 pages)*</a:t>
              </a:r>
              <a:endParaRPr b="1" sz="171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1" name="Google Shape;251;p25"/>
          <p:cNvGrpSpPr/>
          <p:nvPr/>
        </p:nvGrpSpPr>
        <p:grpSpPr>
          <a:xfrm>
            <a:off x="3884673" y="2618314"/>
            <a:ext cx="2185072" cy="2185072"/>
            <a:chOff x="3664038" y="1663782"/>
            <a:chExt cx="1815900" cy="1815900"/>
          </a:xfrm>
        </p:grpSpPr>
        <p:sp>
          <p:nvSpPr>
            <p:cNvPr id="252" name="Google Shape;252;p25"/>
            <p:cNvSpPr/>
            <p:nvPr/>
          </p:nvSpPr>
          <p:spPr>
            <a:xfrm>
              <a:off x="3664038" y="1663782"/>
              <a:ext cx="1815900" cy="1815900"/>
            </a:xfrm>
            <a:prstGeom prst="ellipse">
              <a:avLst/>
            </a:prstGeom>
            <a:solidFill>
              <a:srgbClr val="1B786F"/>
            </a:solidFill>
            <a:ln>
              <a:noFill/>
            </a:ln>
            <a:effectLst>
              <a:outerShdw blurRad="275078" rotWithShape="0" algn="tl" dir="5400000" dist="61129">
                <a:srgbClr val="000000">
                  <a:alpha val="54900"/>
                </a:srgbClr>
              </a:outerShdw>
            </a:effectLst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5"/>
            <p:cNvSpPr txBox="1"/>
            <p:nvPr/>
          </p:nvSpPr>
          <p:spPr>
            <a:xfrm>
              <a:off x="3899988" y="2158482"/>
              <a:ext cx="1344000" cy="82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15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Lorem ipsum congue</a:t>
              </a:r>
              <a:endParaRPr b="1" sz="171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4" name="Google Shape;254;p25"/>
          <p:cNvGrpSpPr/>
          <p:nvPr/>
        </p:nvGrpSpPr>
        <p:grpSpPr>
          <a:xfrm>
            <a:off x="4339574" y="1152744"/>
            <a:ext cx="1285846" cy="1285846"/>
            <a:chOff x="2859873" y="853971"/>
            <a:chExt cx="1068600" cy="1068600"/>
          </a:xfrm>
        </p:grpSpPr>
        <p:sp>
          <p:nvSpPr>
            <p:cNvPr id="255" name="Google Shape;255;p25"/>
            <p:cNvSpPr/>
            <p:nvPr/>
          </p:nvSpPr>
          <p:spPr>
            <a:xfrm>
              <a:off x="2859873" y="853971"/>
              <a:ext cx="1068600" cy="1068600"/>
            </a:xfrm>
            <a:prstGeom prst="ellipse">
              <a:avLst/>
            </a:prstGeom>
            <a:solidFill>
              <a:srgbClr val="155B55"/>
            </a:solidFill>
            <a:ln>
              <a:noFill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25"/>
            <p:cNvSpPr txBox="1"/>
            <p:nvPr/>
          </p:nvSpPr>
          <p:spPr>
            <a:xfrm>
              <a:off x="3012800" y="1022197"/>
              <a:ext cx="762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9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Lorem ipsum </a:t>
              </a:r>
              <a:endParaRPr sz="99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7" name="Google Shape;257;p25"/>
          <p:cNvGrpSpPr/>
          <p:nvPr/>
        </p:nvGrpSpPr>
        <p:grpSpPr>
          <a:xfrm>
            <a:off x="2968300" y="1701941"/>
            <a:ext cx="4017819" cy="4017819"/>
            <a:chOff x="2902488" y="902232"/>
            <a:chExt cx="3339000" cy="3339000"/>
          </a:xfrm>
        </p:grpSpPr>
        <p:sp>
          <p:nvSpPr>
            <p:cNvPr id="258" name="Google Shape;258;p25"/>
            <p:cNvSpPr/>
            <p:nvPr/>
          </p:nvSpPr>
          <p:spPr>
            <a:xfrm rot="-5400000">
              <a:off x="2902488" y="902232"/>
              <a:ext cx="3339000" cy="3339000"/>
            </a:xfrm>
            <a:prstGeom prst="ellipse">
              <a:avLst/>
            </a:prstGeom>
            <a:noFill/>
            <a:ln cap="flat" cmpd="sng" w="22900">
              <a:solidFill>
                <a:srgbClr val="1D7E7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25"/>
            <p:cNvSpPr/>
            <p:nvPr/>
          </p:nvSpPr>
          <p:spPr>
            <a:xfrm>
              <a:off x="3123738" y="1123632"/>
              <a:ext cx="2896500" cy="2896200"/>
            </a:xfrm>
            <a:prstGeom prst="pie">
              <a:avLst>
                <a:gd fmla="val 21577108" name="adj1"/>
                <a:gd fmla="val 16214886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63"/>
            </a:p>
          </p:txBody>
        </p:sp>
      </p:grpSp>
      <p:grpSp>
        <p:nvGrpSpPr>
          <p:cNvPr id="260" name="Google Shape;260;p25"/>
          <p:cNvGrpSpPr/>
          <p:nvPr/>
        </p:nvGrpSpPr>
        <p:grpSpPr>
          <a:xfrm>
            <a:off x="3884673" y="2618314"/>
            <a:ext cx="2185072" cy="2185072"/>
            <a:chOff x="3664038" y="1663782"/>
            <a:chExt cx="1815900" cy="1815900"/>
          </a:xfrm>
        </p:grpSpPr>
        <p:sp>
          <p:nvSpPr>
            <p:cNvPr id="261" name="Google Shape;261;p25"/>
            <p:cNvSpPr/>
            <p:nvPr/>
          </p:nvSpPr>
          <p:spPr>
            <a:xfrm>
              <a:off x="3664038" y="1663782"/>
              <a:ext cx="1815900" cy="1815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275078" rotWithShape="0" algn="tl" dir="5400000" dist="61129">
                <a:srgbClr val="000000">
                  <a:alpha val="54900"/>
                </a:srgbClr>
              </a:outerShdw>
            </a:effectLst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25"/>
            <p:cNvSpPr txBox="1"/>
            <p:nvPr/>
          </p:nvSpPr>
          <p:spPr>
            <a:xfrm>
              <a:off x="3899988" y="2158482"/>
              <a:ext cx="1344000" cy="826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715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White paper for discussion at Plenary</a:t>
              </a:r>
              <a:endParaRPr b="1" sz="171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3" name="Google Shape;263;p25"/>
          <p:cNvGrpSpPr/>
          <p:nvPr/>
        </p:nvGrpSpPr>
        <p:grpSpPr>
          <a:xfrm>
            <a:off x="4339574" y="1152744"/>
            <a:ext cx="1285846" cy="1285846"/>
            <a:chOff x="2859873" y="853971"/>
            <a:chExt cx="1068600" cy="1068600"/>
          </a:xfrm>
        </p:grpSpPr>
        <p:sp>
          <p:nvSpPr>
            <p:cNvPr id="264" name="Google Shape;264;p25"/>
            <p:cNvSpPr/>
            <p:nvPr/>
          </p:nvSpPr>
          <p:spPr>
            <a:xfrm>
              <a:off x="2859873" y="853971"/>
              <a:ext cx="1068600" cy="1068600"/>
            </a:xfrm>
            <a:prstGeom prst="ellipse">
              <a:avLst/>
            </a:prstGeom>
            <a:solidFill>
              <a:srgbClr val="155B55"/>
            </a:solidFill>
            <a:ln>
              <a:noFill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25"/>
            <p:cNvSpPr txBox="1"/>
            <p:nvPr/>
          </p:nvSpPr>
          <p:spPr>
            <a:xfrm>
              <a:off x="3012800" y="1022197"/>
              <a:ext cx="762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93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50+ survey responses analysed</a:t>
              </a:r>
              <a:endParaRPr sz="99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6" name="Google Shape;266;p25"/>
          <p:cNvGrpSpPr/>
          <p:nvPr/>
        </p:nvGrpSpPr>
        <p:grpSpPr>
          <a:xfrm>
            <a:off x="4327715" y="4988329"/>
            <a:ext cx="1285846" cy="1285846"/>
            <a:chOff x="5214448" y="3234278"/>
            <a:chExt cx="1068600" cy="1068600"/>
          </a:xfrm>
        </p:grpSpPr>
        <p:sp>
          <p:nvSpPr>
            <p:cNvPr id="267" name="Google Shape;267;p25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155B55"/>
            </a:solidFill>
            <a:ln>
              <a:noFill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25"/>
            <p:cNvSpPr txBox="1"/>
            <p:nvPr/>
          </p:nvSpPr>
          <p:spPr>
            <a:xfrm>
              <a:off x="5367375" y="3402503"/>
              <a:ext cx="762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9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3-5 seed questions for Principal discussion</a:t>
              </a:r>
              <a:endParaRPr sz="99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9" name="Google Shape;269;p25"/>
          <p:cNvGrpSpPr/>
          <p:nvPr/>
        </p:nvGrpSpPr>
        <p:grpSpPr>
          <a:xfrm>
            <a:off x="2418862" y="3072230"/>
            <a:ext cx="1285846" cy="1285846"/>
            <a:chOff x="5214448" y="3234278"/>
            <a:chExt cx="1068600" cy="1068600"/>
          </a:xfrm>
        </p:grpSpPr>
        <p:sp>
          <p:nvSpPr>
            <p:cNvPr id="270" name="Google Shape;270;p25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155B55"/>
            </a:solidFill>
            <a:ln>
              <a:noFill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25"/>
            <p:cNvSpPr txBox="1"/>
            <p:nvPr/>
          </p:nvSpPr>
          <p:spPr>
            <a:xfrm>
              <a:off x="5367375" y="3402503"/>
              <a:ext cx="7626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9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Focus on applications</a:t>
              </a:r>
              <a:endParaRPr sz="99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72" name="Google Shape;272;p25"/>
          <p:cNvGrpSpPr/>
          <p:nvPr/>
        </p:nvGrpSpPr>
        <p:grpSpPr>
          <a:xfrm>
            <a:off x="6252040" y="3072230"/>
            <a:ext cx="1285846" cy="1285846"/>
            <a:chOff x="5214448" y="3234278"/>
            <a:chExt cx="1068600" cy="1068600"/>
          </a:xfrm>
        </p:grpSpPr>
        <p:sp>
          <p:nvSpPr>
            <p:cNvPr id="273" name="Google Shape;273;p25"/>
            <p:cNvSpPr/>
            <p:nvPr/>
          </p:nvSpPr>
          <p:spPr>
            <a:xfrm>
              <a:off x="5214448" y="3234278"/>
              <a:ext cx="1068600" cy="1068600"/>
            </a:xfrm>
            <a:prstGeom prst="ellipse">
              <a:avLst/>
            </a:prstGeom>
            <a:solidFill>
              <a:srgbClr val="155B55"/>
            </a:solidFill>
            <a:ln>
              <a:noFill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25"/>
            <p:cNvSpPr txBox="1"/>
            <p:nvPr/>
          </p:nvSpPr>
          <p:spPr>
            <a:xfrm>
              <a:off x="5367381" y="3402501"/>
              <a:ext cx="836700" cy="73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0025" lIns="110025" spcFirstLastPara="1" rIns="110025" wrap="square" tIns="1100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93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Challenges &amp; opportunities</a:t>
              </a:r>
              <a:endParaRPr sz="99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75" name="Google Shape;275;p25"/>
          <p:cNvSpPr txBox="1"/>
          <p:nvPr/>
        </p:nvSpPr>
        <p:spPr>
          <a:xfrm>
            <a:off x="7807699" y="1631550"/>
            <a:ext cx="3503400" cy="415860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5200" lIns="95200" spcFirstLastPara="1" rIns="95200" wrap="square" tIns="95200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041"/>
              </a:spcBef>
              <a:spcAft>
                <a:spcPts val="0"/>
              </a:spcAft>
              <a:buNone/>
            </a:pPr>
            <a:r>
              <a:rPr lang="en-GB" sz="21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Table of content</a:t>
            </a:r>
            <a:r>
              <a:rPr lang="en-GB" sz="2187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 sz="2916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6554" lvl="0" marL="281174" rtl="0" algn="l">
              <a:spcBef>
                <a:spcPts val="312"/>
              </a:spcBef>
              <a:spcAft>
                <a:spcPts val="0"/>
              </a:spcAft>
              <a:buClr>
                <a:schemeClr val="dk1"/>
              </a:buClr>
              <a:buSzPts val="1354"/>
              <a:buFont typeface="Montserrat"/>
              <a:buChar char="●"/>
            </a:pPr>
            <a:r>
              <a:rPr lang="en-GB" sz="1354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Purpose and scope</a:t>
            </a:r>
            <a:br>
              <a:rPr lang="en-GB" sz="135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354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6554" lvl="0" marL="28117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4"/>
              <a:buFont typeface="Montserrat"/>
              <a:buChar char="●"/>
            </a:pPr>
            <a:r>
              <a:rPr lang="en-GB" sz="1354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How CEOS supports adaptation and resilience from its place in the EO data value chain</a:t>
            </a:r>
            <a:br>
              <a:rPr lang="en-GB" sz="135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354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6554" lvl="0" marL="28117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4"/>
              <a:buFont typeface="Montserrat"/>
              <a:buChar char="●"/>
            </a:pPr>
            <a:r>
              <a:rPr lang="en-GB" sz="1354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From data to decisions: the link </a:t>
            </a:r>
            <a:r>
              <a:rPr lang="en-GB" sz="1354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between</a:t>
            </a:r>
            <a:r>
              <a:rPr lang="en-GB" sz="1354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CEOS and downstream users</a:t>
            </a:r>
            <a:br>
              <a:rPr lang="en-GB" sz="135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354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6554" lvl="0" marL="28117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4"/>
              <a:buFont typeface="Montserrat"/>
              <a:buChar char="●"/>
            </a:pPr>
            <a:r>
              <a:rPr lang="en-GB" sz="1354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Opportunities for CEOS to better support adaptation and resilience</a:t>
            </a:r>
            <a:br>
              <a:rPr lang="en-GB" sz="135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354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6554" lvl="0" marL="28117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4"/>
              <a:buFont typeface="Montserrat"/>
              <a:buChar char="●"/>
            </a:pPr>
            <a:r>
              <a:rPr lang="en-GB" sz="1354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Questions for discussion by CEOS Principals</a:t>
            </a:r>
            <a:br>
              <a:rPr lang="en-GB" sz="1354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354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26554" lvl="0" marL="28117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4"/>
              <a:buFont typeface="Montserrat"/>
              <a:buChar char="●"/>
            </a:pPr>
            <a:r>
              <a:rPr lang="en-GB" sz="1354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Appendix: Survey Responses</a:t>
            </a:r>
            <a:endParaRPr sz="1354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6" name="Google Shape;276;p25"/>
          <p:cNvCxnSpPr>
            <a:stCxn id="261" idx="7"/>
          </p:cNvCxnSpPr>
          <p:nvPr/>
        </p:nvCxnSpPr>
        <p:spPr>
          <a:xfrm rot="-5400000">
            <a:off x="6363250" y="1495910"/>
            <a:ext cx="828900" cy="2055900"/>
          </a:xfrm>
          <a:prstGeom prst="curvedConnector2">
            <a:avLst/>
          </a:prstGeom>
          <a:noFill/>
          <a:ln cap="flat" cmpd="sng" w="29750">
            <a:solidFill>
              <a:schemeClr val="accent2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6"/>
          <p:cNvSpPr txBox="1"/>
          <p:nvPr>
            <p:ph type="title"/>
          </p:nvPr>
        </p:nvSpPr>
        <p:spPr>
          <a:xfrm>
            <a:off x="293826" y="269202"/>
            <a:ext cx="9591000" cy="86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Paper Overview</a:t>
            </a:r>
            <a:endParaRPr/>
          </a:p>
        </p:txBody>
      </p:sp>
      <p:sp>
        <p:nvSpPr>
          <p:cNvPr id="283" name="Google Shape;283;p26"/>
          <p:cNvSpPr txBox="1"/>
          <p:nvPr>
            <p:ph idx="1" type="body"/>
          </p:nvPr>
        </p:nvSpPr>
        <p:spPr>
          <a:xfrm>
            <a:off x="531500" y="1378875"/>
            <a:ext cx="10524900" cy="4841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1018"/>
              <a:buNone/>
            </a:pPr>
            <a:r>
              <a:rPr b="1" lang="en-GB" sz="1900"/>
              <a:t>Context</a:t>
            </a:r>
            <a:r>
              <a:rPr b="1" lang="en-GB" sz="1900"/>
              <a:t>:</a:t>
            </a:r>
            <a:endParaRPr b="1" sz="1900"/>
          </a:p>
          <a:p>
            <a:pPr indent="-349250" lvl="1" marL="91440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1900"/>
              <a:buChar char="➢"/>
            </a:pPr>
            <a:r>
              <a:rPr lang="en-GB" sz="1900"/>
              <a:t>Insights i</a:t>
            </a:r>
            <a:r>
              <a:rPr lang="en-GB" sz="1900"/>
              <a:t>nformed by survey of CEOS members/associates</a:t>
            </a:r>
            <a:endParaRPr sz="1900"/>
          </a:p>
          <a:p>
            <a:pPr indent="-3492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Char char="➢"/>
            </a:pPr>
            <a:r>
              <a:rPr lang="en-GB" sz="1900"/>
              <a:t>Focus on applications (not resilience of CEOS infrastructure/value chain - this is the topic of next discussion)</a:t>
            </a:r>
            <a:endParaRPr sz="1900"/>
          </a:p>
          <a:p>
            <a:pPr indent="-3492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00"/>
              <a:buChar char="➢"/>
            </a:pPr>
            <a:r>
              <a:rPr lang="en-GB" sz="1900"/>
              <a:t>Seeking to clarify CEOS position/capacity and its mandate to maximise impact</a:t>
            </a:r>
            <a:endParaRPr sz="1900"/>
          </a:p>
          <a:p>
            <a:pPr indent="0" lvl="0" marL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18"/>
              <a:buFont typeface="Arial"/>
              <a:buNone/>
            </a:pPr>
            <a:r>
              <a:rPr b="1" lang="en-GB" sz="1900"/>
              <a:t>Objectives</a:t>
            </a:r>
            <a:r>
              <a:rPr lang="en-GB" sz="1900"/>
              <a:t>:</a:t>
            </a:r>
            <a:endParaRPr sz="1900"/>
          </a:p>
          <a:p>
            <a:pPr indent="-349250" lvl="1" marL="9144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00"/>
              <a:buChar char="➢"/>
            </a:pPr>
            <a:r>
              <a:rPr lang="en-GB" sz="1900"/>
              <a:t>Reflect on current and previous role of CEOS in supporting A&amp;R</a:t>
            </a:r>
            <a:endParaRPr sz="1900"/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➢"/>
            </a:pPr>
            <a:r>
              <a:rPr lang="en-GB" sz="1900"/>
              <a:t>Highlight challenges and future opportunities for CEOS</a:t>
            </a:r>
            <a:endParaRPr sz="1900"/>
          </a:p>
          <a:p>
            <a:pPr indent="-349250" lvl="1" marL="9144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900"/>
              <a:buChar char="➢"/>
            </a:pPr>
            <a:r>
              <a:rPr lang="en-GB" sz="1900"/>
              <a:t>Define questions for Principal strategic discussion at Plenary</a:t>
            </a:r>
            <a:endParaRPr sz="1900"/>
          </a:p>
          <a:p>
            <a:pPr indent="-349250" lvl="1" marL="91440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1900"/>
              <a:buChar char="➢"/>
            </a:pPr>
            <a:r>
              <a:rPr lang="en-GB" sz="1900"/>
              <a:t>Consider options for a way forward</a:t>
            </a:r>
            <a:endParaRPr sz="1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7"/>
          <p:cNvSpPr txBox="1"/>
          <p:nvPr>
            <p:ph type="title"/>
          </p:nvPr>
        </p:nvSpPr>
        <p:spPr>
          <a:xfrm>
            <a:off x="293826" y="246927"/>
            <a:ext cx="9591000" cy="86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Questions for Discussion Today</a:t>
            </a:r>
            <a:endParaRPr/>
          </a:p>
        </p:txBody>
      </p:sp>
      <p:sp>
        <p:nvSpPr>
          <p:cNvPr id="290" name="Google Shape;290;p27"/>
          <p:cNvSpPr txBox="1"/>
          <p:nvPr>
            <p:ph idx="1" type="body"/>
          </p:nvPr>
        </p:nvSpPr>
        <p:spPr>
          <a:xfrm>
            <a:off x="497400" y="1522825"/>
            <a:ext cx="11694600" cy="4605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AutoNum type="arabicPeriod"/>
            </a:pPr>
            <a:r>
              <a:rPr lang="en-GB"/>
              <a:t>Overall feedback on the paper - anything major </a:t>
            </a:r>
            <a:r>
              <a:rPr lang="en-GB"/>
              <a:t>missing</a:t>
            </a:r>
            <a:r>
              <a:rPr lang="en-GB"/>
              <a:t>?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AutoNum type="arabicPeriod"/>
            </a:pPr>
            <a:r>
              <a:rPr b="1" lang="en-GB"/>
              <a:t>Agree on 5 Questions</a:t>
            </a:r>
            <a:r>
              <a:rPr lang="en-GB"/>
              <a:t> to be listed in the paper (next slide)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-GB"/>
              <a:t>Identify 2-3 most strategic/pressing for discussion for Principals to  consider &amp; prepare ahead of the Plenary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AutoNum type="arabicPeriod"/>
            </a:pPr>
            <a:r>
              <a:rPr lang="en-GB"/>
              <a:t>Have your say on: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>
                <a:highlight>
                  <a:schemeClr val="accent2"/>
                </a:highlight>
              </a:rPr>
              <a:t>Question 1: </a:t>
            </a:r>
            <a:r>
              <a:rPr lang="en-GB">
                <a:highlight>
                  <a:schemeClr val="accent2"/>
                </a:highlight>
              </a:rPr>
              <a:t>How can CEOS embed - and measure - its support for adaptation and resilience across its Working Groups and Virtual Constellations?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8"/>
          <p:cNvSpPr txBox="1"/>
          <p:nvPr>
            <p:ph type="title"/>
          </p:nvPr>
        </p:nvSpPr>
        <p:spPr>
          <a:xfrm>
            <a:off x="293826" y="246927"/>
            <a:ext cx="9591000" cy="86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Discussion Questions</a:t>
            </a:r>
            <a:endParaRPr/>
          </a:p>
        </p:txBody>
      </p:sp>
      <p:sp>
        <p:nvSpPr>
          <p:cNvPr id="297" name="Google Shape;297;p28"/>
          <p:cNvSpPr txBox="1"/>
          <p:nvPr/>
        </p:nvSpPr>
        <p:spPr>
          <a:xfrm>
            <a:off x="995100" y="1819400"/>
            <a:ext cx="10601400" cy="4392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lnSpc>
                <a:spcPct val="142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AutoNum type="arabicPeriod"/>
            </a:pPr>
            <a:r>
              <a:rPr lang="en-GB" sz="20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can CEOS embed - and measure - its support for adaptation and resilience across its Working Groups and Virtual Constellations?</a:t>
            </a:r>
            <a:endParaRPr sz="20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9250" lvl="0" marL="457200" rtl="0" algn="l">
              <a:lnSpc>
                <a:spcPct val="142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AutoNum type="arabicPeriod"/>
            </a:pPr>
            <a:r>
              <a:rPr lang="en-GB" sz="20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can CEOS better showcase its impact to current and potential users facing adaptation and resilience challenges ? </a:t>
            </a:r>
            <a:endParaRPr sz="20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9250" lvl="0" marL="457200" rtl="0" algn="l">
              <a:lnSpc>
                <a:spcPct val="142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AutoNum type="arabicPeriod"/>
            </a:pPr>
            <a:r>
              <a:rPr lang="en-GB" sz="20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Are there additional steps that  CEOS could take to ensure data and data delivery are fit for purpose in light of new technologies like AI?</a:t>
            </a:r>
            <a:endParaRPr sz="20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9250" lvl="0" marL="457200" rtl="0" algn="l">
              <a:lnSpc>
                <a:spcPct val="142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AutoNum type="arabicPeriod"/>
            </a:pPr>
            <a:r>
              <a:rPr lang="en-GB" sz="20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Where does the mandate of CEOS stop, and what should be left to national agencies, GEO or other partners?</a:t>
            </a:r>
            <a:endParaRPr sz="205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49250" lvl="0" marL="457200" rtl="0" algn="l">
              <a:lnSpc>
                <a:spcPct val="142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"/>
              <a:buAutoNum type="arabicPeriod"/>
            </a:pPr>
            <a:r>
              <a:rPr lang="en-GB" sz="205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Is CEOS doing enough to enable uptake of data by end users?</a:t>
            </a:r>
            <a:endParaRPr sz="800"/>
          </a:p>
        </p:txBody>
      </p:sp>
      <p:sp>
        <p:nvSpPr>
          <p:cNvPr id="298" name="Google Shape;298;p28"/>
          <p:cNvSpPr txBox="1"/>
          <p:nvPr>
            <p:ph type="title"/>
          </p:nvPr>
        </p:nvSpPr>
        <p:spPr>
          <a:xfrm>
            <a:off x="293825" y="1000050"/>
            <a:ext cx="11898300" cy="86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GB" sz="2900"/>
              <a:t>Currently proposed in the Paper: </a:t>
            </a:r>
            <a:r>
              <a:rPr b="0" lang="en-GB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CEOS Support for Adaptation and resilience - Product 2 - Google Docs</a:t>
            </a:r>
            <a:r>
              <a:rPr b="0" lang="en-GB" sz="1100"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29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9"/>
          <p:cNvSpPr txBox="1"/>
          <p:nvPr>
            <p:ph type="title"/>
          </p:nvPr>
        </p:nvSpPr>
        <p:spPr>
          <a:xfrm>
            <a:off x="711150" y="830800"/>
            <a:ext cx="10137900" cy="443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0" lang="en-GB">
                <a:latin typeface="Montserrat SemiBold"/>
                <a:ea typeface="Montserrat SemiBold"/>
                <a:cs typeface="Montserrat SemiBold"/>
                <a:sym typeface="Montserrat SemiBold"/>
              </a:rPr>
              <a:t>CEOS Roundtable Discussion on the Necessary Components for a Resilient, Trusted, Integrated, Interoperable, and Impactful Observing System</a:t>
            </a:r>
            <a:endParaRPr b="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sz="5100"/>
          </a:p>
        </p:txBody>
      </p:sp>
      <p:sp>
        <p:nvSpPr>
          <p:cNvPr id="304" name="Google Shape;304;p29"/>
          <p:cNvSpPr txBox="1"/>
          <p:nvPr/>
        </p:nvSpPr>
        <p:spPr>
          <a:xfrm>
            <a:off x="72444" y="6218252"/>
            <a:ext cx="64233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Credit: USGS/NASA Landsat 9</a:t>
            </a:r>
            <a:endParaRPr sz="9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0"/>
          <p:cNvSpPr txBox="1"/>
          <p:nvPr>
            <p:ph type="title"/>
          </p:nvPr>
        </p:nvSpPr>
        <p:spPr>
          <a:xfrm>
            <a:off x="293826" y="246927"/>
            <a:ext cx="9591000" cy="86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Context &amp; Scene Setting</a:t>
            </a:r>
            <a:endParaRPr/>
          </a:p>
        </p:txBody>
      </p:sp>
      <p:sp>
        <p:nvSpPr>
          <p:cNvPr id="311" name="Google Shape;311;p30"/>
          <p:cNvSpPr txBox="1"/>
          <p:nvPr>
            <p:ph idx="1" type="body"/>
          </p:nvPr>
        </p:nvSpPr>
        <p:spPr>
          <a:xfrm>
            <a:off x="279599" y="1467175"/>
            <a:ext cx="11632800" cy="460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GB"/>
              <a:t>From the EO Handbook:</a:t>
            </a:r>
            <a:endParaRPr b="1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/>
              <a:t>Resilience refers to the capacity of systems - natural, built, economic, and social - to withstand disturbances, maintain essential functions, and recover efficiently under conditions of stress, uncertainty, and environmental and climati</a:t>
            </a:r>
            <a:r>
              <a:rPr i="1" lang="en-GB"/>
              <a:t>c </a:t>
            </a:r>
            <a:r>
              <a:rPr i="1" lang="en-GB"/>
              <a:t>change.</a:t>
            </a:r>
            <a:endParaRPr i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1"/>
          <p:cNvSpPr txBox="1"/>
          <p:nvPr>
            <p:ph type="title"/>
          </p:nvPr>
        </p:nvSpPr>
        <p:spPr>
          <a:xfrm>
            <a:off x="293826" y="246927"/>
            <a:ext cx="9591000" cy="86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660"/>
              <a:t>Why System Resilience is Important</a:t>
            </a:r>
            <a:endParaRPr sz="3660"/>
          </a:p>
        </p:txBody>
      </p:sp>
      <p:sp>
        <p:nvSpPr>
          <p:cNvPr id="318" name="Google Shape;318;p31"/>
          <p:cNvSpPr txBox="1"/>
          <p:nvPr>
            <p:ph idx="1" type="body"/>
          </p:nvPr>
        </p:nvSpPr>
        <p:spPr>
          <a:xfrm>
            <a:off x="293825" y="1321525"/>
            <a:ext cx="6597000" cy="4806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EO data </a:t>
            </a:r>
            <a:r>
              <a:rPr lang="en-GB"/>
              <a:t>supply</a:t>
            </a:r>
            <a:r>
              <a:rPr lang="en-GB"/>
              <a:t> chain is complex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GB"/>
              <a:t>Many individual elements which each need to be resilient</a:t>
            </a:r>
            <a:endParaRPr/>
          </a:p>
          <a:p>
            <a:pPr indent="-4064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Users need to have confidence in data supply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GB"/>
              <a:t>Ensuring trusted and continuous data streams</a:t>
            </a:r>
            <a:endParaRPr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GB"/>
              <a:t>To grow uptake</a:t>
            </a:r>
            <a:endParaRPr/>
          </a:p>
          <a:p>
            <a:pPr indent="-4064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CEOS is well placed to address threats to resilience</a:t>
            </a:r>
            <a:endParaRPr/>
          </a:p>
        </p:txBody>
      </p:sp>
      <p:pic>
        <p:nvPicPr>
          <p:cNvPr id="319" name="Google Shape;319;p31"/>
          <p:cNvPicPr preferRelativeResize="0"/>
          <p:nvPr/>
        </p:nvPicPr>
        <p:blipFill rotWithShape="1">
          <a:blip r:embed="rId3">
            <a:alphaModFix/>
          </a:blip>
          <a:srcRect b="17797" l="0" r="0" t="0"/>
          <a:stretch/>
        </p:blipFill>
        <p:spPr>
          <a:xfrm>
            <a:off x="7240400" y="1417775"/>
            <a:ext cx="4710299" cy="4228899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1"/>
          <p:cNvSpPr txBox="1"/>
          <p:nvPr/>
        </p:nvSpPr>
        <p:spPr>
          <a:xfrm>
            <a:off x="7240400" y="5646675"/>
            <a:ext cx="47853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Image: World Economic Forum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2"/>
          <p:cNvSpPr txBox="1"/>
          <p:nvPr>
            <p:ph type="title"/>
          </p:nvPr>
        </p:nvSpPr>
        <p:spPr>
          <a:xfrm>
            <a:off x="293826" y="246927"/>
            <a:ext cx="9591000" cy="86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Aspects of System Resilience</a:t>
            </a:r>
            <a:endParaRPr/>
          </a:p>
        </p:txBody>
      </p:sp>
      <p:sp>
        <p:nvSpPr>
          <p:cNvPr id="327" name="Google Shape;327;p32"/>
          <p:cNvSpPr txBox="1"/>
          <p:nvPr>
            <p:ph idx="1" type="body"/>
          </p:nvPr>
        </p:nvSpPr>
        <p:spPr>
          <a:xfrm>
            <a:off x="497411" y="1522818"/>
            <a:ext cx="10857300" cy="460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Three broad groupings identified: </a:t>
            </a:r>
            <a:endParaRPr/>
          </a:p>
          <a:p>
            <a:pPr indent="-342900" lvl="1" marL="914400" rtl="0" algn="l">
              <a:spcBef>
                <a:spcPts val="1000"/>
              </a:spcBef>
              <a:spcAft>
                <a:spcPts val="0"/>
              </a:spcAft>
              <a:buSzPts val="1800"/>
              <a:buChar char="➢"/>
            </a:pPr>
            <a:r>
              <a:rPr lang="en-GB"/>
              <a:t>Technical risks</a:t>
            </a:r>
            <a:endParaRPr/>
          </a:p>
          <a:p>
            <a:pPr indent="-342900" lvl="1" marL="914400" rtl="0" algn="l">
              <a:spcBef>
                <a:spcPts val="1000"/>
              </a:spcBef>
              <a:spcAft>
                <a:spcPts val="0"/>
              </a:spcAft>
              <a:buSzPts val="1800"/>
              <a:buChar char="➢"/>
            </a:pPr>
            <a:r>
              <a:rPr lang="en-GB"/>
              <a:t>Policy &amp; Financial risks </a:t>
            </a:r>
            <a:endParaRPr/>
          </a:p>
          <a:p>
            <a:pPr indent="-342900" lvl="1" marL="914400" rtl="0" algn="l">
              <a:spcBef>
                <a:spcPts val="1000"/>
              </a:spcBef>
              <a:spcAft>
                <a:spcPts val="0"/>
              </a:spcAft>
              <a:buSzPts val="1800"/>
              <a:buChar char="➢"/>
            </a:pPr>
            <a:r>
              <a:rPr lang="en-GB"/>
              <a:t>Environmental risks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Are there any risks that don’t fit into any of these categories? 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3"/>
          <p:cNvSpPr txBox="1"/>
          <p:nvPr>
            <p:ph type="title"/>
          </p:nvPr>
        </p:nvSpPr>
        <p:spPr>
          <a:xfrm>
            <a:off x="293826" y="246927"/>
            <a:ext cx="9591000" cy="86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Group Discussion</a:t>
            </a:r>
            <a:endParaRPr/>
          </a:p>
        </p:txBody>
      </p:sp>
      <p:sp>
        <p:nvSpPr>
          <p:cNvPr id="334" name="Google Shape;334;p33"/>
          <p:cNvSpPr txBox="1"/>
          <p:nvPr>
            <p:ph idx="1" type="body"/>
          </p:nvPr>
        </p:nvSpPr>
        <p:spPr>
          <a:xfrm>
            <a:off x="360874" y="1281275"/>
            <a:ext cx="5772600" cy="460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7350" lvl="0" marL="457200" rtl="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2500"/>
              <a:buChar char="❖"/>
            </a:pPr>
            <a:r>
              <a:rPr lang="en-GB" sz="2500"/>
              <a:t>Break out into groups</a:t>
            </a:r>
            <a:endParaRPr sz="2500"/>
          </a:p>
          <a:p>
            <a:pPr indent="-387350" lvl="0" marL="457200" rtl="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2500"/>
              <a:buChar char="❖"/>
            </a:pPr>
            <a:r>
              <a:rPr lang="en-GB" sz="2500"/>
              <a:t>Add elements related to one of the categories to the matrix of ‘</a:t>
            </a:r>
            <a:r>
              <a:rPr lang="en-GB" sz="2500"/>
              <a:t>risk rating</a:t>
            </a:r>
            <a:r>
              <a:rPr lang="en-GB" sz="2500"/>
              <a:t> </a:t>
            </a:r>
            <a:r>
              <a:rPr lang="en-GB" sz="2500"/>
              <a:t>level</a:t>
            </a:r>
            <a:r>
              <a:rPr lang="en-GB" sz="2500"/>
              <a:t>’ vs ‘actionable by CEOS’</a:t>
            </a:r>
            <a:endParaRPr sz="2500"/>
          </a:p>
          <a:p>
            <a:pPr indent="-387350" lvl="0" marL="457200" rtl="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2500"/>
              <a:buChar char="❖"/>
            </a:pPr>
            <a:r>
              <a:rPr lang="en-GB" sz="2500"/>
              <a:t>Think about the root cause of each risk</a:t>
            </a:r>
            <a:endParaRPr sz="2500"/>
          </a:p>
          <a:p>
            <a:pPr indent="-387350" lvl="0" marL="457200" rtl="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2500"/>
              <a:buChar char="❖"/>
            </a:pPr>
            <a:r>
              <a:rPr lang="en-GB" sz="2500"/>
              <a:t>5 ‘whys’</a:t>
            </a:r>
            <a:endParaRPr sz="2500"/>
          </a:p>
        </p:txBody>
      </p:sp>
      <p:cxnSp>
        <p:nvCxnSpPr>
          <p:cNvPr id="335" name="Google Shape;335;p33"/>
          <p:cNvCxnSpPr/>
          <p:nvPr/>
        </p:nvCxnSpPr>
        <p:spPr>
          <a:xfrm flipH="1">
            <a:off x="9116000" y="1690875"/>
            <a:ext cx="10500" cy="3980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336" name="Google Shape;336;p33"/>
          <p:cNvCxnSpPr/>
          <p:nvPr/>
        </p:nvCxnSpPr>
        <p:spPr>
          <a:xfrm rot="10800000">
            <a:off x="6735650" y="3681075"/>
            <a:ext cx="47712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337" name="Google Shape;337;p33"/>
          <p:cNvSpPr txBox="1"/>
          <p:nvPr/>
        </p:nvSpPr>
        <p:spPr>
          <a:xfrm>
            <a:off x="10696725" y="3786200"/>
            <a:ext cx="1412400" cy="6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Actionable by CEOS</a:t>
            </a:r>
            <a:endParaRPr sz="100"/>
          </a:p>
        </p:txBody>
      </p:sp>
      <p:sp>
        <p:nvSpPr>
          <p:cNvPr id="338" name="Google Shape;338;p33"/>
          <p:cNvSpPr txBox="1"/>
          <p:nvPr/>
        </p:nvSpPr>
        <p:spPr>
          <a:xfrm>
            <a:off x="6133600" y="3786200"/>
            <a:ext cx="1611900" cy="6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Not a</a:t>
            </a: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ctionable by CEOS</a:t>
            </a:r>
            <a:endParaRPr sz="100"/>
          </a:p>
        </p:txBody>
      </p:sp>
      <p:sp>
        <p:nvSpPr>
          <p:cNvPr id="339" name="Google Shape;339;p33"/>
          <p:cNvSpPr txBox="1"/>
          <p:nvPr/>
        </p:nvSpPr>
        <p:spPr>
          <a:xfrm>
            <a:off x="8002750" y="1522825"/>
            <a:ext cx="102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High risk</a:t>
            </a:r>
            <a:endParaRPr sz="100"/>
          </a:p>
        </p:txBody>
      </p:sp>
      <p:sp>
        <p:nvSpPr>
          <p:cNvPr id="340" name="Google Shape;340;p33"/>
          <p:cNvSpPr txBox="1"/>
          <p:nvPr/>
        </p:nvSpPr>
        <p:spPr>
          <a:xfrm>
            <a:off x="8002750" y="5351025"/>
            <a:ext cx="102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Low</a:t>
            </a: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risk</a:t>
            </a:r>
            <a:endParaRPr sz="100"/>
          </a:p>
        </p:txBody>
      </p:sp>
      <p:pic>
        <p:nvPicPr>
          <p:cNvPr id="341" name="Google Shape;34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100" y="3958124"/>
            <a:ext cx="3280676" cy="212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4"/>
          <p:cNvSpPr txBox="1"/>
          <p:nvPr>
            <p:ph type="title"/>
          </p:nvPr>
        </p:nvSpPr>
        <p:spPr>
          <a:xfrm>
            <a:off x="293826" y="246927"/>
            <a:ext cx="9591000" cy="86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Pair Up and Compare</a:t>
            </a:r>
            <a:endParaRPr/>
          </a:p>
        </p:txBody>
      </p:sp>
      <p:sp>
        <p:nvSpPr>
          <p:cNvPr id="348" name="Google Shape;348;p34"/>
          <p:cNvSpPr txBox="1"/>
          <p:nvPr>
            <p:ph idx="1" type="body"/>
          </p:nvPr>
        </p:nvSpPr>
        <p:spPr>
          <a:xfrm>
            <a:off x="497411" y="1522818"/>
            <a:ext cx="10857300" cy="460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❖"/>
            </a:pPr>
            <a:r>
              <a:rPr lang="en-GB"/>
              <a:t>Pick 2 risks from each theme from the top right quadrant of your chart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 txBox="1"/>
          <p:nvPr>
            <p:ph type="title"/>
          </p:nvPr>
        </p:nvSpPr>
        <p:spPr>
          <a:xfrm>
            <a:off x="293826" y="246927"/>
            <a:ext cx="9591000" cy="86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Highest priority risks identified</a:t>
            </a:r>
            <a:endParaRPr/>
          </a:p>
        </p:txBody>
      </p:sp>
      <p:sp>
        <p:nvSpPr>
          <p:cNvPr id="355" name="Google Shape;355;p35"/>
          <p:cNvSpPr txBox="1"/>
          <p:nvPr>
            <p:ph idx="1" type="body"/>
          </p:nvPr>
        </p:nvSpPr>
        <p:spPr>
          <a:xfrm>
            <a:off x="477825" y="1416875"/>
            <a:ext cx="10857300" cy="4501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❖"/>
            </a:pPr>
            <a:r>
              <a:rPr lang="en-GB"/>
              <a:t>.</a:t>
            </a:r>
            <a:endParaRPr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❖"/>
            </a:pPr>
            <a:r>
              <a:rPr lang="en-GB"/>
              <a:t>.</a:t>
            </a:r>
            <a:endParaRPr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❖"/>
            </a:pPr>
            <a:r>
              <a:rPr lang="en-GB"/>
              <a:t>.</a:t>
            </a:r>
            <a:endParaRPr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❖"/>
            </a:pPr>
            <a:r>
              <a:rPr lang="en-GB"/>
              <a:t>.</a:t>
            </a:r>
            <a:endParaRPr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❖"/>
            </a:pPr>
            <a:r>
              <a:rPr lang="en-GB"/>
              <a:t>.</a:t>
            </a:r>
            <a:endParaRPr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❖"/>
            </a:pPr>
            <a:r>
              <a:rPr lang="en-GB"/>
              <a:t>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Go to slido to rank them - #3133963 </a:t>
            </a:r>
            <a:endParaRPr/>
          </a:p>
        </p:txBody>
      </p:sp>
      <p:pic>
        <p:nvPicPr>
          <p:cNvPr id="356" name="Google Shape;35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06725" y="4170575"/>
            <a:ext cx="1971300" cy="197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6"/>
          <p:cNvSpPr txBox="1"/>
          <p:nvPr>
            <p:ph type="title"/>
          </p:nvPr>
        </p:nvSpPr>
        <p:spPr>
          <a:xfrm>
            <a:off x="293826" y="246927"/>
            <a:ext cx="9591000" cy="86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Conclusion</a:t>
            </a:r>
            <a:endParaRPr/>
          </a:p>
        </p:txBody>
      </p:sp>
      <p:sp>
        <p:nvSpPr>
          <p:cNvPr id="363" name="Google Shape;363;p36"/>
          <p:cNvSpPr txBox="1"/>
          <p:nvPr>
            <p:ph idx="1" type="body"/>
          </p:nvPr>
        </p:nvSpPr>
        <p:spPr>
          <a:xfrm>
            <a:off x="497411" y="1522818"/>
            <a:ext cx="10857300" cy="460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❖"/>
            </a:pPr>
            <a:r>
              <a:rPr lang="en-GB"/>
              <a:t>What do we want Principals to consider during the discussion at CEOS Plenary?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8"/>
          <p:cNvSpPr txBox="1"/>
          <p:nvPr>
            <p:ph type="title"/>
          </p:nvPr>
        </p:nvSpPr>
        <p:spPr>
          <a:xfrm>
            <a:off x="293826" y="246927"/>
            <a:ext cx="9591000" cy="869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5" name="Google Shape;375;p38"/>
          <p:cNvCxnSpPr/>
          <p:nvPr/>
        </p:nvCxnSpPr>
        <p:spPr>
          <a:xfrm flipH="1">
            <a:off x="6291700" y="1690875"/>
            <a:ext cx="20400" cy="3980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376" name="Google Shape;376;p38"/>
          <p:cNvCxnSpPr/>
          <p:nvPr/>
        </p:nvCxnSpPr>
        <p:spPr>
          <a:xfrm rot="10800000">
            <a:off x="1664987" y="3681075"/>
            <a:ext cx="9273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377" name="Google Shape;377;p38"/>
          <p:cNvSpPr txBox="1"/>
          <p:nvPr/>
        </p:nvSpPr>
        <p:spPr>
          <a:xfrm>
            <a:off x="9364015" y="3786200"/>
            <a:ext cx="274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Actionable by CEOS</a:t>
            </a:r>
            <a:endParaRPr sz="100"/>
          </a:p>
        </p:txBody>
      </p:sp>
      <p:sp>
        <p:nvSpPr>
          <p:cNvPr id="378" name="Google Shape;378;p38"/>
          <p:cNvSpPr txBox="1"/>
          <p:nvPr/>
        </p:nvSpPr>
        <p:spPr>
          <a:xfrm>
            <a:off x="495051" y="3786200"/>
            <a:ext cx="313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Not actionable by CEOS</a:t>
            </a:r>
            <a:endParaRPr sz="100"/>
          </a:p>
        </p:txBody>
      </p:sp>
      <p:sp>
        <p:nvSpPr>
          <p:cNvPr id="379" name="Google Shape;379;p38"/>
          <p:cNvSpPr txBox="1"/>
          <p:nvPr/>
        </p:nvSpPr>
        <p:spPr>
          <a:xfrm>
            <a:off x="5744011" y="1290675"/>
            <a:ext cx="200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High risk</a:t>
            </a:r>
            <a:endParaRPr sz="100"/>
          </a:p>
        </p:txBody>
      </p:sp>
      <p:sp>
        <p:nvSpPr>
          <p:cNvPr id="380" name="Google Shape;380;p38"/>
          <p:cNvSpPr txBox="1"/>
          <p:nvPr/>
        </p:nvSpPr>
        <p:spPr>
          <a:xfrm>
            <a:off x="5744011" y="5671275"/>
            <a:ext cx="200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Low risk</a:t>
            </a:r>
            <a:endParaRPr sz="100"/>
          </a:p>
        </p:txBody>
      </p:sp>
      <p:sp>
        <p:nvSpPr>
          <p:cNvPr id="381" name="Google Shape;381;p38"/>
          <p:cNvSpPr txBox="1"/>
          <p:nvPr/>
        </p:nvSpPr>
        <p:spPr>
          <a:xfrm>
            <a:off x="3456875" y="1928088"/>
            <a:ext cx="18984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Spectrum - governance (some connected individuals to CEOS, not direct CEOS agencies) 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2" name="Google Shape;382;p38"/>
          <p:cNvSpPr txBox="1"/>
          <p:nvPr/>
        </p:nvSpPr>
        <p:spPr>
          <a:xfrm>
            <a:off x="7056475" y="2045000"/>
            <a:ext cx="1364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Geodesy - base datasets at risk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3" name="Google Shape;383;p38"/>
          <p:cNvSpPr txBox="1"/>
          <p:nvPr/>
        </p:nvSpPr>
        <p:spPr>
          <a:xfrm>
            <a:off x="8881725" y="1690875"/>
            <a:ext cx="301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Data continuity to build resilience (e.g input to long term trends)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4" name="Google Shape;384;p38"/>
          <p:cNvSpPr txBox="1"/>
          <p:nvPr/>
        </p:nvSpPr>
        <p:spPr>
          <a:xfrm>
            <a:off x="2661700" y="3116750"/>
            <a:ext cx="3650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Data infrastructure driving up supply chain costs (computing, IT, storage)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5" name="Google Shape;385;p38"/>
          <p:cNvSpPr txBox="1"/>
          <p:nvPr/>
        </p:nvSpPr>
        <p:spPr>
          <a:xfrm>
            <a:off x="7056475" y="4186400"/>
            <a:ext cx="5241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Data volume (storage concerns) and products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38"/>
          <p:cNvSpPr txBox="1"/>
          <p:nvPr/>
        </p:nvSpPr>
        <p:spPr>
          <a:xfrm>
            <a:off x="6578000" y="3084950"/>
            <a:ext cx="4657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Scalability of coordination of operational systems for multiple sectors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38"/>
          <p:cNvSpPr txBox="1"/>
          <p:nvPr/>
        </p:nvSpPr>
        <p:spPr>
          <a:xfrm>
            <a:off x="3849100" y="3919775"/>
            <a:ext cx="342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SSA - space debris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8" name="Google Shape;388;p38"/>
          <p:cNvSpPr txBox="1"/>
          <p:nvPr/>
        </p:nvSpPr>
        <p:spPr>
          <a:xfrm>
            <a:off x="7020925" y="4671475"/>
            <a:ext cx="1435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Standards - ISO/OGC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9" name="Google Shape;389;p38"/>
          <p:cNvSpPr txBox="1"/>
          <p:nvPr/>
        </p:nvSpPr>
        <p:spPr>
          <a:xfrm>
            <a:off x="6312100" y="2528263"/>
            <a:ext cx="42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Sustainable VCs require sustained commitments from national agencies (shared missions)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026 CEOS Chair">
  <a:themeElements>
    <a:clrScheme name="CEO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