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0" r:id="rId2"/>
    <p:sldId id="279" r:id="rId3"/>
    <p:sldId id="284" r:id="rId4"/>
    <p:sldId id="276" r:id="rId5"/>
    <p:sldId id="277" r:id="rId6"/>
    <p:sldId id="283" r:id="rId7"/>
    <p:sldId id="285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lcea" initials="H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5833" autoAdjust="0"/>
  </p:normalViewPr>
  <p:slideViewPr>
    <p:cSldViewPr snapToGrid="0" snapToObjects="1">
      <p:cViewPr>
        <p:scale>
          <a:sx n="100" d="100"/>
          <a:sy n="100" d="100"/>
        </p:scale>
        <p:origin x="-946" y="557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os.org/wgcap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GCapD_Video.pp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268014"/>
            <a:ext cx="5206574" cy="1404375"/>
          </a:xfrm>
        </p:spPr>
        <p:txBody>
          <a:bodyPr/>
          <a:lstStyle/>
          <a:p>
            <a:pPr algn="l"/>
            <a:r>
              <a:rPr lang="en-US" sz="2800" dirty="0" smtClean="0"/>
              <a:t>WGCapD: Accomplishments, Priorities, Next Steps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801520"/>
          </a:xfrm>
        </p:spPr>
        <p:txBody>
          <a:bodyPr/>
          <a:lstStyle/>
          <a:p>
            <a:r>
              <a:rPr lang="en-US" b="0" dirty="0" smtClean="0"/>
              <a:t>Jane Olwoch  </a:t>
            </a:r>
            <a:br>
              <a:rPr lang="en-US" b="0" dirty="0" smtClean="0"/>
            </a:br>
            <a:r>
              <a:rPr lang="en-US" b="0" dirty="0" smtClean="0"/>
              <a:t>SANSA</a:t>
            </a:r>
          </a:p>
          <a:p>
            <a:r>
              <a:rPr lang="en-US" b="0" dirty="0" smtClean="0"/>
              <a:t>WGCapD Vice-Chair</a:t>
            </a:r>
            <a:br>
              <a:rPr lang="en-US" b="0" dirty="0" smtClean="0"/>
            </a:br>
            <a:r>
              <a:rPr lang="en-US" b="0" dirty="0" smtClean="0"/>
              <a:t>CEOS SIT-29 Meeting</a:t>
            </a:r>
          </a:p>
          <a:p>
            <a:r>
              <a:rPr lang="en-US" b="0" dirty="0"/>
              <a:t>C</a:t>
            </a:r>
            <a:r>
              <a:rPr lang="en-US" b="0" dirty="0" smtClean="0"/>
              <a:t>NES, Toulouse, France</a:t>
            </a:r>
            <a:br>
              <a:rPr lang="en-US" b="0" dirty="0" smtClean="0"/>
            </a:br>
            <a:r>
              <a:rPr lang="en-US" b="0" dirty="0" smtClean="0"/>
              <a:t>9</a:t>
            </a:r>
            <a:r>
              <a:rPr lang="en-US" b="0" baseline="30000" dirty="0" smtClean="0"/>
              <a:t>th</a:t>
            </a:r>
            <a:r>
              <a:rPr lang="en-US" b="0" dirty="0" smtClean="0"/>
              <a:t>-10</a:t>
            </a:r>
            <a:r>
              <a:rPr lang="en-US" b="0" baseline="30000" dirty="0" smtClean="0"/>
              <a:t>th</a:t>
            </a:r>
            <a:r>
              <a:rPr lang="en-US" b="0" dirty="0" smtClean="0"/>
              <a:t> April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37144" y="188913"/>
            <a:ext cx="6930656" cy="50165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/>
            <a:r>
              <a:rPr lang="en-US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2013 Accomplishments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575" y="1592318"/>
            <a:ext cx="847898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WGCapD-2 </a:t>
            </a:r>
            <a:r>
              <a:rPr lang="en-US" dirty="0"/>
              <a:t>was held in </a:t>
            </a:r>
            <a:r>
              <a:rPr lang="en-US" dirty="0" err="1"/>
              <a:t>Frascati</a:t>
            </a:r>
            <a:r>
              <a:rPr lang="en-US" dirty="0"/>
              <a:t>, </a:t>
            </a:r>
            <a:r>
              <a:rPr lang="en-US" dirty="0" smtClean="0"/>
              <a:t>Italy in March 2013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Improved access to global DEM on a country-by-country basis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Workshop held in Nairobi in May 2013, where SRTM data from Somalia and </a:t>
            </a:r>
            <a:r>
              <a:rPr lang="en-US" dirty="0" err="1" smtClean="0"/>
              <a:t>S.Sudan</a:t>
            </a:r>
            <a:r>
              <a:rPr lang="en-US" dirty="0" smtClean="0"/>
              <a:t> was distributed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E-learning course on “Introduction to Remote Sensing Technology”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Piloted with 30 university educators in four African countries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Lessons-learned report available at WGCapD website, “Documents”: </a:t>
            </a:r>
            <a:r>
              <a:rPr lang="en-US" b="1" dirty="0" smtClean="0">
                <a:hlinkClick r:id="rId2"/>
              </a:rPr>
              <a:t>http://www.ceos.org/wgcapd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Practical EO Education for Students and Teachers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Educational Stands organized at ESA Living Planet Symposium</a:t>
            </a:r>
            <a:r>
              <a:rPr lang="en-US" dirty="0"/>
              <a:t> </a:t>
            </a:r>
            <a:r>
              <a:rPr lang="en-US" dirty="0" smtClean="0"/>
              <a:t>in Edinburgh, September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Capacity Building Inventory Project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Questionnaire sent to relevant institutions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Development of CB activities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21016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37144" y="188913"/>
            <a:ext cx="6930656" cy="50165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/>
            <a:r>
              <a:rPr lang="en-US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2013 Accomplishments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575" y="1592318"/>
            <a:ext cx="84789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Liaison with </a:t>
            </a:r>
            <a:r>
              <a:rPr lang="en-US" b="1" dirty="0" smtClean="0"/>
              <a:t>CEOS WG Disasters</a:t>
            </a:r>
            <a:r>
              <a:rPr lang="en-US" dirty="0" smtClean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Workshop on the </a:t>
            </a:r>
            <a:r>
              <a:rPr lang="en-US" b="1" dirty="0" smtClean="0"/>
              <a:t>Use of Space Science and Technology for the Prevention of and Response to Disasters in Mesoamerica </a:t>
            </a:r>
            <a:r>
              <a:rPr lang="en-US" dirty="0" smtClean="0"/>
              <a:t>(Mexico, November 2013)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b="1" dirty="0" smtClean="0"/>
              <a:t>NASA-SERVIR CREST Modeling Workshop </a:t>
            </a:r>
            <a:r>
              <a:rPr lang="en-US" dirty="0" smtClean="0"/>
              <a:t>– a SERVIR-East Africa training workshop on a distributed hydrologic model using remotely sensed datasets (Namibia, February 2014)</a:t>
            </a:r>
            <a:endParaRPr lang="pt-BR" dirty="0" smtClean="0"/>
          </a:p>
          <a:p>
            <a:r>
              <a:rPr lang="en-US" dirty="0" smtClean="0"/>
              <a:t> 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 WGCapD </a:t>
            </a:r>
            <a:r>
              <a:rPr lang="en-US" dirty="0"/>
              <a:t>Short </a:t>
            </a:r>
            <a:r>
              <a:rPr lang="en-US" dirty="0" smtClean="0"/>
              <a:t>Video launched in November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1016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884" y="1646950"/>
            <a:ext cx="835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WGCapD chairmanship transition from NOAA to USGS</a:t>
            </a:r>
            <a:endParaRPr lang="en-ZA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5884" y="2218977"/>
            <a:ext cx="854548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During  CEOS  27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Plenary in Montreal, Jacob </a:t>
            </a:r>
            <a:r>
              <a:rPr lang="en-US" sz="1900" dirty="0" err="1" smtClean="0"/>
              <a:t>Sutherlun</a:t>
            </a:r>
            <a:r>
              <a:rPr lang="en-US" sz="1900" dirty="0" smtClean="0"/>
              <a:t> (NOAA)  and Jane </a:t>
            </a:r>
            <a:r>
              <a:rPr lang="en-US" sz="1900" dirty="0" err="1" smtClean="0"/>
              <a:t>Olwoch</a:t>
            </a:r>
            <a:r>
              <a:rPr lang="en-US" sz="1900" dirty="0" smtClean="0"/>
              <a:t>  (SANSA) took over the WGCapD leadership as Chair and Vice-Chair, respectively.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In February, 2014 Jacob </a:t>
            </a:r>
            <a:r>
              <a:rPr lang="en-US" sz="1900" dirty="0" err="1" smtClean="0"/>
              <a:t>Sutherlun</a:t>
            </a:r>
            <a:r>
              <a:rPr lang="en-US" sz="1900" dirty="0" smtClean="0"/>
              <a:t> had to leave </a:t>
            </a:r>
            <a:r>
              <a:rPr lang="en-US" sz="1900" dirty="0"/>
              <a:t>NOAA for urgent family reasons, </a:t>
            </a:r>
            <a:r>
              <a:rPr lang="en-US" sz="1900" dirty="0" smtClean="0"/>
              <a:t>vacating </a:t>
            </a:r>
            <a:r>
              <a:rPr lang="en-US" sz="1900" dirty="0" err="1" smtClean="0"/>
              <a:t>CapD</a:t>
            </a:r>
            <a:r>
              <a:rPr lang="en-US" sz="1900" dirty="0" smtClean="0"/>
              <a:t> Chair.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He consulted Jane </a:t>
            </a:r>
            <a:r>
              <a:rPr lang="en-US" sz="1900" dirty="0" err="1" smtClean="0"/>
              <a:t>Olwoch</a:t>
            </a:r>
            <a:r>
              <a:rPr lang="en-US" sz="1900" dirty="0" smtClean="0"/>
              <a:t>, who preferred to remain as Vice-Chair.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NOAA consulted USGS, which agreed that long-standing </a:t>
            </a:r>
            <a:r>
              <a:rPr lang="en-US" sz="1900" dirty="0" err="1" smtClean="0"/>
              <a:t>CapD</a:t>
            </a:r>
            <a:r>
              <a:rPr lang="en-US" sz="1900" dirty="0" smtClean="0"/>
              <a:t>/</a:t>
            </a:r>
            <a:r>
              <a:rPr lang="en-US" sz="1900" dirty="0" err="1" smtClean="0"/>
              <a:t>WGEdu</a:t>
            </a:r>
            <a:r>
              <a:rPr lang="en-US" sz="1900" dirty="0" smtClean="0"/>
              <a:t> member </a:t>
            </a:r>
            <a:r>
              <a:rPr lang="en-US" sz="1900" b="1" dirty="0" smtClean="0"/>
              <a:t>Eric Wood could serve as 2014 Interim Chair</a:t>
            </a:r>
            <a:r>
              <a:rPr lang="en-US" sz="1900" dirty="0" smtClean="0"/>
              <a:t>, with 2015 continuity (to end Jacob's original term) to be determined later between USGS, NOAA and SANSA.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NOAA informed SIT and CEOS Chairs and Secretariat of this outcome.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37144" y="188913"/>
            <a:ext cx="6930656" cy="50165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/>
            <a:r>
              <a:rPr lang="en-US" kern="0" dirty="0" err="1"/>
              <a:t>WGCapD</a:t>
            </a:r>
            <a:r>
              <a:rPr lang="en-US" kern="0" dirty="0"/>
              <a:t> new Leadership</a:t>
            </a:r>
          </a:p>
        </p:txBody>
      </p:sp>
    </p:spTree>
    <p:extLst>
      <p:ext uri="{BB962C8B-B14F-4D97-AF65-F5344CB8AC3E}">
        <p14:creationId xmlns:p14="http://schemas.microsoft.com/office/powerpoint/2010/main" val="33555231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5213" y="1528030"/>
            <a:ext cx="61327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Eric C. Wood is a Physical Scientist working at the </a:t>
            </a:r>
            <a:r>
              <a:rPr lang="en-US" sz="2400" dirty="0"/>
              <a:t>Earth Resources Observation and Science (EROS</a:t>
            </a:r>
            <a:r>
              <a:rPr lang="en-US" sz="2400" dirty="0" smtClean="0"/>
              <a:t>) Center, U.S. Geological Survey</a:t>
            </a:r>
            <a:r>
              <a:rPr lang="en-US" sz="2400" dirty="0"/>
              <a:t>, focusing on </a:t>
            </a:r>
            <a:r>
              <a:rPr lang="en-US" sz="2400" dirty="0" smtClean="0"/>
              <a:t>environmental monitoring</a:t>
            </a:r>
            <a:r>
              <a:rPr lang="en-US" sz="2400" dirty="0"/>
              <a:t> </a:t>
            </a:r>
            <a:r>
              <a:rPr lang="en-US" sz="2400" dirty="0" smtClean="0"/>
              <a:t>and disaster early warning.</a:t>
            </a:r>
          </a:p>
          <a:p>
            <a:endParaRPr lang="en-US" sz="2400" dirty="0" smtClean="0"/>
          </a:p>
          <a:p>
            <a:r>
              <a:rPr lang="en-US" sz="2400" dirty="0" smtClean="0"/>
              <a:t>He has been active in </a:t>
            </a:r>
            <a:r>
              <a:rPr lang="en-US" sz="2400" dirty="0" err="1" smtClean="0"/>
              <a:t>WGEdu</a:t>
            </a:r>
            <a:r>
              <a:rPr lang="en-US" sz="2400" dirty="0" smtClean="0"/>
              <a:t>/</a:t>
            </a:r>
            <a:r>
              <a:rPr lang="en-US" sz="2400" dirty="0" err="1" smtClean="0"/>
              <a:t>WGCapD</a:t>
            </a:r>
            <a:r>
              <a:rPr lang="en-US" sz="2400" dirty="0" smtClean="0"/>
              <a:t> since 2009.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7144" y="188913"/>
            <a:ext cx="6930656" cy="50165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/>
            <a:r>
              <a:rPr lang="en-US" kern="0" dirty="0" smtClean="0"/>
              <a:t>Who is the new Chair?</a:t>
            </a:r>
          </a:p>
        </p:txBody>
      </p:sp>
      <p:pic>
        <p:nvPicPr>
          <p:cNvPr id="5" name="Imagem 4" descr="eric_wo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187" y="1706863"/>
            <a:ext cx="1857706" cy="3131562"/>
          </a:xfrm>
          <a:prstGeom prst="rect">
            <a:avLst/>
          </a:prstGeom>
        </p:spPr>
      </p:pic>
      <p:pic>
        <p:nvPicPr>
          <p:cNvPr id="6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642" y="5537577"/>
            <a:ext cx="2776452" cy="1108807"/>
          </a:xfrm>
          <a:prstGeom prst="rect">
            <a:avLst/>
          </a:prstGeom>
        </p:spPr>
      </p:pic>
      <p:pic>
        <p:nvPicPr>
          <p:cNvPr id="7" name="Picture 2" descr="C:\Users\jolwoch.SANSA\Downloads\Handshake05ManWonamJewel_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956" y="4580314"/>
            <a:ext cx="2277686" cy="227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92" y="5531480"/>
            <a:ext cx="2819400" cy="103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508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37144" y="188913"/>
            <a:ext cx="6930656" cy="50165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/>
            <a:r>
              <a:rPr lang="en-US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2014 Planned Activities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011" y="1895302"/>
            <a:ext cx="85288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WGCapD-3 will be held in </a:t>
            </a:r>
            <a:r>
              <a:rPr lang="en-US" b="1" dirty="0" err="1" smtClean="0"/>
              <a:t>Dehradun</a:t>
            </a:r>
            <a:r>
              <a:rPr lang="en-US" b="1" dirty="0" smtClean="0"/>
              <a:t>, India: April 23-25</a:t>
            </a:r>
            <a:r>
              <a:rPr lang="en-US" dirty="0" smtClean="0"/>
              <a:t>, hosted by ISRO. The group will discuss ongoing projects such 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Planning more DEM Workshops, hopefully following released access to global SRTM-2 30m, as well as other DEM datasets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Continuation and expansion of E-learning program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Practical </a:t>
            </a:r>
            <a:r>
              <a:rPr lang="en-US" dirty="0"/>
              <a:t>EO Education for Students and </a:t>
            </a:r>
            <a:r>
              <a:rPr lang="en-US" dirty="0" smtClean="0"/>
              <a:t>Teachers (Cont.)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CB </a:t>
            </a:r>
            <a:r>
              <a:rPr lang="en-US" dirty="0"/>
              <a:t>Inventory </a:t>
            </a:r>
            <a:r>
              <a:rPr lang="en-US" dirty="0" smtClean="0"/>
              <a:t>Project – continue upgrade through EO Power to a CB System of Systems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Liaison with WG Disaster: DRM </a:t>
            </a:r>
            <a:r>
              <a:rPr lang="en-US" dirty="0"/>
              <a:t>Pilots (Support to Capacity Building Activities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</a:t>
            </a:r>
            <a:r>
              <a:rPr lang="en-US" dirty="0" smtClean="0">
                <a:hlinkClick r:id="rId2" action="ppaction://hlinkpres?slideindex=1&amp;slidetitle="/>
              </a:rPr>
              <a:t>WGCapD </a:t>
            </a:r>
            <a:r>
              <a:rPr lang="en-US" dirty="0">
                <a:hlinkClick r:id="rId2" action="ppaction://hlinkpres?slideindex=1&amp;slidetitle="/>
              </a:rPr>
              <a:t>Short </a:t>
            </a:r>
            <a:r>
              <a:rPr lang="en-US" dirty="0" smtClean="0">
                <a:hlinkClick r:id="rId2" action="ppaction://hlinkpres?slideindex=1&amp;slidetitle="/>
              </a:rPr>
              <a:t>Video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TanDEMX</a:t>
            </a:r>
            <a:r>
              <a:rPr lang="en-US" dirty="0" smtClean="0"/>
              <a:t> Edu Project (New)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13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-you-note%2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0" y="1722120"/>
            <a:ext cx="33909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40" y="4351020"/>
            <a:ext cx="614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Script MT Bold" panose="03040602040607080904" pitchFamily="66" charset="0"/>
              </a:rPr>
              <a:t>Any Questions??</a:t>
            </a:r>
            <a:endParaRPr lang="en-ZA" sz="44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2860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3217</TotalTime>
  <Words>452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4_EUM_template_v03</vt:lpstr>
      <vt:lpstr>WGCapD: Accomplishments, Priorities, Next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jolwoch@sansa.org.za</dc:creator>
  <cp:lastModifiedBy>Jane Olwoch</cp:lastModifiedBy>
  <cp:revision>342</cp:revision>
  <dcterms:created xsi:type="dcterms:W3CDTF">2012-08-31T01:11:17Z</dcterms:created>
  <dcterms:modified xsi:type="dcterms:W3CDTF">2014-04-09T03:41:31Z</dcterms:modified>
</cp:coreProperties>
</file>