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0" r:id="rId2"/>
    <p:sldId id="277" r:id="rId3"/>
    <p:sldId id="278" r:id="rId4"/>
    <p:sldId id="279" r:id="rId5"/>
    <p:sldId id="280" r:id="rId6"/>
    <p:sldId id="281" r:id="rId7"/>
    <p:sldId id="283" r:id="rId8"/>
    <p:sldId id="282" r:id="rId9"/>
    <p:sldId id="285" r:id="rId10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98" d="100"/>
          <a:sy n="98" d="100"/>
        </p:scale>
        <p:origin x="-924" y="-9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15F3E-FAB8-4347-99CD-1A1CF087BA2B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5C88B-F065-46A1-A2F7-5023123CF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198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Certain disasters</a:t>
            </a:r>
            <a:r>
              <a:rPr lang="en-US" baseline="0" dirty="0" smtClean="0"/>
              <a:t> occur on a scale that puts them in a category of their own. In particular, the damage they cause requires an enormous effort over several years </a:t>
            </a:r>
            <a:r>
              <a:rPr lang="en-US" baseline="0" dirty="0" err="1" smtClean="0"/>
              <a:t>ot</a:t>
            </a:r>
            <a:r>
              <a:rPr lang="en-US" baseline="0" dirty="0" smtClean="0"/>
              <a:t> foster full recovery. Satellite EO can play a major role supporting this recovery.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15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39162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Space agencies already</a:t>
            </a:r>
          </a:p>
          <a:p>
            <a:pPr marL="791379" lvl="1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IE" sz="2000" dirty="0">
                <a:solidFill>
                  <a:srgbClr val="005191"/>
                </a:solidFill>
              </a:rPr>
              <a:t>organise the “response” part of the cycle (International Charter, Sentinel-Asia)</a:t>
            </a:r>
          </a:p>
          <a:p>
            <a:pPr marL="791379" lvl="1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IE" sz="2000" dirty="0">
                <a:solidFill>
                  <a:srgbClr val="005191"/>
                </a:solidFill>
              </a:rPr>
              <a:t>propose an “ad-hoc” approach on scientific requirements for a specific zone or disaster/theme (better understanding of hazard phenomena, modelling, etc.)</a:t>
            </a:r>
          </a:p>
          <a:p>
            <a:pPr marL="339162" indent="-339162" algn="just" defTabSz="904433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IE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After the initial response, space agencies have little or no coordination for the post-crisis part of the disaster management cycle</a:t>
            </a:r>
          </a:p>
          <a:p>
            <a:pPr algn="just" defTabSz="904433">
              <a:lnSpc>
                <a:spcPct val="90000"/>
              </a:lnSpc>
              <a:spcBef>
                <a:spcPct val="20000"/>
              </a:spcBef>
            </a:pPr>
            <a:endParaRPr lang="en-IE" sz="8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algn="just" defTabSz="904433">
              <a:lnSpc>
                <a:spcPct val="90000"/>
              </a:lnSpc>
              <a:spcBef>
                <a:spcPct val="20000"/>
              </a:spcBef>
            </a:pPr>
            <a:r>
              <a:rPr lang="en-IE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What is a “Recovery Observatory”?</a:t>
            </a:r>
          </a:p>
          <a:p>
            <a:pPr marL="339162" indent="-339162" algn="just" defTabSz="904433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IE" sz="2000" dirty="0">
                <a:solidFill>
                  <a:srgbClr val="005191"/>
                </a:solidFill>
              </a:rPr>
              <a:t>Infrastructure(s) providing access to EO data of use in the Recovery phase (non profit activities)</a:t>
            </a:r>
          </a:p>
          <a:p>
            <a:pPr marL="339162" indent="-339162" algn="just" defTabSz="904433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IE" sz="2000" dirty="0">
                <a:solidFill>
                  <a:srgbClr val="005191"/>
                </a:solidFill>
              </a:rPr>
              <a:t>Data should include that acquired during the response and a regular (every several months) acquisition during Recovery</a:t>
            </a:r>
          </a:p>
          <a:p>
            <a:pPr marL="339162" indent="-339162" algn="just" defTabSz="904433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IE" sz="2000" dirty="0">
                <a:solidFill>
                  <a:srgbClr val="005191"/>
                </a:solidFill>
              </a:rPr>
              <a:t>Links to local users and to international organisations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6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2217" lvl="1" algn="just" defTabSz="904433">
              <a:lnSpc>
                <a:spcPct val="90000"/>
              </a:lnSpc>
              <a:spcBef>
                <a:spcPct val="20000"/>
              </a:spcBef>
            </a:pPr>
            <a:r>
              <a:rPr lang="en-IE" sz="2000" b="1" dirty="0">
                <a:solidFill>
                  <a:srgbClr val="005191"/>
                </a:solidFill>
              </a:rPr>
              <a:t>Proposal</a:t>
            </a:r>
          </a:p>
          <a:p>
            <a:pPr marL="791379" lvl="1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IE" sz="2000" dirty="0">
                <a:solidFill>
                  <a:srgbClr val="005191"/>
                </a:solidFill>
              </a:rPr>
              <a:t>set-up and agree all organisational aspects (including procedure to decide on the creation of an RO following a major event)</a:t>
            </a:r>
          </a:p>
          <a:p>
            <a:pPr marL="791379" lvl="1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IE" sz="2000" dirty="0">
                <a:solidFill>
                  <a:srgbClr val="005191"/>
                </a:solidFill>
              </a:rPr>
              <a:t>create </a:t>
            </a:r>
            <a:r>
              <a:rPr lang="en-IE" sz="2000" b="1" dirty="0">
                <a:solidFill>
                  <a:srgbClr val="FF0000"/>
                </a:solidFill>
              </a:rPr>
              <a:t>ONE</a:t>
            </a:r>
            <a:r>
              <a:rPr lang="en-IE" sz="2000" dirty="0">
                <a:solidFill>
                  <a:srgbClr val="005191"/>
                </a:solidFill>
              </a:rPr>
              <a:t> pilot RO following a major event during the CEOS DRM activities</a:t>
            </a:r>
          </a:p>
          <a:p>
            <a:pPr marL="452217" lvl="1" algn="just" defTabSz="904433">
              <a:lnSpc>
                <a:spcPct val="90000"/>
              </a:lnSpc>
              <a:spcBef>
                <a:spcPct val="20000"/>
              </a:spcBef>
            </a:pPr>
            <a:endParaRPr lang="en-IE" sz="2000" dirty="0">
              <a:solidFill>
                <a:srgbClr val="005191"/>
              </a:solidFill>
            </a:endParaRPr>
          </a:p>
          <a:p>
            <a:pPr algn="just" defTabSz="904433">
              <a:lnSpc>
                <a:spcPct val="90000"/>
              </a:lnSpc>
              <a:spcBef>
                <a:spcPct val="20000"/>
              </a:spcBef>
            </a:pPr>
            <a:r>
              <a:rPr lang="en-GB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   Example of “</a:t>
            </a:r>
            <a:r>
              <a:rPr lang="en-GB" altLang="ja-JP" sz="2400" b="1" dirty="0" err="1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Kalhaiti</a:t>
            </a:r>
            <a:r>
              <a:rPr lang="en-GB" altLang="ja-JP" sz="24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” RO established by CNES following Haiti earthquake, Jan 2010</a:t>
            </a:r>
          </a:p>
          <a:p>
            <a:pPr marL="791379" lvl="1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>
                <a:solidFill>
                  <a:srgbClr val="005191"/>
                </a:solidFill>
              </a:rPr>
              <a:t>integration of large quantity of EO data acquired during the Charter activation (approx. 3Tb – 69000 files)</a:t>
            </a:r>
          </a:p>
          <a:p>
            <a:pPr marL="791379" lvl="1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>
                <a:solidFill>
                  <a:srgbClr val="005191"/>
                </a:solidFill>
              </a:rPr>
              <a:t>regular acquisitions during Recovery period (&lt;150 images since 2010)</a:t>
            </a:r>
          </a:p>
          <a:p>
            <a:pPr marL="791379" lvl="1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>
                <a:solidFill>
                  <a:srgbClr val="005191"/>
                </a:solidFill>
              </a:rPr>
              <a:t>large community of local and international users </a:t>
            </a:r>
          </a:p>
          <a:p>
            <a:pPr marL="791379" lvl="1" indent="-339162" algn="just" defTabSz="904433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GB" altLang="ja-JP" sz="2000" dirty="0">
              <a:solidFill>
                <a:srgbClr val="005191"/>
              </a:solidFill>
            </a:endParaRPr>
          </a:p>
          <a:p>
            <a:pPr marL="452217" lvl="1" algn="just" defTabSz="904433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dirty="0">
                <a:solidFill>
                  <a:srgbClr val="005191"/>
                </a:solidFill>
              </a:rPr>
              <a:t>HOWEVER:</a:t>
            </a:r>
          </a:p>
          <a:p>
            <a:pPr marL="452217" lvl="1" algn="just" defTabSz="904433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dirty="0" err="1">
                <a:solidFill>
                  <a:srgbClr val="005191"/>
                </a:solidFill>
              </a:rPr>
              <a:t>Kal</a:t>
            </a:r>
            <a:r>
              <a:rPr lang="en-GB" altLang="ja-JP" sz="2000" dirty="0">
                <a:solidFill>
                  <a:srgbClr val="005191"/>
                </a:solidFill>
              </a:rPr>
              <a:t> Haiti is effort driven by one agency (although some data from other agencies has now been contributed)</a:t>
            </a:r>
          </a:p>
          <a:p>
            <a:pPr marL="452217" lvl="1" algn="just" defTabSz="904433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dirty="0" err="1">
                <a:solidFill>
                  <a:srgbClr val="005191"/>
                </a:solidFill>
              </a:rPr>
              <a:t>Kal</a:t>
            </a:r>
            <a:r>
              <a:rPr lang="en-GB" altLang="ja-JP" sz="2000" dirty="0">
                <a:solidFill>
                  <a:srgbClr val="005191"/>
                </a:solidFill>
              </a:rPr>
              <a:t> Haiti was established well after the event</a:t>
            </a:r>
          </a:p>
          <a:p>
            <a:pPr marL="452217" lvl="1" algn="just" defTabSz="904433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dirty="0">
                <a:solidFill>
                  <a:srgbClr val="005191"/>
                </a:solidFill>
              </a:rPr>
              <a:t>Opportunities to support early recovery not fully exploited</a:t>
            </a:r>
          </a:p>
          <a:p>
            <a:pPr marL="452217" lvl="1" algn="just" defTabSz="904433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dirty="0">
                <a:solidFill>
                  <a:srgbClr val="005191"/>
                </a:solidFill>
              </a:rPr>
              <a:t>For these reasons, </a:t>
            </a:r>
            <a:r>
              <a:rPr lang="en-GB" altLang="ja-JP" sz="2000" dirty="0" err="1">
                <a:solidFill>
                  <a:srgbClr val="005191"/>
                </a:solidFill>
              </a:rPr>
              <a:t>Kal</a:t>
            </a:r>
            <a:r>
              <a:rPr lang="en-GB" altLang="ja-JP" sz="2000" dirty="0">
                <a:solidFill>
                  <a:srgbClr val="005191"/>
                </a:solidFill>
              </a:rPr>
              <a:t> Haiti is not a true showcase of what is possible with satellite EO during major recovery effort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9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9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9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9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ionalgeographic.com" TargetMode="External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hyperlink" Target="http://www.japansociety.org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hyperlink" Target="http://www.manongeo.wordpress.com" TargetMode="External"/><Relationship Id="rId5" Type="http://schemas.openxmlformats.org/officeDocument/2006/relationships/image" Target="../media/image6.jpg"/><Relationship Id="rId10" Type="http://schemas.openxmlformats.org/officeDocument/2006/relationships/hyperlink" Target="http://www.tampabay.com" TargetMode="External"/><Relationship Id="rId4" Type="http://schemas.openxmlformats.org/officeDocument/2006/relationships/image" Target="../media/image5.jpg"/><Relationship Id="rId9" Type="http://schemas.openxmlformats.org/officeDocument/2006/relationships/hyperlink" Target="http://www.mediamythalert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Recovery Observatory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564105"/>
          </a:xfrm>
        </p:spPr>
        <p:txBody>
          <a:bodyPr/>
          <a:lstStyle/>
          <a:p>
            <a:r>
              <a:rPr lang="en-US" b="0" dirty="0" smtClean="0"/>
              <a:t>Steven Hosford</a:t>
            </a:r>
            <a:r>
              <a:rPr lang="en-US" b="0" dirty="0"/>
              <a:t> </a:t>
            </a:r>
            <a:r>
              <a:rPr lang="en-US" b="0" dirty="0" smtClean="0"/>
              <a:t>(CNES)</a:t>
            </a:r>
          </a:p>
          <a:p>
            <a:r>
              <a:rPr lang="en-US" b="0" dirty="0" smtClean="0"/>
              <a:t>CEOS Action 27-9</a:t>
            </a:r>
            <a:br>
              <a:rPr lang="en-US" b="0" dirty="0" smtClean="0"/>
            </a:br>
            <a:r>
              <a:rPr lang="en-US" b="0" dirty="0" smtClean="0"/>
              <a:t>CEOS SIT-29 Meeting</a:t>
            </a:r>
          </a:p>
          <a:p>
            <a:r>
              <a:rPr lang="en-US" b="0" dirty="0"/>
              <a:t>C</a:t>
            </a:r>
            <a:r>
              <a:rPr lang="en-US" b="0" dirty="0" smtClean="0"/>
              <a:t>NES, Toulouse, France</a:t>
            </a:r>
            <a:br>
              <a:rPr lang="en-US" b="0" dirty="0" smtClean="0"/>
            </a:br>
            <a:r>
              <a:rPr lang="en-US" b="0" dirty="0" smtClean="0"/>
              <a:t>9</a:t>
            </a:r>
            <a:r>
              <a:rPr lang="en-US" b="0" baseline="30000" dirty="0" smtClean="0"/>
              <a:t>th</a:t>
            </a:r>
            <a:r>
              <a:rPr lang="en-US" b="0" dirty="0" smtClean="0"/>
              <a:t>-10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Recovery Observatory – the need</a:t>
            </a:r>
            <a:endParaRPr lang="en-US" sz="2000" dirty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  <p:pic>
        <p:nvPicPr>
          <p:cNvPr id="5" name="Picture 4" descr="4-helicopter-tsunami-destruction_51404_600x4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2154769"/>
            <a:ext cx="2590799" cy="1416115"/>
          </a:xfrm>
          <a:prstGeom prst="rect">
            <a:avLst/>
          </a:prstGeom>
        </p:spPr>
      </p:pic>
      <p:pic>
        <p:nvPicPr>
          <p:cNvPr id="6" name="Picture 5" descr="a4s_oilspill041811_171342a_8co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131" y="2154769"/>
            <a:ext cx="2638792" cy="1416115"/>
          </a:xfrm>
          <a:prstGeom prst="rect">
            <a:avLst/>
          </a:prstGeom>
        </p:spPr>
      </p:pic>
      <p:pic>
        <p:nvPicPr>
          <p:cNvPr id="7" name="Picture 6" descr="manonhait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383" y="4604542"/>
            <a:ext cx="2345267" cy="1313350"/>
          </a:xfrm>
          <a:prstGeom prst="rect">
            <a:avLst/>
          </a:prstGeom>
        </p:spPr>
      </p:pic>
      <p:pic>
        <p:nvPicPr>
          <p:cNvPr id="8" name="Picture 7" descr="new-orleans-flooding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76" y="1931362"/>
            <a:ext cx="2558420" cy="1639522"/>
          </a:xfrm>
          <a:prstGeom prst="rect">
            <a:avLst/>
          </a:prstGeom>
        </p:spPr>
      </p:pic>
      <p:pic>
        <p:nvPicPr>
          <p:cNvPr id="9" name="Picture 8" descr="tohoku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902" y="4604542"/>
            <a:ext cx="2261898" cy="13133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2533" y="1508438"/>
            <a:ext cx="259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Indonesian Tsunami</a:t>
            </a:r>
          </a:p>
          <a:p>
            <a:pPr algn="ctr"/>
            <a:r>
              <a:rPr lang="en-US" b="1" dirty="0" smtClean="0"/>
              <a:t>2004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96376" y="1508438"/>
            <a:ext cx="2558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Hurricane Katrina</a:t>
            </a:r>
          </a:p>
          <a:p>
            <a:pPr algn="ctr"/>
            <a:r>
              <a:rPr lang="en-US" b="1" dirty="0" smtClean="0"/>
              <a:t>2005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79131" y="1508438"/>
            <a:ext cx="263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Deepwater</a:t>
            </a:r>
            <a:r>
              <a:rPr lang="en-US" b="1" dirty="0" smtClean="0"/>
              <a:t> Horizon</a:t>
            </a:r>
          </a:p>
          <a:p>
            <a:pPr algn="ctr"/>
            <a:r>
              <a:rPr lang="en-US" b="1" dirty="0" smtClean="0"/>
              <a:t>2009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54902" y="3895994"/>
            <a:ext cx="226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Tohoku Tsunami</a:t>
            </a:r>
          </a:p>
          <a:p>
            <a:pPr algn="ctr"/>
            <a:r>
              <a:rPr lang="en-US" b="1" dirty="0" smtClean="0"/>
              <a:t>2011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58383" y="3880388"/>
            <a:ext cx="2345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Haiti Earthquake</a:t>
            </a:r>
          </a:p>
          <a:p>
            <a:pPr algn="ctr"/>
            <a:r>
              <a:rPr lang="en-US" b="1" dirty="0" smtClean="0"/>
              <a:t>2010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8533" y="6567055"/>
            <a:ext cx="853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Photo credits: </a:t>
            </a:r>
            <a:r>
              <a:rPr lang="en-US" sz="900" dirty="0" smtClean="0">
                <a:hlinkClick r:id="rId8"/>
              </a:rPr>
              <a:t>www.nationalgeographic.com</a:t>
            </a:r>
            <a:r>
              <a:rPr lang="en-US" sz="900" dirty="0" smtClean="0"/>
              <a:t>; </a:t>
            </a:r>
            <a:r>
              <a:rPr lang="en-US" sz="900" dirty="0" smtClean="0">
                <a:hlinkClick r:id="rId9"/>
              </a:rPr>
              <a:t>www.mediamythalert.com</a:t>
            </a:r>
            <a:r>
              <a:rPr lang="en-US" sz="900" dirty="0" smtClean="0"/>
              <a:t>; </a:t>
            </a:r>
            <a:r>
              <a:rPr lang="en-US" sz="900" dirty="0" smtClean="0">
                <a:hlinkClick r:id="rId10"/>
              </a:rPr>
              <a:t>www.tampabay.com</a:t>
            </a:r>
            <a:r>
              <a:rPr lang="en-US" sz="900" dirty="0" smtClean="0"/>
              <a:t>; </a:t>
            </a:r>
            <a:r>
              <a:rPr lang="en-US" sz="900" dirty="0" smtClean="0">
                <a:hlinkClick r:id="rId11"/>
              </a:rPr>
              <a:t>www.manongeo.wordpress.com</a:t>
            </a:r>
            <a:r>
              <a:rPr lang="en-US" sz="900" dirty="0" smtClean="0"/>
              <a:t>; </a:t>
            </a:r>
            <a:r>
              <a:rPr lang="en-US" sz="900" dirty="0" smtClean="0">
                <a:hlinkClick r:id="rId12"/>
              </a:rPr>
              <a:t>www.japansociety.org.uk</a:t>
            </a:r>
            <a:r>
              <a:rPr lang="en-US" sz="900" dirty="0" smtClean="0"/>
              <a:t>. 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45077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Recovery Observatory – the idea</a:t>
            </a:r>
            <a:endParaRPr lang="en-US" sz="2000" dirty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z="1200" smtClean="0"/>
              <a:pPr>
                <a:defRPr/>
              </a:pPr>
              <a:t>3</a:t>
            </a:fld>
            <a:endParaRPr lang="en-US" sz="1200" dirty="0"/>
          </a:p>
        </p:txBody>
      </p:sp>
      <p:sp>
        <p:nvSpPr>
          <p:cNvPr id="5" name="Pentagon 4"/>
          <p:cNvSpPr/>
          <p:nvPr/>
        </p:nvSpPr>
        <p:spPr bwMode="auto">
          <a:xfrm>
            <a:off x="850900" y="2159000"/>
            <a:ext cx="635000" cy="254000"/>
          </a:xfrm>
          <a:prstGeom prst="homePlat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1219200" y="2692400"/>
            <a:ext cx="7289800" cy="254000"/>
          </a:xfrm>
          <a:prstGeom prst="homePlate">
            <a:avLst/>
          </a:prstGeom>
          <a:solidFill>
            <a:schemeClr val="accent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900" y="1512669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Response</a:t>
            </a:r>
          </a:p>
          <a:p>
            <a:pPr algn="ctr"/>
            <a:r>
              <a:rPr lang="en-US" sz="1400" b="1" dirty="0" smtClean="0"/>
              <a:t>(weeks)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44885" y="1522849"/>
            <a:ext cx="99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Recovery</a:t>
            </a:r>
          </a:p>
          <a:p>
            <a:pPr algn="ctr"/>
            <a:r>
              <a:rPr lang="en-US" sz="1400" b="1" dirty="0" smtClean="0"/>
              <a:t>(years)</a:t>
            </a:r>
            <a:endParaRPr lang="en-US" sz="1400" b="1" dirty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139700" y="3429000"/>
            <a:ext cx="177800" cy="177800"/>
          </a:xfrm>
          <a:prstGeom prst="triangle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152400" y="3860800"/>
            <a:ext cx="177800" cy="177800"/>
          </a:xfrm>
          <a:prstGeom prst="triangle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165100" y="4318000"/>
            <a:ext cx="177800" cy="177800"/>
          </a:xfrm>
          <a:prstGeom prst="triangle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1800" y="3333234"/>
            <a:ext cx="176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200" b="1" dirty="0" smtClean="0"/>
              <a:t>International Charter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1800" y="3726934"/>
            <a:ext cx="122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200" b="1" dirty="0" smtClean="0"/>
              <a:t>Sentinel-Asia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1800" y="4171434"/>
            <a:ext cx="159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200" b="1" dirty="0" smtClean="0"/>
              <a:t>Copernicus/GMES</a:t>
            </a:r>
            <a:endParaRPr lang="en-US" sz="1200" b="1" dirty="0"/>
          </a:p>
        </p:txBody>
      </p:sp>
      <p:sp>
        <p:nvSpPr>
          <p:cNvPr id="15" name="Oval 14"/>
          <p:cNvSpPr/>
          <p:nvPr/>
        </p:nvSpPr>
        <p:spPr bwMode="auto">
          <a:xfrm>
            <a:off x="3200400" y="3429000"/>
            <a:ext cx="165100" cy="1778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244290" y="3492500"/>
            <a:ext cx="165100" cy="1778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44885" y="3333234"/>
            <a:ext cx="165100" cy="1778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27435" y="3771900"/>
            <a:ext cx="165100" cy="1778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50690" y="3295134"/>
            <a:ext cx="165100" cy="1778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978400" y="3702566"/>
            <a:ext cx="165100" cy="1778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143500" y="3155434"/>
            <a:ext cx="165100" cy="177800"/>
          </a:xfrm>
          <a:prstGeom prst="ellipse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8500" y="3917434"/>
            <a:ext cx="252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EO data from National Agencies</a:t>
            </a:r>
          </a:p>
          <a:p>
            <a:pPr algn="ctr"/>
            <a:r>
              <a:rPr lang="en-US" sz="1200" b="1" dirty="0" smtClean="0"/>
              <a:t>Commercial providers</a:t>
            </a:r>
            <a:endParaRPr lang="en-US" sz="1200" b="1" dirty="0"/>
          </a:p>
        </p:txBody>
      </p:sp>
      <p:sp>
        <p:nvSpPr>
          <p:cNvPr id="24" name="Oval 23"/>
          <p:cNvSpPr/>
          <p:nvPr/>
        </p:nvSpPr>
        <p:spPr bwMode="auto">
          <a:xfrm flipH="1">
            <a:off x="165100" y="2946400"/>
            <a:ext cx="6172200" cy="1879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7300" y="2987814"/>
            <a:ext cx="2925762" cy="289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Recovery Observatory (3-5 </a:t>
            </a:r>
            <a:r>
              <a:rPr lang="en-US" sz="1400" b="1" dirty="0" err="1" smtClean="0">
                <a:solidFill>
                  <a:srgbClr val="FF0000"/>
                </a:solidFill>
              </a:rPr>
              <a:t>yrs</a:t>
            </a:r>
            <a:r>
              <a:rPr lang="en-US" sz="1400" b="1" dirty="0" smtClean="0">
                <a:solidFill>
                  <a:srgbClr val="FF0000"/>
                </a:solidFill>
              </a:rPr>
              <a:t>)</a:t>
            </a:r>
          </a:p>
          <a:p>
            <a:pPr lvl="0"/>
            <a:endParaRPr lang="en-IE" sz="1200" b="1" dirty="0" smtClean="0">
              <a:solidFill>
                <a:srgbClr val="FF0000"/>
              </a:solidFill>
            </a:endParaRPr>
          </a:p>
          <a:p>
            <a:pPr lvl="0"/>
            <a:r>
              <a:rPr lang="en-IE" sz="1200" b="1" dirty="0" smtClean="0">
                <a:solidFill>
                  <a:srgbClr val="FF0000"/>
                </a:solidFill>
              </a:rPr>
              <a:t>Organise EO data from response phase and pre-disaster in repository</a:t>
            </a:r>
          </a:p>
          <a:p>
            <a:pPr lvl="0"/>
            <a:endParaRPr lang="en-IE" sz="1200" b="1" dirty="0" smtClean="0">
              <a:solidFill>
                <a:srgbClr val="FF0000"/>
              </a:solidFill>
            </a:endParaRPr>
          </a:p>
          <a:p>
            <a:pPr lvl="0"/>
            <a:r>
              <a:rPr lang="en-IE" sz="1200" b="1" dirty="0" smtClean="0">
                <a:solidFill>
                  <a:srgbClr val="FF0000"/>
                </a:solidFill>
              </a:rPr>
              <a:t>Plan coordinated acquisitions to support:</a:t>
            </a:r>
          </a:p>
          <a:p>
            <a:pPr marL="171450" lvl="0" indent="-171450">
              <a:buFont typeface="Arial"/>
              <a:buChar char="•"/>
            </a:pPr>
            <a:r>
              <a:rPr lang="en-IE" sz="1200" b="1" dirty="0" smtClean="0">
                <a:solidFill>
                  <a:srgbClr val="FF0000"/>
                </a:solidFill>
              </a:rPr>
              <a:t>Built </a:t>
            </a:r>
            <a:r>
              <a:rPr lang="en-IE" sz="1200" b="1" dirty="0">
                <a:solidFill>
                  <a:srgbClr val="FF0000"/>
                </a:solidFill>
              </a:rPr>
              <a:t>area damage assessment (initial and later detailed</a:t>
            </a:r>
            <a:r>
              <a:rPr lang="en-IE" sz="1200" b="1" dirty="0" smtClean="0">
                <a:solidFill>
                  <a:srgbClr val="FF0000"/>
                </a:solidFill>
              </a:rPr>
              <a:t>);</a:t>
            </a:r>
            <a:endParaRPr lang="en-US" sz="1200" b="1" dirty="0">
              <a:solidFill>
                <a:srgbClr val="FF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IE" sz="1200" b="1" dirty="0">
                <a:solidFill>
                  <a:srgbClr val="FF0000"/>
                </a:solidFill>
              </a:rPr>
              <a:t>Natural resource and environment </a:t>
            </a:r>
            <a:r>
              <a:rPr lang="en-IE" sz="1200" b="1" dirty="0" smtClean="0">
                <a:solidFill>
                  <a:srgbClr val="FF0000"/>
                </a:solidFill>
              </a:rPr>
              <a:t>assessment;</a:t>
            </a:r>
            <a:endParaRPr lang="en-US" sz="1200" b="1" dirty="0">
              <a:solidFill>
                <a:srgbClr val="FF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IE" sz="1200" b="1" dirty="0">
                <a:solidFill>
                  <a:srgbClr val="FF0000"/>
                </a:solidFill>
              </a:rPr>
              <a:t>Reconstruction </a:t>
            </a:r>
            <a:r>
              <a:rPr lang="en-IE" sz="1200" b="1" dirty="0" smtClean="0">
                <a:solidFill>
                  <a:srgbClr val="FF0000"/>
                </a:solidFill>
              </a:rPr>
              <a:t>planning;</a:t>
            </a:r>
            <a:endParaRPr lang="en-US" sz="1200" b="1" dirty="0">
              <a:solidFill>
                <a:srgbClr val="FF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IE" sz="1200" b="1" dirty="0">
                <a:solidFill>
                  <a:srgbClr val="FF0000"/>
                </a:solidFill>
              </a:rPr>
              <a:t>Reconstruction monitoring; and</a:t>
            </a:r>
            <a:endParaRPr lang="en-US" sz="1200" b="1" dirty="0">
              <a:solidFill>
                <a:srgbClr val="FF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IE" sz="1200" b="1" dirty="0">
                <a:solidFill>
                  <a:srgbClr val="FF0000"/>
                </a:solidFill>
              </a:rPr>
              <a:t>Change monitoring.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7500" y="5575300"/>
            <a:ext cx="2351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Coordination</a:t>
            </a:r>
          </a:p>
          <a:p>
            <a:r>
              <a:rPr lang="en-US" sz="1200" b="1" dirty="0" smtClean="0"/>
              <a:t>Effective Resource Allocation</a:t>
            </a:r>
          </a:p>
          <a:p>
            <a:r>
              <a:rPr lang="en-US" sz="1200" b="1" dirty="0" smtClean="0"/>
              <a:t>Clear Institutional Links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76600" y="5575300"/>
            <a:ext cx="370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Ad </a:t>
            </a:r>
            <a:r>
              <a:rPr lang="en-US" sz="1200" b="1" dirty="0"/>
              <a:t>H</a:t>
            </a:r>
            <a:r>
              <a:rPr lang="en-US" sz="1200" b="1" dirty="0" smtClean="0"/>
              <a:t>oc </a:t>
            </a:r>
            <a:r>
              <a:rPr lang="en-US" sz="1200" b="1" dirty="0"/>
              <a:t>A</a:t>
            </a:r>
            <a:r>
              <a:rPr lang="en-US" sz="1200" b="1" dirty="0" smtClean="0"/>
              <a:t>pproach</a:t>
            </a:r>
          </a:p>
          <a:p>
            <a:r>
              <a:rPr lang="en-US" sz="1200" b="1" dirty="0" smtClean="0"/>
              <a:t>Lack of Coordination and Cooperation</a:t>
            </a:r>
          </a:p>
          <a:p>
            <a:r>
              <a:rPr lang="en-US" sz="1200" b="1" dirty="0" smtClean="0"/>
              <a:t>Lack of Institutional Links</a:t>
            </a:r>
          </a:p>
          <a:p>
            <a:r>
              <a:rPr lang="en-US" sz="1200" b="1" dirty="0" smtClean="0"/>
              <a:t>Lack of Awareness of Role of EO</a:t>
            </a:r>
          </a:p>
        </p:txBody>
      </p:sp>
    </p:spTree>
    <p:extLst>
      <p:ext uri="{BB962C8B-B14F-4D97-AF65-F5344CB8AC3E}">
        <p14:creationId xmlns:p14="http://schemas.microsoft.com/office/powerpoint/2010/main" val="26520432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Recovery Observatory – the proposal</a:t>
            </a:r>
            <a:endParaRPr lang="en-US" sz="2000" dirty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1584203"/>
            <a:ext cx="9144000" cy="5295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Recovery Observatory Implementation:</a:t>
            </a:r>
            <a:endParaRPr lang="en-GB" altLang="ja-JP" sz="20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Oversight Team (CNES, ESA, JAXA, NASA, ASI) created summer 2013</a:t>
            </a:r>
            <a:endParaRPr lang="en-GB" altLang="ja-JP" sz="200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Proposes </a:t>
            </a: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ONE</a:t>
            </a: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Observatory as part of Observation Strategy 2014-2016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Builds on success of Charter, Sentinel-Asia and </a:t>
            </a:r>
            <a:r>
              <a:rPr lang="en-GB" altLang="ja-JP" sz="2000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KalHaiti</a:t>
            </a: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project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Detailed analysis completed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Next steps: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Preparation (conditions for triggering, infrastructure establishment, liaison with DRR stakeholders, generic planning) – begins now!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Cold storage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Triggering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Operations (3-5 years)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Closing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Recovery Observatory ready for triggering by 28</a:t>
            </a:r>
            <a:r>
              <a:rPr lang="en-GB" altLang="ja-JP" sz="2000" baseline="30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th</a:t>
            </a: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Plenary (November 2014)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Preparation Phase completed April 2015</a:t>
            </a:r>
            <a:endParaRPr lang="en-GB" altLang="ja-JP" sz="200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GB" altLang="ja-JP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511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052084" y="101600"/>
            <a:ext cx="7033179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Recovery Observatory – EO data requirement (I)</a:t>
            </a:r>
            <a:endParaRPr lang="en-US" sz="2000" dirty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z="1200" smtClean="0"/>
              <a:pPr>
                <a:defRPr/>
              </a:pPr>
              <a:t>5</a:t>
            </a:fld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1584203"/>
            <a:ext cx="9144000" cy="5079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Recovery Observatory Data Requirement Overview:</a:t>
            </a:r>
            <a:endParaRPr lang="en-GB" altLang="ja-JP" sz="20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EO data requirement limited because area of interest is small – only concerns affected area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EO data during response would be covered by International Charter – agreement with providers required to place data and Charter products in Observatory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Data for recovery limited to monitoring at regular intervals – weeks or months initially, then quarterly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Effort from Agencies can be on best effort basis after initial “critical mass” is secured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Critical mass refers to key data sets over affected area to establish situational awareness (during response) and track change over time: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14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High resolution optical and radar data before and after event, and at regular intervals (weekly or monthly, then quarterly)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IT infrastructure required to organise data (linkages to distributed storage, meta data, related products archive, forum for users)</a:t>
            </a:r>
            <a:endParaRPr lang="en-GB" altLang="ja-JP" sz="200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GB" altLang="ja-JP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573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43030" y="101600"/>
            <a:ext cx="7642233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Recovery Observatory – EO </a:t>
            </a:r>
            <a:r>
              <a:rPr lang="en-GB" altLang="ja-JP" sz="200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D</a:t>
            </a:r>
            <a:r>
              <a:rPr lang="en-GB" altLang="ja-JP" sz="200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ata Early Estimate</a:t>
            </a:r>
            <a:endParaRPr lang="en-GB" altLang="ja-JP" sz="20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  <a:p>
            <a:pPr eaLnBrk="1" hangingPunct="1"/>
            <a:r>
              <a:rPr lang="en-GB" altLang="ja-JP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(after response)</a:t>
            </a:r>
            <a:endParaRPr lang="en-US" sz="2000" dirty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z="1200" smtClean="0"/>
              <a:pPr>
                <a:defRPr/>
              </a:pPr>
              <a:t>6</a:t>
            </a:fld>
            <a:endParaRPr lang="en-US" sz="1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59120"/>
              </p:ext>
            </p:extLst>
          </p:nvPr>
        </p:nvGraphicFramePr>
        <p:xfrm>
          <a:off x="221261" y="1520256"/>
          <a:ext cx="869666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166"/>
                <a:gridCol w="2174166"/>
                <a:gridCol w="2260749"/>
                <a:gridCol w="2087583"/>
              </a:tblGrid>
              <a:tr h="542054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images (4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</a:tr>
              <a:tr h="9009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HR/VHR SAR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Quarterly over large areas; </a:t>
                      </a:r>
                      <a:r>
                        <a:rPr lang="en-US" sz="1200" dirty="0" err="1" smtClean="0"/>
                        <a:t>asc</a:t>
                      </a:r>
                      <a:r>
                        <a:rPr lang="en-US" sz="1200" dirty="0" smtClean="0"/>
                        <a:t> and </a:t>
                      </a:r>
                      <a:r>
                        <a:rPr lang="en-US" sz="1200" dirty="0" err="1" smtClean="0"/>
                        <a:t>desc</a:t>
                      </a:r>
                      <a:r>
                        <a:rPr lang="en-US" sz="1200" dirty="0" smtClean="0"/>
                        <a:t> passes over highly affected area for detailed </a:t>
                      </a:r>
                      <a:r>
                        <a:rPr lang="en-US" sz="1200" dirty="0" err="1" smtClean="0"/>
                        <a:t>InSAR</a:t>
                      </a:r>
                      <a:r>
                        <a:rPr lang="en-US" sz="1200" baseline="0" dirty="0" smtClean="0"/>
                        <a:t> assessment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400 images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Products developed</a:t>
                      </a:r>
                      <a:r>
                        <a:rPr lang="en-US" sz="1200" baseline="0" dirty="0" smtClean="0"/>
                        <a:t> quarterly; i</a:t>
                      </a:r>
                      <a:r>
                        <a:rPr lang="en-US" sz="1200" dirty="0" smtClean="0"/>
                        <a:t>nitial damage assessment, dedicated change detection products (</a:t>
                      </a:r>
                      <a:r>
                        <a:rPr lang="en-US" sz="1200" dirty="0" err="1" smtClean="0"/>
                        <a:t>InSAR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9009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HR/VHR Optical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Mosaic coverage before and after event; updates quarterly only</a:t>
                      </a:r>
                      <a:r>
                        <a:rPr lang="en-US" sz="1200" baseline="0" dirty="0" smtClean="0"/>
                        <a:t> over critical areas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Depends on area affected – 400 images?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Situational</a:t>
                      </a:r>
                      <a:r>
                        <a:rPr lang="en-US" sz="1200" baseline="0" dirty="0" smtClean="0"/>
                        <a:t> awareness, change detection, damage mapping, recovery monitoring, rehabilitation monitoring (environment)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1261" y="4252874"/>
            <a:ext cx="82252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General comment: </a:t>
            </a:r>
            <a:r>
              <a:rPr lang="en-US" sz="2000" dirty="0" smtClean="0"/>
              <a:t>difficult to predict exact volume but area will be limited; frequency less than for response; </a:t>
            </a:r>
            <a:endParaRPr lang="en-US" sz="2000" dirty="0" smtClean="0"/>
          </a:p>
          <a:p>
            <a:r>
              <a:rPr lang="en-US" sz="2000" dirty="0" smtClean="0"/>
              <a:t>Likely </a:t>
            </a:r>
            <a:r>
              <a:rPr lang="en-US" sz="2000" dirty="0" smtClean="0"/>
              <a:t>total volume during recovery (monthly/quarterly for 3 – 5 years) not to exceed total volume </a:t>
            </a:r>
            <a:r>
              <a:rPr lang="en-US" sz="2000" dirty="0" smtClean="0">
                <a:solidFill>
                  <a:srgbClr val="002569"/>
                </a:solidFill>
              </a:rPr>
              <a:t>during initial response (daily for weeks); best effort commitment.</a:t>
            </a:r>
          </a:p>
          <a:p>
            <a:r>
              <a:rPr lang="en-US" sz="2000" dirty="0" smtClean="0">
                <a:solidFill>
                  <a:srgbClr val="002569"/>
                </a:solidFill>
              </a:rPr>
              <a:t>Total volume expected is much lower (x100) than </a:t>
            </a:r>
            <a:r>
              <a:rPr lang="en-US" sz="2000" smtClean="0">
                <a:solidFill>
                  <a:srgbClr val="002569"/>
                </a:solidFill>
              </a:rPr>
              <a:t>the total </a:t>
            </a:r>
            <a:r>
              <a:rPr lang="en-US" sz="2000" dirty="0" smtClean="0">
                <a:solidFill>
                  <a:srgbClr val="002569"/>
                </a:solidFill>
              </a:rPr>
              <a:t>volum</a:t>
            </a:r>
            <a:r>
              <a:rPr lang="en-US" sz="2000" dirty="0" smtClean="0">
                <a:solidFill>
                  <a:srgbClr val="002569"/>
                </a:solidFill>
              </a:rPr>
              <a:t>e of data </a:t>
            </a:r>
            <a:r>
              <a:rPr lang="en-US" sz="2000" dirty="0" smtClean="0">
                <a:solidFill>
                  <a:srgbClr val="002569"/>
                </a:solidFill>
              </a:rPr>
              <a:t>delivered </a:t>
            </a:r>
            <a:r>
              <a:rPr lang="en-US" sz="2000" dirty="0" smtClean="0">
                <a:solidFill>
                  <a:srgbClr val="002569"/>
                </a:solidFill>
              </a:rPr>
              <a:t>by space agencies in support to FCT/GFOI or Supersites</a:t>
            </a:r>
            <a:endParaRPr lang="en-US" sz="2000" dirty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703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519992" y="101600"/>
            <a:ext cx="7565271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Recovery Observatory – focus of current effort</a:t>
            </a:r>
            <a:endParaRPr lang="en-US" sz="2000" dirty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z="1200" smtClean="0"/>
              <a:pPr>
                <a:defRPr/>
              </a:pPr>
              <a:t>7</a:t>
            </a:fld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192404" y="1301225"/>
            <a:ext cx="889285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Recovery Observatory Oversight Team – Issues Being Addressed: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IT Infrastructure and related planning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Working through WGISS, CEOS to propose solid IT approach to organise access to data and support usage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endParaRPr lang="en-GB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Outreach to stakeholders (Red Cross, UNISDR) and involvement in partnership (triggering)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Key DRR partners to support triggering process by recommending appropriate event and coordinating relationship with national end user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endParaRPr lang="en-GB" altLang="ja-JP" sz="20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EO </a:t>
            </a:r>
            <a:r>
              <a:rPr lang="en-GB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data licensing – moving from ad </a:t>
            </a: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hoc, </a:t>
            </a:r>
            <a:r>
              <a:rPr lang="en-GB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diverse licensing </a:t>
            </a: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to standard approach. </a:t>
            </a:r>
            <a:r>
              <a:rPr lang="en-GB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</a:t>
            </a: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ventual use by RO contributors:</a:t>
            </a:r>
            <a:endParaRPr lang="en-GB" altLang="ja-JP" sz="20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Propose </a:t>
            </a:r>
            <a:r>
              <a:rPr lang="en-GB" altLang="ja-JP" sz="20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new “open” licence tailored to image data which would be adopted by data providers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Considerably </a:t>
            </a:r>
            <a:r>
              <a:rPr lang="en-GB" altLang="ja-JP" sz="20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simplify the requirements on the IT infrastructure (management of one licence/set of access constraints</a:t>
            </a: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)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Contributions under different licenses still welcome</a:t>
            </a:r>
            <a:endParaRPr lang="en-GB" altLang="ja-JP" sz="200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561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519992" y="101600"/>
            <a:ext cx="7565271" cy="73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ja-JP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Recovery Observatory – Preparation Phase</a:t>
            </a:r>
            <a:endParaRPr lang="en-US" sz="2000" dirty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z="1200" smtClean="0"/>
              <a:pPr>
                <a:defRPr/>
              </a:pPr>
              <a:t>8</a:t>
            </a:fld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192404" y="1400615"/>
            <a:ext cx="872551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Preparation Phase 1 (now </a:t>
            </a:r>
            <a:r>
              <a:rPr lang="en-GB" altLang="ja-JP" sz="2000" b="1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til</a:t>
            </a: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November 2014):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WGISS begins consultations on IT infrastructure, canvasses potential contributions; architecture defined</a:t>
            </a: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. </a:t>
            </a: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Basic IT architecture put in place.</a:t>
            </a:r>
            <a:endParaRPr lang="en-GB" altLang="ja-JP" sz="200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Recovery Observatory Oversight Team to initiate dialogue with international DRM </a:t>
            </a:r>
            <a:r>
              <a:rPr lang="en-GB" altLang="ja-JP" sz="2000" dirty="0" smtClean="0">
                <a:solidFill>
                  <a:srgbClr val="002569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stakeholders. Synergy with 2015 WCDRR activities for the selection of the stakeholders. 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Initial RO activation plan to be in place by November 2014 </a:t>
            </a:r>
          </a:p>
          <a:p>
            <a:pPr defTabSz="914400">
              <a:lnSpc>
                <a:spcPct val="90000"/>
              </a:lnSpc>
              <a:spcBef>
                <a:spcPct val="20000"/>
              </a:spcBef>
            </a:pPr>
            <a:endParaRPr lang="en-GB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</a:pP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Preparation </a:t>
            </a:r>
            <a:r>
              <a:rPr lang="en-GB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Phase </a:t>
            </a:r>
            <a:r>
              <a:rPr lang="en-GB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2 (November 2014 – Mid 2015)</a:t>
            </a:r>
            <a:r>
              <a:rPr lang="en-GB" altLang="ja-JP" sz="2000" b="1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: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Long-term IT architecture established; transfer to new architecture of RO already triggered. Otherwise, beginning of cold storage.</a:t>
            </a:r>
          </a:p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GB" altLang="ja-JP" sz="20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Data licensing discussions</a:t>
            </a:r>
            <a:endParaRPr lang="en-GB" altLang="ja-JP" sz="200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637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Decision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CEOS SIT is asked to endorse the set up of ONE CEOS Recovery Observatory.  The following steps will be undertaken: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Initiate </a:t>
            </a:r>
            <a:r>
              <a:rPr lang="en-US" sz="2000" dirty="0"/>
              <a:t>the Preparation </a:t>
            </a:r>
            <a:r>
              <a:rPr lang="en-US" sz="2000" dirty="0" smtClean="0"/>
              <a:t>Phase which will work out key implementation issues (triggering, infrastructure, partnerships, …)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Enable a triggering of the Observatory from November 2014 Plenary, if a major disaster occurs and CEOS decides to trigger Recovery Observatory.</a:t>
            </a:r>
          </a:p>
          <a:p>
            <a:pPr marL="342900" lvl="0" indent="-342900">
              <a:buFont typeface="Arial"/>
              <a:buChar char="•"/>
            </a:pPr>
            <a:endParaRPr lang="en-US" sz="2000" b="1" dirty="0" smtClean="0"/>
          </a:p>
          <a:p>
            <a:pPr lvl="0"/>
            <a:r>
              <a:rPr lang="en-US" sz="2000" b="1" dirty="0" smtClean="0"/>
              <a:t>Note that:</a:t>
            </a:r>
            <a:endParaRPr lang="en-US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569"/>
                </a:solidFill>
              </a:rPr>
              <a:t>After presentation at last 2013 Plenary, a </a:t>
            </a:r>
            <a:r>
              <a:rPr lang="en-US" sz="2000" b="1" dirty="0" smtClean="0"/>
              <a:t>SIT endorsement constitutes approval in principle for ONE CEOS RO in the 2014-2016 </a:t>
            </a:r>
            <a:r>
              <a:rPr lang="en-US" sz="2000" b="1" dirty="0"/>
              <a:t>period (running for 3 to 5 years</a:t>
            </a:r>
            <a:r>
              <a:rPr lang="en-US" sz="2000" b="1" dirty="0" smtClean="0"/>
              <a:t>). </a:t>
            </a:r>
          </a:p>
          <a:p>
            <a:pPr lvl="0"/>
            <a:endParaRPr lang="en-US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“In </a:t>
            </a:r>
            <a:r>
              <a:rPr lang="en-US" sz="2000" b="1" dirty="0"/>
              <a:t>principle” contributions of data sets </a:t>
            </a:r>
            <a:r>
              <a:rPr lang="en-US" sz="2000" b="1" dirty="0" smtClean="0"/>
              <a:t>from agencies for the Recovery Observatory will be sought during the preparation phase and will only be confirmed at triggering (a quick decision will be required)</a:t>
            </a:r>
          </a:p>
          <a:p>
            <a:pPr lvl="0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0633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1273</Words>
  <Application>Microsoft Office PowerPoint</Application>
  <PresentationFormat>On-screen Show (4:3)</PresentationFormat>
  <Paragraphs>154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4_EUM_template_v03</vt:lpstr>
      <vt:lpstr>Recovery Observatory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Ivan Petiteville</cp:lastModifiedBy>
  <cp:revision>310</cp:revision>
  <cp:lastPrinted>2014-03-31T07:56:24Z</cp:lastPrinted>
  <dcterms:created xsi:type="dcterms:W3CDTF">2012-08-31T01:11:17Z</dcterms:created>
  <dcterms:modified xsi:type="dcterms:W3CDTF">2014-03-31T12:03:07Z</dcterms:modified>
</cp:coreProperties>
</file>