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  <p:sldMasterId id="2147483923" r:id="rId2"/>
    <p:sldMasterId id="2147483935" r:id="rId3"/>
    <p:sldMasterId id="2147483911" r:id="rId4"/>
    <p:sldMasterId id="2147483886" r:id="rId5"/>
  </p:sldMasterIdLst>
  <p:notesMasterIdLst>
    <p:notesMasterId r:id="rId23"/>
  </p:notesMasterIdLst>
  <p:sldIdLst>
    <p:sldId id="305" r:id="rId6"/>
    <p:sldId id="450" r:id="rId7"/>
    <p:sldId id="451" r:id="rId8"/>
    <p:sldId id="421" r:id="rId9"/>
    <p:sldId id="438" r:id="rId10"/>
    <p:sldId id="439" r:id="rId11"/>
    <p:sldId id="440" r:id="rId12"/>
    <p:sldId id="441" r:id="rId13"/>
    <p:sldId id="442" r:id="rId14"/>
    <p:sldId id="452" r:id="rId15"/>
    <p:sldId id="445" r:id="rId16"/>
    <p:sldId id="444" r:id="rId17"/>
    <p:sldId id="449" r:id="rId18"/>
    <p:sldId id="446" r:id="rId19"/>
    <p:sldId id="447" r:id="rId20"/>
    <p:sldId id="448" r:id="rId21"/>
    <p:sldId id="400" r:id="rId2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cguire" initials="" lastIdx="1" clrIdx="0"/>
  <p:cmAuthor id="1" name="Bally" initials="" lastIdx="17" clrIdx="1"/>
  <p:cmAuthor id="2" name="AMcGuire" initials="" lastIdx="1" clrIdx="2"/>
  <p:cmAuthor id="3" name="Monique Viel" initials="" lastIdx="5" clrIdx="3"/>
  <p:cmAuthor id="4" name="CNES" initials="" lastIdx="11" clrIdx="4"/>
  <p:cmAuthor id="5" name="tholometm" initials="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FFF00"/>
    <a:srgbClr val="FF5050"/>
    <a:srgbClr val="009999"/>
    <a:srgbClr val="221C40"/>
    <a:srgbClr val="984807"/>
    <a:srgbClr val="D28C00"/>
    <a:srgbClr val="33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 autoAdjust="0"/>
    <p:restoredTop sz="94098" autoAdjust="0"/>
  </p:normalViewPr>
  <p:slideViewPr>
    <p:cSldViewPr>
      <p:cViewPr>
        <p:scale>
          <a:sx n="70" d="100"/>
          <a:sy n="70" d="100"/>
        </p:scale>
        <p:origin x="-93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EA92F31A-F163-40A6-824E-CBACB16A63B1}" type="datetimeFigureOut">
              <a:rPr lang="it-IT"/>
              <a:pPr>
                <a:defRPr/>
              </a:pPr>
              <a:t>23/03/2015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8F06024F-2490-4ABB-B1EC-786B8521E0E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725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6024F-2490-4ABB-B1EC-786B8521E0E6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Fabius</a:t>
            </a:r>
            <a:r>
              <a:rPr lang="en-GB" dirty="0" smtClean="0"/>
              <a:t> :  “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70% of disasters are now linked to climate change, double the number of twenty years ago. 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06024F-2490-4ABB-B1EC-786B8521E0E6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18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6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62455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243F-56B6-463F-8154-E8BEBCAF300F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F9-DBA9-4FE3-8856-4E86E235B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64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243F-56B6-463F-8154-E8BEBCAF300F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F9-DBA9-4FE3-8856-4E86E235B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477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243F-56B6-463F-8154-E8BEBCAF300F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F9-DBA9-4FE3-8856-4E86E235B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956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243F-56B6-463F-8154-E8BEBCAF300F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F9-DBA9-4FE3-8856-4E86E235B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740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63181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>
          <a:xfrm>
            <a:off x="7278737" y="6567055"/>
            <a:ext cx="1639186" cy="20588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rgbClr val="002569"/>
                </a:solidFill>
                <a:latin typeface="Century Gothic" pitchFamily="34" charset="0"/>
                <a:ea typeface="ＭＳ Ｐゴシック" pitchFamily="-106" charset="-128"/>
                <a:cs typeface="Calibri" pitchFamily="-106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9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13239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35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/>
          <a:lstStyle/>
          <a:p>
            <a:fld id="{8F1B69E8-23E9-4C1F-AA2B-3C5BA6EDBEAE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13239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72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51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78A4C7-619F-6A42-96DE-810EE6B9387E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1D0C-C0FA-874C-9669-C81633C717A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13239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60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3470-E5EF-4AB4-B342-FD8D86D23BFD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E9D8-0217-4C22-9710-ECB44DDAC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534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35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3470-E5EF-4AB4-B342-FD8D86D23BFD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E9D8-0217-4C22-9710-ECB44DDAC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817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3470-E5EF-4AB4-B342-FD8D86D23BFD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E9D8-0217-4C22-9710-ECB44DDAC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664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3470-E5EF-4AB4-B342-FD8D86D23BFD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E9D8-0217-4C22-9710-ECB44DDAC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362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3470-E5EF-4AB4-B342-FD8D86D23BFD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E9D8-0217-4C22-9710-ECB44DDAC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617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3470-E5EF-4AB4-B342-FD8D86D23BFD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E9D8-0217-4C22-9710-ECB44DDAC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480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3470-E5EF-4AB4-B342-FD8D86D23BFD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E9D8-0217-4C22-9710-ECB44DDAC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03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3470-E5EF-4AB4-B342-FD8D86D23BFD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E9D8-0217-4C22-9710-ECB44DDAC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530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3470-E5EF-4AB4-B342-FD8D86D23BFD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E9D8-0217-4C22-9710-ECB44DDAC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693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3470-E5EF-4AB4-B342-FD8D86D23BFD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E9D8-0217-4C22-9710-ECB44DDAC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97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3470-E5EF-4AB4-B342-FD8D86D23BFD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E9D8-0217-4C22-9710-ECB44DDAC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5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243F-56B6-463F-8154-E8BEBCAF300F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F9-DBA9-4FE3-8856-4E86E235B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969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943918"/>
            <a:ext cx="7315200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None/>
              <a:defRPr lang="en-CA" sz="1400" b="1" kern="1200" dirty="0">
                <a:solidFill>
                  <a:schemeClr val="accent6">
                    <a:lumMod val="50000"/>
                  </a:schemeClr>
                </a:solidFill>
                <a:latin typeface="Lucida Console" pitchFamily="49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0" y="2743200"/>
            <a:ext cx="7315200" cy="1828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tabLst/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CA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243F-56B6-463F-8154-E8BEBCAF300F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F9-DBA9-4FE3-8856-4E86E235B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89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243F-56B6-463F-8154-E8BEBCAF300F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F9-DBA9-4FE3-8856-4E86E235B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39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243F-56B6-463F-8154-E8BEBCAF300F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F9-DBA9-4FE3-8856-4E86E235B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04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243F-56B6-463F-8154-E8BEBCAF300F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F9-DBA9-4FE3-8856-4E86E235B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2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243F-56B6-463F-8154-E8BEBCAF300F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F9-DBA9-4FE3-8856-4E86E235B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1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243F-56B6-463F-8154-E8BEBCAF300F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05F9-DBA9-4FE3-8856-4E86E235B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63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565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</p:sldLayoutIdLst>
  <p:transition spd="med"/>
  <p:timing>
    <p:tnLst>
      <p:par>
        <p:cTn id="1" dur="indefinite" restart="never" nodeType="tmRoot"/>
      </p:par>
    </p:tnLst>
  </p:timing>
  <p:txStyles>
    <p:titleStyle>
      <a:lvl1pPr algn="ct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05F9-DBA9-4FE3-8856-4E86E235B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482815"/>
            <a:ext cx="134684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28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Plenary session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Tromsø, Norway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28-30 October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2014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CEOS_logo_trans_SMALL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2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</p:sldLayoutIdLst>
  <p:transition spd="slow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13470-E5EF-4AB4-B342-FD8D86D23BFD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E9D8-0217-4C22-9710-ECB44DDAC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82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1524000" y="935038"/>
            <a:ext cx="754380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r">
              <a:defRPr sz="3600" b="1">
                <a:solidFill>
                  <a:srgbClr val="221C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eaLnBrk="0" hangingPunct="0">
              <a:defRPr/>
            </a:pPr>
            <a:r>
              <a:rPr lang="en-US" sz="2800" spc="-150" dirty="0" smtClean="0">
                <a:solidFill>
                  <a:schemeClr val="accent6">
                    <a:lumMod val="50000"/>
                  </a:schemeClr>
                </a:solidFill>
                <a:latin typeface="Lucida Console" pitchFamily="49" charset="0"/>
                <a:ea typeface="Tahoma" pitchFamily="34" charset="0"/>
                <a:cs typeface="Tahoma" pitchFamily="34" charset="0"/>
              </a:rPr>
              <a:t>International Charter</a:t>
            </a:r>
            <a:r>
              <a:rPr lang="en-US" sz="2800" spc="-150" dirty="0" smtClean="0">
                <a:latin typeface="Lucida Console" pitchFamily="49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spc="-150" dirty="0" smtClean="0">
                <a:latin typeface="Lucida Console" pitchFamily="49" charset="0"/>
                <a:ea typeface="Tahoma" pitchFamily="34" charset="0"/>
                <a:cs typeface="Tahoma" pitchFamily="34" charset="0"/>
              </a:rPr>
            </a:br>
            <a:r>
              <a:rPr lang="en-US" sz="2800" spc="-150" dirty="0" smtClean="0">
                <a:latin typeface="Lucida Console" pitchFamily="49" charset="0"/>
                <a:ea typeface="Tahoma" pitchFamily="34" charset="0"/>
                <a:cs typeface="Tahoma" pitchFamily="34" charset="0"/>
              </a:rPr>
              <a:t>Space and Major Disasters</a:t>
            </a:r>
            <a:endParaRPr lang="en-CA" spc="-150" dirty="0">
              <a:latin typeface="Lucida Console" pitchFamily="49" charset="0"/>
              <a:ea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7" r:id="rId2"/>
    <p:sldLayoutId id="2147483896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spc="-150">
          <a:solidFill>
            <a:srgbClr val="221C4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Console" pitchFamily="49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21C40"/>
          </a:solidFill>
          <a:latin typeface="Lucida Console" pitchFamily="49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21C40"/>
          </a:solidFill>
          <a:latin typeface="Lucida Console" pitchFamily="49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21C40"/>
          </a:solidFill>
          <a:latin typeface="Lucida Console" pitchFamily="49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21C40"/>
          </a:solidFill>
          <a:latin typeface="Lucida Console" pitchFamily="49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33363" indent="-233363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SzPct val="110000"/>
        <a:buFont typeface="Arial" charset="0"/>
        <a:buChar char="•"/>
        <a:tabLst>
          <a:tab pos="233363" algn="l"/>
        </a:tabLst>
        <a:defRPr sz="2400" kern="1200">
          <a:solidFill>
            <a:srgbClr val="221C4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74675" indent="-223838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SzPct val="100000"/>
        <a:buFont typeface="Arial" charset="0"/>
        <a:buChar char="–"/>
        <a:defRPr sz="2000" kern="1200">
          <a:solidFill>
            <a:srgbClr val="221C4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11225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rgbClr val="221C4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54125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charset="0"/>
        <a:buChar char="–"/>
        <a:defRPr sz="1400" kern="1200">
          <a:solidFill>
            <a:srgbClr val="221C4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487488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charset="0"/>
        <a:buChar char="»"/>
        <a:defRPr sz="1200" kern="1200">
          <a:solidFill>
            <a:srgbClr val="221C4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62000" y="53340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fr-FR" sz="4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ahoma" pitchFamily="34" charset="0"/>
            </a:endParaRPr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347013" y="2003356"/>
            <a:ext cx="83294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ahoma" pitchFamily="34" charset="0"/>
              </a:rPr>
              <a:t>3</a:t>
            </a:r>
            <a:r>
              <a:rPr lang="en-US" sz="32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ahoma" pitchFamily="34" charset="0"/>
              </a:rPr>
              <a:t>rd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ahoma" pitchFamily="34" charset="0"/>
              </a:rPr>
              <a:t> UN World Conference on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ahoma" pitchFamily="34" charset="0"/>
              </a:rPr>
              <a:t>Disaster Risk Reduction</a:t>
            </a:r>
          </a:p>
          <a:p>
            <a:pPr algn="ctr">
              <a:defRPr/>
            </a:pPr>
            <a:endParaRPr lang="en-US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ahoma" pitchFamily="34" charset="0"/>
            </a:endParaRPr>
          </a:p>
        </p:txBody>
      </p:sp>
      <p:sp>
        <p:nvSpPr>
          <p:cNvPr id="5" name="AutoShape 2" descr="World Conference on Disaster Risk Redu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4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Ivan PETITEVILLE, ESA</a:t>
            </a:r>
            <a:endParaRPr dirty="0">
              <a:solidFill>
                <a:schemeClr val="tx1">
                  <a:lumMod val="40000"/>
                  <a:lumOff val="60000"/>
                </a:scheme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Chu ISHIDA, JAXA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SIT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-30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</a:t>
            </a:r>
            <a:r>
              <a:rPr lang="en-GB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 6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Action </a:t>
            </a:r>
            <a:r>
              <a:rPr lang="en-GB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DIS-7</a:t>
            </a:r>
            <a:endParaRPr dirty="0">
              <a:solidFill>
                <a:schemeClr val="tx1">
                  <a:lumMod val="40000"/>
                  <a:lumOff val="60000"/>
                </a:schemeClr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30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SI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 Meeting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CNES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Headquarters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Paris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France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31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March – 1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April 2015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0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04684" y="1457324"/>
            <a:ext cx="3850458" cy="5354639"/>
          </a:xfrm>
          <a:prstGeom prst="rect">
            <a:avLst/>
          </a:prstGeom>
          <a:ln/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962337" y="1457326"/>
            <a:ext cx="3979957" cy="53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303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600200" y="22225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Plan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508000" y="1447800"/>
            <a:ext cx="8312472" cy="5221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700" b="1" dirty="0" smtClean="0"/>
              <a:t>Outcomes </a:t>
            </a:r>
            <a:r>
              <a:rPr lang="en-US" sz="3700" b="1" dirty="0"/>
              <a:t>from WCDRR </a:t>
            </a:r>
          </a:p>
          <a:p>
            <a:pPr marL="0" indent="0">
              <a:buNone/>
            </a:pPr>
            <a:endParaRPr lang="en-US" sz="3700" b="1" dirty="0" smtClean="0"/>
          </a:p>
          <a:p>
            <a:pPr marL="0" indent="0">
              <a:buNone/>
            </a:pPr>
            <a:r>
              <a:rPr lang="en-US" sz="3700" b="1" dirty="0" smtClean="0"/>
              <a:t>Next </a:t>
            </a:r>
            <a:r>
              <a:rPr lang="en-US" sz="3700" b="1" dirty="0"/>
              <a:t>steps for CEOS in Disaster Risk Reduction</a:t>
            </a:r>
          </a:p>
          <a:p>
            <a:pPr marL="0" indent="0">
              <a:buNone/>
            </a:pPr>
            <a:endParaRPr lang="en-US" sz="3700" b="1" dirty="0" smtClean="0"/>
          </a:p>
          <a:p>
            <a:pPr marL="0" indent="0">
              <a:buNone/>
            </a:pPr>
            <a:r>
              <a:rPr lang="en-US" sz="3700" b="1" dirty="0" smtClean="0"/>
              <a:t>Lessons </a:t>
            </a:r>
            <a:r>
              <a:rPr lang="en-US" sz="3700" b="1" dirty="0"/>
              <a:t>learned in preparation of a major UN conference </a:t>
            </a:r>
          </a:p>
          <a:p>
            <a:pPr marL="0" indent="0">
              <a:buNone/>
            </a:pPr>
            <a:endParaRPr lang="en-US" sz="3700" b="1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08000" y="1447800"/>
            <a:ext cx="8312472" cy="5221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700" b="1" dirty="0"/>
              <a:t>Outcomes from WCDRR </a:t>
            </a:r>
          </a:p>
          <a:p>
            <a:pPr marL="0" indent="0">
              <a:buFont typeface="Arial"/>
              <a:buNone/>
            </a:pPr>
            <a:endParaRPr lang="en-US" sz="3700" b="1" dirty="0" smtClean="0"/>
          </a:p>
          <a:p>
            <a:pPr marL="0" indent="0">
              <a:buFont typeface="Arial"/>
              <a:buNone/>
            </a:pPr>
            <a:r>
              <a:rPr lang="en-US" sz="37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Next steps for CEOS in Disaster Risk Reduction</a:t>
            </a:r>
          </a:p>
          <a:p>
            <a:pPr marL="0" indent="0">
              <a:buFont typeface="Arial"/>
              <a:buNone/>
            </a:pPr>
            <a:endParaRPr lang="en-US" sz="3700" b="1" dirty="0" smtClean="0"/>
          </a:p>
          <a:p>
            <a:pPr marL="0" indent="0">
              <a:buFont typeface="Arial"/>
              <a:buNone/>
            </a:pPr>
            <a:r>
              <a:rPr lang="en-US" sz="3700" b="1" dirty="0" smtClean="0"/>
              <a:t>Lessons learned in preparation of a major UN conference </a:t>
            </a:r>
          </a:p>
          <a:p>
            <a:pPr marL="0" indent="0">
              <a:buFont typeface="Arial"/>
              <a:buNone/>
            </a:pPr>
            <a:endParaRPr lang="en-US" sz="3700" b="1" dirty="0"/>
          </a:p>
        </p:txBody>
      </p:sp>
    </p:spTree>
    <p:extLst>
      <p:ext uri="{BB962C8B-B14F-4D97-AF65-F5344CB8AC3E}">
        <p14:creationId xmlns:p14="http://schemas.microsoft.com/office/powerpoint/2010/main" val="2104578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-568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Next Steps for CEOS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508000" y="1447800"/>
            <a:ext cx="8456488" cy="5221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CEOS can play a key role in implementing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post-2015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framework.</a:t>
            </a:r>
          </a:p>
          <a:p>
            <a:pPr marL="0" indent="0">
              <a:buNone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Following presentations of CEOS disaster-related activities, some key partners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have expressed strong interest in collaborating with CEOS on way forward: 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World Bank GFDRR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(Global Facility for Disaster Risk Reduction), 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UNESCAP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Copernicus/EMS</a:t>
            </a:r>
          </a:p>
          <a:p>
            <a:pPr marL="0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020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-568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Next Steps for CEOS </a:t>
            </a:r>
            <a:r>
              <a:rPr lang="en-GB" b="0" dirty="0" smtClean="0">
                <a:solidFill>
                  <a:srgbClr val="FFFFFF"/>
                </a:solidFill>
              </a:rPr>
              <a:t>(</a:t>
            </a:r>
            <a:r>
              <a:rPr lang="en-GB" b="0" dirty="0" err="1" smtClean="0">
                <a:solidFill>
                  <a:srgbClr val="FFFFFF"/>
                </a:solidFill>
              </a:rPr>
              <a:t>cont</a:t>
            </a:r>
            <a:r>
              <a:rPr lang="en-GB" b="0" dirty="0" smtClean="0">
                <a:solidFill>
                  <a:srgbClr val="FFFFFF"/>
                </a:solidFill>
              </a:rPr>
              <a:t>’)</a:t>
            </a:r>
            <a:endParaRPr lang="en-GB" b="0" dirty="0">
              <a:solidFill>
                <a:srgbClr val="FFFFFF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508000" y="1340768"/>
            <a:ext cx="8456488" cy="5221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Intention: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form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partnership with key stakeholders to define a strategy addressing high priorities of post-2015 framework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with resources available, on a best effort basis, adopting a phased approach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8856984" cy="21602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5436096" y="4762019"/>
            <a:ext cx="3144449" cy="646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if extra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resources and funding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aseline="0" dirty="0" smtClean="0">
                <a:solidFill>
                  <a:srgbClr val="002569"/>
                </a:solidFill>
              </a:rPr>
              <a:t>identified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031532" y="4725144"/>
            <a:ext cx="404564" cy="360039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9947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600200" y="22225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Plan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508000" y="1447800"/>
            <a:ext cx="8312472" cy="5221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700" b="1" dirty="0" smtClean="0"/>
              <a:t>Outcomes </a:t>
            </a:r>
            <a:r>
              <a:rPr lang="en-US" sz="3700" b="1" dirty="0"/>
              <a:t>from WCDRR </a:t>
            </a:r>
          </a:p>
          <a:p>
            <a:pPr marL="0" indent="0">
              <a:buNone/>
            </a:pPr>
            <a:endParaRPr lang="en-US" sz="3700" b="1" dirty="0" smtClean="0"/>
          </a:p>
          <a:p>
            <a:pPr marL="0" indent="0">
              <a:buNone/>
            </a:pPr>
            <a:r>
              <a:rPr lang="en-US" sz="3700" b="1" dirty="0" smtClean="0"/>
              <a:t>Next </a:t>
            </a:r>
            <a:r>
              <a:rPr lang="en-US" sz="3700" b="1" dirty="0"/>
              <a:t>steps for CEOS in Disaster Risk Reduction</a:t>
            </a:r>
          </a:p>
          <a:p>
            <a:pPr marL="0" indent="0">
              <a:buNone/>
            </a:pPr>
            <a:endParaRPr lang="en-US" sz="3700" b="1" dirty="0" smtClean="0"/>
          </a:p>
          <a:p>
            <a:pPr marL="0" indent="0">
              <a:buNone/>
            </a:pPr>
            <a:r>
              <a:rPr lang="en-US" sz="3700" b="1" dirty="0" smtClean="0"/>
              <a:t>Lessons </a:t>
            </a:r>
            <a:r>
              <a:rPr lang="en-US" sz="3700" b="1" dirty="0"/>
              <a:t>learned in preparation of a major UN conference </a:t>
            </a:r>
          </a:p>
          <a:p>
            <a:pPr marL="0" indent="0">
              <a:buNone/>
            </a:pPr>
            <a:endParaRPr lang="en-US" sz="3700" b="1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08000" y="1447800"/>
            <a:ext cx="8312472" cy="5221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700" b="1" dirty="0"/>
              <a:t>Outcomes from WCDRR </a:t>
            </a:r>
          </a:p>
          <a:p>
            <a:pPr marL="0" indent="0">
              <a:buFont typeface="Arial"/>
              <a:buNone/>
            </a:pPr>
            <a:endParaRPr lang="en-US" sz="3700" b="1" dirty="0" smtClean="0"/>
          </a:p>
          <a:p>
            <a:pPr marL="0" indent="0">
              <a:buFont typeface="Arial"/>
              <a:buNone/>
            </a:pPr>
            <a:r>
              <a:rPr lang="en-US" sz="3700" b="1" dirty="0" smtClean="0"/>
              <a:t>Next steps for CEOS in Disaster Risk Reduction</a:t>
            </a:r>
          </a:p>
          <a:p>
            <a:pPr marL="0" indent="0">
              <a:buFont typeface="Arial"/>
              <a:buNone/>
            </a:pPr>
            <a:endParaRPr lang="en-US" sz="3700" b="1" dirty="0" smtClean="0"/>
          </a:p>
          <a:p>
            <a:pPr marL="0" indent="0">
              <a:buFont typeface="Arial"/>
              <a:buNone/>
            </a:pPr>
            <a:r>
              <a:rPr lang="en-US" sz="37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Lessons learned in preparation of a major UN conference </a:t>
            </a:r>
          </a:p>
          <a:p>
            <a:pPr marL="0" indent="0">
              <a:buFont typeface="Arial"/>
              <a:buNone/>
            </a:pPr>
            <a:endParaRPr lang="en-US" sz="3700" b="1" dirty="0"/>
          </a:p>
        </p:txBody>
      </p:sp>
    </p:spTree>
    <p:extLst>
      <p:ext uri="{BB962C8B-B14F-4D97-AF65-F5344CB8AC3E}">
        <p14:creationId xmlns:p14="http://schemas.microsoft.com/office/powerpoint/2010/main" val="2783731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-568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Lessons Learned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323528" y="1447800"/>
            <a:ext cx="8640960" cy="522156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lvl="1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Enormous work over more than 2 years.</a:t>
            </a:r>
          </a:p>
          <a:p>
            <a:pPr marL="0" lvl="1" indent="0">
              <a:buNone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Lots of lobbying with national governments and key stakeholders. 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Absolutely necessary  for a highly political event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Importance of establishing personal contacts</a:t>
            </a: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Close cooperation with other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organisations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gives much more weight to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our actions 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GEO and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UN Agencies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(UNITAR ; UNISDR)</a:t>
            </a:r>
          </a:p>
          <a:p>
            <a:pPr lvl="1">
              <a:lnSpc>
                <a:spcPct val="90000"/>
              </a:lnSpc>
            </a:pP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More flexibility would be needed for the Head of Delegation to provide last minute statement without prior CEOS approval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Statement to be in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line with declarations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&amp;  texts previously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shared with CEOS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Statement to be shared with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Delegation before </a:t>
            </a:r>
            <a:r>
              <a:rPr lang="en-US" sz="2500" smtClean="0">
                <a:latin typeface="Arial" pitchFamily="34" charset="0"/>
                <a:cs typeface="Arial" pitchFamily="34" charset="0"/>
              </a:rPr>
              <a:t>and with CEOS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asap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5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684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-568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Personal Thanks to…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107504" y="1268760"/>
            <a:ext cx="8964488" cy="2520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… CEOS Agencies and CEOS Principals,  </a:t>
            </a:r>
          </a:p>
          <a:p>
            <a:pPr marL="0" lvl="1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WG Disasters members,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Symbios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; ESA EO Graphic Bureau, SEO,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and ….</a:t>
            </a:r>
          </a:p>
          <a:p>
            <a:pPr marL="0" lvl="1" indent="0">
              <a:buNone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398" y="3356992"/>
            <a:ext cx="8610034" cy="28315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lvl="1" indent="0">
              <a:buNone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Special thanks to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JAXA for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their dedication </a:t>
            </a:r>
            <a:r>
              <a:rPr lang="en-US" sz="3200" b="1">
                <a:latin typeface="Arial" pitchFamily="34" charset="0"/>
                <a:cs typeface="Arial" pitchFamily="34" charset="0"/>
              </a:rPr>
              <a:t>and 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precious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help before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during the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Conference.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2988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47838" y="188913"/>
            <a:ext cx="7396162" cy="5016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/>
              <a:t>QUESTIONS 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57325"/>
            <a:ext cx="8445500" cy="4864100"/>
          </a:xfrm>
          <a:prstGeom prst="rect">
            <a:avLst/>
          </a:prstGeom>
          <a:solidFill>
            <a:srgbClr val="FFFFFF">
              <a:alpha val="67000"/>
            </a:srgbClr>
          </a:solidFill>
        </p:spPr>
        <p:txBody>
          <a:bodyPr/>
          <a:lstStyle/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200" dirty="0" smtClean="0"/>
              <a:t>THANK YOU …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endParaRPr lang="en-GB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57531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39" y="5733256"/>
            <a:ext cx="59046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Children play in a destroyed school classroom in </a:t>
            </a:r>
            <a:r>
              <a:rPr lang="en-US" dirty="0" err="1"/>
              <a:t>Tanna</a:t>
            </a:r>
            <a:r>
              <a:rPr lang="en-US" dirty="0"/>
              <a:t>, Vanuatu, March 18, 2015. </a:t>
            </a:r>
            <a:r>
              <a:rPr lang="en-US" sz="1400" dirty="0"/>
              <a:t>REUTERS/Edgar Su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6181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" y="0"/>
            <a:ext cx="5575408" cy="687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067944" y="23481"/>
            <a:ext cx="5073425" cy="6756880"/>
            <a:chOff x="4067944" y="23481"/>
            <a:chExt cx="5073425" cy="6756880"/>
          </a:xfrm>
        </p:grpSpPr>
        <p:pic>
          <p:nvPicPr>
            <p:cNvPr id="604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017" y="23481"/>
              <a:ext cx="3168352" cy="6756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4509120"/>
              <a:ext cx="2000250" cy="154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9027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" y="25234"/>
            <a:ext cx="4825034" cy="683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234"/>
            <a:ext cx="2952328" cy="498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111" y="5157192"/>
            <a:ext cx="20002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252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600200" y="22225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Plan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508000" y="1447800"/>
            <a:ext cx="8312472" cy="5221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700" b="1" dirty="0" smtClean="0"/>
              <a:t>Outcomes </a:t>
            </a:r>
            <a:r>
              <a:rPr lang="en-US" sz="3700" b="1" dirty="0"/>
              <a:t>from WCDRR </a:t>
            </a:r>
          </a:p>
          <a:p>
            <a:pPr marL="0" indent="0">
              <a:buNone/>
            </a:pPr>
            <a:endParaRPr lang="en-US" sz="3700" b="1" dirty="0" smtClean="0"/>
          </a:p>
          <a:p>
            <a:pPr marL="0" indent="0">
              <a:buNone/>
            </a:pPr>
            <a:r>
              <a:rPr lang="en-US" sz="3700" b="1" dirty="0" smtClean="0"/>
              <a:t>Next </a:t>
            </a:r>
            <a:r>
              <a:rPr lang="en-US" sz="3700" b="1" dirty="0"/>
              <a:t>steps for CEOS in Disaster Risk Reduction</a:t>
            </a:r>
          </a:p>
          <a:p>
            <a:pPr marL="0" indent="0">
              <a:buNone/>
            </a:pPr>
            <a:endParaRPr lang="en-US" sz="3700" b="1" dirty="0" smtClean="0"/>
          </a:p>
          <a:p>
            <a:pPr marL="0" indent="0">
              <a:buNone/>
            </a:pPr>
            <a:r>
              <a:rPr lang="en-US" sz="3700" b="1" dirty="0" smtClean="0"/>
              <a:t>Lessons </a:t>
            </a:r>
            <a:r>
              <a:rPr lang="en-US" sz="3700" b="1" dirty="0"/>
              <a:t>learned in preparation of a major UN conference </a:t>
            </a:r>
          </a:p>
          <a:p>
            <a:pPr marL="0" indent="0">
              <a:buNone/>
            </a:pPr>
            <a:endParaRPr lang="en-US" sz="3700" b="1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08000" y="1447800"/>
            <a:ext cx="8312472" cy="5221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7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Outcomes from WCDRR </a:t>
            </a:r>
          </a:p>
          <a:p>
            <a:pPr marL="0" indent="0">
              <a:buFont typeface="Arial"/>
              <a:buNone/>
            </a:pPr>
            <a:endParaRPr lang="en-US" sz="3700" b="1" dirty="0" smtClean="0"/>
          </a:p>
          <a:p>
            <a:pPr marL="0" indent="0">
              <a:buFont typeface="Arial"/>
              <a:buNone/>
            </a:pPr>
            <a:r>
              <a:rPr lang="en-US" sz="3700" b="1" dirty="0" smtClean="0"/>
              <a:t>Next steps for CEOS in Disaster Risk Reduction</a:t>
            </a:r>
          </a:p>
          <a:p>
            <a:pPr marL="0" indent="0">
              <a:buFont typeface="Arial"/>
              <a:buNone/>
            </a:pPr>
            <a:endParaRPr lang="en-US" sz="3700" b="1" dirty="0" smtClean="0"/>
          </a:p>
          <a:p>
            <a:pPr marL="0" indent="0">
              <a:buFont typeface="Arial"/>
              <a:buNone/>
            </a:pPr>
            <a:r>
              <a:rPr lang="en-US" sz="3700" b="1" dirty="0" smtClean="0"/>
              <a:t>Lessons learned in preparation of a major UN conference </a:t>
            </a:r>
          </a:p>
          <a:p>
            <a:pPr marL="0" indent="0">
              <a:buFont typeface="Arial"/>
              <a:buNone/>
            </a:pPr>
            <a:endParaRPr lang="en-US" sz="3700" b="1" dirty="0"/>
          </a:p>
        </p:txBody>
      </p:sp>
    </p:spTree>
    <p:extLst>
      <p:ext uri="{BB962C8B-B14F-4D97-AF65-F5344CB8AC3E}">
        <p14:creationId xmlns:p14="http://schemas.microsoft.com/office/powerpoint/2010/main" val="1435892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-568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Some Figures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508000" y="1447800"/>
            <a:ext cx="8456488" cy="52215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Over </a:t>
            </a:r>
            <a:r>
              <a:rPr lang="en-US" sz="3200" b="1" dirty="0"/>
              <a:t>6,500 delegates attended the intergovernmental and multi-stakeholder </a:t>
            </a:r>
            <a:r>
              <a:rPr lang="en-US" sz="3200" b="1" dirty="0" smtClean="0"/>
              <a:t>events. </a:t>
            </a:r>
          </a:p>
          <a:p>
            <a:pPr lvl="1"/>
            <a:r>
              <a:rPr lang="en-US" sz="3200" dirty="0">
                <a:latin typeface="Arial" pitchFamily="34" charset="0"/>
                <a:cs typeface="Arial" pitchFamily="34" charset="0"/>
              </a:rPr>
              <a:t>Over </a:t>
            </a:r>
            <a:r>
              <a:rPr lang="en-US" altLang="ja-JP" sz="3200" dirty="0">
                <a:latin typeface="Arial" pitchFamily="34" charset="0"/>
                <a:cs typeface="Arial" pitchFamily="34" charset="0"/>
              </a:rPr>
              <a:t>143,000</a:t>
            </a:r>
            <a:r>
              <a:rPr lang="ja-JP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200" dirty="0">
                <a:latin typeface="Arial" pitchFamily="34" charset="0"/>
                <a:cs typeface="Arial" pitchFamily="34" charset="0"/>
              </a:rPr>
              <a:t>over five days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attended the public forum;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187 </a:t>
            </a:r>
            <a:r>
              <a:rPr lang="en-US" sz="3200" b="1" dirty="0"/>
              <a:t>States </a:t>
            </a:r>
            <a:r>
              <a:rPr lang="en-US" sz="3200" b="1" dirty="0" smtClean="0"/>
              <a:t>officially represented;</a:t>
            </a:r>
          </a:p>
          <a:p>
            <a:pPr lvl="1"/>
            <a:r>
              <a:rPr lang="en-US" sz="3200" dirty="0">
                <a:latin typeface="Arial" pitchFamily="34" charset="0"/>
                <a:cs typeface="Arial" pitchFamily="34" charset="0"/>
              </a:rPr>
              <a:t> over 25 Heads of State, Vice Presidents, and Heads of Government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well as 100 participants at ministerial level.</a:t>
            </a:r>
          </a:p>
        </p:txBody>
      </p:sp>
    </p:spTree>
    <p:extLst>
      <p:ext uri="{BB962C8B-B14F-4D97-AF65-F5344CB8AC3E}">
        <p14:creationId xmlns:p14="http://schemas.microsoft.com/office/powerpoint/2010/main" val="36088150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115616" y="-568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Some Political Declarations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508000" y="1447800"/>
            <a:ext cx="8312472" cy="5221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Japan </a:t>
            </a:r>
            <a:r>
              <a:rPr lang="en-US" sz="3200" b="1" dirty="0" smtClean="0"/>
              <a:t>Premier Abe pledged </a:t>
            </a:r>
            <a:r>
              <a:rPr lang="en-US" sz="3200" b="1" dirty="0"/>
              <a:t>$US 4 billion over four years for implementation of post-2015 </a:t>
            </a:r>
            <a:r>
              <a:rPr lang="en-US" sz="3200" b="1" dirty="0" smtClean="0"/>
              <a:t>framework.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0" y="3161370"/>
            <a:ext cx="4392488" cy="5221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incl. </a:t>
            </a:r>
            <a:r>
              <a:rPr lang="en-US" altLang="ja-JP" dirty="0" smtClean="0"/>
              <a:t>Technologies </a:t>
            </a:r>
            <a:r>
              <a:rPr lang="en-US" altLang="ja-JP" dirty="0"/>
              <a:t>for disaster observation, </a:t>
            </a:r>
            <a:r>
              <a:rPr lang="en-US" altLang="ja-JP" dirty="0" smtClean="0"/>
              <a:t>prediction and warning</a:t>
            </a:r>
            <a:r>
              <a:rPr lang="en-US" altLang="ja-JP" i="1" dirty="0" smtClean="0"/>
              <a:t> </a:t>
            </a:r>
            <a:r>
              <a:rPr lang="en-US" altLang="ja-JP" i="1" dirty="0"/>
              <a:t>(</a:t>
            </a:r>
            <a:r>
              <a:rPr lang="en-US" altLang="ja-JP" i="1" dirty="0" smtClean="0"/>
              <a:t>incl. </a:t>
            </a:r>
            <a:r>
              <a:rPr lang="en-US" altLang="ja-JP" i="1" dirty="0"/>
              <a:t>ICT, earth observation from space and geospatial information) </a:t>
            </a:r>
            <a:r>
              <a:rPr lang="en-US" altLang="ja-JP" dirty="0"/>
              <a:t>and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Sentinel </a:t>
            </a:r>
            <a:r>
              <a:rPr lang="en-US" altLang="ja-JP" dirty="0"/>
              <a:t>Asia</a:t>
            </a:r>
          </a:p>
          <a:p>
            <a:endParaRPr lang="en-US" sz="2800" b="1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62114"/>
            <a:ext cx="4266602" cy="248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5626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115616" y="-568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Some Political Declarations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508000" y="1447800"/>
            <a:ext cx="8312472" cy="5221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French </a:t>
            </a:r>
            <a:r>
              <a:rPr lang="en-US" sz="2800" b="1" dirty="0"/>
              <a:t>Foreign </a:t>
            </a:r>
            <a:r>
              <a:rPr lang="en-US" sz="2800" b="1" dirty="0" smtClean="0"/>
              <a:t>Minister </a:t>
            </a:r>
            <a:r>
              <a:rPr lang="en-US" sz="2800" b="1" dirty="0" err="1" smtClean="0"/>
              <a:t>Fabius</a:t>
            </a:r>
            <a:r>
              <a:rPr lang="en-US" sz="2800" b="1" dirty="0" smtClean="0"/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(incoming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President of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COP21) </a:t>
            </a:r>
            <a:r>
              <a:rPr lang="en-US" sz="2800" b="1" dirty="0" smtClean="0"/>
              <a:t>called </a:t>
            </a:r>
            <a:r>
              <a:rPr lang="en-US" sz="2800" b="1" dirty="0"/>
              <a:t>for creation of </a:t>
            </a:r>
            <a:r>
              <a:rPr 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worldwide Climate Disaster  Warning system </a:t>
            </a:r>
            <a:endParaRPr lang="en-US" sz="28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It is necessary to tackle these problems together and not separately.”</a:t>
            </a:r>
          </a:p>
          <a:p>
            <a:endParaRPr lang="en-US" sz="2800" b="1" dirty="0"/>
          </a:p>
          <a:p>
            <a:endParaRPr lang="en-US" sz="2800" b="1" dirty="0" smtClean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40195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95536" y="4149080"/>
            <a:ext cx="4968552" cy="5221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UN Secretary General recalled that “</a:t>
            </a:r>
            <a:r>
              <a:rPr lang="en-US" sz="2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Six billion dollars allocated each year can result in savings of up to US$360 billion by 2030</a:t>
            </a:r>
            <a:r>
              <a:rPr lang="en-US" sz="2800" b="1" dirty="0"/>
              <a:t>”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46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-568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Outcomes for Space Agencies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251520" y="1340768"/>
            <a:ext cx="8712968" cy="522156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Overall very positive unlike previous WCDRR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(Kobe, 2005)</a:t>
            </a:r>
            <a:endParaRPr lang="en-US" sz="31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Political and institutional support: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Several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Decision Makers and Directors of key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organisations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cited satellite EO as one critical data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source.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Post-2015 Framework for DRR contains:</a:t>
            </a:r>
          </a:p>
          <a:p>
            <a:pPr lvl="1"/>
            <a:r>
              <a:rPr lang="en-US" sz="2800" dirty="0">
                <a:latin typeface="Arial" pitchFamily="34" charset="0"/>
                <a:cs typeface="Arial" pitchFamily="34" charset="0"/>
              </a:rPr>
              <a:t>3 explicit references to satellite EO and several articles relying on the use of remote sensing data e.g. to produce regular up-to-date risk maps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78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-568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Outcomes for Space Agencies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323528" y="1447800"/>
            <a:ext cx="8640960" cy="522156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Good platform to advertise usefulness of satellite EO and added value of coordination through CEOS.</a:t>
            </a:r>
          </a:p>
          <a:p>
            <a:pPr marL="0" indent="0">
              <a:buNone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Two public presentations and several informal ones during side meetings with key stakeholders.</a:t>
            </a:r>
          </a:p>
          <a:p>
            <a:pPr lvl="1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Active participation to 3 Working Sessions (out of 30).</a:t>
            </a:r>
          </a:p>
          <a:p>
            <a:pPr lvl="1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Two CEOS booths (brochures, poster) kindly hosted by JAXA</a:t>
            </a:r>
          </a:p>
          <a:p>
            <a:pPr lvl="1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~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1500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copies of CEOS EO Handbook distributed</a:t>
            </a:r>
          </a:p>
          <a:p>
            <a:pPr lvl="1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E-course (video) with UNITAR</a:t>
            </a:r>
          </a:p>
          <a:p>
            <a:pPr lvl="1"/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harter - Titl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On-screen Show (4:3)</PresentationFormat>
  <Paragraphs>113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Default</vt:lpstr>
      <vt:lpstr>1_Custom Design</vt:lpstr>
      <vt:lpstr>4_EUM_template_v03</vt:lpstr>
      <vt:lpstr>Custom Design</vt:lpstr>
      <vt:lpstr>Charter - Title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?</vt:lpstr>
    </vt:vector>
  </TitlesOfParts>
  <Company>ASC-CSA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McGuire</dc:creator>
  <cp:lastModifiedBy>Ivan Petiteville</cp:lastModifiedBy>
  <cp:revision>584</cp:revision>
  <dcterms:created xsi:type="dcterms:W3CDTF">2010-11-03T19:35:43Z</dcterms:created>
  <dcterms:modified xsi:type="dcterms:W3CDTF">2015-03-23T13:19:49Z</dcterms:modified>
</cp:coreProperties>
</file>