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16"/>
  </p:notesMasterIdLst>
  <p:sldIdLst>
    <p:sldId id="257" r:id="rId4"/>
    <p:sldId id="267" r:id="rId5"/>
    <p:sldId id="268" r:id="rId6"/>
    <p:sldId id="271" r:id="rId7"/>
    <p:sldId id="258" r:id="rId8"/>
    <p:sldId id="259" r:id="rId9"/>
    <p:sldId id="260" r:id="rId10"/>
    <p:sldId id="261" r:id="rId11"/>
    <p:sldId id="263" r:id="rId12"/>
    <p:sldId id="264" r:id="rId13"/>
    <p:sldId id="262" r:id="rId14"/>
    <p:sldId id="26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gen, Albrecht von" initials="A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44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4-01T15:27:54.603" idx="2">
    <p:pos x="10" y="10"/>
    <p:text>The request to agencies can be removed since it is worrying: You are requesting for a decision on next slide, not on this item!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36673D-0D79-A946-B786-ED8D85690A63}" type="datetimeFigureOut">
              <a:rPr lang="en-US" smtClean="0"/>
              <a:t>31/03/15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948B70-C75A-9948-AB7E-8B190509E61F}" type="slidenum">
              <a:rPr lang="en-US" smtClean="0"/>
              <a:t>‹#›</a:t>
            </a:fld>
            <a:endParaRPr lang="en-US"/>
          </a:p>
        </p:txBody>
      </p:sp>
    </p:spTree>
    <p:extLst>
      <p:ext uri="{BB962C8B-B14F-4D97-AF65-F5344CB8AC3E}">
        <p14:creationId xmlns:p14="http://schemas.microsoft.com/office/powerpoint/2010/main" val="23645216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1630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96340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47566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Fiducial reference measurements are those measurements regarded or employed as a standard reference  that are essential to independently verify and monitor the performance of SLSTR measurements.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7948B70-C75A-9948-AB7E-8B190509E61F}" type="slidenum">
              <a:rPr lang="en-US" smtClean="0"/>
              <a:t>7</a:t>
            </a:fld>
            <a:endParaRPr lang="en-US"/>
          </a:p>
        </p:txBody>
      </p:sp>
    </p:spTree>
    <p:extLst>
      <p:ext uri="{BB962C8B-B14F-4D97-AF65-F5344CB8AC3E}">
        <p14:creationId xmlns:p14="http://schemas.microsoft.com/office/powerpoint/2010/main" val="3327862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0711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804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2550" y="163513"/>
            <a:ext cx="1939925" cy="5827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2775" y="163513"/>
            <a:ext cx="5667375" cy="5827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319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x-none" smtClean="0"/>
              <a:t>Click to edit Master subtitle style</a:t>
            </a:r>
            <a:endParaRPr lang="en-US"/>
          </a:p>
        </p:txBody>
      </p:sp>
    </p:spTree>
    <p:extLst>
      <p:ext uri="{BB962C8B-B14F-4D97-AF65-F5344CB8AC3E}">
        <p14:creationId xmlns:p14="http://schemas.microsoft.com/office/powerpoint/2010/main" val="3380590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val="574239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Tree>
    <p:extLst>
      <p:ext uri="{BB962C8B-B14F-4D97-AF65-F5344CB8AC3E}">
        <p14:creationId xmlns:p14="http://schemas.microsoft.com/office/powerpoint/2010/main" val="1379578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612775" y="1673225"/>
            <a:ext cx="380365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568825" y="1673225"/>
            <a:ext cx="380365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val="3299614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val="508173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Tree>
    <p:extLst>
      <p:ext uri="{BB962C8B-B14F-4D97-AF65-F5344CB8AC3E}">
        <p14:creationId xmlns:p14="http://schemas.microsoft.com/office/powerpoint/2010/main" val="2777008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808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Tree>
    <p:extLst>
      <p:ext uri="{BB962C8B-B14F-4D97-AF65-F5344CB8AC3E}">
        <p14:creationId xmlns:p14="http://schemas.microsoft.com/office/powerpoint/2010/main" val="249598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0675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x-none"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Tree>
    <p:extLst>
      <p:ext uri="{BB962C8B-B14F-4D97-AF65-F5344CB8AC3E}">
        <p14:creationId xmlns:p14="http://schemas.microsoft.com/office/powerpoint/2010/main" val="541246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val="298263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2550" y="163513"/>
            <a:ext cx="1939925" cy="5827712"/>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612775" y="163513"/>
            <a:ext cx="5667375" cy="5827712"/>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val="3235988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fontAlgn="base">
              <a:spcBef>
                <a:spcPct val="0"/>
              </a:spcBef>
              <a:spcAft>
                <a:spcPct val="0"/>
              </a:spcAft>
              <a:defRPr/>
            </a:pPr>
            <a:endParaRPr lang="en-US">
              <a:solidFill>
                <a:srgbClr val="002569"/>
              </a:solidFill>
              <a:latin typeface="Tahoma" pitchFamily="34" charset="0"/>
              <a:ea typeface="ＭＳ Ｐゴシック" pitchFamily="-106" charset="-128"/>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extLst>
      <p:ext uri="{BB962C8B-B14F-4D97-AF65-F5344CB8AC3E}">
        <p14:creationId xmlns:p14="http://schemas.microsoft.com/office/powerpoint/2010/main" val="1136981869"/>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extLst>
      <p:ext uri="{BB962C8B-B14F-4D97-AF65-F5344CB8AC3E}">
        <p14:creationId xmlns:p14="http://schemas.microsoft.com/office/powerpoint/2010/main" val="2147044801"/>
      </p:ext>
    </p:extLst>
  </p:cSld>
  <p:clrMapOvr>
    <a:masterClrMapping/>
  </p:clrMapOvr>
  <p:transition xmlns:p14="http://schemas.microsoft.com/office/powerpoint/2010/mai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60265" y="6453963"/>
            <a:ext cx="1639186" cy="318977"/>
          </a:xfrm>
        </p:spPr>
        <p:txBody>
          <a:bodyPr/>
          <a:lstStyle>
            <a:lvl1pPr>
              <a:defRPr sz="1200">
                <a:latin typeface="Century Gothic" pitchFamily="34" charset="0"/>
              </a:defRPr>
            </a:lvl1pPr>
          </a:lstStyle>
          <a:p>
            <a:pPr>
              <a:defRPr/>
            </a:pPr>
            <a:fld id="{6BF8D2B0-EFB6-4DAA-9B0B-6F6B3A580823}" type="slidenum">
              <a:rPr lang="en-US" smtClean="0"/>
              <a:pPr>
                <a:defRPr/>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6604749"/>
      </p:ext>
    </p:extLst>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1938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2775" y="1673225"/>
            <a:ext cx="380365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8825" y="1673225"/>
            <a:ext cx="3803650"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884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411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277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08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3766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42222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theme" Target="../theme/theme3.xml"/><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12775" y="1673225"/>
            <a:ext cx="77597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1027" name="Rectangle 6"/>
          <p:cNvSpPr>
            <a:spLocks noGrp="1" noChangeArrowheads="1"/>
          </p:cNvSpPr>
          <p:nvPr>
            <p:ph type="title"/>
          </p:nvPr>
        </p:nvSpPr>
        <p:spPr bwMode="auto">
          <a:xfrm>
            <a:off x="622300" y="163513"/>
            <a:ext cx="62007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t-IT"/>
          </a:p>
        </p:txBody>
      </p:sp>
      <p:pic>
        <p:nvPicPr>
          <p:cNvPr id="1028" name="Picture 4" descr="PPT_Header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940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sz="2200" b="1">
          <a:solidFill>
            <a:schemeClr val="bg1"/>
          </a:solidFill>
          <a:latin typeface="+mj-lt"/>
          <a:ea typeface="+mj-ea"/>
          <a:cs typeface="ＭＳ Ｐゴシック" charset="0"/>
        </a:defRPr>
      </a:lvl1pPr>
      <a:lvl2pPr algn="l" rtl="0" eaLnBrk="1" fontAlgn="base" hangingPunct="1">
        <a:spcBef>
          <a:spcPct val="0"/>
        </a:spcBef>
        <a:spcAft>
          <a:spcPct val="0"/>
        </a:spcAft>
        <a:defRPr sz="2200" b="1">
          <a:solidFill>
            <a:schemeClr val="bg1"/>
          </a:solidFill>
          <a:latin typeface="Verdana" charset="0"/>
          <a:ea typeface="ＭＳ Ｐゴシック" charset="0"/>
          <a:cs typeface="ＭＳ Ｐゴシック" charset="0"/>
        </a:defRPr>
      </a:lvl2pPr>
      <a:lvl3pPr algn="l" rtl="0" eaLnBrk="1" fontAlgn="base" hangingPunct="1">
        <a:spcBef>
          <a:spcPct val="0"/>
        </a:spcBef>
        <a:spcAft>
          <a:spcPct val="0"/>
        </a:spcAft>
        <a:defRPr sz="2200" b="1">
          <a:solidFill>
            <a:schemeClr val="bg1"/>
          </a:solidFill>
          <a:latin typeface="Verdana" charset="0"/>
          <a:ea typeface="ＭＳ Ｐゴシック" charset="0"/>
          <a:cs typeface="ＭＳ Ｐゴシック" charset="0"/>
        </a:defRPr>
      </a:lvl3pPr>
      <a:lvl4pPr algn="l" rtl="0" eaLnBrk="1" fontAlgn="base" hangingPunct="1">
        <a:spcBef>
          <a:spcPct val="0"/>
        </a:spcBef>
        <a:spcAft>
          <a:spcPct val="0"/>
        </a:spcAft>
        <a:defRPr sz="2200" b="1">
          <a:solidFill>
            <a:schemeClr val="bg1"/>
          </a:solidFill>
          <a:latin typeface="Verdana" charset="0"/>
          <a:ea typeface="ＭＳ Ｐゴシック" charset="0"/>
          <a:cs typeface="ＭＳ Ｐゴシック" charset="0"/>
        </a:defRPr>
      </a:lvl4pPr>
      <a:lvl5pPr algn="l" rtl="0" eaLnBrk="1" fontAlgn="base" hangingPunct="1">
        <a:spcBef>
          <a:spcPct val="0"/>
        </a:spcBef>
        <a:spcAft>
          <a:spcPct val="0"/>
        </a:spcAft>
        <a:defRPr sz="2200" b="1">
          <a:solidFill>
            <a:schemeClr val="bg1"/>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2200" b="1">
          <a:solidFill>
            <a:schemeClr val="bg1"/>
          </a:solidFill>
          <a:latin typeface="Verdana" charset="0"/>
          <a:ea typeface="ＭＳ Ｐゴシック" charset="0"/>
        </a:defRPr>
      </a:lvl6pPr>
      <a:lvl7pPr marL="914400" algn="l" rtl="0" eaLnBrk="1" fontAlgn="base" hangingPunct="1">
        <a:spcBef>
          <a:spcPct val="0"/>
        </a:spcBef>
        <a:spcAft>
          <a:spcPct val="0"/>
        </a:spcAft>
        <a:defRPr sz="2200" b="1">
          <a:solidFill>
            <a:schemeClr val="bg1"/>
          </a:solidFill>
          <a:latin typeface="Verdana" charset="0"/>
          <a:ea typeface="ＭＳ Ｐゴシック" charset="0"/>
        </a:defRPr>
      </a:lvl7pPr>
      <a:lvl8pPr marL="1371600" algn="l" rtl="0" eaLnBrk="1" fontAlgn="base" hangingPunct="1">
        <a:spcBef>
          <a:spcPct val="0"/>
        </a:spcBef>
        <a:spcAft>
          <a:spcPct val="0"/>
        </a:spcAft>
        <a:defRPr sz="2200" b="1">
          <a:solidFill>
            <a:schemeClr val="bg1"/>
          </a:solidFill>
          <a:latin typeface="Verdana" charset="0"/>
          <a:ea typeface="ＭＳ Ｐゴシック" charset="0"/>
        </a:defRPr>
      </a:lvl8pPr>
      <a:lvl9pPr marL="1828800" algn="l" rtl="0" eaLnBrk="1" fontAlgn="base" hangingPunct="1">
        <a:spcBef>
          <a:spcPct val="0"/>
        </a:spcBef>
        <a:spcAft>
          <a:spcPct val="0"/>
        </a:spcAft>
        <a:defRPr sz="2200" b="1">
          <a:solidFill>
            <a:schemeClr val="bg1"/>
          </a:solidFill>
          <a:latin typeface="Verdana" charset="0"/>
          <a:ea typeface="ＭＳ Ｐゴシック" charset="0"/>
        </a:defRPr>
      </a:lvl9pPr>
    </p:titleStyle>
    <p:bodyStyle>
      <a:lvl1pPr marL="342900" indent="-3429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cs typeface="ＭＳ Ｐゴシック" charset="0"/>
        </a:defRPr>
      </a:lvl1pPr>
      <a:lvl2pPr marL="1227138"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2pPr>
      <a:lvl3pPr marL="1825625"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3pPr>
      <a:lvl4pPr marL="2424113"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4pPr>
      <a:lvl5pPr marL="3022600"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5pPr>
      <a:lvl6pPr marL="3479800"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6pPr>
      <a:lvl7pPr marL="3937000"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7pPr>
      <a:lvl8pPr marL="4394200"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8pPr>
      <a:lvl9pPr marL="4851400"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12775" y="1673225"/>
            <a:ext cx="77597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it-IT"/>
          </a:p>
        </p:txBody>
      </p:sp>
      <p:sp>
        <p:nvSpPr>
          <p:cNvPr id="1027" name="Rectangle 6"/>
          <p:cNvSpPr>
            <a:spLocks noGrp="1" noChangeArrowheads="1"/>
          </p:cNvSpPr>
          <p:nvPr>
            <p:ph type="title"/>
          </p:nvPr>
        </p:nvSpPr>
        <p:spPr bwMode="auto">
          <a:xfrm>
            <a:off x="622300" y="163513"/>
            <a:ext cx="62007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x-none" smtClean="0"/>
              <a:t>Click to edit Master title style</a:t>
            </a:r>
            <a:endParaRPr lang="it-IT"/>
          </a:p>
        </p:txBody>
      </p:sp>
      <p:pic>
        <p:nvPicPr>
          <p:cNvPr id="1028" name="Picture 4" descr="PPT_Header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8842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sz="2200" b="1">
          <a:solidFill>
            <a:schemeClr val="bg1"/>
          </a:solidFill>
          <a:latin typeface="+mj-lt"/>
          <a:ea typeface="+mj-ea"/>
          <a:cs typeface="ＭＳ Ｐゴシック" charset="0"/>
        </a:defRPr>
      </a:lvl1pPr>
      <a:lvl2pPr algn="l" rtl="0" eaLnBrk="1" fontAlgn="base" hangingPunct="1">
        <a:spcBef>
          <a:spcPct val="0"/>
        </a:spcBef>
        <a:spcAft>
          <a:spcPct val="0"/>
        </a:spcAft>
        <a:defRPr sz="2200" b="1">
          <a:solidFill>
            <a:schemeClr val="bg1"/>
          </a:solidFill>
          <a:latin typeface="Verdana" charset="0"/>
          <a:ea typeface="ＭＳ Ｐゴシック" charset="0"/>
          <a:cs typeface="ＭＳ Ｐゴシック" charset="0"/>
        </a:defRPr>
      </a:lvl2pPr>
      <a:lvl3pPr algn="l" rtl="0" eaLnBrk="1" fontAlgn="base" hangingPunct="1">
        <a:spcBef>
          <a:spcPct val="0"/>
        </a:spcBef>
        <a:spcAft>
          <a:spcPct val="0"/>
        </a:spcAft>
        <a:defRPr sz="2200" b="1">
          <a:solidFill>
            <a:schemeClr val="bg1"/>
          </a:solidFill>
          <a:latin typeface="Verdana" charset="0"/>
          <a:ea typeface="ＭＳ Ｐゴシック" charset="0"/>
          <a:cs typeface="ＭＳ Ｐゴシック" charset="0"/>
        </a:defRPr>
      </a:lvl3pPr>
      <a:lvl4pPr algn="l" rtl="0" eaLnBrk="1" fontAlgn="base" hangingPunct="1">
        <a:spcBef>
          <a:spcPct val="0"/>
        </a:spcBef>
        <a:spcAft>
          <a:spcPct val="0"/>
        </a:spcAft>
        <a:defRPr sz="2200" b="1">
          <a:solidFill>
            <a:schemeClr val="bg1"/>
          </a:solidFill>
          <a:latin typeface="Verdana" charset="0"/>
          <a:ea typeface="ＭＳ Ｐゴシック" charset="0"/>
          <a:cs typeface="ＭＳ Ｐゴシック" charset="0"/>
        </a:defRPr>
      </a:lvl4pPr>
      <a:lvl5pPr algn="l" rtl="0" eaLnBrk="1" fontAlgn="base" hangingPunct="1">
        <a:spcBef>
          <a:spcPct val="0"/>
        </a:spcBef>
        <a:spcAft>
          <a:spcPct val="0"/>
        </a:spcAft>
        <a:defRPr sz="2200" b="1">
          <a:solidFill>
            <a:schemeClr val="bg1"/>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2200" b="1">
          <a:solidFill>
            <a:schemeClr val="bg1"/>
          </a:solidFill>
          <a:latin typeface="Verdana" charset="0"/>
          <a:ea typeface="ＭＳ Ｐゴシック" charset="0"/>
        </a:defRPr>
      </a:lvl6pPr>
      <a:lvl7pPr marL="914400" algn="l" rtl="0" eaLnBrk="1" fontAlgn="base" hangingPunct="1">
        <a:spcBef>
          <a:spcPct val="0"/>
        </a:spcBef>
        <a:spcAft>
          <a:spcPct val="0"/>
        </a:spcAft>
        <a:defRPr sz="2200" b="1">
          <a:solidFill>
            <a:schemeClr val="bg1"/>
          </a:solidFill>
          <a:latin typeface="Verdana" charset="0"/>
          <a:ea typeface="ＭＳ Ｐゴシック" charset="0"/>
        </a:defRPr>
      </a:lvl7pPr>
      <a:lvl8pPr marL="1371600" algn="l" rtl="0" eaLnBrk="1" fontAlgn="base" hangingPunct="1">
        <a:spcBef>
          <a:spcPct val="0"/>
        </a:spcBef>
        <a:spcAft>
          <a:spcPct val="0"/>
        </a:spcAft>
        <a:defRPr sz="2200" b="1">
          <a:solidFill>
            <a:schemeClr val="bg1"/>
          </a:solidFill>
          <a:latin typeface="Verdana" charset="0"/>
          <a:ea typeface="ＭＳ Ｐゴシック" charset="0"/>
        </a:defRPr>
      </a:lvl8pPr>
      <a:lvl9pPr marL="1828800" algn="l" rtl="0" eaLnBrk="1" fontAlgn="base" hangingPunct="1">
        <a:spcBef>
          <a:spcPct val="0"/>
        </a:spcBef>
        <a:spcAft>
          <a:spcPct val="0"/>
        </a:spcAft>
        <a:defRPr sz="2200" b="1">
          <a:solidFill>
            <a:schemeClr val="bg1"/>
          </a:solidFill>
          <a:latin typeface="Verdana" charset="0"/>
          <a:ea typeface="ＭＳ Ｐゴシック" charset="0"/>
        </a:defRPr>
      </a:lvl9pPr>
    </p:titleStyle>
    <p:bodyStyle>
      <a:lvl1pPr marL="342900" indent="-3429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cs typeface="ＭＳ Ｐゴシック" charset="0"/>
        </a:defRPr>
      </a:lvl1pPr>
      <a:lvl2pPr marL="1227138"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2pPr>
      <a:lvl3pPr marL="1825625"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3pPr>
      <a:lvl4pPr marL="2424113"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4pPr>
      <a:lvl5pPr marL="3022600"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5pPr>
      <a:lvl6pPr marL="3479800"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6pPr>
      <a:lvl7pPr marL="3937000"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7pPr>
      <a:lvl8pPr marL="4394200"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8pPr>
      <a:lvl9pPr marL="4851400"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fontAlgn="base" hangingPunct="0">
              <a:spcBef>
                <a:spcPct val="0"/>
              </a:spcBef>
              <a:spcAft>
                <a:spcPct val="0"/>
              </a:spcAft>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620957" cy="553998"/>
          </a:xfrm>
          <a:prstGeom prst="rect">
            <a:avLst/>
          </a:prstGeom>
          <a:noFill/>
        </p:spPr>
        <p:txBody>
          <a:bodyPr wrap="none">
            <a:spAutoFit/>
          </a:bodyPr>
          <a:lstStyle/>
          <a:p>
            <a:pPr defTabSz="914400" eaLnBrk="0" fontAlgn="base" hangingPunct="0">
              <a:spcAft>
                <a:spcPct val="0"/>
              </a:spcAft>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SIT-29 Meeting</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fontAlgn="base" hangingPunct="0">
              <a:spcAft>
                <a:spcPct val="0"/>
              </a:spcAft>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CNES, Toulouse, France</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9</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-10</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 April 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fontAlgn="base">
              <a:spcAft>
                <a:spcPct val="0"/>
              </a:spcAft>
              <a:defRPr/>
            </a:pPr>
            <a:fld id="{980EA4A0-E513-42EA-B292-B21C1B51B660}" type="slidenum">
              <a:rPr lang="en-US">
                <a:ea typeface="ＭＳ Ｐゴシック" pitchFamily="-106" charset="-128"/>
              </a:rPr>
              <a:pPr fontAlgn="base">
                <a:spcAft>
                  <a:spcPct val="0"/>
                </a:spcAft>
                <a:defRPr/>
              </a:pPr>
              <a:t>‹#›</a:t>
            </a:fld>
            <a:endParaRPr lang="en-US">
              <a:ea typeface="ＭＳ Ｐゴシック" pitchFamily="-106" charset="-128"/>
            </a:endParaRPr>
          </a:p>
        </p:txBody>
      </p:sp>
      <p:pic>
        <p:nvPicPr>
          <p:cNvPr id="5" name="Picture 4" descr="CEOS_logo_trans_SMALL.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extLst>
      <p:ext uri="{BB962C8B-B14F-4D97-AF65-F5344CB8AC3E}">
        <p14:creationId xmlns:p14="http://schemas.microsoft.com/office/powerpoint/2010/main" val="11666236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xmlns:p14="http://schemas.microsoft.com/office/powerpoint/2010/mai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855" y="1313551"/>
            <a:ext cx="9004300" cy="2870200"/>
          </a:xfrm>
          <a:prstGeom prst="rect">
            <a:avLst/>
          </a:prstGeom>
        </p:spPr>
      </p:pic>
      <p:sp>
        <p:nvSpPr>
          <p:cNvPr id="3" name="Rectangle 2"/>
          <p:cNvSpPr/>
          <p:nvPr/>
        </p:nvSpPr>
        <p:spPr>
          <a:xfrm>
            <a:off x="680356" y="4706790"/>
            <a:ext cx="7864929" cy="1661993"/>
          </a:xfrm>
          <a:prstGeom prst="rect">
            <a:avLst/>
          </a:prstGeom>
        </p:spPr>
        <p:txBody>
          <a:bodyPr wrap="square">
            <a:spAutoFit/>
          </a:bodyPr>
          <a:lstStyle/>
          <a:p>
            <a:r>
              <a:rPr lang="en-US" sz="2400" dirty="0">
                <a:solidFill>
                  <a:schemeClr val="tx2"/>
                </a:solidFill>
              </a:rPr>
              <a:t>Craig Donlon</a:t>
            </a:r>
          </a:p>
          <a:p>
            <a:r>
              <a:rPr lang="en-US" i="1" dirty="0">
                <a:solidFill>
                  <a:schemeClr val="tx2"/>
                </a:solidFill>
              </a:rPr>
              <a:t>Sentinel-3 Mission Scientist, ESA/ESTEC</a:t>
            </a:r>
          </a:p>
          <a:p>
            <a:endParaRPr lang="en-US" i="1" dirty="0">
              <a:solidFill>
                <a:schemeClr val="tx2"/>
              </a:solidFill>
            </a:endParaRPr>
          </a:p>
          <a:p>
            <a:r>
              <a:rPr lang="en-US" sz="2400" dirty="0" err="1">
                <a:solidFill>
                  <a:schemeClr val="tx2"/>
                </a:solidFill>
              </a:rPr>
              <a:t>Bojan</a:t>
            </a:r>
            <a:r>
              <a:rPr lang="en-US" sz="2400" dirty="0">
                <a:solidFill>
                  <a:schemeClr val="tx2"/>
                </a:solidFill>
              </a:rPr>
              <a:t> R. </a:t>
            </a:r>
            <a:r>
              <a:rPr lang="en-US" sz="2400" dirty="0" err="1">
                <a:solidFill>
                  <a:schemeClr val="tx2"/>
                </a:solidFill>
              </a:rPr>
              <a:t>Bojkov</a:t>
            </a:r>
            <a:endParaRPr lang="en-US" sz="2400" dirty="0">
              <a:solidFill>
                <a:schemeClr val="tx2"/>
              </a:solidFill>
            </a:endParaRPr>
          </a:p>
          <a:p>
            <a:r>
              <a:rPr lang="en-US" i="1" dirty="0">
                <a:solidFill>
                  <a:schemeClr val="tx2"/>
                </a:solidFill>
              </a:rPr>
              <a:t>Head Sensor Performance, Products and Algorithms, ESA/ESRIN</a:t>
            </a:r>
          </a:p>
        </p:txBody>
      </p:sp>
    </p:spTree>
    <p:extLst>
      <p:ext uri="{BB962C8B-B14F-4D97-AF65-F5344CB8AC3E}">
        <p14:creationId xmlns:p14="http://schemas.microsoft.com/office/powerpoint/2010/main" val="6077585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asks</a:t>
            </a:r>
            <a:endParaRPr lang="en-US" dirty="0"/>
          </a:p>
        </p:txBody>
      </p:sp>
      <p:sp>
        <p:nvSpPr>
          <p:cNvPr id="3" name="Content Placeholder 2"/>
          <p:cNvSpPr>
            <a:spLocks noGrp="1"/>
          </p:cNvSpPr>
          <p:nvPr>
            <p:ph idx="1"/>
          </p:nvPr>
        </p:nvSpPr>
        <p:spPr/>
        <p:txBody>
          <a:bodyPr/>
          <a:lstStyle/>
          <a:p>
            <a:pPr lvl="0"/>
            <a:r>
              <a:rPr lang="en-GB" sz="2000" dirty="0"/>
              <a:t>Task 1: </a:t>
            </a:r>
            <a:r>
              <a:rPr lang="en-GB" sz="2000" b="1" dirty="0"/>
              <a:t>Outreach, Communication and Promotion</a:t>
            </a:r>
            <a:r>
              <a:rPr lang="en-GB" sz="2000" dirty="0"/>
              <a:t>,</a:t>
            </a:r>
            <a:endParaRPr lang="en-US" sz="2000" dirty="0"/>
          </a:p>
          <a:p>
            <a:pPr lvl="0"/>
            <a:r>
              <a:rPr lang="en-GB" sz="2000" dirty="0"/>
              <a:t>Task-2: Requirements Review and Preparation for Technical Implementation </a:t>
            </a:r>
            <a:r>
              <a:rPr lang="en-GB" sz="2000" dirty="0" smtClean="0"/>
              <a:t>(</a:t>
            </a:r>
            <a:r>
              <a:rPr lang="en-GB" sz="2000" b="1" dirty="0" smtClean="0"/>
              <a:t>Definition of protocols and procedures</a:t>
            </a:r>
            <a:r>
              <a:rPr lang="en-GB" sz="2000" dirty="0" smtClean="0"/>
              <a:t>)</a:t>
            </a:r>
            <a:endParaRPr lang="en-US" sz="2000" dirty="0"/>
          </a:p>
          <a:p>
            <a:pPr lvl="0"/>
            <a:r>
              <a:rPr lang="en-GB" sz="2000" dirty="0"/>
              <a:t>Task 3: </a:t>
            </a:r>
            <a:r>
              <a:rPr lang="en-GB" sz="2000" b="1" dirty="0"/>
              <a:t>CEOS SI. inter-comparison experiment for TIR Fiducial Reference Measurement SST/LST/IST Radiometers and Reference Blackbody calibrators.</a:t>
            </a:r>
            <a:endParaRPr lang="en-US" sz="2000" b="1" dirty="0"/>
          </a:p>
          <a:p>
            <a:pPr lvl="0"/>
            <a:r>
              <a:rPr lang="en-GB" sz="2000" dirty="0"/>
              <a:t>Task 4: </a:t>
            </a:r>
            <a:r>
              <a:rPr lang="en-GB" sz="2000" b="1" dirty="0"/>
              <a:t>CEOS TIR FRM Field Inter-comparison Experiment (FICE) and Framework and Pilot </a:t>
            </a:r>
            <a:r>
              <a:rPr lang="en-GB" sz="2000" b="1" dirty="0" smtClean="0"/>
              <a:t>Study (SST and LST)</a:t>
            </a:r>
            <a:endParaRPr lang="en-US" sz="2000" b="1" dirty="0"/>
          </a:p>
          <a:p>
            <a:r>
              <a:rPr lang="en-GB" sz="2000" dirty="0"/>
              <a:t>Task 5</a:t>
            </a:r>
            <a:r>
              <a:rPr lang="en-GB" sz="2000" dirty="0" smtClean="0"/>
              <a:t>: </a:t>
            </a:r>
            <a:r>
              <a:rPr lang="en-GB" sz="2000" b="1" dirty="0"/>
              <a:t>Study of SI Traceability for SST, LST and IST measurements collected using instruments other than FRM TIR radiometers.</a:t>
            </a:r>
            <a:endParaRPr lang="en-US" sz="2000" b="1" dirty="0"/>
          </a:p>
          <a:p>
            <a:pPr lvl="0"/>
            <a:r>
              <a:rPr lang="en-GB" sz="2000" dirty="0" smtClean="0"/>
              <a:t>Task </a:t>
            </a:r>
            <a:r>
              <a:rPr lang="en-GB" sz="2000" dirty="0"/>
              <a:t>6</a:t>
            </a:r>
            <a:r>
              <a:rPr lang="en-GB" sz="2000" dirty="0" smtClean="0"/>
              <a:t>: </a:t>
            </a:r>
            <a:r>
              <a:rPr lang="en-GB" sz="2000" b="1" dirty="0"/>
              <a:t>International Workshop</a:t>
            </a:r>
            <a:r>
              <a:rPr lang="en-GB" sz="2000" dirty="0"/>
              <a:t> and Final Reporting.</a:t>
            </a:r>
            <a:endParaRPr lang="en-US" sz="2000" dirty="0"/>
          </a:p>
          <a:p>
            <a:endParaRPr lang="en-US" sz="2000" dirty="0"/>
          </a:p>
        </p:txBody>
      </p:sp>
      <p:pic>
        <p:nvPicPr>
          <p:cNvPr id="4" name="Picture 3"/>
          <p:cNvPicPr>
            <a:picLocks noChangeAspect="1"/>
          </p:cNvPicPr>
          <p:nvPr/>
        </p:nvPicPr>
        <p:blipFill>
          <a:blip r:embed="rId2"/>
          <a:stretch>
            <a:fillRect/>
          </a:stretch>
        </p:blipFill>
        <p:spPr>
          <a:xfrm>
            <a:off x="2136271" y="98396"/>
            <a:ext cx="3193145" cy="1017843"/>
          </a:xfrm>
          <a:prstGeom prst="rect">
            <a:avLst/>
          </a:prstGeom>
        </p:spPr>
      </p:pic>
    </p:spTree>
    <p:extLst>
      <p:ext uri="{BB962C8B-B14F-4D97-AF65-F5344CB8AC3E}">
        <p14:creationId xmlns:p14="http://schemas.microsoft.com/office/powerpoint/2010/main" val="1457647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pic>
        <p:nvPicPr>
          <p:cNvPr id="4" name="Picture 3"/>
          <p:cNvPicPr>
            <a:picLocks noChangeAspect="1"/>
          </p:cNvPicPr>
          <p:nvPr/>
        </p:nvPicPr>
        <p:blipFill>
          <a:blip r:embed="rId2"/>
          <a:stretch>
            <a:fillRect/>
          </a:stretch>
        </p:blipFill>
        <p:spPr>
          <a:xfrm>
            <a:off x="326571" y="1397001"/>
            <a:ext cx="8315969" cy="5343071"/>
          </a:xfrm>
          <a:prstGeom prst="rect">
            <a:avLst/>
          </a:prstGeom>
        </p:spPr>
      </p:pic>
      <p:pic>
        <p:nvPicPr>
          <p:cNvPr id="5" name="Picture 4"/>
          <p:cNvPicPr>
            <a:picLocks noChangeAspect="1"/>
          </p:cNvPicPr>
          <p:nvPr/>
        </p:nvPicPr>
        <p:blipFill>
          <a:blip r:embed="rId3"/>
          <a:stretch>
            <a:fillRect/>
          </a:stretch>
        </p:blipFill>
        <p:spPr>
          <a:xfrm>
            <a:off x="3024809" y="98396"/>
            <a:ext cx="3193145" cy="1017843"/>
          </a:xfrm>
          <a:prstGeom prst="rect">
            <a:avLst/>
          </a:prstGeom>
        </p:spPr>
      </p:pic>
      <p:sp>
        <p:nvSpPr>
          <p:cNvPr id="6" name="TextBox 5"/>
          <p:cNvSpPr txBox="1"/>
          <p:nvPr/>
        </p:nvSpPr>
        <p:spPr>
          <a:xfrm>
            <a:off x="3024809" y="6278407"/>
            <a:ext cx="3369232" cy="461665"/>
          </a:xfrm>
          <a:prstGeom prst="rect">
            <a:avLst/>
          </a:prstGeom>
          <a:noFill/>
        </p:spPr>
        <p:txBody>
          <a:bodyPr wrap="none" rtlCol="0">
            <a:spAutoFit/>
          </a:bodyPr>
          <a:lstStyle/>
          <a:p>
            <a:r>
              <a:rPr lang="en-US" sz="2400" b="1" dirty="0" smtClean="0"/>
              <a:t>KO 30</a:t>
            </a:r>
            <a:r>
              <a:rPr lang="en-US" sz="2400" b="1" baseline="30000" dirty="0" smtClean="0"/>
              <a:t>th</a:t>
            </a:r>
            <a:r>
              <a:rPr lang="en-US" sz="2400" b="1" dirty="0" smtClean="0"/>
              <a:t> April 2015 </a:t>
            </a:r>
            <a:endParaRPr lang="en-US" sz="2400" b="1" dirty="0"/>
          </a:p>
        </p:txBody>
      </p:sp>
    </p:spTree>
    <p:extLst>
      <p:ext uri="{BB962C8B-B14F-4D97-AF65-F5344CB8AC3E}">
        <p14:creationId xmlns:p14="http://schemas.microsoft.com/office/powerpoint/2010/main" val="1550808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a:t>
            </a:r>
            <a:endParaRPr lang="en-US" dirty="0"/>
          </a:p>
        </p:txBody>
      </p:sp>
      <p:sp>
        <p:nvSpPr>
          <p:cNvPr id="3" name="Content Placeholder 2"/>
          <p:cNvSpPr>
            <a:spLocks noGrp="1"/>
          </p:cNvSpPr>
          <p:nvPr>
            <p:ph idx="1"/>
          </p:nvPr>
        </p:nvSpPr>
        <p:spPr>
          <a:xfrm>
            <a:off x="362477" y="1599060"/>
            <a:ext cx="8147666" cy="4318000"/>
          </a:xfrm>
        </p:spPr>
        <p:txBody>
          <a:bodyPr/>
          <a:lstStyle/>
          <a:p>
            <a:r>
              <a:rPr lang="en-US" dirty="0" smtClean="0"/>
              <a:t>ESA will support the cost of radiometer inter-calibration work via the FRM4TIR (CEOS) project</a:t>
            </a:r>
          </a:p>
          <a:p>
            <a:endParaRPr lang="en-US" dirty="0" smtClean="0"/>
          </a:p>
          <a:p>
            <a:r>
              <a:rPr lang="en-US" b="1" dirty="0" smtClean="0"/>
              <a:t>CEOS Agencies are requested to provide support to their national teams to participate in the radiometer and black body calibration exercise in 2016</a:t>
            </a:r>
          </a:p>
          <a:p>
            <a:pPr lvl="1"/>
            <a:r>
              <a:rPr lang="en-US" b="1" dirty="0" smtClean="0"/>
              <a:t>Cost of T&amp;S for national teams, shipping of gear etc.</a:t>
            </a:r>
          </a:p>
          <a:p>
            <a:pPr lvl="1"/>
            <a:endParaRPr lang="en-US" dirty="0" smtClean="0"/>
          </a:p>
          <a:p>
            <a:r>
              <a:rPr lang="en-US" dirty="0" smtClean="0"/>
              <a:t>This approach has worked well in the past for previous activities held in the USA.</a:t>
            </a:r>
          </a:p>
          <a:p>
            <a:r>
              <a:rPr lang="en-US" dirty="0" smtClean="0"/>
              <a:t>Looking forwards to a useful outcome.</a:t>
            </a:r>
          </a:p>
        </p:txBody>
      </p:sp>
      <p:pic>
        <p:nvPicPr>
          <p:cNvPr id="5" name="Picture 4"/>
          <p:cNvPicPr>
            <a:picLocks noChangeAspect="1"/>
          </p:cNvPicPr>
          <p:nvPr/>
        </p:nvPicPr>
        <p:blipFill>
          <a:blip r:embed="rId2"/>
          <a:stretch>
            <a:fillRect/>
          </a:stretch>
        </p:blipFill>
        <p:spPr>
          <a:xfrm>
            <a:off x="2398777" y="5554889"/>
            <a:ext cx="3506405" cy="1117697"/>
          </a:xfrm>
          <a:prstGeom prst="rect">
            <a:avLst/>
          </a:prstGeom>
        </p:spPr>
      </p:pic>
    </p:spTree>
    <p:extLst>
      <p:ext uri="{BB962C8B-B14F-4D97-AF65-F5344CB8AC3E}">
        <p14:creationId xmlns:p14="http://schemas.microsoft.com/office/powerpoint/2010/main" val="21515000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54480" y="34290"/>
            <a:ext cx="7372350" cy="915988"/>
          </a:xfrm>
          <a:prstGeom prst="rect">
            <a:avLst/>
          </a:prstGeom>
        </p:spPr>
        <p:txBody>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US" altLang="en-US" sz="2400" kern="0" dirty="0" smtClean="0">
                <a:solidFill>
                  <a:srgbClr val="FFFFFF"/>
                </a:solidFill>
                <a:latin typeface="Tahoma" pitchFamily="34" charset="0"/>
                <a:cs typeface="Tahoma" pitchFamily="34" charset="0"/>
              </a:rPr>
              <a:t>SST/LST Comparison Campaign </a:t>
            </a:r>
            <a:br>
              <a:rPr lang="en-US" altLang="en-US" sz="2400" kern="0" dirty="0" smtClean="0">
                <a:solidFill>
                  <a:srgbClr val="FFFFFF"/>
                </a:solidFill>
                <a:latin typeface="Tahoma" pitchFamily="34" charset="0"/>
                <a:cs typeface="Tahoma" pitchFamily="34" charset="0"/>
              </a:rPr>
            </a:br>
            <a:r>
              <a:rPr lang="en-US" altLang="en-US" sz="2400" kern="0" dirty="0" smtClean="0">
                <a:solidFill>
                  <a:srgbClr val="FFFFFF"/>
                </a:solidFill>
                <a:latin typeface="Tahoma" pitchFamily="34" charset="0"/>
                <a:cs typeface="Tahoma" pitchFamily="34" charset="0"/>
              </a:rPr>
              <a:t>Introduction and Background</a:t>
            </a:r>
            <a:br>
              <a:rPr lang="en-US" altLang="en-US" sz="2400" kern="0" dirty="0" smtClean="0">
                <a:solidFill>
                  <a:srgbClr val="FFFFFF"/>
                </a:solidFill>
                <a:latin typeface="Tahoma" pitchFamily="34" charset="0"/>
                <a:cs typeface="Tahoma" pitchFamily="34" charset="0"/>
              </a:rPr>
            </a:br>
            <a:r>
              <a:rPr lang="en-US" altLang="en-US" sz="2400" kern="0" dirty="0" smtClean="0">
                <a:solidFill>
                  <a:srgbClr val="FFFFFF"/>
                </a:solidFill>
                <a:latin typeface="Tahoma" pitchFamily="34" charset="0"/>
                <a:cs typeface="Tahoma" pitchFamily="34" charset="0"/>
              </a:rPr>
              <a:t>  </a:t>
            </a:r>
          </a:p>
        </p:txBody>
      </p:sp>
      <p:sp>
        <p:nvSpPr>
          <p:cNvPr id="3" name="Rectangle 3"/>
          <p:cNvSpPr txBox="1">
            <a:spLocks noChangeArrowheads="1"/>
          </p:cNvSpPr>
          <p:nvPr/>
        </p:nvSpPr>
        <p:spPr>
          <a:xfrm>
            <a:off x="95250" y="1412875"/>
            <a:ext cx="9048750" cy="5130800"/>
          </a:xfrm>
          <a:prstGeom prst="rect">
            <a:avLst/>
          </a:prstGeom>
        </p:spPr>
        <p:txBody>
          <a:bodyPr/>
          <a:lstStyle/>
          <a:p>
            <a:pPr algn="ctr" fontAlgn="base">
              <a:lnSpc>
                <a:spcPct val="90000"/>
              </a:lnSpc>
              <a:spcBef>
                <a:spcPct val="20000"/>
              </a:spcBef>
              <a:spcAft>
                <a:spcPct val="0"/>
              </a:spcAft>
              <a:defRPr/>
            </a:pPr>
            <a:r>
              <a:rPr lang="en-US" b="1" u="sng" dirty="0">
                <a:solidFill>
                  <a:srgbClr val="002569"/>
                </a:solidFill>
                <a:latin typeface="Arial" charset="0"/>
                <a:ea typeface="ＭＳ Ｐゴシック" pitchFamily="-106" charset="-128"/>
              </a:rPr>
              <a:t>Cal/Val sensor comparison campaign in support of SST and LST measurements from space (support action for VC-SST and WGC)</a:t>
            </a:r>
          </a:p>
          <a:p>
            <a:pPr algn="ctr" fontAlgn="base">
              <a:lnSpc>
                <a:spcPct val="90000"/>
              </a:lnSpc>
              <a:spcBef>
                <a:spcPct val="20000"/>
              </a:spcBef>
              <a:spcAft>
                <a:spcPct val="0"/>
              </a:spcAft>
              <a:defRPr/>
            </a:pPr>
            <a:r>
              <a:rPr lang="en-US" altLang="ja-JP" sz="1600" b="1" u="sng" dirty="0">
                <a:solidFill>
                  <a:srgbClr val="0070C0"/>
                </a:solidFill>
                <a:latin typeface="Arial" pitchFamily="34" charset="0"/>
                <a:ea typeface="ＭＳ Ｐゴシック" pitchFamily="50" charset="-128"/>
                <a:cs typeface="Arial" pitchFamily="34" charset="0"/>
              </a:rPr>
              <a:t>(follows similar highly successful </a:t>
            </a:r>
            <a:r>
              <a:rPr lang="en-US" altLang="ja-JP" sz="1600" b="1" u="sng" dirty="0" err="1">
                <a:solidFill>
                  <a:srgbClr val="0070C0"/>
                </a:solidFill>
                <a:latin typeface="Arial" pitchFamily="34" charset="0"/>
                <a:ea typeface="ＭＳ Ｐゴシック" pitchFamily="50" charset="-128"/>
                <a:cs typeface="Arial" pitchFamily="34" charset="0"/>
              </a:rPr>
              <a:t>Tuz</a:t>
            </a:r>
            <a:r>
              <a:rPr lang="en-US" altLang="ja-JP" sz="1600" b="1" u="sng" dirty="0">
                <a:solidFill>
                  <a:srgbClr val="0070C0"/>
                </a:solidFill>
                <a:latin typeface="Arial" pitchFamily="34" charset="0"/>
                <a:ea typeface="ＭＳ Ｐゴシック" pitchFamily="50" charset="-128"/>
                <a:cs typeface="Arial" pitchFamily="34" charset="0"/>
              </a:rPr>
              <a:t> </a:t>
            </a:r>
            <a:r>
              <a:rPr lang="en-US" altLang="ja-JP" sz="1600" b="1" u="sng" dirty="0" err="1">
                <a:solidFill>
                  <a:srgbClr val="0070C0"/>
                </a:solidFill>
                <a:latin typeface="Arial" pitchFamily="34" charset="0"/>
                <a:ea typeface="ＭＳ Ｐゴシック" pitchFamily="50" charset="-128"/>
                <a:cs typeface="Arial" pitchFamily="34" charset="0"/>
              </a:rPr>
              <a:t>Golu</a:t>
            </a:r>
            <a:r>
              <a:rPr lang="en-US" altLang="ja-JP" sz="1600" b="1" u="sng" dirty="0">
                <a:solidFill>
                  <a:srgbClr val="0070C0"/>
                </a:solidFill>
                <a:latin typeface="Arial" pitchFamily="34" charset="0"/>
                <a:ea typeface="ＭＳ Ｐゴシック" pitchFamily="50" charset="-128"/>
                <a:cs typeface="Arial" pitchFamily="34" charset="0"/>
              </a:rPr>
              <a:t> campaign for surface reflectance and </a:t>
            </a:r>
          </a:p>
          <a:p>
            <a:pPr algn="ctr" fontAlgn="base">
              <a:lnSpc>
                <a:spcPct val="90000"/>
              </a:lnSpc>
              <a:spcBef>
                <a:spcPct val="20000"/>
              </a:spcBef>
              <a:spcAft>
                <a:spcPct val="0"/>
              </a:spcAft>
              <a:defRPr/>
            </a:pPr>
            <a:r>
              <a:rPr lang="en-US" altLang="ja-JP" sz="1600" b="1" u="sng" dirty="0">
                <a:solidFill>
                  <a:srgbClr val="0070C0"/>
                </a:solidFill>
                <a:latin typeface="Arial" pitchFamily="34" charset="0"/>
                <a:ea typeface="ＭＳ Ｐゴシック" pitchFamily="50" charset="-128"/>
                <a:cs typeface="Arial" pitchFamily="34" charset="0"/>
              </a:rPr>
              <a:t>Miami 3 (2009) for SST (10 global participants) using QA4EO guidelines </a:t>
            </a:r>
            <a:endParaRPr lang="en-GB" altLang="ja-JP" sz="1600" b="1" u="sng" dirty="0">
              <a:solidFill>
                <a:srgbClr val="0070C0"/>
              </a:solidFill>
              <a:latin typeface="Arial" pitchFamily="34" charset="0"/>
              <a:ea typeface="ＭＳ Ｐゴシック" pitchFamily="50" charset="-128"/>
              <a:cs typeface="Arial" pitchFamily="34" charset="0"/>
            </a:endParaRPr>
          </a:p>
          <a:p>
            <a:pPr fontAlgn="base">
              <a:lnSpc>
                <a:spcPct val="90000"/>
              </a:lnSpc>
              <a:spcBef>
                <a:spcPct val="20000"/>
              </a:spcBef>
              <a:spcAft>
                <a:spcPct val="0"/>
              </a:spcAft>
              <a:defRPr/>
            </a:pPr>
            <a:endParaRPr lang="en-GB" altLang="ja-JP" sz="800" b="1" i="1" dirty="0">
              <a:solidFill>
                <a:srgbClr val="5F758D"/>
              </a:solidFill>
              <a:latin typeface="Arial" pitchFamily="34" charset="0"/>
              <a:ea typeface="ＭＳ Ｐゴシック" pitchFamily="50" charset="-128"/>
              <a:cs typeface="Arial" pitchFamily="34" charset="0"/>
            </a:endParaRPr>
          </a:p>
          <a:p>
            <a:pPr fontAlgn="base">
              <a:lnSpc>
                <a:spcPct val="90000"/>
              </a:lnSpc>
              <a:spcBef>
                <a:spcPct val="20000"/>
              </a:spcBef>
              <a:spcAft>
                <a:spcPct val="0"/>
              </a:spcAft>
              <a:defRPr/>
            </a:pPr>
            <a:r>
              <a:rPr lang="en-GB" altLang="ja-JP" b="1" i="1" dirty="0">
                <a:solidFill>
                  <a:srgbClr val="5F758D"/>
                </a:solidFill>
                <a:latin typeface="Arial" pitchFamily="34" charset="0"/>
                <a:ea typeface="ＭＳ Ｐゴシック" pitchFamily="50" charset="-128"/>
                <a:cs typeface="Arial" pitchFamily="34" charset="0"/>
              </a:rPr>
              <a:t>Proposal</a:t>
            </a:r>
          </a:p>
          <a:p>
            <a:pPr fontAlgn="base">
              <a:lnSpc>
                <a:spcPct val="90000"/>
              </a:lnSpc>
              <a:spcBef>
                <a:spcPct val="20000"/>
              </a:spcBef>
              <a:spcAft>
                <a:spcPct val="0"/>
              </a:spcAft>
              <a:defRPr/>
            </a:pPr>
            <a:r>
              <a:rPr lang="en-GB" altLang="ja-JP" sz="1600" b="1" dirty="0">
                <a:solidFill>
                  <a:srgbClr val="002569">
                    <a:lumMod val="75000"/>
                  </a:srgbClr>
                </a:solidFill>
                <a:latin typeface="Arial" pitchFamily="34" charset="0"/>
                <a:ea typeface="ＭＳ Ｐゴシック" pitchFamily="50" charset="-128"/>
                <a:cs typeface="Arial" pitchFamily="34" charset="0"/>
              </a:rPr>
              <a:t>4</a:t>
            </a:r>
            <a:r>
              <a:rPr lang="en-GB" altLang="ja-JP" sz="1600" b="1" baseline="30000" dirty="0">
                <a:solidFill>
                  <a:srgbClr val="002569">
                    <a:lumMod val="75000"/>
                  </a:srgbClr>
                </a:solidFill>
                <a:latin typeface="Arial" pitchFamily="34" charset="0"/>
                <a:ea typeface="ＭＳ Ｐゴシック" pitchFamily="50" charset="-128"/>
                <a:cs typeface="Arial" pitchFamily="34" charset="0"/>
              </a:rPr>
              <a:t>th</a:t>
            </a:r>
            <a:r>
              <a:rPr lang="en-GB" altLang="ja-JP" sz="1600" b="1" dirty="0">
                <a:solidFill>
                  <a:srgbClr val="002569">
                    <a:lumMod val="75000"/>
                  </a:srgbClr>
                </a:solidFill>
                <a:latin typeface="Arial" pitchFamily="34" charset="0"/>
                <a:ea typeface="ＭＳ Ｐゴシック" pitchFamily="50" charset="-128"/>
                <a:cs typeface="Arial" pitchFamily="34" charset="0"/>
              </a:rPr>
              <a:t> of ~5 yearly (‘Miami’ 1,2,3)  WGCV comparisons for radiometers including black bodies</a:t>
            </a:r>
          </a:p>
          <a:p>
            <a:pPr marL="342900" indent="-342900" fontAlgn="base">
              <a:lnSpc>
                <a:spcPct val="90000"/>
              </a:lnSpc>
              <a:spcBef>
                <a:spcPct val="20000"/>
              </a:spcBef>
              <a:spcAft>
                <a:spcPct val="0"/>
              </a:spcAft>
              <a:buFont typeface="Wingdings" panose="05000000000000000000" pitchFamily="2" charset="2"/>
              <a:buChar char="§"/>
              <a:defRPr/>
            </a:pPr>
            <a:r>
              <a:rPr lang="en-GB" altLang="ja-JP" sz="1600" b="1" dirty="0">
                <a:solidFill>
                  <a:srgbClr val="002569">
                    <a:lumMod val="60000"/>
                    <a:lumOff val="40000"/>
                  </a:srgbClr>
                </a:solidFill>
                <a:latin typeface="Arial" pitchFamily="34" charset="0"/>
                <a:ea typeface="ＭＳ Ｐゴシック" pitchFamily="50" charset="-128"/>
                <a:cs typeface="Arial" pitchFamily="34" charset="0"/>
              </a:rPr>
              <a:t>Phase1 (2014-2015):  Laboratory based vs. SI traceable standards </a:t>
            </a:r>
            <a:br>
              <a:rPr lang="en-GB" altLang="ja-JP" sz="1600" b="1" dirty="0">
                <a:solidFill>
                  <a:srgbClr val="002569">
                    <a:lumMod val="60000"/>
                    <a:lumOff val="40000"/>
                  </a:srgbClr>
                </a:solidFill>
                <a:latin typeface="Arial" pitchFamily="34" charset="0"/>
                <a:ea typeface="ＭＳ Ｐゴシック" pitchFamily="50" charset="-128"/>
                <a:cs typeface="Arial" pitchFamily="34" charset="0"/>
              </a:rPr>
            </a:br>
            <a:r>
              <a:rPr lang="en-GB" altLang="ja-JP" sz="1600" b="1" dirty="0">
                <a:solidFill>
                  <a:srgbClr val="002569">
                    <a:lumMod val="60000"/>
                    <a:lumOff val="40000"/>
                  </a:srgbClr>
                </a:solidFill>
                <a:latin typeface="Arial" pitchFamily="34" charset="0"/>
                <a:ea typeface="ＭＳ Ｐゴシック" pitchFamily="50" charset="-128"/>
                <a:cs typeface="Arial" pitchFamily="34" charset="0"/>
              </a:rPr>
              <a:t>		          (radiometers and black bodies) (Land and Ocean applications)</a:t>
            </a:r>
          </a:p>
          <a:p>
            <a:pPr marL="342900" indent="-342900" fontAlgn="base">
              <a:lnSpc>
                <a:spcPct val="90000"/>
              </a:lnSpc>
              <a:spcBef>
                <a:spcPct val="20000"/>
              </a:spcBef>
              <a:spcAft>
                <a:spcPct val="0"/>
              </a:spcAft>
              <a:buFont typeface="Wingdings" panose="05000000000000000000" pitchFamily="2" charset="2"/>
              <a:buChar char="§"/>
              <a:defRPr/>
            </a:pPr>
            <a:r>
              <a:rPr lang="en-GB" altLang="ja-JP" sz="1600" b="1" dirty="0">
                <a:solidFill>
                  <a:srgbClr val="002569">
                    <a:lumMod val="60000"/>
                    <a:lumOff val="40000"/>
                  </a:srgbClr>
                </a:solidFill>
                <a:latin typeface="Arial" pitchFamily="34" charset="0"/>
                <a:ea typeface="ＭＳ Ｐゴシック" pitchFamily="50" charset="-128"/>
                <a:cs typeface="Arial" pitchFamily="34" charset="0"/>
              </a:rPr>
              <a:t>Phase 2A (2014 – 2018):  Series of ship/ocean based radiometer campaigns</a:t>
            </a:r>
          </a:p>
          <a:p>
            <a:pPr marL="342900" indent="-342900" fontAlgn="base">
              <a:lnSpc>
                <a:spcPct val="90000"/>
              </a:lnSpc>
              <a:spcBef>
                <a:spcPct val="20000"/>
              </a:spcBef>
              <a:spcAft>
                <a:spcPct val="0"/>
              </a:spcAft>
              <a:buFont typeface="Wingdings" panose="05000000000000000000" pitchFamily="2" charset="2"/>
              <a:buChar char="§"/>
              <a:defRPr/>
            </a:pPr>
            <a:r>
              <a:rPr lang="en-GB" altLang="ja-JP" sz="1600" b="1" dirty="0">
                <a:solidFill>
                  <a:srgbClr val="002569">
                    <a:lumMod val="60000"/>
                    <a:lumOff val="40000"/>
                  </a:srgbClr>
                </a:solidFill>
                <a:latin typeface="Arial" pitchFamily="34" charset="0"/>
                <a:ea typeface="ＭＳ Ｐゴシック" pitchFamily="50" charset="-128"/>
                <a:cs typeface="Arial" pitchFamily="34" charset="0"/>
              </a:rPr>
              <a:t>Phase 2B (2015 – 2017):  Field-based calibration of radiometers</a:t>
            </a:r>
          </a:p>
          <a:p>
            <a:pPr marL="342900" indent="-342900" fontAlgn="base">
              <a:lnSpc>
                <a:spcPct val="90000"/>
              </a:lnSpc>
              <a:spcBef>
                <a:spcPct val="20000"/>
              </a:spcBef>
              <a:spcAft>
                <a:spcPct val="0"/>
              </a:spcAft>
              <a:buFont typeface="Arial" charset="0"/>
              <a:buChar char="•"/>
              <a:defRPr/>
            </a:pPr>
            <a:r>
              <a:rPr lang="en-GB" altLang="ja-JP" sz="1600" b="1" dirty="0">
                <a:solidFill>
                  <a:srgbClr val="002569">
                    <a:lumMod val="75000"/>
                  </a:srgbClr>
                </a:solidFill>
                <a:latin typeface="Arial" pitchFamily="34" charset="0"/>
                <a:ea typeface="ＭＳ Ｐゴシック" pitchFamily="50" charset="-128"/>
                <a:cs typeface="Arial" pitchFamily="34" charset="0"/>
              </a:rPr>
              <a:t>Participation open to all</a:t>
            </a:r>
          </a:p>
          <a:p>
            <a:pPr fontAlgn="base">
              <a:lnSpc>
                <a:spcPct val="90000"/>
              </a:lnSpc>
              <a:spcBef>
                <a:spcPct val="20000"/>
              </a:spcBef>
              <a:spcAft>
                <a:spcPct val="0"/>
              </a:spcAft>
              <a:defRPr/>
            </a:pPr>
            <a:r>
              <a:rPr lang="en-GB" altLang="ja-JP" b="1" i="1" dirty="0" smtClean="0">
                <a:solidFill>
                  <a:srgbClr val="5F758D"/>
                </a:solidFill>
                <a:latin typeface="Arial" pitchFamily="34" charset="0"/>
                <a:ea typeface="ＭＳ Ｐゴシック" pitchFamily="50" charset="-128"/>
                <a:cs typeface="Arial" pitchFamily="34" charset="0"/>
              </a:rPr>
              <a:t>Background</a:t>
            </a:r>
            <a:endParaRPr lang="en-GB" altLang="ja-JP" sz="2400" b="1" dirty="0">
              <a:solidFill>
                <a:srgbClr val="002569">
                  <a:lumMod val="75000"/>
                </a:srgbClr>
              </a:solidFill>
              <a:latin typeface="Arial" pitchFamily="34" charset="0"/>
              <a:ea typeface="ＭＳ Ｐゴシック" pitchFamily="50" charset="-128"/>
              <a:cs typeface="Arial" pitchFamily="34" charset="0"/>
            </a:endParaRPr>
          </a:p>
          <a:p>
            <a:pPr marL="342900" indent="-342900" fontAlgn="base">
              <a:lnSpc>
                <a:spcPct val="90000"/>
              </a:lnSpc>
              <a:spcBef>
                <a:spcPct val="20000"/>
              </a:spcBef>
              <a:spcAft>
                <a:spcPct val="0"/>
              </a:spcAft>
              <a:buFont typeface="Wingdings" panose="05000000000000000000" pitchFamily="2" charset="2"/>
              <a:buChar char="§"/>
              <a:defRPr/>
            </a:pPr>
            <a:r>
              <a:rPr lang="en-GB" altLang="ja-JP" sz="1600" b="1" dirty="0">
                <a:solidFill>
                  <a:srgbClr val="002569">
                    <a:lumMod val="75000"/>
                  </a:srgbClr>
                </a:solidFill>
                <a:latin typeface="Arial" pitchFamily="34" charset="0"/>
                <a:ea typeface="ＭＳ Ｐゴシック" pitchFamily="50" charset="-128"/>
                <a:cs typeface="Arial" pitchFamily="34" charset="0"/>
              </a:rPr>
              <a:t>Essential Climate Variables Sea Surface Temperature (SST) and Land Surface Temperature (LST) are both dependent on global satellite observations of surface emitted thermal radiation </a:t>
            </a:r>
          </a:p>
          <a:p>
            <a:pPr marL="1257300" lvl="2" indent="-342900" fontAlgn="base">
              <a:lnSpc>
                <a:spcPct val="90000"/>
              </a:lnSpc>
              <a:spcBef>
                <a:spcPct val="20000"/>
              </a:spcBef>
              <a:spcAft>
                <a:spcPct val="0"/>
              </a:spcAft>
              <a:buFont typeface="Arial" panose="020B0604020202020204" pitchFamily="34" charset="0"/>
              <a:buChar char="–"/>
              <a:defRPr/>
            </a:pPr>
            <a:r>
              <a:rPr lang="en-GB" altLang="ja-JP" sz="1600" b="1" dirty="0">
                <a:solidFill>
                  <a:srgbClr val="002569">
                    <a:lumMod val="60000"/>
                    <a:lumOff val="40000"/>
                  </a:srgbClr>
                </a:solidFill>
                <a:latin typeface="Arial" pitchFamily="34" charset="0"/>
                <a:ea typeface="ＭＳ Ｐゴシック" pitchFamily="50" charset="-128"/>
                <a:cs typeface="Arial" pitchFamily="34" charset="0"/>
              </a:rPr>
              <a:t>Heritage long-time series of data from multiple sensors exists</a:t>
            </a:r>
          </a:p>
          <a:p>
            <a:pPr marL="1257300" lvl="2" indent="-342900" fontAlgn="base">
              <a:lnSpc>
                <a:spcPct val="90000"/>
              </a:lnSpc>
              <a:spcBef>
                <a:spcPct val="20000"/>
              </a:spcBef>
              <a:spcAft>
                <a:spcPct val="0"/>
              </a:spcAft>
              <a:buFont typeface="Arial" panose="020B0604020202020204" pitchFamily="34" charset="0"/>
              <a:buChar char="–"/>
              <a:defRPr/>
            </a:pPr>
            <a:r>
              <a:rPr lang="en-GB" altLang="ja-JP" sz="1600" b="1" dirty="0">
                <a:solidFill>
                  <a:srgbClr val="002569">
                    <a:lumMod val="60000"/>
                    <a:lumOff val="40000"/>
                  </a:srgbClr>
                </a:solidFill>
                <a:latin typeface="Arial" pitchFamily="34" charset="0"/>
                <a:ea typeface="ＭＳ Ｐゴシック" pitchFamily="50" charset="-128"/>
                <a:cs typeface="Arial" pitchFamily="34" charset="0"/>
              </a:rPr>
              <a:t>New sensors soon to be launched e.g. Sentinel 3, JPSS-1 </a:t>
            </a:r>
          </a:p>
          <a:p>
            <a:pPr marL="342900" indent="-342900" fontAlgn="base">
              <a:lnSpc>
                <a:spcPct val="90000"/>
              </a:lnSpc>
              <a:spcBef>
                <a:spcPct val="20000"/>
              </a:spcBef>
              <a:spcAft>
                <a:spcPct val="0"/>
              </a:spcAft>
              <a:buFont typeface="Wingdings" panose="05000000000000000000" pitchFamily="2" charset="2"/>
              <a:buChar char="§"/>
              <a:defRPr/>
            </a:pPr>
            <a:r>
              <a:rPr lang="en-GB" altLang="ja-JP" sz="1600" b="1" dirty="0">
                <a:solidFill>
                  <a:srgbClr val="002569">
                    <a:lumMod val="75000"/>
                  </a:srgbClr>
                </a:solidFill>
                <a:latin typeface="Arial" pitchFamily="34" charset="0"/>
                <a:ea typeface="ＭＳ Ｐゴシック" pitchFamily="50" charset="-128"/>
                <a:cs typeface="Arial" pitchFamily="34" charset="0"/>
              </a:rPr>
              <a:t>International comparisons are essential to provide confidence in data, test innovation and facilitate capacity building and training</a:t>
            </a:r>
            <a:endParaRPr lang="en-GB" sz="1600" b="1" dirty="0">
              <a:solidFill>
                <a:srgbClr val="002569">
                  <a:lumMod val="75000"/>
                </a:srgbClr>
              </a:solidFill>
              <a:latin typeface="Arial" pitchFamily="34" charset="0"/>
              <a:ea typeface="ＭＳ Ｐゴシック" pitchFamily="-106" charset="-128"/>
              <a:cs typeface="Arial" pitchFamily="34" charset="0"/>
            </a:endParaRPr>
          </a:p>
        </p:txBody>
      </p:sp>
    </p:spTree>
    <p:extLst>
      <p:ext uri="{BB962C8B-B14F-4D97-AF65-F5344CB8AC3E}">
        <p14:creationId xmlns:p14="http://schemas.microsoft.com/office/powerpoint/2010/main" val="150999612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86080" y="1412875"/>
            <a:ext cx="8489950" cy="3813175"/>
          </a:xfrm>
          <a:prstGeom prst="rect">
            <a:avLst/>
          </a:prstGeom>
          <a:solidFill>
            <a:schemeClr val="accent1">
              <a:alpha val="10980"/>
            </a:schemeClr>
          </a:solidFill>
          <a:ln w="9525" algn="ctr">
            <a:solidFill>
              <a:schemeClr val="accent1"/>
            </a:solidFill>
            <a:round/>
            <a:headEnd/>
            <a:tailEnd/>
          </a:ln>
        </p:spPr>
        <p:txBody>
          <a:bodyPr wrap="none" anchor="ctr"/>
          <a:lstStyle>
            <a:lvl1pPr eaLnBrk="0" hangingPunct="0">
              <a:spcBef>
                <a:spcPct val="20000"/>
              </a:spcBef>
              <a:buFont typeface="Arial" pitchFamily="34" charset="0"/>
              <a:buChar char="•"/>
              <a:defRPr sz="2400" b="1">
                <a:solidFill>
                  <a:schemeClr val="tx2"/>
                </a:solidFill>
                <a:latin typeface="Arial" pitchFamily="34" charset="0"/>
                <a:ea typeface="MS PGothic" pitchFamily="34" charset="-128"/>
              </a:defRPr>
            </a:lvl1pPr>
            <a:lvl2pPr marL="742950" indent="-285750" eaLnBrk="0" hangingPunct="0">
              <a:spcBef>
                <a:spcPct val="20000"/>
              </a:spcBef>
              <a:buFont typeface="Arial" pitchFamily="34" charset="0"/>
              <a:buChar char="–"/>
              <a:defRPr sz="2200" b="1">
                <a:solidFill>
                  <a:schemeClr val="tx2"/>
                </a:solidFill>
                <a:latin typeface="Arial" pitchFamily="34" charset="0"/>
                <a:ea typeface="MS PGothic" pitchFamily="34" charset="-128"/>
              </a:defRPr>
            </a:lvl2pPr>
            <a:lvl3pPr marL="1143000" indent="-228600" eaLnBrk="0" hangingPunct="0">
              <a:spcBef>
                <a:spcPct val="20000"/>
              </a:spcBef>
              <a:buSzPct val="75000"/>
              <a:buFont typeface="Courier New" pitchFamily="49" charset="0"/>
              <a:buChar char="o"/>
              <a:defRPr sz="2000" b="1">
                <a:solidFill>
                  <a:schemeClr val="tx2"/>
                </a:solidFill>
                <a:latin typeface="Arial" pitchFamily="34" charset="0"/>
                <a:ea typeface="MS PGothic" pitchFamily="34" charset="-128"/>
              </a:defRPr>
            </a:lvl3pPr>
            <a:lvl4pPr marL="1600200" indent="-228600" eaLnBrk="0" hangingPunct="0">
              <a:spcBef>
                <a:spcPct val="20000"/>
              </a:spcBef>
              <a:buFont typeface="Wingdings" pitchFamily="2" charset="2"/>
              <a:buChar char="§"/>
              <a:defRPr b="1">
                <a:solidFill>
                  <a:schemeClr val="tx2"/>
                </a:solidFill>
                <a:latin typeface="Arial" pitchFamily="34" charset="0"/>
                <a:ea typeface="MS PGothic" pitchFamily="34" charset="-128"/>
              </a:defRPr>
            </a:lvl4pPr>
            <a:lvl5pPr marL="2057400" indent="-228600" eaLnBrk="0" hangingPunct="0">
              <a:spcBef>
                <a:spcPct val="20000"/>
              </a:spcBef>
              <a:buFont typeface="Arial" pitchFamily="34" charset="0"/>
              <a:buChar char="•"/>
              <a:defRPr sz="1600" b="1">
                <a:solidFill>
                  <a:schemeClr val="tx2"/>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1600" b="1">
                <a:solidFill>
                  <a:schemeClr val="tx2"/>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1600" b="1">
                <a:solidFill>
                  <a:schemeClr val="tx2"/>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1600" b="1">
                <a:solidFill>
                  <a:schemeClr val="tx2"/>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1600" b="1">
                <a:solidFill>
                  <a:schemeClr val="tx2"/>
                </a:solidFill>
                <a:latin typeface="Arial" pitchFamily="34" charset="0"/>
                <a:ea typeface="MS PGothic" pitchFamily="34" charset="-128"/>
              </a:defRPr>
            </a:lvl9pPr>
          </a:lstStyle>
          <a:p>
            <a:pPr algn="ctr" fontAlgn="base">
              <a:spcBef>
                <a:spcPct val="0"/>
              </a:spcBef>
              <a:spcAft>
                <a:spcPct val="0"/>
              </a:spcAft>
              <a:buFontTx/>
              <a:buNone/>
            </a:pPr>
            <a:endParaRPr lang="en-US" altLang="en-US" sz="1500" b="0">
              <a:solidFill>
                <a:srgbClr val="000000"/>
              </a:solidFill>
              <a:latin typeface="Tahoma" pitchFamily="34" charset="0"/>
            </a:endParaRPr>
          </a:p>
        </p:txBody>
      </p:sp>
      <p:sp>
        <p:nvSpPr>
          <p:cNvPr id="3" name="Rectangle 3"/>
          <p:cNvSpPr txBox="1">
            <a:spLocks noChangeArrowheads="1"/>
          </p:cNvSpPr>
          <p:nvPr/>
        </p:nvSpPr>
        <p:spPr>
          <a:xfrm>
            <a:off x="33338" y="1412875"/>
            <a:ext cx="8888412" cy="5129213"/>
          </a:xfrm>
          <a:prstGeom prst="rect">
            <a:avLst/>
          </a:prstGeom>
        </p:spPr>
        <p:txBody>
          <a:bodyPr/>
          <a:lstStyle/>
          <a:p>
            <a:pPr marL="569913" lvl="1" indent="-225425" fontAlgn="base">
              <a:lnSpc>
                <a:spcPct val="90000"/>
              </a:lnSpc>
              <a:spcBef>
                <a:spcPct val="20000"/>
              </a:spcBef>
              <a:spcAft>
                <a:spcPct val="0"/>
              </a:spcAft>
              <a:buFont typeface="Arial" charset="0"/>
              <a:buChar char="•"/>
              <a:defRPr/>
            </a:pPr>
            <a:r>
              <a:rPr lang="en-GB" altLang="ja-JP" b="1" dirty="0">
                <a:solidFill>
                  <a:srgbClr val="002569">
                    <a:lumMod val="75000"/>
                  </a:srgbClr>
                </a:solidFill>
                <a:latin typeface="Arial" pitchFamily="34" charset="0"/>
                <a:ea typeface="ＭＳ Ｐゴシック" pitchFamily="50" charset="-128"/>
                <a:cs typeface="Arial" pitchFamily="34" charset="0"/>
              </a:rPr>
              <a:t>ESA </a:t>
            </a:r>
            <a:r>
              <a:rPr lang="en-GB" altLang="ja-JP" b="1" dirty="0" smtClean="0">
                <a:solidFill>
                  <a:srgbClr val="002569">
                    <a:lumMod val="75000"/>
                  </a:srgbClr>
                </a:solidFill>
                <a:latin typeface="Arial" pitchFamily="34" charset="0"/>
                <a:ea typeface="ＭＳ Ｐゴシック" pitchFamily="50" charset="-128"/>
                <a:cs typeface="Arial" pitchFamily="34" charset="0"/>
              </a:rPr>
              <a:t>has </a:t>
            </a:r>
            <a:r>
              <a:rPr lang="en-GB" altLang="ja-JP" b="1" dirty="0">
                <a:solidFill>
                  <a:srgbClr val="002569">
                    <a:lumMod val="75000"/>
                  </a:srgbClr>
                </a:solidFill>
                <a:latin typeface="Arial" pitchFamily="34" charset="0"/>
                <a:ea typeface="ＭＳ Ｐゴシック" pitchFamily="50" charset="-128"/>
                <a:cs typeface="Arial" pitchFamily="34" charset="0"/>
              </a:rPr>
              <a:t>agreed to provide funding to support the organisation, logistics and analysis of the comparison (</a:t>
            </a:r>
            <a:r>
              <a:rPr lang="en-GB" altLang="ja-JP" b="1" dirty="0">
                <a:solidFill>
                  <a:srgbClr val="0000FF"/>
                </a:solidFill>
                <a:latin typeface="Arial" pitchFamily="34" charset="0"/>
                <a:ea typeface="ＭＳ Ｐゴシック" pitchFamily="50" charset="-128"/>
                <a:cs typeface="Arial" pitchFamily="34" charset="0"/>
              </a:rPr>
              <a:t>For all phases 1 through to 2B</a:t>
            </a:r>
            <a:r>
              <a:rPr lang="en-GB" altLang="ja-JP" b="1" dirty="0">
                <a:solidFill>
                  <a:srgbClr val="002569">
                    <a:lumMod val="75000"/>
                  </a:srgbClr>
                </a:solidFill>
                <a:latin typeface="Arial" pitchFamily="34" charset="0"/>
                <a:ea typeface="ＭＳ Ｐゴシック" pitchFamily="50" charset="-128"/>
                <a:cs typeface="Arial" pitchFamily="34" charset="0"/>
              </a:rPr>
              <a:t>) </a:t>
            </a:r>
          </a:p>
          <a:p>
            <a:pPr marL="569913" lvl="1" indent="-225425" fontAlgn="base">
              <a:lnSpc>
                <a:spcPct val="90000"/>
              </a:lnSpc>
              <a:spcBef>
                <a:spcPct val="20000"/>
              </a:spcBef>
              <a:spcAft>
                <a:spcPct val="0"/>
              </a:spcAft>
              <a:defRPr/>
            </a:pPr>
            <a:r>
              <a:rPr lang="en-GB" altLang="ja-JP" b="1" dirty="0">
                <a:solidFill>
                  <a:srgbClr val="002569">
                    <a:lumMod val="75000"/>
                  </a:srgbClr>
                </a:solidFill>
                <a:latin typeface="Arial" pitchFamily="34" charset="0"/>
                <a:ea typeface="ＭＳ Ｐゴシック" pitchFamily="50" charset="-128"/>
                <a:cs typeface="Arial" pitchFamily="34" charset="0"/>
              </a:rPr>
              <a:t>	</a:t>
            </a:r>
            <a:r>
              <a:rPr lang="en-GB" altLang="ja-JP" b="1" u="sng" dirty="0">
                <a:solidFill>
                  <a:srgbClr val="002569">
                    <a:lumMod val="75000"/>
                  </a:srgbClr>
                </a:solidFill>
                <a:latin typeface="Arial" pitchFamily="34" charset="0"/>
                <a:ea typeface="ＭＳ Ｐゴシック" pitchFamily="50" charset="-128"/>
                <a:cs typeface="Arial" pitchFamily="34" charset="0"/>
              </a:rPr>
              <a:t>It will require</a:t>
            </a:r>
            <a:r>
              <a:rPr lang="en-GB" altLang="ja-JP" b="1" dirty="0">
                <a:solidFill>
                  <a:srgbClr val="002569">
                    <a:lumMod val="75000"/>
                  </a:srgbClr>
                </a:solidFill>
                <a:latin typeface="Arial" pitchFamily="34" charset="0"/>
                <a:ea typeface="ＭＳ Ｐゴシック" pitchFamily="50" charset="-128"/>
                <a:cs typeface="Arial" pitchFamily="34" charset="0"/>
              </a:rPr>
              <a:t>:</a:t>
            </a:r>
          </a:p>
          <a:p>
            <a:pPr marL="569913" lvl="1" indent="-225425" fontAlgn="base">
              <a:lnSpc>
                <a:spcPct val="90000"/>
              </a:lnSpc>
              <a:spcBef>
                <a:spcPct val="20000"/>
              </a:spcBef>
              <a:spcAft>
                <a:spcPct val="0"/>
              </a:spcAft>
              <a:buFont typeface="Arial" charset="0"/>
              <a:buChar char="•"/>
              <a:defRPr/>
            </a:pPr>
            <a:endParaRPr lang="en-GB" altLang="ja-JP" sz="400" b="1" dirty="0">
              <a:solidFill>
                <a:srgbClr val="002569">
                  <a:lumMod val="75000"/>
                </a:srgbClr>
              </a:solidFill>
              <a:latin typeface="Arial" pitchFamily="34" charset="0"/>
              <a:ea typeface="ＭＳ Ｐゴシック" pitchFamily="50" charset="-128"/>
              <a:cs typeface="Arial" pitchFamily="34" charset="0"/>
            </a:endParaRPr>
          </a:p>
          <a:p>
            <a:pPr lvl="2" indent="-285750" fontAlgn="base">
              <a:lnSpc>
                <a:spcPct val="90000"/>
              </a:lnSpc>
              <a:spcBef>
                <a:spcPct val="20000"/>
              </a:spcBef>
              <a:spcAft>
                <a:spcPct val="0"/>
              </a:spcAft>
              <a:buFont typeface="Arial" charset="0"/>
              <a:buChar char="•"/>
              <a:defRPr/>
            </a:pPr>
            <a:r>
              <a:rPr lang="en-GB" altLang="ja-JP" dirty="0">
                <a:solidFill>
                  <a:srgbClr val="002569"/>
                </a:solidFill>
                <a:latin typeface="Arial" pitchFamily="34" charset="0"/>
                <a:ea typeface="ＭＳ Ｐゴシック" pitchFamily="50" charset="-128"/>
                <a:cs typeface="Arial" pitchFamily="34" charset="0"/>
              </a:rPr>
              <a:t>CEOS member agencies to support the participation (travel/subsistence ~2-3 wks to UK) and instruments transport of appropriate Cal/Val teams from their region of influence. </a:t>
            </a:r>
          </a:p>
          <a:p>
            <a:pPr lvl="2" indent="-285750" fontAlgn="base">
              <a:lnSpc>
                <a:spcPct val="90000"/>
              </a:lnSpc>
              <a:spcBef>
                <a:spcPct val="20000"/>
              </a:spcBef>
              <a:spcAft>
                <a:spcPct val="0"/>
              </a:spcAft>
              <a:buFont typeface="Arial" charset="0"/>
              <a:buChar char="•"/>
              <a:defRPr/>
            </a:pPr>
            <a:endParaRPr lang="en-GB" altLang="ja-JP" sz="800" dirty="0">
              <a:solidFill>
                <a:srgbClr val="002569"/>
              </a:solidFill>
              <a:latin typeface="Arial" pitchFamily="34" charset="0"/>
              <a:ea typeface="ＭＳ Ｐゴシック" pitchFamily="50" charset="-128"/>
              <a:cs typeface="Arial" pitchFamily="34" charset="0"/>
            </a:endParaRPr>
          </a:p>
          <a:p>
            <a:pPr lvl="2" indent="-285750" fontAlgn="base">
              <a:lnSpc>
                <a:spcPct val="90000"/>
              </a:lnSpc>
              <a:spcBef>
                <a:spcPct val="20000"/>
              </a:spcBef>
              <a:spcAft>
                <a:spcPct val="0"/>
              </a:spcAft>
              <a:buFont typeface="Arial" charset="0"/>
              <a:buChar char="•"/>
              <a:defRPr/>
            </a:pPr>
            <a:r>
              <a:rPr lang="en-GB" altLang="ja-JP" dirty="0">
                <a:solidFill>
                  <a:srgbClr val="002569"/>
                </a:solidFill>
                <a:latin typeface="Arial" pitchFamily="34" charset="0"/>
                <a:ea typeface="ＭＳ Ｐゴシック" pitchFamily="50" charset="-128"/>
                <a:cs typeface="Arial" pitchFamily="34" charset="0"/>
              </a:rPr>
              <a:t>For Phase 2A, this will require radiometers to be deployed on ships for a few months (no cost for ship but for radiometer transport).</a:t>
            </a:r>
          </a:p>
          <a:p>
            <a:pPr lvl="2" indent="-285750" fontAlgn="base">
              <a:lnSpc>
                <a:spcPct val="90000"/>
              </a:lnSpc>
              <a:spcBef>
                <a:spcPct val="20000"/>
              </a:spcBef>
              <a:spcAft>
                <a:spcPct val="0"/>
              </a:spcAft>
              <a:buFont typeface="Arial" charset="0"/>
              <a:buChar char="•"/>
              <a:defRPr/>
            </a:pPr>
            <a:endParaRPr lang="en-GB" altLang="ja-JP" dirty="0">
              <a:solidFill>
                <a:srgbClr val="002569"/>
              </a:solidFill>
              <a:latin typeface="Arial" pitchFamily="34" charset="0"/>
              <a:ea typeface="ＭＳ Ｐゴシック" pitchFamily="50" charset="-128"/>
              <a:cs typeface="Arial" pitchFamily="34" charset="0"/>
            </a:endParaRPr>
          </a:p>
          <a:p>
            <a:pPr lvl="2" indent="-285750" fontAlgn="base">
              <a:lnSpc>
                <a:spcPct val="90000"/>
              </a:lnSpc>
              <a:spcBef>
                <a:spcPct val="20000"/>
              </a:spcBef>
              <a:spcAft>
                <a:spcPct val="0"/>
              </a:spcAft>
              <a:buFont typeface="Arial" charset="0"/>
              <a:buChar char="•"/>
              <a:defRPr/>
            </a:pPr>
            <a:r>
              <a:rPr lang="en-GB" altLang="ja-JP" dirty="0">
                <a:solidFill>
                  <a:srgbClr val="002569"/>
                </a:solidFill>
                <a:latin typeface="Arial" pitchFamily="34" charset="0"/>
                <a:ea typeface="ＭＳ Ｐゴシック" pitchFamily="50" charset="-128"/>
                <a:cs typeface="Arial" pitchFamily="34" charset="0"/>
              </a:rPr>
              <a:t>For Phase 2B, this will require support for radiometers and personnel (travel/subsistence ~2 </a:t>
            </a:r>
            <a:r>
              <a:rPr lang="en-GB" altLang="ja-JP" dirty="0" err="1">
                <a:solidFill>
                  <a:srgbClr val="002569"/>
                </a:solidFill>
                <a:latin typeface="Arial" pitchFamily="34" charset="0"/>
                <a:ea typeface="ＭＳ Ｐゴシック" pitchFamily="50" charset="-128"/>
                <a:cs typeface="Arial" pitchFamily="34" charset="0"/>
              </a:rPr>
              <a:t>wks</a:t>
            </a:r>
            <a:r>
              <a:rPr lang="en-GB" altLang="ja-JP" dirty="0">
                <a:solidFill>
                  <a:srgbClr val="002569"/>
                </a:solidFill>
                <a:latin typeface="Arial" pitchFamily="34" charset="0"/>
                <a:ea typeface="ＭＳ Ｐゴシック" pitchFamily="50" charset="-128"/>
                <a:cs typeface="Arial" pitchFamily="34" charset="0"/>
              </a:rPr>
              <a:t>) for appropriate teams from their region of influence to be deployed) to a field-site potentially in Namibia.  </a:t>
            </a:r>
          </a:p>
          <a:p>
            <a:pPr marL="569913" lvl="2" indent="-225425" fontAlgn="base">
              <a:lnSpc>
                <a:spcPct val="90000"/>
              </a:lnSpc>
              <a:spcBef>
                <a:spcPct val="20000"/>
              </a:spcBef>
              <a:spcAft>
                <a:spcPct val="0"/>
              </a:spcAft>
              <a:buFont typeface="Arial" charset="0"/>
              <a:buChar char="•"/>
              <a:defRPr/>
            </a:pPr>
            <a:endParaRPr lang="en-GB" altLang="ja-JP" sz="400" b="1"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Arial" charset="0"/>
              <a:buChar char="•"/>
              <a:defRPr/>
            </a:pPr>
            <a:endParaRPr lang="en-GB" altLang="ja-JP" sz="400" b="1" dirty="0">
              <a:solidFill>
                <a:srgbClr val="002569">
                  <a:lumMod val="75000"/>
                </a:srgbClr>
              </a:solidFill>
              <a:latin typeface="Arial" pitchFamily="34" charset="0"/>
              <a:ea typeface="ＭＳ Ｐゴシック" pitchFamily="50" charset="-128"/>
              <a:cs typeface="Arial" pitchFamily="34" charset="0"/>
            </a:endParaRPr>
          </a:p>
          <a:p>
            <a:pPr marL="800100" lvl="1" indent="-342900" fontAlgn="base">
              <a:lnSpc>
                <a:spcPct val="90000"/>
              </a:lnSpc>
              <a:spcBef>
                <a:spcPct val="20000"/>
              </a:spcBef>
              <a:spcAft>
                <a:spcPct val="0"/>
              </a:spcAft>
              <a:buFont typeface="Arial" charset="0"/>
              <a:buChar char="•"/>
              <a:defRPr/>
            </a:pPr>
            <a:endParaRPr lang="en-GB" altLang="ja-JP" sz="1200" b="1" dirty="0">
              <a:solidFill>
                <a:srgbClr val="002569">
                  <a:lumMod val="75000"/>
                </a:srgbClr>
              </a:solidFill>
              <a:latin typeface="Arial" pitchFamily="34" charset="0"/>
              <a:ea typeface="ＭＳ Ｐゴシック" pitchFamily="50" charset="-128"/>
              <a:cs typeface="Arial" pitchFamily="34" charset="0"/>
            </a:endParaRPr>
          </a:p>
          <a:p>
            <a:pPr marL="569913" lvl="1" indent="-225425" fontAlgn="base">
              <a:lnSpc>
                <a:spcPct val="90000"/>
              </a:lnSpc>
              <a:spcBef>
                <a:spcPct val="20000"/>
              </a:spcBef>
              <a:spcAft>
                <a:spcPct val="0"/>
              </a:spcAft>
              <a:buFont typeface="Arial" charset="0"/>
              <a:buChar char="•"/>
              <a:defRPr/>
            </a:pPr>
            <a:r>
              <a:rPr lang="en-GB" altLang="ja-JP" b="1" dirty="0">
                <a:solidFill>
                  <a:srgbClr val="002569">
                    <a:lumMod val="75000"/>
                  </a:srgbClr>
                </a:solidFill>
                <a:latin typeface="Arial" pitchFamily="34" charset="0"/>
                <a:ea typeface="ＭＳ Ｐゴシック" pitchFamily="50" charset="-128"/>
                <a:cs typeface="Arial" pitchFamily="34" charset="0"/>
              </a:rPr>
              <a:t>Benefits to CEOS agencies: </a:t>
            </a:r>
          </a:p>
          <a:p>
            <a:pPr marL="855663" lvl="2" indent="-227013" fontAlgn="base">
              <a:lnSpc>
                <a:spcPct val="90000"/>
              </a:lnSpc>
              <a:spcBef>
                <a:spcPct val="20000"/>
              </a:spcBef>
              <a:spcAft>
                <a:spcPct val="0"/>
              </a:spcAft>
              <a:buFont typeface="Arial" charset="0"/>
              <a:buChar char="•"/>
              <a:defRPr/>
            </a:pPr>
            <a:r>
              <a:rPr lang="en-GB" altLang="ja-JP" dirty="0">
                <a:solidFill>
                  <a:srgbClr val="002569"/>
                </a:solidFill>
                <a:latin typeface="Arial" pitchFamily="34" charset="0"/>
                <a:ea typeface="ＭＳ Ｐゴシック" pitchFamily="50" charset="-128"/>
                <a:cs typeface="Arial" pitchFamily="34" charset="0"/>
              </a:rPr>
              <a:t>Knowledge to remove  and correct instrument biases enabling harmonised global satellite Cal/Val </a:t>
            </a:r>
          </a:p>
          <a:p>
            <a:pPr marL="855663" lvl="2" indent="-227013" fontAlgn="base">
              <a:lnSpc>
                <a:spcPct val="90000"/>
              </a:lnSpc>
              <a:spcBef>
                <a:spcPct val="20000"/>
              </a:spcBef>
              <a:spcAft>
                <a:spcPct val="0"/>
              </a:spcAft>
              <a:buFont typeface="Arial" charset="0"/>
              <a:buChar char="•"/>
              <a:defRPr/>
            </a:pPr>
            <a:r>
              <a:rPr lang="en-GB" altLang="ja-JP" dirty="0">
                <a:solidFill>
                  <a:srgbClr val="002569"/>
                </a:solidFill>
                <a:latin typeface="Arial" pitchFamily="34" charset="0"/>
                <a:ea typeface="ＭＳ Ｐゴシック" pitchFamily="50" charset="-128"/>
                <a:cs typeface="Arial" pitchFamily="34" charset="0"/>
              </a:rPr>
              <a:t>Potential to learn and improve from peer interactions </a:t>
            </a:r>
          </a:p>
          <a:p>
            <a:pPr marL="855663" lvl="2" indent="-227013" fontAlgn="base">
              <a:lnSpc>
                <a:spcPct val="90000"/>
              </a:lnSpc>
              <a:spcBef>
                <a:spcPct val="20000"/>
              </a:spcBef>
              <a:spcAft>
                <a:spcPct val="0"/>
              </a:spcAft>
              <a:buFont typeface="Arial" charset="0"/>
              <a:buChar char="•"/>
              <a:defRPr/>
            </a:pPr>
            <a:r>
              <a:rPr lang="en-GB" altLang="ja-JP" dirty="0" smtClean="0">
                <a:solidFill>
                  <a:srgbClr val="002569"/>
                </a:solidFill>
                <a:latin typeface="Arial" pitchFamily="34" charset="0"/>
                <a:ea typeface="ＭＳ Ｐゴシック" pitchFamily="50" charset="-128"/>
                <a:cs typeface="Arial" pitchFamily="34" charset="0"/>
              </a:rPr>
              <a:t>Establishment of </a:t>
            </a:r>
            <a:r>
              <a:rPr lang="en-GB" altLang="ja-JP" dirty="0">
                <a:solidFill>
                  <a:srgbClr val="002569"/>
                </a:solidFill>
                <a:latin typeface="Arial" pitchFamily="34" charset="0"/>
                <a:ea typeface="ＭＳ Ｐゴシック" pitchFamily="50" charset="-128"/>
                <a:cs typeface="Arial" pitchFamily="34" charset="0"/>
              </a:rPr>
              <a:t>best-practises for instrument and product Cal &amp; Val</a:t>
            </a:r>
          </a:p>
          <a:p>
            <a:pPr lvl="1" fontAlgn="base">
              <a:lnSpc>
                <a:spcPct val="90000"/>
              </a:lnSpc>
              <a:spcBef>
                <a:spcPct val="20000"/>
              </a:spcBef>
              <a:spcAft>
                <a:spcPct val="0"/>
              </a:spcAft>
              <a:defRPr/>
            </a:pPr>
            <a:endParaRPr lang="en-GB" altLang="ja-JP" sz="800" b="1" dirty="0">
              <a:solidFill>
                <a:srgbClr val="002569">
                  <a:lumMod val="75000"/>
                </a:srgbClr>
              </a:solidFill>
              <a:latin typeface="Arial" pitchFamily="34" charset="0"/>
              <a:ea typeface="ＭＳ Ｐゴシック" pitchFamily="50" charset="-128"/>
              <a:cs typeface="Arial" pitchFamily="34" charset="0"/>
            </a:endParaRPr>
          </a:p>
          <a:p>
            <a:pPr lvl="1" fontAlgn="base">
              <a:lnSpc>
                <a:spcPct val="90000"/>
              </a:lnSpc>
              <a:spcBef>
                <a:spcPct val="20000"/>
              </a:spcBef>
              <a:spcAft>
                <a:spcPct val="0"/>
              </a:spcAft>
              <a:defRPr/>
            </a:pPr>
            <a:r>
              <a:rPr lang="en-GB" altLang="ja-JP" sz="800" b="1" dirty="0">
                <a:solidFill>
                  <a:srgbClr val="002569">
                    <a:lumMod val="75000"/>
                  </a:srgbClr>
                </a:solidFill>
                <a:latin typeface="Arial" pitchFamily="34" charset="0"/>
                <a:ea typeface="ＭＳ Ｐゴシック" pitchFamily="50" charset="-128"/>
                <a:cs typeface="Arial" pitchFamily="34" charset="0"/>
              </a:rPr>
              <a:t> </a:t>
            </a:r>
          </a:p>
          <a:p>
            <a:pPr marL="800100" lvl="1" indent="-342900" fontAlgn="base">
              <a:lnSpc>
                <a:spcPct val="90000"/>
              </a:lnSpc>
              <a:spcBef>
                <a:spcPct val="20000"/>
              </a:spcBef>
              <a:spcAft>
                <a:spcPct val="0"/>
              </a:spcAft>
              <a:buFont typeface="Arial" charset="0"/>
              <a:buChar char="•"/>
              <a:defRPr/>
            </a:pPr>
            <a:endParaRPr lang="en-GB" altLang="ja-JP" b="1" dirty="0">
              <a:solidFill>
                <a:srgbClr val="002569">
                  <a:lumMod val="75000"/>
                </a:srgbClr>
              </a:solidFill>
              <a:latin typeface="Arial" pitchFamily="34" charset="0"/>
              <a:ea typeface="ＭＳ Ｐゴシック" pitchFamily="50" charset="-128"/>
              <a:cs typeface="Arial" pitchFamily="34" charset="0"/>
            </a:endParaRPr>
          </a:p>
          <a:p>
            <a:pPr marL="173038" indent="-174625" eaLnBrk="0" fontAlgn="base" hangingPunct="0">
              <a:spcBef>
                <a:spcPts val="600"/>
              </a:spcBef>
              <a:spcAft>
                <a:spcPct val="0"/>
              </a:spcAft>
              <a:buFont typeface="Wingdings" pitchFamily="-106" charset="2"/>
              <a:buChar char="§"/>
              <a:defRPr/>
            </a:pPr>
            <a:endParaRPr lang="en-GB" b="1" dirty="0">
              <a:solidFill>
                <a:srgbClr val="002569">
                  <a:lumMod val="75000"/>
                </a:srgbClr>
              </a:solidFill>
              <a:latin typeface="Arial" pitchFamily="34" charset="0"/>
              <a:ea typeface="ＭＳ Ｐゴシック" pitchFamily="-106" charset="-128"/>
              <a:cs typeface="Arial" pitchFamily="34" charset="0"/>
            </a:endParaRPr>
          </a:p>
          <a:p>
            <a:pPr marL="742950" lvl="1" indent="-285750" fontAlgn="base">
              <a:lnSpc>
                <a:spcPct val="90000"/>
              </a:lnSpc>
              <a:spcBef>
                <a:spcPct val="20000"/>
              </a:spcBef>
              <a:spcAft>
                <a:spcPct val="0"/>
              </a:spcAft>
              <a:buFont typeface="Arial" charset="0"/>
              <a:buChar char="•"/>
              <a:defRPr/>
            </a:pPr>
            <a:endParaRPr lang="en-US" altLang="ja-JP" sz="2200" b="1" kern="0" dirty="0">
              <a:solidFill>
                <a:srgbClr val="002569">
                  <a:lumMod val="75000"/>
                </a:srgbClr>
              </a:solidFill>
              <a:latin typeface="Arial" pitchFamily="34" charset="0"/>
              <a:ea typeface="ＭＳ Ｐゴシック" pitchFamily="50" charset="-128"/>
              <a:cs typeface="Arial" pitchFamily="34" charset="0"/>
            </a:endParaRPr>
          </a:p>
        </p:txBody>
      </p:sp>
      <p:sp>
        <p:nvSpPr>
          <p:cNvPr id="5" name="Title 1"/>
          <p:cNvSpPr txBox="1">
            <a:spLocks/>
          </p:cNvSpPr>
          <p:nvPr/>
        </p:nvSpPr>
        <p:spPr>
          <a:xfrm>
            <a:off x="1554480" y="34290"/>
            <a:ext cx="7372350" cy="915988"/>
          </a:xfrm>
          <a:prstGeom prst="rect">
            <a:avLst/>
          </a:prstGeom>
        </p:spPr>
        <p:txBody>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US" altLang="en-US" sz="2400" kern="0" dirty="0" smtClean="0">
                <a:solidFill>
                  <a:srgbClr val="FFFFFF"/>
                </a:solidFill>
                <a:latin typeface="Tahoma" pitchFamily="34" charset="0"/>
                <a:cs typeface="Tahoma" pitchFamily="34" charset="0"/>
              </a:rPr>
              <a:t>Project 1: SST/LST Comparison Campaign </a:t>
            </a:r>
            <a:br>
              <a:rPr lang="en-US" altLang="en-US" sz="2400" kern="0" dirty="0" smtClean="0">
                <a:solidFill>
                  <a:srgbClr val="FFFFFF"/>
                </a:solidFill>
                <a:latin typeface="Tahoma" pitchFamily="34" charset="0"/>
                <a:cs typeface="Tahoma" pitchFamily="34" charset="0"/>
              </a:rPr>
            </a:br>
            <a:r>
              <a:rPr lang="en-US" altLang="en-US" sz="2400" kern="0" dirty="0" smtClean="0">
                <a:solidFill>
                  <a:srgbClr val="FFFFFF"/>
                </a:solidFill>
                <a:latin typeface="Tahoma" pitchFamily="34" charset="0"/>
                <a:cs typeface="Tahoma" pitchFamily="34" charset="0"/>
              </a:rPr>
              <a:t>                  Introduction and Background </a:t>
            </a:r>
            <a:r>
              <a:rPr lang="en-US" altLang="en-US" sz="1200" kern="0" dirty="0" smtClean="0">
                <a:solidFill>
                  <a:srgbClr val="FFFFFF"/>
                </a:solidFill>
                <a:latin typeface="Tahoma" pitchFamily="34" charset="0"/>
                <a:cs typeface="Tahoma" pitchFamily="34" charset="0"/>
              </a:rPr>
              <a:t>(continued)</a:t>
            </a:r>
            <a:r>
              <a:rPr lang="en-US" altLang="en-US" sz="2400" kern="0" dirty="0" smtClean="0">
                <a:solidFill>
                  <a:srgbClr val="FFFFFF"/>
                </a:solidFill>
                <a:latin typeface="Tahoma" pitchFamily="34" charset="0"/>
                <a:cs typeface="Tahoma" pitchFamily="34" charset="0"/>
              </a:rPr>
              <a:t/>
            </a:r>
            <a:br>
              <a:rPr lang="en-US" altLang="en-US" sz="2400" kern="0" dirty="0" smtClean="0">
                <a:solidFill>
                  <a:srgbClr val="FFFFFF"/>
                </a:solidFill>
                <a:latin typeface="Tahoma" pitchFamily="34" charset="0"/>
                <a:cs typeface="Tahoma" pitchFamily="34" charset="0"/>
              </a:rPr>
            </a:br>
            <a:r>
              <a:rPr lang="en-US" altLang="en-US" sz="2400" kern="0" dirty="0" smtClean="0">
                <a:solidFill>
                  <a:srgbClr val="FFFFFF"/>
                </a:solidFill>
                <a:latin typeface="Tahoma" pitchFamily="34" charset="0"/>
                <a:cs typeface="Tahoma" pitchFamily="34" charset="0"/>
              </a:rPr>
              <a:t>  </a:t>
            </a:r>
          </a:p>
        </p:txBody>
      </p:sp>
    </p:spTree>
    <p:extLst>
      <p:ext uri="{BB962C8B-B14F-4D97-AF65-F5344CB8AC3E}">
        <p14:creationId xmlns:p14="http://schemas.microsoft.com/office/powerpoint/2010/main" val="26750121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71650" y="88900"/>
            <a:ext cx="7372350" cy="738188"/>
          </a:xfrm>
          <a:prstGeom prst="rect">
            <a:avLst/>
          </a:prstGeom>
        </p:spPr>
        <p:txBody>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US" altLang="en-US" sz="2400" kern="0" dirty="0" smtClean="0">
                <a:solidFill>
                  <a:srgbClr val="FFFFFF"/>
                </a:solidFill>
                <a:latin typeface="Tahoma" pitchFamily="34" charset="0"/>
                <a:cs typeface="Tahoma" pitchFamily="34" charset="0"/>
              </a:rPr>
              <a:t>Project 2: SST (pilot) ‘Operational Validation</a:t>
            </a:r>
            <a:br>
              <a:rPr lang="en-US" altLang="en-US" sz="2400" kern="0" dirty="0" smtClean="0">
                <a:solidFill>
                  <a:srgbClr val="FFFFFF"/>
                </a:solidFill>
                <a:latin typeface="Tahoma" pitchFamily="34" charset="0"/>
                <a:cs typeface="Tahoma" pitchFamily="34" charset="0"/>
              </a:rPr>
            </a:br>
            <a:r>
              <a:rPr lang="en-US" altLang="en-US" sz="2400" kern="0" dirty="0" smtClean="0">
                <a:solidFill>
                  <a:srgbClr val="FFFFFF"/>
                </a:solidFill>
                <a:latin typeface="Tahoma" pitchFamily="34" charset="0"/>
                <a:cs typeface="Tahoma" pitchFamily="34" charset="0"/>
              </a:rPr>
              <a:t>                  Project’ Proposal</a:t>
            </a:r>
          </a:p>
        </p:txBody>
      </p:sp>
      <p:sp>
        <p:nvSpPr>
          <p:cNvPr id="4" name="Rectangle 3"/>
          <p:cNvSpPr txBox="1">
            <a:spLocks noChangeArrowheads="1"/>
          </p:cNvSpPr>
          <p:nvPr/>
        </p:nvSpPr>
        <p:spPr>
          <a:xfrm>
            <a:off x="256309" y="1395413"/>
            <a:ext cx="8352704" cy="5130800"/>
          </a:xfrm>
          <a:prstGeom prst="rect">
            <a:avLst/>
          </a:prstGeom>
        </p:spPr>
        <p:txBody>
          <a:bodyPr/>
          <a:lstStyle/>
          <a:p>
            <a:pPr fontAlgn="base">
              <a:lnSpc>
                <a:spcPct val="90000"/>
              </a:lnSpc>
              <a:spcBef>
                <a:spcPct val="20000"/>
              </a:spcBef>
              <a:spcAft>
                <a:spcPct val="0"/>
              </a:spcAft>
              <a:defRPr/>
            </a:pPr>
            <a:r>
              <a:rPr lang="en-GB" altLang="ja-JP" b="1" dirty="0">
                <a:solidFill>
                  <a:srgbClr val="002569">
                    <a:lumMod val="75000"/>
                  </a:srgbClr>
                </a:solidFill>
                <a:latin typeface="Arial" pitchFamily="34" charset="0"/>
                <a:ea typeface="ＭＳ Ｐゴシック" pitchFamily="50" charset="-128"/>
                <a:cs typeface="Arial" pitchFamily="34" charset="0"/>
              </a:rPr>
              <a:t>Background:</a:t>
            </a:r>
          </a:p>
          <a:p>
            <a:pPr marL="290513" lvl="1" indent="-177800" fontAlgn="base">
              <a:lnSpc>
                <a:spcPct val="90000"/>
              </a:lnSpc>
              <a:spcBef>
                <a:spcPct val="20000"/>
              </a:spcBef>
              <a:spcAft>
                <a:spcPct val="0"/>
              </a:spcAft>
              <a:buFont typeface="Arial" charset="0"/>
              <a:buChar char="•"/>
              <a:defRPr/>
            </a:pPr>
            <a:r>
              <a:rPr lang="en-GB" altLang="ja-JP" dirty="0">
                <a:solidFill>
                  <a:srgbClr val="002569"/>
                </a:solidFill>
                <a:latin typeface="Arial" pitchFamily="34" charset="0"/>
                <a:ea typeface="ＭＳ Ｐゴシック" pitchFamily="50" charset="-128"/>
                <a:cs typeface="Arial" pitchFamily="34" charset="0"/>
              </a:rPr>
              <a:t>For SST validation (Operational and Climate) require network of high performance drifting Ocean Buoys for continuous monitoring of Ocean Temps, in addition to Ship borne radiometers analogous to ‘test-sites’ such as </a:t>
            </a:r>
            <a:r>
              <a:rPr lang="en-GB" altLang="ja-JP" dirty="0" err="1">
                <a:solidFill>
                  <a:srgbClr val="002569"/>
                </a:solidFill>
                <a:latin typeface="Arial" pitchFamily="34" charset="0"/>
                <a:ea typeface="ＭＳ Ｐゴシック" pitchFamily="50" charset="-128"/>
                <a:cs typeface="Arial" pitchFamily="34" charset="0"/>
              </a:rPr>
              <a:t>Aeronet</a:t>
            </a:r>
            <a:r>
              <a:rPr lang="en-GB" altLang="ja-JP" dirty="0">
                <a:solidFill>
                  <a:srgbClr val="002569"/>
                </a:solidFill>
                <a:latin typeface="Arial" pitchFamily="34" charset="0"/>
                <a:ea typeface="ＭＳ Ｐゴシック" pitchFamily="50" charset="-128"/>
                <a:cs typeface="Arial" pitchFamily="34" charset="0"/>
              </a:rPr>
              <a:t> and new </a:t>
            </a:r>
            <a:r>
              <a:rPr lang="en-GB" altLang="ja-JP" dirty="0" err="1" smtClean="0">
                <a:solidFill>
                  <a:srgbClr val="002569"/>
                </a:solidFill>
                <a:latin typeface="Arial" pitchFamily="34" charset="0"/>
                <a:ea typeface="ＭＳ Ｐゴシック" pitchFamily="50" charset="-128"/>
                <a:cs typeface="Arial" pitchFamily="34" charset="0"/>
              </a:rPr>
              <a:t>LandNET</a:t>
            </a:r>
            <a:endParaRPr lang="en-GB" altLang="ja-JP" dirty="0">
              <a:solidFill>
                <a:srgbClr val="002569">
                  <a:lumMod val="60000"/>
                  <a:lumOff val="40000"/>
                </a:srgbClr>
              </a:solidFill>
              <a:latin typeface="Arial" pitchFamily="34" charset="0"/>
              <a:ea typeface="ＭＳ Ｐゴシック" pitchFamily="50" charset="-128"/>
              <a:cs typeface="Arial" pitchFamily="34" charset="0"/>
            </a:endParaRPr>
          </a:p>
          <a:p>
            <a:pPr marL="112713" lvl="1" fontAlgn="base">
              <a:lnSpc>
                <a:spcPct val="90000"/>
              </a:lnSpc>
              <a:spcBef>
                <a:spcPct val="20000"/>
              </a:spcBef>
              <a:spcAft>
                <a:spcPct val="0"/>
              </a:spcAft>
              <a:defRPr/>
            </a:pPr>
            <a:endParaRPr lang="en-GB" altLang="ja-JP" dirty="0">
              <a:solidFill>
                <a:srgbClr val="002569">
                  <a:lumMod val="60000"/>
                  <a:lumOff val="40000"/>
                </a:srgbClr>
              </a:solidFill>
              <a:latin typeface="Arial" pitchFamily="34" charset="0"/>
              <a:ea typeface="ＭＳ Ｐゴシック" pitchFamily="50" charset="-128"/>
              <a:cs typeface="Arial" pitchFamily="34" charset="0"/>
            </a:endParaRPr>
          </a:p>
          <a:p>
            <a:pPr marL="623888" lvl="2" indent="-166688" fontAlgn="base">
              <a:lnSpc>
                <a:spcPct val="90000"/>
              </a:lnSpc>
              <a:spcBef>
                <a:spcPct val="20000"/>
              </a:spcBef>
              <a:spcAft>
                <a:spcPct val="0"/>
              </a:spcAft>
              <a:buFont typeface="Arial" charset="0"/>
              <a:buChar char="•"/>
              <a:defRPr/>
            </a:pPr>
            <a:r>
              <a:rPr lang="en-GB" altLang="ja-JP" sz="1600" b="1" dirty="0">
                <a:solidFill>
                  <a:srgbClr val="002569">
                    <a:lumMod val="60000"/>
                    <a:lumOff val="40000"/>
                  </a:srgbClr>
                </a:solidFill>
                <a:latin typeface="Arial" pitchFamily="34" charset="0"/>
                <a:ea typeface="ＭＳ Ｐゴシック" pitchFamily="50" charset="-128"/>
                <a:cs typeface="Arial" pitchFamily="34" charset="0"/>
              </a:rPr>
              <a:t>Key part of strategy to bridge ‘data gaps’ between sensors for climate</a:t>
            </a:r>
          </a:p>
          <a:p>
            <a:pPr marL="623888" lvl="2" indent="-166688" fontAlgn="base">
              <a:lnSpc>
                <a:spcPct val="90000"/>
              </a:lnSpc>
              <a:spcBef>
                <a:spcPct val="20000"/>
              </a:spcBef>
              <a:spcAft>
                <a:spcPct val="0"/>
              </a:spcAft>
              <a:buFont typeface="Arial" charset="0"/>
              <a:buChar char="•"/>
              <a:defRPr/>
            </a:pPr>
            <a:r>
              <a:rPr lang="en-GB" altLang="ja-JP" sz="1600" b="1" dirty="0">
                <a:solidFill>
                  <a:srgbClr val="002569">
                    <a:lumMod val="60000"/>
                    <a:lumOff val="40000"/>
                  </a:srgbClr>
                </a:solidFill>
                <a:latin typeface="Arial" pitchFamily="34" charset="0"/>
                <a:ea typeface="ＭＳ Ｐゴシック" pitchFamily="50" charset="-128"/>
                <a:cs typeface="Arial" pitchFamily="34" charset="0"/>
              </a:rPr>
              <a:t>White paper drafted by VC-SST, GHRSST, WGCV-IVOS detailing background available</a:t>
            </a:r>
          </a:p>
          <a:p>
            <a:pPr marL="623888" lvl="2" indent="-166688" fontAlgn="base">
              <a:lnSpc>
                <a:spcPct val="90000"/>
              </a:lnSpc>
              <a:spcBef>
                <a:spcPct val="20000"/>
              </a:spcBef>
              <a:spcAft>
                <a:spcPct val="0"/>
              </a:spcAft>
              <a:buFont typeface="Arial" charset="0"/>
              <a:buChar char="•"/>
              <a:defRPr/>
            </a:pPr>
            <a:endParaRPr lang="en-GB" altLang="ja-JP" sz="400" b="1" dirty="0">
              <a:solidFill>
                <a:srgbClr val="002569">
                  <a:lumMod val="60000"/>
                  <a:lumOff val="40000"/>
                </a:srgbClr>
              </a:solidFill>
              <a:latin typeface="Arial" pitchFamily="34" charset="0"/>
              <a:ea typeface="ＭＳ Ｐゴシック" pitchFamily="50" charset="-128"/>
              <a:cs typeface="Arial" pitchFamily="34" charset="0"/>
            </a:endParaRPr>
          </a:p>
          <a:p>
            <a:pPr marL="623888" lvl="2" indent="-166688" fontAlgn="base">
              <a:lnSpc>
                <a:spcPct val="90000"/>
              </a:lnSpc>
              <a:spcBef>
                <a:spcPct val="20000"/>
              </a:spcBef>
              <a:spcAft>
                <a:spcPct val="0"/>
              </a:spcAft>
              <a:buFont typeface="Arial" charset="0"/>
              <a:buChar char="•"/>
              <a:defRPr/>
            </a:pPr>
            <a:r>
              <a:rPr lang="en-GB" altLang="ja-JP" sz="1600" b="1" dirty="0">
                <a:solidFill>
                  <a:srgbClr val="002569"/>
                </a:solidFill>
                <a:latin typeface="Arial" pitchFamily="34" charset="0"/>
                <a:ea typeface="ＭＳ Ｐゴシック" pitchFamily="50" charset="-128"/>
                <a:cs typeface="Arial" pitchFamily="34" charset="0"/>
              </a:rPr>
              <a:t>Existing networks not sufficient in number for necessary </a:t>
            </a:r>
            <a:r>
              <a:rPr lang="en-GB" altLang="ja-JP" sz="1600" b="1" dirty="0" smtClean="0">
                <a:solidFill>
                  <a:srgbClr val="002569"/>
                </a:solidFill>
                <a:latin typeface="Arial" pitchFamily="34" charset="0"/>
                <a:ea typeface="ＭＳ Ｐゴシック" pitchFamily="50" charset="-128"/>
                <a:cs typeface="Arial" pitchFamily="34" charset="0"/>
              </a:rPr>
              <a:t>coverage</a:t>
            </a:r>
          </a:p>
          <a:p>
            <a:pPr marL="457200" lvl="2" fontAlgn="base">
              <a:lnSpc>
                <a:spcPct val="90000"/>
              </a:lnSpc>
              <a:spcBef>
                <a:spcPct val="20000"/>
              </a:spcBef>
              <a:spcAft>
                <a:spcPct val="0"/>
              </a:spcAft>
              <a:defRPr/>
            </a:pPr>
            <a:endParaRPr lang="en-GB" altLang="ja-JP" sz="1600" b="1" dirty="0" smtClean="0">
              <a:solidFill>
                <a:srgbClr val="002569"/>
              </a:solidFill>
              <a:latin typeface="Arial" pitchFamily="34" charset="0"/>
              <a:ea typeface="ＭＳ Ｐゴシック" pitchFamily="50" charset="-128"/>
              <a:cs typeface="Arial" pitchFamily="34" charset="0"/>
            </a:endParaRPr>
          </a:p>
          <a:p>
            <a:pPr marL="285750" indent="-285750" defTabSz="914400" fontAlgn="base">
              <a:spcBef>
                <a:spcPct val="0"/>
              </a:spcBef>
              <a:spcAft>
                <a:spcPct val="0"/>
              </a:spcAft>
              <a:buFont typeface="Arial" panose="020B0604020202020204" pitchFamily="34" charset="0"/>
              <a:buChar char="•"/>
            </a:pPr>
            <a:r>
              <a:rPr lang="en-GB" altLang="en-US" kern="0" dirty="0">
                <a:solidFill>
                  <a:srgbClr val="002569"/>
                </a:solidFill>
                <a:latin typeface="Arial" charset="0"/>
                <a:ea typeface="ＭＳ Ｐゴシック" pitchFamily="-106" charset="-128"/>
              </a:rPr>
              <a:t>Perform a study, funded by ESA, to evaluate what is achievable in terms of accuracy and relative benefits of both improved Ocean Buoys: performance and number and similarly for Ship borne radiometers in the context of Satellite derived SST products and </a:t>
            </a:r>
            <a:r>
              <a:rPr lang="en-GB" altLang="en-US" kern="0" dirty="0" smtClean="0">
                <a:solidFill>
                  <a:srgbClr val="002569"/>
                </a:solidFill>
                <a:latin typeface="Arial" charset="0"/>
                <a:ea typeface="ＭＳ Ｐゴシック" pitchFamily="-106" charset="-128"/>
              </a:rPr>
              <a:t>CDRs</a:t>
            </a:r>
          </a:p>
          <a:p>
            <a:pPr marL="285750" indent="-285750" defTabSz="914400" fontAlgn="base">
              <a:spcBef>
                <a:spcPct val="0"/>
              </a:spcBef>
              <a:spcAft>
                <a:spcPct val="0"/>
              </a:spcAft>
              <a:buFont typeface="Arial" panose="020B0604020202020204" pitchFamily="34" charset="0"/>
              <a:buChar char="•"/>
            </a:pPr>
            <a:endParaRPr lang="en-GB" altLang="en-US" kern="0" dirty="0">
              <a:solidFill>
                <a:srgbClr val="002569"/>
              </a:solidFill>
              <a:latin typeface="Arial" charset="0"/>
              <a:ea typeface="ＭＳ Ｐゴシック" pitchFamily="-106" charset="-128"/>
            </a:endParaRPr>
          </a:p>
          <a:p>
            <a:pPr marL="285750" indent="-285750" defTabSz="914400" fontAlgn="base">
              <a:spcBef>
                <a:spcPct val="0"/>
              </a:spcBef>
              <a:spcAft>
                <a:spcPct val="0"/>
              </a:spcAft>
              <a:buFont typeface="Arial" panose="020B0604020202020204" pitchFamily="34" charset="0"/>
              <a:buChar char="•"/>
            </a:pPr>
            <a:r>
              <a:rPr lang="en-GB" altLang="en-US" kern="0" dirty="0">
                <a:solidFill>
                  <a:srgbClr val="002569"/>
                </a:solidFill>
                <a:latin typeface="Arial" charset="0"/>
                <a:ea typeface="ＭＳ Ｐゴシック" pitchFamily="-106" charset="-128"/>
              </a:rPr>
              <a:t>Lead to a potential future proposal to CEOS agencies based on an update of the existing white paper with more rigorous cost-benefit analysis.</a:t>
            </a:r>
          </a:p>
          <a:p>
            <a:pPr marL="623888" lvl="2" indent="-166688" fontAlgn="base">
              <a:lnSpc>
                <a:spcPct val="90000"/>
              </a:lnSpc>
              <a:spcBef>
                <a:spcPct val="20000"/>
              </a:spcBef>
              <a:spcAft>
                <a:spcPct val="0"/>
              </a:spcAft>
              <a:buFont typeface="Arial" charset="0"/>
              <a:buChar char="•"/>
              <a:defRPr/>
            </a:pPr>
            <a:endParaRPr lang="en-GB" altLang="ja-JP" sz="1600" b="1" dirty="0">
              <a:solidFill>
                <a:srgbClr val="002569"/>
              </a:solidFill>
              <a:latin typeface="Arial" pitchFamily="34" charset="0"/>
              <a:ea typeface="ＭＳ Ｐゴシック" pitchFamily="50" charset="-128"/>
              <a:cs typeface="Arial" pitchFamily="34" charset="0"/>
            </a:endParaRPr>
          </a:p>
          <a:p>
            <a:pPr marL="1081088" lvl="3" indent="-166688" fontAlgn="base">
              <a:lnSpc>
                <a:spcPct val="90000"/>
              </a:lnSpc>
              <a:spcBef>
                <a:spcPct val="20000"/>
              </a:spcBef>
              <a:spcAft>
                <a:spcPct val="0"/>
              </a:spcAft>
              <a:buFont typeface="Arial" charset="0"/>
              <a:buChar char="•"/>
              <a:defRPr/>
            </a:pPr>
            <a:endParaRPr lang="en-GB" altLang="ja-JP" sz="800" b="1" dirty="0">
              <a:solidFill>
                <a:srgbClr val="002569">
                  <a:lumMod val="60000"/>
                  <a:lumOff val="40000"/>
                </a:srgbClr>
              </a:solidFill>
              <a:latin typeface="Arial" pitchFamily="34" charset="0"/>
              <a:ea typeface="ＭＳ Ｐゴシック" pitchFamily="50" charset="-128"/>
              <a:cs typeface="Arial" pitchFamily="34" charset="0"/>
            </a:endParaRPr>
          </a:p>
          <a:p>
            <a:pPr marL="1257300" lvl="2" indent="-342900" fontAlgn="base">
              <a:lnSpc>
                <a:spcPct val="90000"/>
              </a:lnSpc>
              <a:spcBef>
                <a:spcPct val="20000"/>
              </a:spcBef>
              <a:spcAft>
                <a:spcPct val="0"/>
              </a:spcAft>
              <a:buFont typeface="Arial" charset="0"/>
              <a:buChar char="•"/>
              <a:defRPr/>
            </a:pPr>
            <a:endParaRPr lang="en-GB" altLang="ja-JP" dirty="0">
              <a:solidFill>
                <a:srgbClr val="002569">
                  <a:lumMod val="75000"/>
                </a:srgbClr>
              </a:solidFill>
              <a:latin typeface="Arial" pitchFamily="34" charset="0"/>
              <a:ea typeface="ＭＳ Ｐゴシック" pitchFamily="50" charset="-128"/>
              <a:cs typeface="Arial" pitchFamily="34" charset="0"/>
            </a:endParaRPr>
          </a:p>
          <a:p>
            <a:pPr marL="173038" indent="-174625" eaLnBrk="0" fontAlgn="base" hangingPunct="0">
              <a:spcBef>
                <a:spcPts val="600"/>
              </a:spcBef>
              <a:spcAft>
                <a:spcPct val="0"/>
              </a:spcAft>
              <a:buFont typeface="Wingdings" pitchFamily="-106" charset="2"/>
              <a:buChar char="§"/>
              <a:defRPr/>
            </a:pPr>
            <a:endParaRPr lang="en-GB" b="1" dirty="0">
              <a:solidFill>
                <a:srgbClr val="002569">
                  <a:lumMod val="75000"/>
                </a:srgbClr>
              </a:solidFill>
              <a:latin typeface="Arial" pitchFamily="34" charset="0"/>
              <a:ea typeface="ＭＳ Ｐゴシック" pitchFamily="-106" charset="-128"/>
              <a:cs typeface="Arial" pitchFamily="34" charset="0"/>
            </a:endParaRPr>
          </a:p>
          <a:p>
            <a:pPr marL="742950" lvl="1" indent="-285750" fontAlgn="base">
              <a:lnSpc>
                <a:spcPct val="90000"/>
              </a:lnSpc>
              <a:spcBef>
                <a:spcPct val="20000"/>
              </a:spcBef>
              <a:spcAft>
                <a:spcPct val="0"/>
              </a:spcAft>
              <a:buFont typeface="Arial" charset="0"/>
              <a:buChar char="•"/>
              <a:defRPr/>
            </a:pPr>
            <a:endParaRPr lang="en-US" altLang="ja-JP" sz="2200" b="1" kern="0" dirty="0">
              <a:solidFill>
                <a:srgbClr val="002569">
                  <a:lumMod val="75000"/>
                </a:srgb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6604942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a:t>
            </a:r>
            <a:endParaRPr lang="en-US" dirty="0"/>
          </a:p>
        </p:txBody>
      </p:sp>
      <p:sp>
        <p:nvSpPr>
          <p:cNvPr id="3" name="Content Placeholder 2"/>
          <p:cNvSpPr>
            <a:spLocks noGrp="1"/>
          </p:cNvSpPr>
          <p:nvPr>
            <p:ph idx="1"/>
          </p:nvPr>
        </p:nvSpPr>
        <p:spPr/>
        <p:txBody>
          <a:bodyPr/>
          <a:lstStyle/>
          <a:p>
            <a:endParaRPr lang="en-US" smtClean="0"/>
          </a:p>
          <a:p>
            <a:endParaRPr lang="en-US" dirty="0"/>
          </a:p>
        </p:txBody>
      </p:sp>
      <p:sp>
        <p:nvSpPr>
          <p:cNvPr id="8" name="Content Placeholder 2"/>
          <p:cNvSpPr txBox="1">
            <a:spLocks/>
          </p:cNvSpPr>
          <p:nvPr/>
        </p:nvSpPr>
        <p:spPr bwMode="auto">
          <a:xfrm>
            <a:off x="350582" y="1431198"/>
            <a:ext cx="8555806" cy="47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cs typeface="ＭＳ Ｐゴシック" charset="0"/>
              </a:defRPr>
            </a:lvl1pPr>
            <a:lvl2pPr marL="1227138"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2pPr>
            <a:lvl3pPr marL="1825625"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3pPr>
            <a:lvl4pPr marL="2424113"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4pPr>
            <a:lvl5pPr marL="3022600"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5pPr>
            <a:lvl6pPr marL="3479800"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6pPr>
            <a:lvl7pPr marL="3937000"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7pPr>
            <a:lvl8pPr marL="4394200"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8pPr>
            <a:lvl9pPr marL="4851400" indent="-419100" algn="l" rtl="0" eaLnBrk="1" fontAlgn="base" hangingPunct="1">
              <a:spcBef>
                <a:spcPct val="20000"/>
              </a:spcBef>
              <a:spcAft>
                <a:spcPct val="20000"/>
              </a:spcAft>
              <a:buClr>
                <a:schemeClr val="accent1"/>
              </a:buClr>
              <a:buFont typeface="Verdana" charset="0"/>
              <a:buChar char="–"/>
              <a:defRPr>
                <a:solidFill>
                  <a:schemeClr val="bg2"/>
                </a:solidFill>
                <a:latin typeface="+mn-lt"/>
                <a:ea typeface="+mn-ea"/>
              </a:defRPr>
            </a:lvl9pPr>
          </a:lstStyle>
          <a:p>
            <a:pPr>
              <a:lnSpc>
                <a:spcPct val="90000"/>
              </a:lnSpc>
            </a:pPr>
            <a:endParaRPr lang="en-US" sz="2000" dirty="0" smtClean="0"/>
          </a:p>
          <a:p>
            <a:pPr marL="0" indent="0">
              <a:lnSpc>
                <a:spcPct val="90000"/>
              </a:lnSpc>
              <a:buFont typeface="Verdana" charset="0"/>
              <a:buNone/>
            </a:pPr>
            <a:r>
              <a:rPr lang="en-US" sz="2000" dirty="0" smtClean="0"/>
              <a:t>The Copernicus </a:t>
            </a:r>
            <a:r>
              <a:rPr lang="en-US" sz="2000" dirty="0" err="1" smtClean="0"/>
              <a:t>Programme</a:t>
            </a:r>
            <a:r>
              <a:rPr lang="en-US" sz="2000" dirty="0" smtClean="0"/>
              <a:t> is developing </a:t>
            </a:r>
            <a:r>
              <a:rPr lang="en-US" sz="2000" b="1" dirty="0" smtClean="0"/>
              <a:t>four Sentinel-3 </a:t>
            </a:r>
            <a:r>
              <a:rPr lang="en-US" sz="2000" dirty="0" smtClean="0"/>
              <a:t>satellites that all carry an </a:t>
            </a:r>
            <a:r>
              <a:rPr lang="en-US" sz="2000" b="1" dirty="0" smtClean="0"/>
              <a:t>Sea and Land Surface Temperature Radiometer (SLSTR) instrument</a:t>
            </a:r>
            <a:endParaRPr lang="en-US" b="1" dirty="0" smtClean="0"/>
          </a:p>
          <a:p>
            <a:pPr marL="0" indent="0">
              <a:lnSpc>
                <a:spcPct val="90000"/>
              </a:lnSpc>
              <a:buFont typeface="Verdana" charset="0"/>
              <a:buNone/>
            </a:pPr>
            <a:r>
              <a:rPr lang="en-US" sz="2000" dirty="0" smtClean="0"/>
              <a:t>For the Sentinel-3/SLSTR instruments, we will need to:</a:t>
            </a:r>
          </a:p>
          <a:p>
            <a:pPr lvl="1">
              <a:lnSpc>
                <a:spcPct val="90000"/>
              </a:lnSpc>
            </a:pPr>
            <a:r>
              <a:rPr lang="en-US" i="1" dirty="0" smtClean="0"/>
              <a:t>Verify the radiance </a:t>
            </a:r>
            <a:r>
              <a:rPr lang="en-US" i="1" dirty="0" err="1" smtClean="0"/>
              <a:t>responsivity</a:t>
            </a:r>
            <a:r>
              <a:rPr lang="en-US" i="1" dirty="0" smtClean="0"/>
              <a:t>, the radiometric uncertainty and the long-term stability of each instrument</a:t>
            </a:r>
          </a:p>
          <a:p>
            <a:pPr lvl="1">
              <a:lnSpc>
                <a:spcPct val="90000"/>
              </a:lnSpc>
            </a:pPr>
            <a:r>
              <a:rPr lang="en-US" i="1" dirty="0" smtClean="0"/>
              <a:t>Maintain the traceability of the instruments throughout the lifetime of the missions following GEO/CEOS QA4EO principles</a:t>
            </a:r>
          </a:p>
          <a:p>
            <a:pPr lvl="1">
              <a:lnSpc>
                <a:spcPct val="90000"/>
              </a:lnSpc>
            </a:pPr>
            <a:r>
              <a:rPr lang="en-US" i="1" dirty="0" smtClean="0"/>
              <a:t>Quantify discrepancies between instruments within multi-mission time-series (i.e. maintain interoperability)</a:t>
            </a:r>
          </a:p>
          <a:p>
            <a:pPr lvl="1">
              <a:lnSpc>
                <a:spcPct val="90000"/>
              </a:lnSpc>
            </a:pPr>
            <a:r>
              <a:rPr lang="en-US" i="1" dirty="0" smtClean="0"/>
              <a:t>Verify the atmospheric models and algorithms used to transform the satellite measured radiances into water leaving radiances</a:t>
            </a:r>
          </a:p>
        </p:txBody>
      </p:sp>
    </p:spTree>
    <p:extLst>
      <p:ext uri="{BB962C8B-B14F-4D97-AF65-F5344CB8AC3E}">
        <p14:creationId xmlns:p14="http://schemas.microsoft.com/office/powerpoint/2010/main" val="550040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ackground (ii)</a:t>
            </a:r>
            <a:endParaRPr lang="en-US" dirty="0"/>
          </a:p>
        </p:txBody>
      </p:sp>
      <p:sp>
        <p:nvSpPr>
          <p:cNvPr id="3" name="Content Placeholder 2"/>
          <p:cNvSpPr>
            <a:spLocks noGrp="1"/>
          </p:cNvSpPr>
          <p:nvPr>
            <p:ph idx="1"/>
          </p:nvPr>
        </p:nvSpPr>
        <p:spPr>
          <a:xfrm>
            <a:off x="172357" y="1404610"/>
            <a:ext cx="8880929" cy="4318000"/>
          </a:xfrm>
        </p:spPr>
        <p:txBody>
          <a:bodyPr/>
          <a:lstStyle/>
          <a:p>
            <a:pPr marL="0" indent="0">
              <a:lnSpc>
                <a:spcPct val="90000"/>
              </a:lnSpc>
              <a:buNone/>
            </a:pPr>
            <a:r>
              <a:rPr lang="en-US" dirty="0"/>
              <a:t>To properly address the </a:t>
            </a:r>
            <a:r>
              <a:rPr lang="en-US" dirty="0" smtClean="0"/>
              <a:t>tasks on the previous slide, </a:t>
            </a:r>
            <a:r>
              <a:rPr lang="en-US" dirty="0"/>
              <a:t>we will:</a:t>
            </a:r>
          </a:p>
          <a:p>
            <a:pPr marL="809625" lvl="1">
              <a:lnSpc>
                <a:spcPct val="90000"/>
              </a:lnSpc>
            </a:pPr>
            <a:r>
              <a:rPr lang="en-US" sz="1600" i="1" dirty="0"/>
              <a:t>Verify the performances of the Level-1 products globally and temporally using CEOS endorsed calibration and inter-comparison </a:t>
            </a:r>
            <a:r>
              <a:rPr lang="en-US" sz="1600" i="1" dirty="0" smtClean="0"/>
              <a:t>techniques and follow the principles outlined in the GEO/CEOS QA4EO</a:t>
            </a:r>
            <a:endParaRPr lang="en-US" sz="1600" i="1" dirty="0"/>
          </a:p>
          <a:p>
            <a:pPr marL="809625" lvl="1">
              <a:lnSpc>
                <a:spcPct val="90000"/>
              </a:lnSpc>
            </a:pPr>
            <a:r>
              <a:rPr lang="en-US" sz="1600" i="1" dirty="0" smtClean="0"/>
              <a:t>Use select land, ocean and atmosphere Level</a:t>
            </a:r>
            <a:r>
              <a:rPr lang="en-US" sz="1600" i="1" dirty="0"/>
              <a:t>-2 products </a:t>
            </a:r>
            <a:r>
              <a:rPr lang="en-US" sz="1600" i="1" dirty="0" smtClean="0"/>
              <a:t>to diagnose by proxy the Level</a:t>
            </a:r>
            <a:r>
              <a:rPr lang="en-US" sz="1600" i="1" dirty="0"/>
              <a:t>-1 </a:t>
            </a:r>
            <a:r>
              <a:rPr lang="en-US" sz="1600" i="1" dirty="0" smtClean="0"/>
              <a:t>performance (but no tuning!)</a:t>
            </a:r>
          </a:p>
          <a:p>
            <a:pPr lvl="1">
              <a:lnSpc>
                <a:spcPct val="90000"/>
              </a:lnSpc>
            </a:pPr>
            <a:endParaRPr lang="en-US" dirty="0" smtClean="0"/>
          </a:p>
          <a:p>
            <a:pPr marL="0" indent="0">
              <a:lnSpc>
                <a:spcPct val="90000"/>
              </a:lnSpc>
              <a:buNone/>
            </a:pPr>
            <a:r>
              <a:rPr lang="en-US" dirty="0" smtClean="0"/>
              <a:t>Within the frame of the EU-ESA “Copernicus delegation agreement”, ESA is responsible for </a:t>
            </a:r>
            <a:r>
              <a:rPr lang="en-US" dirty="0"/>
              <a:t>t</a:t>
            </a:r>
            <a:r>
              <a:rPr lang="en-US" dirty="0" smtClean="0"/>
              <a:t>he following tasks:</a:t>
            </a:r>
          </a:p>
          <a:p>
            <a:pPr marL="809625" lvl="1">
              <a:lnSpc>
                <a:spcPct val="90000"/>
              </a:lnSpc>
            </a:pPr>
            <a:r>
              <a:rPr lang="en-US" sz="1600" i="1" dirty="0" smtClean="0"/>
              <a:t>The maintenance and evolution of the Sentinel-3 optical instruments Level-1 products (section 6.1.2)</a:t>
            </a:r>
          </a:p>
          <a:p>
            <a:pPr marL="809625" lvl="1">
              <a:lnSpc>
                <a:spcPct val="90000"/>
              </a:lnSpc>
            </a:pPr>
            <a:r>
              <a:rPr lang="en-US" sz="1600" i="1" dirty="0" smtClean="0"/>
              <a:t>The </a:t>
            </a:r>
            <a:r>
              <a:rPr lang="en-US" sz="1600" i="1" dirty="0"/>
              <a:t>C</a:t>
            </a:r>
            <a:r>
              <a:rPr lang="en-US" sz="1600" i="1" dirty="0" smtClean="0"/>
              <a:t>al/</a:t>
            </a:r>
            <a:r>
              <a:rPr lang="en-US" sz="1600" i="1" dirty="0"/>
              <a:t>V</a:t>
            </a:r>
            <a:r>
              <a:rPr lang="en-US" sz="1600" i="1" dirty="0" smtClean="0"/>
              <a:t>al infrastructure necessary to meet the Sentinel mission requirements (section 3.2.2.3)</a:t>
            </a:r>
            <a:endParaRPr lang="en-US" sz="1600" dirty="0"/>
          </a:p>
          <a:p>
            <a:pPr marL="0" indent="0">
              <a:lnSpc>
                <a:spcPct val="90000"/>
              </a:lnSpc>
              <a:buNone/>
            </a:pPr>
            <a:r>
              <a:rPr lang="en-US" i="1" dirty="0" smtClean="0">
                <a:solidFill>
                  <a:srgbClr val="800000"/>
                </a:solidFill>
              </a:rPr>
              <a:t>In the case of Sea Surface Temperature, FRM required for validation are provided by (a) ship mounted infrared radiometers and (b) ocean moorings.  In an operational context, drifting buoy and Argo floats complement the FRM for validation.  </a:t>
            </a:r>
          </a:p>
          <a:p>
            <a:pPr marL="0" indent="0">
              <a:lnSpc>
                <a:spcPct val="90000"/>
              </a:lnSpc>
              <a:buNone/>
            </a:pPr>
            <a:r>
              <a:rPr lang="en-US" i="1" dirty="0" smtClean="0">
                <a:solidFill>
                  <a:srgbClr val="800000"/>
                </a:solidFill>
              </a:rPr>
              <a:t>For Land Surface Temperature, FRM are provided by infrared radiometers</a:t>
            </a:r>
          </a:p>
        </p:txBody>
      </p:sp>
    </p:spTree>
    <p:extLst>
      <p:ext uri="{BB962C8B-B14F-4D97-AF65-F5344CB8AC3E}">
        <p14:creationId xmlns:p14="http://schemas.microsoft.com/office/powerpoint/2010/main" val="3202205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(iii) – the Sentinel-3 Validation Team (S3VT)</a:t>
            </a:r>
            <a:endParaRPr lang="en-US" dirty="0"/>
          </a:p>
        </p:txBody>
      </p:sp>
      <p:sp>
        <p:nvSpPr>
          <p:cNvPr id="3" name="Content Placeholder 2"/>
          <p:cNvSpPr>
            <a:spLocks noGrp="1"/>
          </p:cNvSpPr>
          <p:nvPr>
            <p:ph idx="1"/>
          </p:nvPr>
        </p:nvSpPr>
        <p:spPr>
          <a:xfrm>
            <a:off x="377072" y="1384676"/>
            <a:ext cx="8414663" cy="5302184"/>
          </a:xfrm>
        </p:spPr>
        <p:txBody>
          <a:bodyPr/>
          <a:lstStyle/>
          <a:p>
            <a:pPr marL="0" indent="0">
              <a:buNone/>
            </a:pPr>
            <a:r>
              <a:rPr lang="en-US" sz="1400" dirty="0" smtClean="0"/>
              <a:t>To support independent Sentinel</a:t>
            </a:r>
            <a:r>
              <a:rPr lang="en-US" sz="1400" dirty="0"/>
              <a:t>-3 </a:t>
            </a:r>
            <a:r>
              <a:rPr lang="en-US" sz="1400" dirty="0" smtClean="0"/>
              <a:t>validation efforts (Level-1, land, ocean, atmosphere), ESA and EUMETSAT jointly formed the </a:t>
            </a:r>
            <a:r>
              <a:rPr lang="en-US" sz="1400" b="1" dirty="0" smtClean="0"/>
              <a:t>Sentinel-3 Validation </a:t>
            </a:r>
            <a:r>
              <a:rPr lang="en-US" sz="1400" b="1" dirty="0"/>
              <a:t>Team (S3VT</a:t>
            </a:r>
            <a:r>
              <a:rPr lang="en-US" sz="1400" b="1" dirty="0" smtClean="0"/>
              <a:t>) in 2012</a:t>
            </a:r>
            <a:r>
              <a:rPr lang="en-US" sz="1400" dirty="0" smtClean="0"/>
              <a:t> - </a:t>
            </a:r>
            <a:r>
              <a:rPr lang="en-US" sz="1400" i="1" dirty="0" smtClean="0">
                <a:solidFill>
                  <a:srgbClr val="800000"/>
                </a:solidFill>
              </a:rPr>
              <a:t>Including </a:t>
            </a:r>
            <a:r>
              <a:rPr lang="en-US" sz="1400" i="1" dirty="0">
                <a:solidFill>
                  <a:srgbClr val="800000"/>
                </a:solidFill>
              </a:rPr>
              <a:t>a dedicated </a:t>
            </a:r>
            <a:r>
              <a:rPr lang="en-US" sz="1400" i="1" dirty="0" smtClean="0">
                <a:solidFill>
                  <a:srgbClr val="800000"/>
                </a:solidFill>
              </a:rPr>
              <a:t>SST </a:t>
            </a:r>
            <a:r>
              <a:rPr lang="en-US" sz="1400" i="1" dirty="0">
                <a:solidFill>
                  <a:srgbClr val="800000"/>
                </a:solidFill>
              </a:rPr>
              <a:t>sub-group representing </a:t>
            </a:r>
            <a:r>
              <a:rPr lang="en-US" sz="1400" i="1" dirty="0" smtClean="0">
                <a:solidFill>
                  <a:srgbClr val="800000"/>
                </a:solidFill>
              </a:rPr>
              <a:t>14 </a:t>
            </a:r>
            <a:r>
              <a:rPr lang="en-US" sz="1400" i="1" dirty="0">
                <a:solidFill>
                  <a:srgbClr val="800000"/>
                </a:solidFill>
              </a:rPr>
              <a:t>specific </a:t>
            </a:r>
            <a:r>
              <a:rPr lang="en-US" sz="1400" i="1" dirty="0" smtClean="0">
                <a:solidFill>
                  <a:srgbClr val="800000"/>
                </a:solidFill>
              </a:rPr>
              <a:t>projects</a:t>
            </a:r>
          </a:p>
          <a:p>
            <a:pPr marL="0" indent="0">
              <a:buNone/>
            </a:pPr>
            <a:endParaRPr lang="en-US" sz="1400" dirty="0"/>
          </a:p>
          <a:p>
            <a:pPr marL="0" indent="0">
              <a:buNone/>
            </a:pPr>
            <a:r>
              <a:rPr lang="en-US" sz="1400" b="1" dirty="0" smtClean="0"/>
              <a:t>S3VT </a:t>
            </a:r>
            <a:r>
              <a:rPr lang="en-US" sz="1400" b="1" dirty="0" err="1" smtClean="0"/>
              <a:t>ToR</a:t>
            </a:r>
            <a:r>
              <a:rPr lang="en-US" sz="1400" b="1" dirty="0" smtClean="0"/>
              <a:t> relevant to </a:t>
            </a:r>
            <a:r>
              <a:rPr lang="en-US" sz="1400" b="1" dirty="0" err="1" smtClean="0"/>
              <a:t>Fiducial</a:t>
            </a:r>
            <a:r>
              <a:rPr lang="en-US" sz="1400" b="1" dirty="0" smtClean="0"/>
              <a:t> Reference Measurements (FRMs):</a:t>
            </a:r>
          </a:p>
          <a:p>
            <a:pPr marL="342900" lvl="1" indent="-342900">
              <a:buFont typeface="+mj-lt"/>
              <a:buAutoNum type="arabicPeriod"/>
            </a:pPr>
            <a:r>
              <a:rPr lang="en-GB" sz="1400" b="1" i="1" dirty="0"/>
              <a:t>Provision of expertise and activities </a:t>
            </a:r>
            <a:r>
              <a:rPr lang="en-GB" sz="1400" i="1" dirty="0"/>
              <a:t>to scientifically validate </a:t>
            </a:r>
            <a:r>
              <a:rPr lang="en-GB" sz="1400" i="1" dirty="0" smtClean="0"/>
              <a:t>SLSTR </a:t>
            </a:r>
            <a:r>
              <a:rPr lang="en-GB" sz="1400" i="1" dirty="0"/>
              <a:t>products utilising both offline and NRT data streams and analyses</a:t>
            </a:r>
          </a:p>
          <a:p>
            <a:pPr marL="342900" lvl="1" indent="-342900">
              <a:buFont typeface="+mj-lt"/>
              <a:buAutoNum type="arabicPeriod"/>
            </a:pPr>
            <a:r>
              <a:rPr lang="en-GB" sz="1400" b="1" i="1" dirty="0"/>
              <a:t>Provision of fiducial reference measurements </a:t>
            </a:r>
            <a:r>
              <a:rPr lang="en-GB" sz="1400" i="1" dirty="0"/>
              <a:t>that can be regarded and employed as a standard reference and characterized by detailed instrument uncertainty budgets with SI traceability as well as detailed quantification of measurement uncertainties, including environmental observation conditions</a:t>
            </a:r>
          </a:p>
          <a:p>
            <a:pPr marL="342900" lvl="1" indent="-342900">
              <a:buFont typeface="+mj-lt"/>
              <a:buAutoNum type="arabicPeriod"/>
            </a:pPr>
            <a:r>
              <a:rPr lang="en-GB" sz="1400" b="1" i="1" dirty="0"/>
              <a:t>Maintenance, update and implementation of optical measurement protocols</a:t>
            </a:r>
            <a:r>
              <a:rPr lang="en-GB" sz="1400" i="1" dirty="0"/>
              <a:t>, methodologies and guidelines for field instrument calibration and characterization, for  in situ measurements, measurement processing, and validation procedures. Cooperation on protocols with organizations such as </a:t>
            </a:r>
            <a:r>
              <a:rPr lang="en-GB" sz="1400" i="1" dirty="0" smtClean="0"/>
              <a:t>GHRSST </a:t>
            </a:r>
            <a:r>
              <a:rPr lang="en-GB" sz="1400" i="1" dirty="0"/>
              <a:t>and </a:t>
            </a:r>
            <a:r>
              <a:rPr lang="en-GB" sz="1400" i="1" dirty="0" smtClean="0"/>
              <a:t>CEOS</a:t>
            </a:r>
            <a:r>
              <a:rPr lang="en-GB" sz="1400" i="1" dirty="0"/>
              <a:t> </a:t>
            </a:r>
            <a:r>
              <a:rPr lang="en-GB" sz="1400" i="1" dirty="0" smtClean="0"/>
              <a:t>SST-VC/WGCV</a:t>
            </a:r>
            <a:endParaRPr lang="en-GB" sz="1400" i="1" dirty="0"/>
          </a:p>
          <a:p>
            <a:pPr marL="342900" lvl="1" indent="-342900">
              <a:buFont typeface="+mj-lt"/>
              <a:buAutoNum type="arabicPeriod"/>
            </a:pPr>
            <a:r>
              <a:rPr lang="en-GB" sz="1400" b="1" i="1" dirty="0"/>
              <a:t>Characterization and calibration of field instruments</a:t>
            </a:r>
            <a:r>
              <a:rPr lang="en-GB" sz="1400" i="1" dirty="0"/>
              <a:t>, participation in inter-calibration round robins, aiming at establishing SI traceability of instrument calibration</a:t>
            </a:r>
          </a:p>
          <a:p>
            <a:pPr marL="342900" lvl="1" indent="-342900">
              <a:buFont typeface="+mj-lt"/>
              <a:buAutoNum type="arabicPeriod"/>
            </a:pPr>
            <a:r>
              <a:rPr lang="en-GB" sz="1400" b="1" i="1" dirty="0"/>
              <a:t>Sharing of information and results </a:t>
            </a:r>
            <a:r>
              <a:rPr lang="en-GB" sz="1400" i="1" dirty="0"/>
              <a:t>through S3VT web portal, wiki, blogs, e-mails</a:t>
            </a:r>
          </a:p>
          <a:p>
            <a:pPr marL="342900" lvl="1" indent="-342900">
              <a:buFont typeface="+mj-lt"/>
              <a:buAutoNum type="arabicPeriod"/>
            </a:pPr>
            <a:r>
              <a:rPr lang="en-GB" sz="1400" b="1" i="1" dirty="0"/>
              <a:t>Coordination of activities</a:t>
            </a:r>
            <a:endParaRPr lang="en-US" sz="1400" i="1" dirty="0"/>
          </a:p>
        </p:txBody>
      </p:sp>
    </p:spTree>
    <p:extLst>
      <p:ext uri="{BB962C8B-B14F-4D97-AF65-F5344CB8AC3E}">
        <p14:creationId xmlns:p14="http://schemas.microsoft.com/office/powerpoint/2010/main" val="2832096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787" y="1025525"/>
            <a:ext cx="8871856" cy="4318000"/>
          </a:xfrm>
        </p:spPr>
        <p:txBody>
          <a:bodyPr/>
          <a:lstStyle/>
          <a:p>
            <a:pPr marL="0" indent="0">
              <a:buNone/>
            </a:pPr>
            <a:endParaRPr lang="en-US" sz="1400" dirty="0"/>
          </a:p>
          <a:p>
            <a:r>
              <a:rPr lang="en-GB" sz="1600" b="1" i="1" dirty="0"/>
              <a:t>Establish and maintain SI. traceability of Fiducial Reference Measurements (FRM) for satellite derived surface temperature product validation</a:t>
            </a:r>
            <a:r>
              <a:rPr lang="en-GB" sz="1400" b="1" i="1" dirty="0" smtClean="0"/>
              <a:t>.</a:t>
            </a:r>
          </a:p>
          <a:p>
            <a:endParaRPr lang="en-GB" sz="1400" b="1" i="1" dirty="0" smtClean="0"/>
          </a:p>
          <a:p>
            <a:r>
              <a:rPr lang="en-GB" sz="1600" b="1" dirty="0"/>
              <a:t>OBJ-1:</a:t>
            </a:r>
            <a:r>
              <a:rPr lang="en-GB" sz="1600" dirty="0"/>
              <a:t> Design and implement a laboratory-based comparison of the calibration processes for FRM TIR radiometers (SST, LST, IST and others) </a:t>
            </a:r>
            <a:endParaRPr lang="en-US" sz="1600" dirty="0"/>
          </a:p>
          <a:p>
            <a:r>
              <a:rPr lang="en-GB" sz="1600" b="1" dirty="0"/>
              <a:t>OBJ-2:</a:t>
            </a:r>
            <a:r>
              <a:rPr lang="en-GB" sz="1600" dirty="0"/>
              <a:t> Design and implement a laboratory-based comparison to verify TIR blackbody sources used to maintain calibration of FRM TIR radiometers.</a:t>
            </a:r>
            <a:endParaRPr lang="en-US" sz="1600" dirty="0"/>
          </a:p>
          <a:p>
            <a:r>
              <a:rPr lang="en-GB" sz="1600" b="1" dirty="0"/>
              <a:t>OBJ-3: </a:t>
            </a:r>
            <a:r>
              <a:rPr lang="en-GB" sz="1600" dirty="0"/>
              <a:t>Design and implement field inter-comparisons using pairs of FRM TIR radiometers to build a database of knowledge over a several years.</a:t>
            </a:r>
            <a:endParaRPr lang="en-US" sz="1600" dirty="0"/>
          </a:p>
          <a:p>
            <a:r>
              <a:rPr lang="en-GB" sz="1600" b="1" dirty="0"/>
              <a:t>OBJ-4</a:t>
            </a:r>
            <a:r>
              <a:rPr lang="en-GB" sz="1600" dirty="0"/>
              <a:t>: Conduct field-campaigns for TIR FRM in collaboration with CEOS and the international community.</a:t>
            </a:r>
            <a:endParaRPr lang="en-US" sz="1600" dirty="0"/>
          </a:p>
          <a:p>
            <a:r>
              <a:rPr lang="en-GB" sz="1600" b="1" dirty="0"/>
              <a:t>OBJ-5:</a:t>
            </a:r>
            <a:r>
              <a:rPr lang="en-GB" sz="1600" dirty="0"/>
              <a:t> Conduct a full data analysis, derivation and specification of uncertainties, following agreed NMI protocols on all data collected as part of FRM4-CEOS.</a:t>
            </a:r>
            <a:endParaRPr lang="en-US" sz="1600" dirty="0"/>
          </a:p>
          <a:p>
            <a:r>
              <a:rPr lang="en-GB" sz="1600" b="1" dirty="0"/>
              <a:t>OBJ-6:</a:t>
            </a:r>
            <a:r>
              <a:rPr lang="en-GB" sz="1600" dirty="0"/>
              <a:t> Publish all outcomes and results in an open and transparent manner using peer reviewed and other grey literature.</a:t>
            </a:r>
            <a:r>
              <a:rPr lang="en-US" sz="1600" dirty="0"/>
              <a:t> </a:t>
            </a:r>
            <a:r>
              <a:rPr lang="en-GB" sz="1600" dirty="0"/>
              <a:t>The activity is also open to other thermal infrared radiometers used as FRM over other surfaces such as lakes</a:t>
            </a:r>
            <a:r>
              <a:rPr lang="en-GB" sz="1600" dirty="0" smtClean="0"/>
              <a:t>.</a:t>
            </a:r>
          </a:p>
          <a:p>
            <a:r>
              <a:rPr lang="en-GB" sz="1600" b="1" dirty="0" smtClean="0"/>
              <a:t>OBJ-7: </a:t>
            </a:r>
            <a:r>
              <a:rPr lang="en-GB" sz="1600" dirty="0" smtClean="0"/>
              <a:t>Develop a route to traceability for not-recoverable in situ infrastructure (e.g. drifting buoys, </a:t>
            </a:r>
            <a:r>
              <a:rPr lang="en-GB" sz="1600" dirty="0"/>
              <a:t>A</a:t>
            </a:r>
            <a:r>
              <a:rPr lang="en-GB" sz="1600" dirty="0" smtClean="0"/>
              <a:t>rgo floats)</a:t>
            </a:r>
            <a:endParaRPr lang="en-US" sz="1600" dirty="0"/>
          </a:p>
          <a:p>
            <a:endParaRPr lang="en-US" sz="1400" dirty="0"/>
          </a:p>
          <a:p>
            <a:endParaRPr lang="en-US" sz="1400" dirty="0"/>
          </a:p>
        </p:txBody>
      </p:sp>
      <p:sp>
        <p:nvSpPr>
          <p:cNvPr id="5" name="Title 4"/>
          <p:cNvSpPr>
            <a:spLocks noGrp="1"/>
          </p:cNvSpPr>
          <p:nvPr>
            <p:ph type="title"/>
          </p:nvPr>
        </p:nvSpPr>
        <p:spPr>
          <a:xfrm>
            <a:off x="344191" y="169424"/>
            <a:ext cx="6200775" cy="862012"/>
          </a:xfrm>
        </p:spPr>
        <p:txBody>
          <a:bodyPr/>
          <a:lstStyle/>
          <a:p>
            <a:r>
              <a:rPr lang="en-US" dirty="0" smtClean="0"/>
              <a:t>24 Months/</a:t>
            </a:r>
            <a:r>
              <a:rPr lang="en-US" dirty="0"/>
              <a:t>500K€ </a:t>
            </a:r>
          </a:p>
        </p:txBody>
      </p:sp>
      <p:pic>
        <p:nvPicPr>
          <p:cNvPr id="6" name="Picture 5"/>
          <p:cNvPicPr>
            <a:picLocks noChangeAspect="1"/>
          </p:cNvPicPr>
          <p:nvPr/>
        </p:nvPicPr>
        <p:blipFill>
          <a:blip r:embed="rId2"/>
          <a:stretch>
            <a:fillRect/>
          </a:stretch>
        </p:blipFill>
        <p:spPr>
          <a:xfrm>
            <a:off x="3687355" y="0"/>
            <a:ext cx="3543486" cy="1129517"/>
          </a:xfrm>
          <a:prstGeom prst="rect">
            <a:avLst/>
          </a:prstGeom>
        </p:spPr>
      </p:pic>
    </p:spTree>
    <p:extLst>
      <p:ext uri="{BB962C8B-B14F-4D97-AF65-F5344CB8AC3E}">
        <p14:creationId xmlns:p14="http://schemas.microsoft.com/office/powerpoint/2010/main" val="32861546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86" y="163740"/>
            <a:ext cx="6200775" cy="862012"/>
          </a:xfrm>
        </p:spPr>
        <p:txBody>
          <a:bodyPr/>
          <a:lstStyle/>
          <a:p>
            <a:r>
              <a:rPr lang="en-US" sz="2800" dirty="0" smtClean="0"/>
              <a:t>Implementing Consortium</a:t>
            </a:r>
            <a:endParaRPr lang="en-US" sz="2800" dirty="0"/>
          </a:p>
        </p:txBody>
      </p:sp>
      <p:pic>
        <p:nvPicPr>
          <p:cNvPr id="5" name="Picture 4"/>
          <p:cNvPicPr>
            <a:picLocks noChangeAspect="1"/>
          </p:cNvPicPr>
          <p:nvPr/>
        </p:nvPicPr>
        <p:blipFill>
          <a:blip r:embed="rId2"/>
          <a:stretch>
            <a:fillRect/>
          </a:stretch>
        </p:blipFill>
        <p:spPr>
          <a:xfrm>
            <a:off x="3135262" y="3079622"/>
            <a:ext cx="2247900" cy="863600"/>
          </a:xfrm>
          <a:prstGeom prst="rect">
            <a:avLst/>
          </a:prstGeom>
        </p:spPr>
      </p:pic>
      <p:pic>
        <p:nvPicPr>
          <p:cNvPr id="6" name="Picture 5"/>
          <p:cNvPicPr>
            <a:picLocks noChangeAspect="1"/>
          </p:cNvPicPr>
          <p:nvPr/>
        </p:nvPicPr>
        <p:blipFill rotWithShape="1">
          <a:blip r:embed="rId3"/>
          <a:srcRect t="6779"/>
          <a:stretch/>
        </p:blipFill>
        <p:spPr>
          <a:xfrm>
            <a:off x="586127" y="4196289"/>
            <a:ext cx="1876941" cy="898072"/>
          </a:xfrm>
          <a:prstGeom prst="rect">
            <a:avLst/>
          </a:prstGeom>
        </p:spPr>
      </p:pic>
      <p:pic>
        <p:nvPicPr>
          <p:cNvPr id="7" name="Picture 6"/>
          <p:cNvPicPr>
            <a:picLocks noChangeAspect="1"/>
          </p:cNvPicPr>
          <p:nvPr/>
        </p:nvPicPr>
        <p:blipFill>
          <a:blip r:embed="rId4"/>
          <a:stretch>
            <a:fillRect/>
          </a:stretch>
        </p:blipFill>
        <p:spPr>
          <a:xfrm>
            <a:off x="3363860" y="4257975"/>
            <a:ext cx="2247158" cy="836386"/>
          </a:xfrm>
          <a:prstGeom prst="rect">
            <a:avLst/>
          </a:prstGeom>
        </p:spPr>
      </p:pic>
      <p:pic>
        <p:nvPicPr>
          <p:cNvPr id="8" name="Picture 7"/>
          <p:cNvPicPr>
            <a:picLocks noChangeAspect="1"/>
          </p:cNvPicPr>
          <p:nvPr/>
        </p:nvPicPr>
        <p:blipFill>
          <a:blip r:embed="rId5"/>
          <a:stretch>
            <a:fillRect/>
          </a:stretch>
        </p:blipFill>
        <p:spPr>
          <a:xfrm>
            <a:off x="6246759" y="4257975"/>
            <a:ext cx="1870463" cy="836386"/>
          </a:xfrm>
          <a:prstGeom prst="rect">
            <a:avLst/>
          </a:prstGeom>
        </p:spPr>
      </p:pic>
      <p:pic>
        <p:nvPicPr>
          <p:cNvPr id="9" name="Picture 8"/>
          <p:cNvPicPr>
            <a:picLocks noChangeAspect="1"/>
          </p:cNvPicPr>
          <p:nvPr/>
        </p:nvPicPr>
        <p:blipFill>
          <a:blip r:embed="rId6"/>
          <a:stretch>
            <a:fillRect/>
          </a:stretch>
        </p:blipFill>
        <p:spPr>
          <a:xfrm>
            <a:off x="6321145" y="5473547"/>
            <a:ext cx="1600201" cy="835270"/>
          </a:xfrm>
          <a:prstGeom prst="rect">
            <a:avLst/>
          </a:prstGeom>
        </p:spPr>
      </p:pic>
      <p:pic>
        <p:nvPicPr>
          <p:cNvPr id="10" name="Picture 9"/>
          <p:cNvPicPr>
            <a:picLocks noChangeAspect="1"/>
          </p:cNvPicPr>
          <p:nvPr/>
        </p:nvPicPr>
        <p:blipFill>
          <a:blip r:embed="rId7"/>
          <a:stretch>
            <a:fillRect/>
          </a:stretch>
        </p:blipFill>
        <p:spPr>
          <a:xfrm>
            <a:off x="3255003" y="5473547"/>
            <a:ext cx="2570843" cy="804660"/>
          </a:xfrm>
          <a:prstGeom prst="rect">
            <a:avLst/>
          </a:prstGeom>
        </p:spPr>
      </p:pic>
      <p:pic>
        <p:nvPicPr>
          <p:cNvPr id="11" name="Picture 10"/>
          <p:cNvPicPr>
            <a:picLocks noChangeAspect="1"/>
          </p:cNvPicPr>
          <p:nvPr/>
        </p:nvPicPr>
        <p:blipFill>
          <a:blip r:embed="rId8"/>
          <a:stretch>
            <a:fillRect/>
          </a:stretch>
        </p:blipFill>
        <p:spPr>
          <a:xfrm>
            <a:off x="664416" y="5473547"/>
            <a:ext cx="1798652" cy="804660"/>
          </a:xfrm>
          <a:prstGeom prst="rect">
            <a:avLst/>
          </a:prstGeom>
        </p:spPr>
      </p:pic>
      <p:sp>
        <p:nvSpPr>
          <p:cNvPr id="12" name="Rounded Rectangle 11"/>
          <p:cNvSpPr/>
          <p:nvPr/>
        </p:nvSpPr>
        <p:spPr bwMode="auto">
          <a:xfrm>
            <a:off x="382989" y="4019421"/>
            <a:ext cx="8227786" cy="2422072"/>
          </a:xfrm>
          <a:prstGeom prst="roundRect">
            <a:avLst/>
          </a:prstGeom>
          <a:noFill/>
          <a:ln w="38100"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Verdana" charset="0"/>
              <a:ea typeface="ＭＳ Ｐゴシック" charset="0"/>
            </a:endParaRPr>
          </a:p>
        </p:txBody>
      </p:sp>
      <p:pic>
        <p:nvPicPr>
          <p:cNvPr id="15" name="Picture 14"/>
          <p:cNvPicPr>
            <a:picLocks noChangeAspect="1"/>
          </p:cNvPicPr>
          <p:nvPr/>
        </p:nvPicPr>
        <p:blipFill>
          <a:blip r:embed="rId9"/>
          <a:stretch>
            <a:fillRect/>
          </a:stretch>
        </p:blipFill>
        <p:spPr>
          <a:xfrm>
            <a:off x="2018698" y="1505686"/>
            <a:ext cx="4472363" cy="1425605"/>
          </a:xfrm>
          <a:prstGeom prst="rect">
            <a:avLst/>
          </a:prstGeom>
        </p:spPr>
      </p:pic>
    </p:spTree>
    <p:extLst>
      <p:ext uri="{BB962C8B-B14F-4D97-AF65-F5344CB8AC3E}">
        <p14:creationId xmlns:p14="http://schemas.microsoft.com/office/powerpoint/2010/main" val="9919078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A Silver-Presentation">
  <a:themeElements>
    <a:clrScheme name="3_Default Design 12">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0033CC"/>
      </a:hlink>
      <a:folHlink>
        <a:srgbClr val="9A9B9C"/>
      </a:folHlink>
    </a:clrScheme>
    <a:fontScheme name="3_Default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defRPr>
        </a:defPPr>
      </a:lstStyle>
    </a:lnDef>
  </a:objectDefaults>
  <a:extraClrSchemeLst>
    <a:extraClrScheme>
      <a:clrScheme name="3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3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3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3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3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Default Design 12">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0033CC"/>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SA Silver-Presentation">
  <a:themeElements>
    <a:clrScheme name="3_Default Design 12">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0033CC"/>
      </a:hlink>
      <a:folHlink>
        <a:srgbClr val="9A9B9C"/>
      </a:folHlink>
    </a:clrScheme>
    <a:fontScheme name="3_Default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defRPr>
        </a:defPPr>
      </a:lstStyle>
    </a:lnDef>
  </a:objectDefaults>
  <a:extraClrSchemeLst>
    <a:extraClrScheme>
      <a:clrScheme name="3_Default Desig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3_Default Desig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3_Default Desig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3_Default Desig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3_Default Desig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Default Desig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Default Desig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Default Desig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3_Default Design 12">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0033CC"/>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ESA Silver-Presentation.potx</Template>
  <TotalTime>60</TotalTime>
  <Words>1285</Words>
  <Application>Microsoft Macintosh PowerPoint</Application>
  <PresentationFormat>On-screen Show (4:3)</PresentationFormat>
  <Paragraphs>117</Paragraphs>
  <Slides>12</Slides>
  <Notes>4</Notes>
  <HiddenSlides>1</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ESA Silver-Presentation</vt:lpstr>
      <vt:lpstr>1_ESA Silver-Presentation</vt:lpstr>
      <vt:lpstr>4_EUM_template_v03</vt:lpstr>
      <vt:lpstr>PowerPoint Presentation</vt:lpstr>
      <vt:lpstr>PowerPoint Presentation</vt:lpstr>
      <vt:lpstr>PowerPoint Presentation</vt:lpstr>
      <vt:lpstr>PowerPoint Presentation</vt:lpstr>
      <vt:lpstr>Background</vt:lpstr>
      <vt:lpstr>Background (ii)</vt:lpstr>
      <vt:lpstr>Background (iii) – the Sentinel-3 Validation Team (S3VT)</vt:lpstr>
      <vt:lpstr>24 Months/500K€ </vt:lpstr>
      <vt:lpstr>Implementing Consortium</vt:lpstr>
      <vt:lpstr>Tasks</vt:lpstr>
      <vt:lpstr>Schedule</vt:lpstr>
      <vt:lpstr>Participation</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Donlon</dc:creator>
  <cp:lastModifiedBy>George Dyke</cp:lastModifiedBy>
  <cp:revision>15</cp:revision>
  <dcterms:created xsi:type="dcterms:W3CDTF">2015-02-09T05:58:25Z</dcterms:created>
  <dcterms:modified xsi:type="dcterms:W3CDTF">2015-03-31T12:39:34Z</dcterms:modified>
</cp:coreProperties>
</file>