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3" r:id="rId2"/>
    <p:sldMasterId id="2147483663" r:id="rId3"/>
  </p:sldMasterIdLst>
  <p:notesMasterIdLst>
    <p:notesMasterId r:id="rId26"/>
  </p:notesMasterIdLst>
  <p:handoutMasterIdLst>
    <p:handoutMasterId r:id="rId27"/>
  </p:handoutMasterIdLst>
  <p:sldIdLst>
    <p:sldId id="256" r:id="rId4"/>
    <p:sldId id="258" r:id="rId5"/>
    <p:sldId id="259" r:id="rId6"/>
    <p:sldId id="275" r:id="rId7"/>
    <p:sldId id="261" r:id="rId8"/>
    <p:sldId id="260" r:id="rId9"/>
    <p:sldId id="281" r:id="rId10"/>
    <p:sldId id="276" r:id="rId11"/>
    <p:sldId id="288" r:id="rId12"/>
    <p:sldId id="278" r:id="rId13"/>
    <p:sldId id="280" r:id="rId14"/>
    <p:sldId id="279" r:id="rId15"/>
    <p:sldId id="266" r:id="rId16"/>
    <p:sldId id="267" r:id="rId17"/>
    <p:sldId id="268" r:id="rId18"/>
    <p:sldId id="286" r:id="rId19"/>
    <p:sldId id="287" r:id="rId20"/>
    <p:sldId id="270" r:id="rId21"/>
    <p:sldId id="282" r:id="rId22"/>
    <p:sldId id="283" r:id="rId23"/>
    <p:sldId id="284" r:id="rId24"/>
    <p:sldId id="285" r:id="rId25"/>
  </p:sldIdLst>
  <p:sldSz cx="9144000" cy="6858000" type="screen4x3"/>
  <p:notesSz cx="6858000" cy="9144000"/>
  <p:defaultTextStyle>
    <a:lvl1pPr defTabSz="457200">
      <a:defRPr>
        <a:solidFill>
          <a:srgbClr val="002569"/>
        </a:solidFill>
      </a:defRPr>
    </a:lvl1pPr>
    <a:lvl2pPr indent="457200" defTabSz="457200">
      <a:defRPr>
        <a:solidFill>
          <a:srgbClr val="002569"/>
        </a:solidFill>
      </a:defRPr>
    </a:lvl2pPr>
    <a:lvl3pPr indent="914400" defTabSz="457200">
      <a:defRPr>
        <a:solidFill>
          <a:srgbClr val="002569"/>
        </a:solidFill>
      </a:defRPr>
    </a:lvl3pPr>
    <a:lvl4pPr indent="1371600" defTabSz="457200">
      <a:defRPr>
        <a:solidFill>
          <a:srgbClr val="002569"/>
        </a:solidFill>
      </a:defRPr>
    </a:lvl4pPr>
    <a:lvl5pPr indent="1828800" defTabSz="457200">
      <a:defRPr>
        <a:solidFill>
          <a:srgbClr val="002569"/>
        </a:solidFill>
      </a:defRPr>
    </a:lvl5pPr>
    <a:lvl6pPr indent="2286000" defTabSz="457200">
      <a:defRPr>
        <a:solidFill>
          <a:srgbClr val="002569"/>
        </a:solidFill>
      </a:defRPr>
    </a:lvl6pPr>
    <a:lvl7pPr indent="2743200" defTabSz="457200">
      <a:defRPr>
        <a:solidFill>
          <a:srgbClr val="002569"/>
        </a:solidFill>
      </a:defRPr>
    </a:lvl7pPr>
    <a:lvl8pPr indent="3200400" defTabSz="457200">
      <a:defRPr>
        <a:solidFill>
          <a:srgbClr val="002569"/>
        </a:solidFill>
      </a:defRPr>
    </a:lvl8pPr>
    <a:lvl9pPr indent="3657600" defTabSz="457200">
      <a:defRPr>
        <a:solidFill>
          <a:srgbClr val="002569"/>
        </a:solidFill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DDCA"/>
          </a:solidFill>
        </a:fill>
      </a:tcStyle>
    </a:wholeTbl>
    <a:band2H>
      <a:tcTxStyle/>
      <a:tcStyle>
        <a:tcBdr/>
        <a:fill>
          <a:solidFill>
            <a:srgbClr val="FFEF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9A00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BCBCB"/>
          </a:solidFill>
        </a:fill>
      </a:tcStyle>
    </a:wholeTbl>
    <a:band2H>
      <a:tcTxStyle/>
      <a:tcStyle>
        <a:tcBdr/>
        <a:fill>
          <a:solidFill>
            <a:srgbClr val="EEE7E7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0281C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9A00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BD3"/>
          </a:solidFill>
        </a:fill>
      </a:tcStyle>
    </a:wholeTbl>
    <a:band2H>
      <a:tcTxStyle/>
      <a:tcStyle>
        <a:tcBdr/>
        <a:fill>
          <a:solidFill>
            <a:srgbClr val="E6E7EA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2569"/>
          </a:solidFill>
        </a:fill>
      </a:tcStyle>
    </a:firstRow>
  </a:tblStyle>
  <a:tblStyle styleId="{2708684C-4D16-4618-839F-0558EEFCDFE6}" styleName="">
    <a:tblBg/>
    <a:wholeTb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solidFill>
            <a:srgbClr val="002569">
              <a:alpha val="20000"/>
            </a:srgbClr>
          </a:solidFill>
        </a:fill>
      </a:tcStyle>
    </a:firstCol>
    <a:la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50800" cap="flat">
              <a:solidFill>
                <a:srgbClr val="002569"/>
              </a:solidFill>
              <a:prstDash val="solid"/>
              <a:bevel/>
            </a:ln>
          </a:top>
          <a:bottom>
            <a:ln w="127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2569"/>
        </a:fontRef>
        <a:srgbClr val="002569"/>
      </a:tcTxStyle>
      <a:tcStyle>
        <a:tcBdr>
          <a:left>
            <a:ln w="12700" cap="flat">
              <a:solidFill>
                <a:srgbClr val="002569"/>
              </a:solidFill>
              <a:prstDash val="solid"/>
              <a:bevel/>
            </a:ln>
          </a:left>
          <a:right>
            <a:ln w="12700" cap="flat">
              <a:solidFill>
                <a:srgbClr val="002569"/>
              </a:solidFill>
              <a:prstDash val="solid"/>
              <a:bevel/>
            </a:ln>
          </a:right>
          <a:top>
            <a:ln w="12700" cap="flat">
              <a:solidFill>
                <a:srgbClr val="002569"/>
              </a:solidFill>
              <a:prstDash val="solid"/>
              <a:bevel/>
            </a:ln>
          </a:top>
          <a:bottom>
            <a:ln w="25400" cap="flat">
              <a:solidFill>
                <a:srgbClr val="002569"/>
              </a:solidFill>
              <a:prstDash val="solid"/>
              <a:bevel/>
            </a:ln>
          </a:bottom>
          <a:insideH>
            <a:ln w="12700" cap="flat">
              <a:solidFill>
                <a:srgbClr val="002569"/>
              </a:solidFill>
              <a:prstDash val="solid"/>
              <a:bevel/>
            </a:ln>
          </a:insideH>
          <a:insideV>
            <a:ln w="12700" cap="flat">
              <a:solidFill>
                <a:srgbClr val="002569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39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7FA6F7-16CE-8842-8E49-F6A866AB45D2}" type="datetimeFigureOut">
              <a:rPr lang="en-US" smtClean="0"/>
              <a:t>4/1/2015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8E12DE-20EB-5A4D-8498-E0AC1D34DF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215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" name="Shape 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5302183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1pPr>
    <a:lvl2pPr indent="228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2pPr>
    <a:lvl3pPr indent="457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3pPr>
    <a:lvl4pPr indent="685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4pPr>
    <a:lvl5pPr indent="9144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5pPr>
    <a:lvl6pPr indent="11430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6pPr>
    <a:lvl7pPr indent="13716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7pPr>
    <a:lvl8pPr indent="16002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8pPr>
    <a:lvl9pPr indent="1828800" defTabSz="457200">
      <a:lnSpc>
        <a:spcPct val="125000"/>
      </a:lnSpc>
      <a:defRPr sz="2400">
        <a:latin typeface="+mn-lt"/>
        <a:ea typeface="+mn-ea"/>
        <a:cs typeface="+mn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2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37547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CD3206-1410-48AB-945C-2BCFE6E2AB9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149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70005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>
              <a:latin typeface="Times New Roman" pitchFamily="18" charset="0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CD3206-1410-48AB-945C-2BCFE6E2AB91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6149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2157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ja-JP" altLang="en-US" smtClean="0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18600"/>
            <a:ext cx="3170238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D888B8D-C900-4FA0-BEDA-96BDFA4B668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332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3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92032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15010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95930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56805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68101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7604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26328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>
              <a:latin typeface="Times New Roman" pitchFamily="-106" charset="0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fld id="{47D10890-62FC-4A72-AC60-97757228D65B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5125" name="Header Placeholder 4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 smtClean="0">
              <a:solidFill>
                <a:srgbClr val="000000"/>
              </a:solidFill>
              <a:latin typeface="Times New Roman" pitchFamily="-106" charset="0"/>
              <a:ea typeface="ＭＳ Ｐゴシック" pitchFamily="-106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677255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gi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651249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011136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762000"/>
            <a:ext cx="3008313" cy="673100"/>
          </a:xfrm>
          <a:effectLst/>
        </p:spPr>
        <p:txBody>
          <a:bodyPr anchor="b"/>
          <a:lstStyle>
            <a:lvl1pPr algn="l">
              <a:defRPr sz="2000" b="1">
                <a:solidFill>
                  <a:srgbClr val="262B6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575050" y="1435652"/>
            <a:ext cx="5111750" cy="469051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713740438"/>
      </p:ext>
    </p:extLst>
  </p:cSld>
  <p:clrMapOvr>
    <a:masterClrMapping/>
  </p:clrMapOvr>
  <p:transition spd="med"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  <a:effectLst/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726827439"/>
      </p:ext>
    </p:extLst>
  </p:cSld>
  <p:clrMapOvr>
    <a:masterClrMapping/>
  </p:clrMapOvr>
  <p:transition spd="med"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78" name="Picture 62" descr="TopBkg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35" name="Rectangle 19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0" y="4316413"/>
            <a:ext cx="9144000" cy="1089025"/>
          </a:xfrm>
        </p:spPr>
        <p:txBody>
          <a:bodyPr tIns="45720" anchor="ctr"/>
          <a:lstStyle>
            <a:lvl1pPr marL="0" indent="0" algn="ctr">
              <a:buFontTx/>
              <a:buNone/>
              <a:defRPr sz="2000" b="1">
                <a:solidFill>
                  <a:srgbClr val="2364CF"/>
                </a:solidFill>
              </a:defRPr>
            </a:lvl1pPr>
          </a:lstStyle>
          <a:p>
            <a:pPr lvl="0"/>
            <a:r>
              <a:rPr lang="ja-JP" altLang="en-US" noProof="0" smtClean="0"/>
              <a:t>マスター サブタイトルの書式設定</a:t>
            </a:r>
          </a:p>
        </p:txBody>
      </p:sp>
      <p:sp>
        <p:nvSpPr>
          <p:cNvPr id="9236" name="Rectangle 20"/>
          <p:cNvSpPr>
            <a:spLocks noGrp="1" noChangeArrowheads="1"/>
          </p:cNvSpPr>
          <p:nvPr>
            <p:ph type="ctrTitle"/>
          </p:nvPr>
        </p:nvSpPr>
        <p:spPr>
          <a:xfrm>
            <a:off x="0" y="2378075"/>
            <a:ext cx="9144000" cy="1931988"/>
          </a:xfrm>
        </p:spPr>
        <p:txBody>
          <a:bodyPr lIns="91440" tIns="45720" rIns="91440" bIns="45720" anchor="ctr"/>
          <a:lstStyle>
            <a:lvl1pPr algn="ctr">
              <a:defRPr sz="3600"/>
            </a:lvl1pPr>
          </a:lstStyle>
          <a:p>
            <a:pPr lvl="0"/>
            <a:r>
              <a:rPr lang="ja-JP" altLang="en-US" noProof="0" smtClean="0"/>
              <a:t>マスター タイトルの書式設定</a:t>
            </a:r>
          </a:p>
        </p:txBody>
      </p:sp>
      <p:sp>
        <p:nvSpPr>
          <p:cNvPr id="9269" name="Rectangle 53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142875" y="6453188"/>
            <a:ext cx="1281113" cy="404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kumimoji="0" sz="1000" b="1">
                <a:latin typeface="+mn-lt"/>
                <a:ea typeface="+mn-ea"/>
                <a:cs typeface="+mn-cs"/>
              </a:defRPr>
            </a:lvl1pPr>
          </a:lstStyle>
          <a:p>
            <a:pPr algn="l" defTabSz="914400" rtl="0"/>
            <a:fld id="{DA406FC7-CB17-466A-8D2C-52A2E5AD86CD}" type="datetimeFigureOut">
              <a:rPr kumimoji="1" lang="ja-JP" altLang="en-US" kern="1200" smtClean="0">
                <a:solidFill>
                  <a:srgbClr val="18180E"/>
                </a:solidFill>
              </a:rPr>
              <a:pPr algn="l" defTabSz="914400" rtl="0"/>
              <a:t>2015/4/1</a:t>
            </a:fld>
            <a:endParaRPr kumimoji="1" lang="ja-JP" altLang="en-US" kern="1200">
              <a:solidFill>
                <a:srgbClr val="18180E"/>
              </a:solidFill>
            </a:endParaRPr>
          </a:p>
        </p:txBody>
      </p:sp>
      <p:sp>
        <p:nvSpPr>
          <p:cNvPr id="9270" name="Rectangle 54"/>
          <p:cNvSpPr>
            <a:spLocks noGrp="1" noChangeArrowheads="1"/>
          </p:cNvSpPr>
          <p:nvPr>
            <p:ph type="ftr" sz="quarter" idx="3"/>
          </p:nvPr>
        </p:nvSpPr>
        <p:spPr>
          <a:xfrm>
            <a:off x="5440363" y="6429375"/>
            <a:ext cx="3544887" cy="404813"/>
          </a:xfrm>
        </p:spPr>
        <p:txBody>
          <a:bodyPr/>
          <a:lstStyle>
            <a:lvl1pPr>
              <a:defRPr/>
            </a:lvl1pPr>
          </a:lstStyle>
          <a:p>
            <a:endParaRPr kumimoji="1" lang="ja-JP" altLang="en-US">
              <a:solidFill>
                <a:srgbClr val="18180E"/>
              </a:solidFill>
            </a:endParaRPr>
          </a:p>
        </p:txBody>
      </p:sp>
      <p:pic>
        <p:nvPicPr>
          <p:cNvPr id="9276" name="Picture 60" descr="Top_JAXA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25" y="5772150"/>
            <a:ext cx="1403350" cy="90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79" name="Picture 63" descr="LogoAni-1303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3" y="373063"/>
            <a:ext cx="1501775" cy="1501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07918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>
              <a:solidFill>
                <a:srgbClr val="18180E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631D6E-EA61-4C2C-A6E6-DCFDC23AAD9C}" type="slidenum">
              <a:rPr lang="ja-JP" altLang="en-US" smtClean="0">
                <a:solidFill>
                  <a:srgbClr val="18180E"/>
                </a:solidFill>
              </a:rPr>
              <a:pPr/>
              <a:t>‹#›</a:t>
            </a:fld>
            <a:endParaRPr lang="ja-JP" altLang="en-US">
              <a:solidFill>
                <a:srgbClr val="181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292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>
              <a:solidFill>
                <a:srgbClr val="18180E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631D6E-EA61-4C2C-A6E6-DCFDC23AAD9C}" type="slidenum">
              <a:rPr lang="ja-JP" altLang="en-US" smtClean="0">
                <a:solidFill>
                  <a:srgbClr val="18180E"/>
                </a:solidFill>
              </a:rPr>
              <a:pPr/>
              <a:t>‹#›</a:t>
            </a:fld>
            <a:endParaRPr lang="ja-JP" altLang="en-US">
              <a:solidFill>
                <a:srgbClr val="181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1986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03225" y="1030288"/>
            <a:ext cx="4149725" cy="5305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705350" y="1030288"/>
            <a:ext cx="4151313" cy="53054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>
              <a:solidFill>
                <a:srgbClr val="18180E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631D6E-EA61-4C2C-A6E6-DCFDC23AAD9C}" type="slidenum">
              <a:rPr lang="ja-JP" altLang="en-US" smtClean="0">
                <a:solidFill>
                  <a:srgbClr val="18180E"/>
                </a:solidFill>
              </a:rPr>
              <a:pPr/>
              <a:t>‹#›</a:t>
            </a:fld>
            <a:endParaRPr lang="ja-JP" altLang="en-US">
              <a:solidFill>
                <a:srgbClr val="181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54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>
              <a:solidFill>
                <a:srgbClr val="18180E"/>
              </a:solidFill>
            </a:endParaRPr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631D6E-EA61-4C2C-A6E6-DCFDC23AAD9C}" type="slidenum">
              <a:rPr lang="ja-JP" altLang="en-US" smtClean="0">
                <a:solidFill>
                  <a:srgbClr val="18180E"/>
                </a:solidFill>
              </a:rPr>
              <a:pPr/>
              <a:t>‹#›</a:t>
            </a:fld>
            <a:endParaRPr lang="ja-JP" altLang="en-US">
              <a:solidFill>
                <a:srgbClr val="181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5721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>
              <a:solidFill>
                <a:srgbClr val="18180E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631D6E-EA61-4C2C-A6E6-DCFDC23AAD9C}" type="slidenum">
              <a:rPr lang="ja-JP" altLang="en-US" smtClean="0">
                <a:solidFill>
                  <a:srgbClr val="18180E"/>
                </a:solidFill>
              </a:rPr>
              <a:pPr/>
              <a:t>‹#›</a:t>
            </a:fld>
            <a:endParaRPr lang="ja-JP" altLang="en-US">
              <a:solidFill>
                <a:srgbClr val="181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789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3" name="Shape 3"/>
          <p:cNvSpPr/>
          <p:nvPr userDrawn="1"/>
        </p:nvSpPr>
        <p:spPr>
          <a:xfrm>
            <a:off x="2130871" y="190714"/>
            <a:ext cx="2974529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AU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SIT-30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r>
              <a:rPr lang="en-AU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Headquarters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, </a:t>
            </a:r>
            <a:r>
              <a:rPr lang="en-AU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Paris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, 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France</a:t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AU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31</a:t>
            </a:r>
            <a:r>
              <a:rPr lang="en-AU" sz="1500" baseline="300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st</a:t>
            </a:r>
            <a:r>
              <a:rPr lang="en-AU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March – 1</a:t>
            </a:r>
            <a:r>
              <a:rPr lang="en-AU" sz="1500" baseline="300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st</a:t>
            </a:r>
            <a:r>
              <a:rPr lang="en-AU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April 2015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>
              <a:solidFill>
                <a:srgbClr val="18180E"/>
              </a:solidFill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631D6E-EA61-4C2C-A6E6-DCFDC23AAD9C}" type="slidenum">
              <a:rPr lang="ja-JP" altLang="en-US" smtClean="0">
                <a:solidFill>
                  <a:srgbClr val="18180E"/>
                </a:solidFill>
              </a:rPr>
              <a:pPr/>
              <a:t>‹#›</a:t>
            </a:fld>
            <a:endParaRPr lang="ja-JP" altLang="en-US">
              <a:solidFill>
                <a:srgbClr val="181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9340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>
              <a:solidFill>
                <a:srgbClr val="18180E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631D6E-EA61-4C2C-A6E6-DCFDC23AAD9C}" type="slidenum">
              <a:rPr lang="ja-JP" altLang="en-US" smtClean="0">
                <a:solidFill>
                  <a:srgbClr val="18180E"/>
                </a:solidFill>
              </a:rPr>
              <a:pPr/>
              <a:t>‹#›</a:t>
            </a:fld>
            <a:endParaRPr lang="ja-JP" altLang="en-US">
              <a:solidFill>
                <a:srgbClr val="181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5072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アイコンをクリックして図を追加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>
              <a:solidFill>
                <a:srgbClr val="18180E"/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631D6E-EA61-4C2C-A6E6-DCFDC23AAD9C}" type="slidenum">
              <a:rPr lang="ja-JP" altLang="en-US" smtClean="0">
                <a:solidFill>
                  <a:srgbClr val="18180E"/>
                </a:solidFill>
              </a:rPr>
              <a:pPr/>
              <a:t>‹#›</a:t>
            </a:fld>
            <a:endParaRPr lang="ja-JP" altLang="en-US">
              <a:solidFill>
                <a:srgbClr val="181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75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>
              <a:solidFill>
                <a:srgbClr val="18180E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631D6E-EA61-4C2C-A6E6-DCFDC23AAD9C}" type="slidenum">
              <a:rPr lang="ja-JP" altLang="en-US" smtClean="0">
                <a:solidFill>
                  <a:srgbClr val="18180E"/>
                </a:solidFill>
              </a:rPr>
              <a:pPr/>
              <a:t>‹#›</a:t>
            </a:fld>
            <a:endParaRPr lang="ja-JP" altLang="en-US">
              <a:solidFill>
                <a:srgbClr val="181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03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742113" y="177800"/>
            <a:ext cx="2114550" cy="6157913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396875" y="177800"/>
            <a:ext cx="6192838" cy="6157913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kumimoji="1" lang="ja-JP" altLang="en-US">
              <a:solidFill>
                <a:srgbClr val="18180E"/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E631D6E-EA61-4C2C-A6E6-DCFDC23AAD9C}" type="slidenum">
              <a:rPr lang="ja-JP" altLang="en-US" smtClean="0">
                <a:solidFill>
                  <a:srgbClr val="18180E"/>
                </a:solidFill>
              </a:rPr>
              <a:pPr/>
              <a:t>‹#›</a:t>
            </a:fld>
            <a:endParaRPr lang="ja-JP" altLang="en-US">
              <a:solidFill>
                <a:srgbClr val="1818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90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1638" y="188913"/>
            <a:ext cx="7396162" cy="50165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863" y="1457325"/>
            <a:ext cx="8445500" cy="48641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2B1A07-2349-40D7-AD2E-9062D4331CDD}" type="datetimeFigureOut">
              <a:rPr lang="en-GB" smtClean="0"/>
              <a:pPr/>
              <a:t>01/04/2015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147DBD-3EE5-4095-A0FC-C90782625AA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3522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67544" y="1855365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 dirty="0" smtClean="0"/>
              <a:t>マスタ テキストの書式設定</a:t>
            </a:r>
          </a:p>
          <a:p>
            <a:pPr lvl="1"/>
            <a:r>
              <a:rPr lang="ja-JP" altLang="en-US" dirty="0" smtClean="0"/>
              <a:t>第 </a:t>
            </a:r>
            <a:r>
              <a:rPr lang="en-US" altLang="ja-JP" dirty="0" smtClean="0"/>
              <a:t>2 </a:t>
            </a:r>
            <a:r>
              <a:rPr lang="ja-JP" altLang="en-US" dirty="0" smtClean="0"/>
              <a:t>レベル</a:t>
            </a:r>
          </a:p>
          <a:p>
            <a:pPr lvl="2"/>
            <a:r>
              <a:rPr lang="ja-JP" altLang="en-US" dirty="0" smtClean="0"/>
              <a:t>第 </a:t>
            </a:r>
            <a:r>
              <a:rPr lang="en-US" altLang="ja-JP" dirty="0" smtClean="0"/>
              <a:t>3 </a:t>
            </a:r>
            <a:r>
              <a:rPr lang="ja-JP" altLang="en-US" dirty="0" smtClean="0"/>
              <a:t>レベル</a:t>
            </a:r>
          </a:p>
          <a:p>
            <a:pPr lvl="3"/>
            <a:r>
              <a:rPr lang="ja-JP" altLang="en-US" dirty="0" smtClean="0"/>
              <a:t>第 </a:t>
            </a:r>
            <a:r>
              <a:rPr lang="en-US" altLang="ja-JP" dirty="0" smtClean="0"/>
              <a:t>4 </a:t>
            </a:r>
            <a:r>
              <a:rPr lang="ja-JP" altLang="en-US" dirty="0" smtClean="0"/>
              <a:t>レベル</a:t>
            </a:r>
          </a:p>
          <a:p>
            <a:pPr lvl="4"/>
            <a:r>
              <a:rPr lang="ja-JP" altLang="en-US" dirty="0" smtClean="0"/>
              <a:t>第 </a:t>
            </a:r>
            <a:r>
              <a:rPr lang="en-US" altLang="ja-JP" dirty="0" smtClean="0"/>
              <a:t>5 </a:t>
            </a:r>
            <a:r>
              <a:rPr lang="ja-JP" altLang="en-US" dirty="0" smtClean="0"/>
              <a:t>レベル</a:t>
            </a:r>
            <a:endParaRPr lang="ja-JP" altLang="en-US" dirty="0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>
          <a:xfrm>
            <a:off x="179388" y="6524625"/>
            <a:ext cx="5184775" cy="2159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ja-JP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3BAD7FE6-6DA8-4ACD-9348-24650DB9A031}" type="slidenum">
              <a:rPr lang="ja-JP" altLang="en-GB"/>
              <a:pPr>
                <a:defRPr/>
              </a:pPr>
              <a:t>‹#›</a:t>
            </a:fld>
            <a:endParaRPr lang="en-GB" altLang="ja-JP"/>
          </a:p>
        </p:txBody>
      </p:sp>
    </p:spTree>
    <p:extLst>
      <p:ext uri="{BB962C8B-B14F-4D97-AF65-F5344CB8AC3E}">
        <p14:creationId xmlns:p14="http://schemas.microsoft.com/office/powerpoint/2010/main" val="3769649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effectLst/>
        </p:spPr>
        <p:txBody>
          <a:bodyPr anchor="t"/>
          <a:lstStyle>
            <a:lvl1pPr algn="l">
              <a:defRPr sz="2400" b="0" cap="none" baseline="0">
                <a:solidFill>
                  <a:srgbClr val="262B62"/>
                </a:solidFill>
                <a:effectLst/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Name, Position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1881218"/>
            <a:ext cx="7772400" cy="1500187"/>
          </a:xfrm>
        </p:spPr>
        <p:txBody>
          <a:bodyPr anchor="b"/>
          <a:lstStyle>
            <a:lvl1pPr marL="0" indent="0">
              <a:buNone/>
              <a:defRPr sz="3200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Title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295808597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1881218"/>
            <a:ext cx="7772400" cy="1500187"/>
          </a:xfrm>
        </p:spPr>
        <p:txBody>
          <a:bodyPr anchor="b"/>
          <a:lstStyle>
            <a:lvl1pPr marL="0" indent="0">
              <a:buNone/>
              <a:defRPr sz="3200" baseline="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3934447462"/>
      </p:ext>
    </p:extLst>
  </p:cSld>
  <p:clrMapOvr>
    <a:masterClrMapping/>
  </p:clrMapOvr>
  <p:transition spd="med"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effectLst/>
        </p:spPr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539256"/>
      </p:ext>
    </p:extLst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3088" y="812800"/>
            <a:ext cx="4103687" cy="565308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9175" y="812800"/>
            <a:ext cx="4103688" cy="5653088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225685"/>
      </p:ext>
    </p:extLst>
  </p:cSld>
  <p:clrMapOvr>
    <a:masterClrMapping/>
  </p:clrMapOvr>
  <p:transition spd="med"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24070" y="164202"/>
            <a:ext cx="7648713" cy="44318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95200"/>
            <a:ext cx="4040188" cy="639762"/>
          </a:xfrm>
        </p:spPr>
        <p:txBody>
          <a:bodyPr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12957"/>
            <a:ext cx="4040188" cy="461320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795200"/>
            <a:ext cx="4041775" cy="639762"/>
          </a:xfrm>
        </p:spPr>
        <p:txBody>
          <a:bodyPr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2957"/>
            <a:ext cx="4041775" cy="4613206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73228"/>
      </p:ext>
    </p:extLst>
  </p:cSld>
  <p:clrMapOvr>
    <a:masterClrMapping/>
  </p:clrMapOvr>
  <p:transition spd="med" advClick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9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png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13.png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17" Type="http://schemas.openxmlformats.org/officeDocument/2006/relationships/image" Target="../media/image9.gif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8.png"/><Relationship Id="rId20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23.xml"/><Relationship Id="rId19" Type="http://schemas.openxmlformats.org/officeDocument/2006/relationships/image" Target="../media/image11.png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sldNum" sz="quarter" idx="2"/>
          </p:nvPr>
        </p:nvSpPr>
        <p:spPr>
          <a:xfrm>
            <a:off x="7239000" y="6546850"/>
            <a:ext cx="1905000" cy="25654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spcBef>
                <a:spcPts val="600"/>
              </a:spcBef>
              <a:defRPr sz="10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  <p:sp>
        <p:nvSpPr>
          <p:cNvPr id="3" name="Shape 3"/>
          <p:cNvSpPr/>
          <p:nvPr userDrawn="1"/>
        </p:nvSpPr>
        <p:spPr>
          <a:xfrm>
            <a:off x="2130871" y="190714"/>
            <a:ext cx="2974529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lang="en-AU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SIT-30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  <a:p>
            <a:pPr lvl="0" defTabSz="914400">
              <a:defRPr>
                <a:solidFill>
                  <a:srgbClr val="000000"/>
                </a:solidFill>
              </a:defRPr>
            </a:pP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CNES</a:t>
            </a:r>
            <a:r>
              <a:rPr lang="en-AU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Headquarters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, </a:t>
            </a:r>
            <a:r>
              <a:rPr lang="en-AU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Paris</a:t>
            </a:r>
            <a:r>
              <a:rPr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, </a:t>
            </a:r>
            <a: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France</a:t>
            </a:r>
            <a:br>
              <a:rPr sz="1500" dirty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</a:br>
            <a:r>
              <a:rPr lang="en-AU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31</a:t>
            </a:r>
            <a:r>
              <a:rPr lang="en-AU" sz="1500" baseline="300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st</a:t>
            </a:r>
            <a:r>
              <a:rPr lang="en-AU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March – 1</a:t>
            </a:r>
            <a:r>
              <a:rPr lang="en-AU" sz="1500" baseline="300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st</a:t>
            </a:r>
            <a:r>
              <a:rPr lang="en-AU" sz="1500" dirty="0" smtClean="0">
                <a:solidFill>
                  <a:srgbClr val="FFFFFF"/>
                </a:solidFill>
                <a:latin typeface="Proxima Nova Regular"/>
                <a:ea typeface="Proxima Nova Regular"/>
                <a:cs typeface="Proxima Nova Regular"/>
                <a:sym typeface="Proxima Nova Regular"/>
              </a:rPr>
              <a:t> April 2015</a:t>
            </a:r>
            <a:endParaRPr sz="1500" dirty="0">
              <a:solidFill>
                <a:srgbClr val="FFFFFF"/>
              </a:solidFill>
              <a:latin typeface="Proxima Nova Regular"/>
              <a:ea typeface="Proxima Nova Regular"/>
              <a:cs typeface="Proxima Nova Regular"/>
              <a:sym typeface="Proxima Nova Regular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hf hdr="0" ftr="0" dt="0"/>
  <p:txStyles>
    <p:titleStyle>
      <a:lvl1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1pPr>
      <a:lvl2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2pPr>
      <a:lvl3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3pPr>
      <a:lvl4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4pPr>
      <a:lvl5pPr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5pPr>
      <a:lvl6pPr indent="4572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6pPr>
      <a:lvl7pPr indent="9144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7pPr>
      <a:lvl8pPr indent="13716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8pPr>
      <a:lvl9pPr indent="1828800" algn="r">
        <a:defRPr sz="3200">
          <a:solidFill>
            <a:srgbClr val="FFFFFF"/>
          </a:solidFill>
          <a:latin typeface="Arial Bold"/>
          <a:ea typeface="Arial Bold"/>
          <a:cs typeface="Arial Bold"/>
          <a:sym typeface="Arial Bold"/>
        </a:defRPr>
      </a:lvl9pPr>
    </p:titleStyle>
    <p:bodyStyle>
      <a:lvl1pPr marL="3429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1pPr>
      <a:lvl2pPr marL="768927" indent="-311727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2pPr>
      <a:lvl3pPr marL="1188719" indent="-274319">
        <a:spcBef>
          <a:spcPts val="500"/>
        </a:spcBef>
        <a:buSzPct val="100000"/>
        <a:buFont typeface="Arial"/>
        <a:buChar char="o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3pPr>
      <a:lvl4pPr marL="1676400" indent="-304800">
        <a:spcBef>
          <a:spcPts val="500"/>
        </a:spcBef>
        <a:buSzPct val="100000"/>
        <a:buFont typeface="Arial"/>
        <a:buChar char="▪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4pPr>
      <a:lvl5pPr marL="2171700" indent="-342900">
        <a:spcBef>
          <a:spcPts val="500"/>
        </a:spcBef>
        <a:buSzPct val="100000"/>
        <a:buFont typeface="Arial"/>
        <a:buChar char="•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5pPr>
      <a:lvl6pPr indent="22860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6pPr>
      <a:lvl7pPr indent="27432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7pPr>
      <a:lvl8pPr indent="32004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8pPr>
      <a:lvl9pPr indent="3657600">
        <a:spcBef>
          <a:spcPts val="500"/>
        </a:spcBef>
        <a:buFont typeface="Arial"/>
        <a:defRPr sz="2400">
          <a:solidFill>
            <a:srgbClr val="002569"/>
          </a:solidFill>
          <a:latin typeface="Arial Bold"/>
          <a:ea typeface="Arial Bold"/>
          <a:cs typeface="Arial Bold"/>
          <a:sym typeface="Arial Bold"/>
        </a:defRPr>
      </a:lvl9pPr>
    </p:bodyStyle>
    <p:otherStyle>
      <a:lvl1pPr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indent="457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indent="914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indent="1371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indent="18288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indent="22860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indent="27432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indent="32004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indent="3657600" algn="r" defTabSz="457200">
        <a:spcBef>
          <a:spcPts val="600"/>
        </a:spcBef>
        <a:defRPr sz="10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GPM PPT Fmt2011.png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</p:pic>
      <p:sp>
        <p:nvSpPr>
          <p:cNvPr id="1027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088" y="812800"/>
            <a:ext cx="8359775" cy="56530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8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1133475" y="100013"/>
            <a:ext cx="6905625" cy="561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Title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482013" y="6515100"/>
            <a:ext cx="474662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 defTabSz="914400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5862533-6045-4344-9122-B8E80F1A65F2}" type="slidenum">
              <a:rPr lang="en-US" sz="1000" kern="120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rPr>
              <a:pPr algn="r" defTabSz="914400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000000"/>
              </a:solidFill>
              <a:latin typeface="Arial" charset="0"/>
              <a:ea typeface="ＭＳ Ｐゴシック" charset="-128"/>
              <a:cs typeface="Arial" charset="0"/>
            </a:endParaRPr>
          </a:p>
        </p:txBody>
      </p:sp>
      <p:pic>
        <p:nvPicPr>
          <p:cNvPr id="1030" name="Picture 55"/>
          <p:cNvPicPr>
            <a:picLocks noChangeAspect="1" noChangeArrowheads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2475" y="87313"/>
            <a:ext cx="638175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26668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</p:sldLayoutIdLst>
  <p:transition spd="med" advClick="0"/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 Bold"/>
          <a:ea typeface="ＭＳ Ｐゴシック" charset="-128"/>
          <a:cs typeface="Arial Bold"/>
        </a:defRPr>
      </a:lvl1pPr>
      <a:lvl2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 Bold" charset="0"/>
          <a:ea typeface="ＭＳ Ｐゴシック" charset="-128"/>
          <a:cs typeface="Arial Bold" pitchFamily="1" charset="0"/>
        </a:defRPr>
      </a:lvl2pPr>
      <a:lvl3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 Bold" charset="0"/>
          <a:ea typeface="ＭＳ Ｐゴシック" charset="-128"/>
          <a:cs typeface="Arial Bold" pitchFamily="1" charset="0"/>
        </a:defRPr>
      </a:lvl3pPr>
      <a:lvl4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 Bold" charset="0"/>
          <a:ea typeface="ＭＳ Ｐゴシック" charset="-128"/>
          <a:cs typeface="Arial Bold" pitchFamily="1" charset="0"/>
        </a:defRPr>
      </a:lvl4pPr>
      <a:lvl5pPr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 Bold" charset="0"/>
          <a:ea typeface="ＭＳ Ｐゴシック" charset="-128"/>
          <a:cs typeface="Arial Bold" pitchFamily="1" charset="0"/>
        </a:defRPr>
      </a:lvl5pPr>
      <a:lvl6pPr marL="457200"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Book Antiqua" charset="0"/>
        </a:defRPr>
      </a:lvl6pPr>
      <a:lvl7pPr marL="914400"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Book Antiqua" charset="0"/>
        </a:defRPr>
      </a:lvl7pPr>
      <a:lvl8pPr marL="1371600"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Book Antiqua" charset="0"/>
        </a:defRPr>
      </a:lvl8pPr>
      <a:lvl9pPr marL="1828800" algn="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rgbClr val="FFFFFF"/>
          </a:solidFill>
          <a:latin typeface="Book Antiqua" charset="0"/>
        </a:defRPr>
      </a:lvl9pPr>
    </p:titleStyle>
    <p:bodyStyle>
      <a:lvl1pPr marL="174625" indent="-174625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003399"/>
        </a:buClr>
        <a:buSzPct val="100000"/>
        <a:buChar char="•"/>
        <a:defRPr sz="1600">
          <a:solidFill>
            <a:schemeClr val="bg1"/>
          </a:solidFill>
          <a:latin typeface="Arial"/>
          <a:ea typeface="ＭＳ Ｐゴシック" charset="-128"/>
          <a:cs typeface="Arial"/>
        </a:defRPr>
      </a:lvl1pPr>
      <a:lvl2pPr marL="511175" indent="-22225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003399"/>
        </a:buClr>
        <a:buSzPct val="100000"/>
        <a:buChar char="–"/>
        <a:defRPr sz="1600">
          <a:solidFill>
            <a:schemeClr val="bg1"/>
          </a:solidFill>
          <a:latin typeface="Arial"/>
          <a:ea typeface="ＭＳ Ｐゴシック" charset="-128"/>
          <a:cs typeface="Arial"/>
        </a:defRPr>
      </a:lvl2pPr>
      <a:lvl3pPr marL="796925" indent="-17145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003399"/>
        </a:buClr>
        <a:buSzPct val="100000"/>
        <a:buChar char="•"/>
        <a:defRPr sz="1600">
          <a:solidFill>
            <a:schemeClr val="bg1"/>
          </a:solidFill>
          <a:latin typeface="Arial"/>
          <a:ea typeface="ＭＳ Ｐゴシック" charset="-128"/>
          <a:cs typeface="Arial"/>
        </a:defRPr>
      </a:lvl3pPr>
      <a:lvl4pPr marL="1146175" indent="-23495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003399"/>
        </a:buClr>
        <a:buSzPct val="100000"/>
        <a:buChar char="–"/>
        <a:defRPr sz="1600">
          <a:solidFill>
            <a:schemeClr val="bg1"/>
          </a:solidFill>
          <a:latin typeface="Arial"/>
          <a:ea typeface="ＭＳ Ｐゴシック" charset="-128"/>
          <a:cs typeface="Arial"/>
        </a:defRPr>
      </a:lvl4pPr>
      <a:lvl5pPr marL="1431925" indent="-17145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rgbClr val="003399"/>
        </a:buClr>
        <a:buSzPct val="100000"/>
        <a:buChar char="•"/>
        <a:defRPr sz="16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1889125" indent="-17145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chemeClr val="hlink"/>
        </a:buClr>
        <a:buSzPct val="100000"/>
        <a:buChar char="•"/>
        <a:defRPr b="1">
          <a:solidFill>
            <a:schemeClr val="bg1"/>
          </a:solidFill>
          <a:latin typeface="+mn-lt"/>
          <a:ea typeface="ＭＳ Ｐゴシック" charset="-128"/>
        </a:defRPr>
      </a:lvl6pPr>
      <a:lvl7pPr marL="2346325" indent="-17145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chemeClr val="hlink"/>
        </a:buClr>
        <a:buSzPct val="100000"/>
        <a:buChar char="•"/>
        <a:defRPr b="1">
          <a:solidFill>
            <a:schemeClr val="bg1"/>
          </a:solidFill>
          <a:latin typeface="+mn-lt"/>
          <a:ea typeface="ＭＳ Ｐゴシック" charset="-128"/>
        </a:defRPr>
      </a:lvl7pPr>
      <a:lvl8pPr marL="2803525" indent="-17145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chemeClr val="hlink"/>
        </a:buClr>
        <a:buSzPct val="100000"/>
        <a:buChar char="•"/>
        <a:defRPr b="1">
          <a:solidFill>
            <a:schemeClr val="bg1"/>
          </a:solidFill>
          <a:latin typeface="+mn-lt"/>
          <a:ea typeface="ＭＳ Ｐゴシック" charset="-128"/>
        </a:defRPr>
      </a:lvl8pPr>
      <a:lvl9pPr marL="3260725" indent="-171450" algn="l" rtl="0" eaLnBrk="0" fontAlgn="base" hangingPunct="0">
        <a:lnSpc>
          <a:spcPct val="85000"/>
        </a:lnSpc>
        <a:spcBef>
          <a:spcPct val="35000"/>
        </a:spcBef>
        <a:spcAft>
          <a:spcPct val="0"/>
        </a:spcAft>
        <a:buClr>
          <a:schemeClr val="hlink"/>
        </a:buClr>
        <a:buSzPct val="100000"/>
        <a:buChar char="•"/>
        <a:defRPr b="1">
          <a:solidFill>
            <a:schemeClr val="bg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7" name="Picture 113" descr="Footer_Bkgnd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75"/>
            <a:ext cx="9144000" cy="42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5" name="Picture 111" descr="Header_Bkgnd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92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396875" y="177800"/>
            <a:ext cx="76660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57" name="Rectangle 3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3225" y="1030288"/>
            <a:ext cx="8453438" cy="530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91" name="Rectangle 6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40363" y="6488113"/>
            <a:ext cx="3544887" cy="34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91440" bIns="54000" numCol="1" anchor="b" anchorCtr="0" compatLnSpc="1">
            <a:prstTxWarp prst="textNoShape">
              <a:avLst/>
            </a:prstTxWarp>
          </a:bodyPr>
          <a:lstStyle>
            <a:lvl1pPr algn="r">
              <a:defRPr kumimoji="0" sz="1000" b="1">
                <a:latin typeface="+mn-lt"/>
                <a:ea typeface="+mn-ea"/>
                <a:cs typeface="+mn-cs"/>
              </a:defRPr>
            </a:lvl1pPr>
          </a:lstStyle>
          <a:p>
            <a:pPr defTabSz="914400" rtl="0"/>
            <a:endParaRPr kumimoji="1" lang="ja-JP" altLang="en-US" kern="1200">
              <a:solidFill>
                <a:srgbClr val="18180E"/>
              </a:solidFill>
            </a:endParaRPr>
          </a:p>
        </p:txBody>
      </p:sp>
      <p:pic>
        <p:nvPicPr>
          <p:cNvPr id="1133" name="Picture 109" descr="Bk_JAXALogo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6283325"/>
            <a:ext cx="944563" cy="57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4" name="Rectangle 1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78300" y="6503988"/>
            <a:ext cx="787400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000" b="1">
                <a:latin typeface="+mn-lt"/>
                <a:ea typeface="+mn-ea"/>
                <a:cs typeface="+mn-cs"/>
              </a:defRPr>
            </a:lvl1pPr>
          </a:lstStyle>
          <a:p>
            <a:pPr defTabSz="914400" rtl="0"/>
            <a:fld id="{1E631D6E-EA61-4C2C-A6E6-DCFDC23AAD9C}" type="slidenum">
              <a:rPr kumimoji="1" lang="ja-JP" altLang="en-US" kern="1200" smtClean="0">
                <a:solidFill>
                  <a:srgbClr val="18180E"/>
                </a:solidFill>
              </a:rPr>
              <a:pPr defTabSz="914400" rtl="0"/>
              <a:t>‹#›</a:t>
            </a:fld>
            <a:endParaRPr kumimoji="1" lang="ja-JP" altLang="en-US" kern="1200">
              <a:solidFill>
                <a:srgbClr val="18180E"/>
              </a:solidFill>
            </a:endParaRPr>
          </a:p>
        </p:txBody>
      </p:sp>
      <p:pic>
        <p:nvPicPr>
          <p:cNvPr id="1136" name="Picture 112" descr="Header_TitleUnderline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47713"/>
            <a:ext cx="8061325" cy="5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1" name="Picture 117" descr="LogoAni-130311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9113" y="106363"/>
            <a:ext cx="809625" cy="80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0565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364CF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364CF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364CF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364CF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364CF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364CF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364CF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364CF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kumimoji="1" sz="2800" b="1">
          <a:solidFill>
            <a:srgbClr val="2364CF"/>
          </a:solidFill>
          <a:latin typeface="メイリオ" pitchFamily="50" charset="-128"/>
          <a:ea typeface="メイリオ" pitchFamily="50" charset="-128"/>
          <a:cs typeface="メイリオ" pitchFamily="50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8"/>
        </a:buBlip>
        <a:defRPr kumimoji="1" sz="2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9"/>
        </a:buBlip>
        <a:defRPr kumimoji="1" sz="21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20"/>
        </a:buBlip>
        <a:defRPr kumimoji="1"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21"/>
        </a:buBlip>
        <a:defRPr kumimoji="1" sz="19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kumimoji="1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kumimoji="1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kumimoji="1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kumimoji="1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Times" pitchFamily="18" charset="0"/>
        <a:buChar char="•"/>
        <a:defRPr kumimoji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veyre.phillipe@cnes.fr" TargetMode="External"/><Relationship Id="rId7" Type="http://schemas.openxmlformats.org/officeDocument/2006/relationships/hyperlink" Target="mailto:Johannes.Schmetz@eumetsat.int" TargetMode="External"/><Relationship Id="rId2" Type="http://schemas.openxmlformats.org/officeDocument/2006/relationships/hyperlink" Target="mailto:oki.riko@jaxa.jp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ralph.r.ferraro@noaa.gov" TargetMode="External"/><Relationship Id="rId5" Type="http://schemas.openxmlformats.org/officeDocument/2006/relationships/hyperlink" Target="mailto:einar-arland.herland@esa.int" TargetMode="External"/><Relationship Id="rId4" Type="http://schemas.openxmlformats.org/officeDocument/2006/relationships/hyperlink" Target="mailto:didier.renaut@cnes.fr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didier.renaut@cnes.fr" TargetMode="External"/><Relationship Id="rId7" Type="http://schemas.openxmlformats.org/officeDocument/2006/relationships/hyperlink" Target="mailto:Peter.Bauer@ecmwf.int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lawford@umbc.edu" TargetMode="External"/><Relationship Id="rId5" Type="http://schemas.openxmlformats.org/officeDocument/2006/relationships/hyperlink" Target="mailto:kummerow@atmos.colostate.edu" TargetMode="External"/><Relationship Id="rId4" Type="http://schemas.openxmlformats.org/officeDocument/2006/relationships/hyperlink" Target="mailto:pkucera@ucar.edu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title" idx="4294967295"/>
          </p:nvPr>
        </p:nvSpPr>
        <p:spPr>
          <a:xfrm>
            <a:off x="609600" y="2209800"/>
            <a:ext cx="6705600" cy="9931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latin typeface="Droid Serif"/>
                <a:ea typeface="Droid Serif"/>
                <a:cs typeface="Droid Serif"/>
                <a:sym typeface="Droid Serif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4200" b="1" dirty="0" smtClean="0">
                <a:solidFill>
                  <a:srgbClr val="FFFFFF"/>
                </a:solidFill>
              </a:rPr>
              <a:t>P-VC Status and Issues</a:t>
            </a:r>
            <a:endParaRPr sz="4200" b="1" dirty="0">
              <a:solidFill>
                <a:srgbClr val="FFFFFF"/>
              </a:solidFill>
            </a:endParaRPr>
          </a:p>
        </p:txBody>
      </p:sp>
      <p:sp>
        <p:nvSpPr>
          <p:cNvPr id="11" name="Shape 11"/>
          <p:cNvSpPr/>
          <p:nvPr/>
        </p:nvSpPr>
        <p:spPr>
          <a:xfrm>
            <a:off x="622789" y="3759200"/>
            <a:ext cx="4810858" cy="25415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/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Riko </a:t>
            </a: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Oki, Steven Neeck, P-VC Co-Leads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SIT</a:t>
            </a: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-30 </a:t>
            </a: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Agenda Item #</a:t>
            </a:r>
            <a:r>
              <a:rPr lang="en-US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8</a:t>
            </a:r>
            <a:endParaRPr dirty="0" smtClean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CEOS Action / Work Plan Reference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30</a:t>
            </a:r>
            <a:r>
              <a:rPr lang="en-AU" baseline="300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th</a:t>
            </a: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CEOS SI</a:t>
            </a: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T Meeting</a:t>
            </a:r>
            <a:endParaRPr dirty="0" smtClean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CNES</a:t>
            </a: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Headquarters</a:t>
            </a: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, </a:t>
            </a: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Paris</a:t>
            </a:r>
            <a:r>
              <a:rPr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, </a:t>
            </a:r>
            <a:r>
              <a:rPr dirty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France</a:t>
            </a:r>
          </a:p>
          <a:p>
            <a:pPr lvl="0" defTabSz="914400">
              <a:lnSpc>
                <a:spcPct val="150000"/>
              </a:lnSpc>
              <a:defRPr>
                <a:solidFill>
                  <a:srgbClr val="000000"/>
                </a:solidFill>
              </a:defRPr>
            </a:pP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31</a:t>
            </a:r>
            <a:r>
              <a:rPr lang="en-AU" baseline="300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st</a:t>
            </a: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March – 1</a:t>
            </a:r>
            <a:r>
              <a:rPr lang="en-AU" baseline="30000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st</a:t>
            </a:r>
            <a:r>
              <a:rPr lang="en-AU" dirty="0" smtClean="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rPr>
              <a:t> April 2015</a:t>
            </a:r>
            <a:endParaRPr dirty="0">
              <a:solidFill>
                <a:srgbClr val="FFFFFF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pic>
        <p:nvPicPr>
          <p:cNvPr id="12" name="ceos_logo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" y="304800"/>
            <a:ext cx="2507906" cy="99313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hape 10"/>
          <p:cNvSpPr txBox="1">
            <a:spLocks/>
          </p:cNvSpPr>
          <p:nvPr/>
        </p:nvSpPr>
        <p:spPr>
          <a:xfrm>
            <a:off x="457200" y="1371600"/>
            <a:ext cx="2806211" cy="21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/>
          <a:lstStyle>
            <a:lvl1pPr algn="l">
              <a:defRPr sz="4200" b="1">
                <a:solidFill>
                  <a:srgbClr val="FFFFFF"/>
                </a:solidFill>
                <a:latin typeface="Droid Serif"/>
                <a:ea typeface="Droid Serif"/>
                <a:cs typeface="Droid Serif"/>
                <a:sym typeface="Droid Serif"/>
              </a:defRPr>
            </a:lvl1pPr>
            <a:lvl2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2pPr>
            <a:lvl3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3pPr>
            <a:lvl4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4pPr>
            <a:lvl5pPr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5pPr>
            <a:lvl6pPr indent="4572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6pPr>
            <a:lvl7pPr indent="9144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7pPr>
            <a:lvl8pPr indent="13716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8pPr>
            <a:lvl9pPr indent="1828800" algn="r">
              <a:defRPr sz="3200">
                <a:solidFill>
                  <a:srgbClr val="FFFFFF"/>
                </a:solidFill>
                <a:latin typeface="Arial Bold"/>
                <a:ea typeface="Arial Bold"/>
                <a:cs typeface="Arial Bold"/>
                <a:sym typeface="Arial Bold"/>
              </a:defRPr>
            </a:lvl9pPr>
          </a:lstStyle>
          <a:p>
            <a:pPr defTabSz="914400">
              <a:defRPr sz="1800" b="0">
                <a:solidFill>
                  <a:srgbClr val="000000"/>
                </a:solidFill>
              </a:defRPr>
            </a:pPr>
            <a:r>
              <a:rPr lang="en-US" sz="105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Committee on Earth Observation Satellites</a:t>
            </a:r>
            <a:endParaRPr lang="en-US" sz="1050" dirty="0">
              <a:solidFill>
                <a:schemeClr val="bg1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61913"/>
            <a:ext cx="7810501" cy="561975"/>
          </a:xfrm>
        </p:spPr>
        <p:txBody>
          <a:bodyPr/>
          <a:lstStyle/>
          <a:p>
            <a:r>
              <a:rPr lang="en-US" sz="2000" dirty="0"/>
              <a:t>Multi-Satellite Precipitation </a:t>
            </a:r>
            <a:r>
              <a:rPr lang="en-US" sz="2000" dirty="0" smtClean="0"/>
              <a:t>Data (30 min, 10km x 10km)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322216" y="552120"/>
            <a:ext cx="8778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/>
            <a:r>
              <a:rPr lang="en-US" sz="2400" b="1" kern="1200" dirty="0" smtClean="0">
                <a:solidFill>
                  <a:prstClr val="black"/>
                </a:solidFill>
                <a:latin typeface="Arial"/>
                <a:ea typeface="ＭＳ Ｐゴシック" charset="-128"/>
                <a:cs typeface="Arial"/>
              </a:rPr>
              <a:t>IMERG: </a:t>
            </a:r>
            <a:r>
              <a:rPr lang="en-US" sz="2400" b="1" kern="12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Integrated Multi-</a:t>
            </a:r>
            <a:r>
              <a:rPr lang="en-US" sz="2400" b="1" kern="1200" dirty="0" err="1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satellitE</a:t>
            </a:r>
            <a:r>
              <a:rPr lang="en-US" sz="2400" b="1" kern="1200" dirty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 Retrievals for </a:t>
            </a:r>
            <a:r>
              <a:rPr lang="en-US" sz="2400" b="1" kern="1200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Arial"/>
              </a:rPr>
              <a:t>GPM</a:t>
            </a:r>
            <a:endParaRPr lang="en-US" sz="2400" b="1" kern="1200" dirty="0">
              <a:solidFill>
                <a:srgbClr val="000000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03600" y="-3937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914400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 dirty="0">
              <a:solidFill>
                <a:srgbClr val="000000"/>
              </a:solidFill>
              <a:latin typeface="Book Antiqua" charset="0"/>
              <a:ea typeface="ＭＳ Ｐゴシック" charset="-128"/>
              <a:cs typeface="+mn-cs"/>
            </a:endParaRPr>
          </a:p>
        </p:txBody>
      </p:sp>
      <p:pic>
        <p:nvPicPr>
          <p:cNvPr id="4" name="Picture 3" descr="snowbarblack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056" y="5791200"/>
            <a:ext cx="4470400" cy="914400"/>
          </a:xfrm>
          <a:prstGeom prst="rect">
            <a:avLst/>
          </a:prstGeom>
        </p:spPr>
      </p:pic>
      <p:pic>
        <p:nvPicPr>
          <p:cNvPr id="6" name="Picture 5" descr="rainbarblack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0" y="5791200"/>
            <a:ext cx="4470400" cy="914400"/>
          </a:xfrm>
          <a:prstGeom prst="rect">
            <a:avLst/>
          </a:prstGeom>
        </p:spPr>
      </p:pic>
      <p:pic>
        <p:nvPicPr>
          <p:cNvPr id="8" name="storm_overlays_25b_small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8789" y="959676"/>
            <a:ext cx="8725211" cy="4907724"/>
          </a:xfrm>
        </p:spPr>
      </p:pic>
    </p:spTree>
    <p:extLst>
      <p:ext uri="{BB962C8B-B14F-4D97-AF65-F5344CB8AC3E}">
        <p14:creationId xmlns:p14="http://schemas.microsoft.com/office/powerpoint/2010/main" val="3309945296"/>
      </p:ext>
    </p:extLst>
  </p:cSld>
  <p:clrMapOvr>
    <a:masterClrMapping/>
  </p:clrMapOvr>
  <p:transition spd="med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152400" y="123471"/>
            <a:ext cx="8275132" cy="579438"/>
          </a:xfrm>
        </p:spPr>
        <p:txBody>
          <a:bodyPr/>
          <a:lstStyle/>
          <a:p>
            <a:r>
              <a:rPr lang="en-US" altLang="ja-JP" dirty="0" smtClean="0"/>
              <a:t>JAXA </a:t>
            </a:r>
            <a:r>
              <a:rPr lang="en-US" altLang="ja-JP" dirty="0" err="1" smtClean="0"/>
              <a:t>GSMaP</a:t>
            </a:r>
            <a:r>
              <a:rPr lang="en-US" altLang="ja-JP" dirty="0" smtClean="0"/>
              <a:t> NRT (hourly, 0.1 </a:t>
            </a:r>
            <a:r>
              <a:rPr lang="en-US" altLang="ja-JP" dirty="0" err="1" smtClean="0"/>
              <a:t>deg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lat</a:t>
            </a:r>
            <a:r>
              <a:rPr lang="en-US" altLang="ja-JP" dirty="0" smtClean="0"/>
              <a:t>/</a:t>
            </a:r>
            <a:r>
              <a:rPr lang="en-US" altLang="ja-JP" dirty="0" err="1" smtClean="0"/>
              <a:t>lon</a:t>
            </a:r>
            <a:r>
              <a:rPr lang="en-US" altLang="ja-JP" dirty="0" smtClean="0"/>
              <a:t>)</a:t>
            </a:r>
            <a:endParaRPr kumimoji="1" lang="ja-JP" alt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95400"/>
            <a:ext cx="91440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43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JAXA Global Rainfall Watch NOWCAST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403225" y="980729"/>
            <a:ext cx="8633271" cy="1555718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 smtClean="0"/>
              <a:t>Called as </a:t>
            </a:r>
            <a:r>
              <a:rPr lang="en-US" altLang="ja-JP" b="1" dirty="0" err="1" smtClean="0">
                <a:solidFill>
                  <a:srgbClr val="FF0000"/>
                </a:solidFill>
              </a:rPr>
              <a:t>GSMaP</a:t>
            </a:r>
            <a:r>
              <a:rPr lang="en-US" altLang="ja-JP" b="1" dirty="0" smtClean="0">
                <a:solidFill>
                  <a:srgbClr val="FF0000"/>
                </a:solidFill>
              </a:rPr>
              <a:t> NOW </a:t>
            </a:r>
            <a:r>
              <a:rPr lang="en-US" altLang="ja-JP" dirty="0" smtClean="0"/>
              <a:t>(</a:t>
            </a:r>
            <a:r>
              <a:rPr lang="en-US" altLang="ja-JP" dirty="0" err="1" smtClean="0"/>
              <a:t>GSMaP</a:t>
            </a:r>
            <a:r>
              <a:rPr lang="en-US" altLang="ja-JP" dirty="0" smtClean="0"/>
              <a:t> </a:t>
            </a:r>
            <a:r>
              <a:rPr lang="en-US" altLang="ja-JP" dirty="0" err="1" smtClean="0"/>
              <a:t>nowcast</a:t>
            </a:r>
            <a:r>
              <a:rPr lang="en-US" altLang="ja-JP" dirty="0" smtClean="0"/>
              <a:t> version)</a:t>
            </a:r>
          </a:p>
          <a:p>
            <a:r>
              <a:rPr lang="en-US" altLang="ja-JP" dirty="0" smtClean="0"/>
              <a:t>Developing to fulfill requirements from users to reduce data</a:t>
            </a:r>
            <a:r>
              <a:rPr lang="ja-JP" altLang="en-US" dirty="0"/>
              <a:t> </a:t>
            </a:r>
            <a:r>
              <a:rPr lang="en-US" altLang="ja-JP" dirty="0" smtClean="0"/>
              <a:t>latency</a:t>
            </a:r>
          </a:p>
          <a:p>
            <a:pPr lvl="1"/>
            <a:r>
              <a:rPr lang="en-US" altLang="ja-JP" dirty="0" smtClean="0"/>
              <a:t>Using data that is available within 1-hour (GMI, AMSR2 direct receiving data, AMSU direct receiving data (from JMA), MTSAT (from JMA)).</a:t>
            </a:r>
          </a:p>
          <a:p>
            <a:pPr lvl="1"/>
            <a:r>
              <a:rPr lang="en-US" altLang="ja-JP" dirty="0" smtClean="0"/>
              <a:t>Also applying 1-hour forward (future) extrapolation by cloud moving vector.</a:t>
            </a:r>
          </a:p>
        </p:txBody>
      </p:sp>
      <p:graphicFrame>
        <p:nvGraphicFramePr>
          <p:cNvPr id="2" name="表 1"/>
          <p:cNvGraphicFramePr>
            <a:graphicFrameLocks noGrp="1"/>
          </p:cNvGraphicFramePr>
          <p:nvPr>
            <p:extLst/>
          </p:nvPr>
        </p:nvGraphicFramePr>
        <p:xfrm>
          <a:off x="1790793" y="4149080"/>
          <a:ext cx="5832648" cy="152400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44216"/>
                <a:gridCol w="1944216"/>
                <a:gridCol w="1944216"/>
              </a:tblGrid>
              <a:tr h="30480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Specification</a:t>
                      </a:r>
                      <a:endParaRPr kumimoji="1" lang="ja-JP" altLang="en-US" sz="1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err="1" smtClean="0">
                          <a:solidFill>
                            <a:schemeClr val="bg1"/>
                          </a:solidFill>
                        </a:rPr>
                        <a:t>GSMaP_NOW</a:t>
                      </a:r>
                      <a:endParaRPr kumimoji="1" lang="ja-JP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err="1" smtClean="0">
                          <a:solidFill>
                            <a:schemeClr val="bg1"/>
                          </a:solidFill>
                        </a:rPr>
                        <a:t>GSMaP_NRT</a:t>
                      </a:r>
                      <a:endParaRPr kumimoji="1" lang="ja-JP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127248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Latency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>
                          <a:solidFill>
                            <a:srgbClr val="FF0000"/>
                          </a:solidFill>
                        </a:rPr>
                        <a:t>within 1-hour</a:t>
                      </a:r>
                      <a:endParaRPr kumimoji="1" lang="ja-JP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4-hour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Grid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/>
                        <a:t>0.1 degree</a:t>
                      </a:r>
                      <a:r>
                        <a:rPr kumimoji="1" lang="en-US" altLang="ja-JP" sz="1400" b="1" baseline="0" dirty="0" smtClean="0"/>
                        <a:t> </a:t>
                      </a:r>
                      <a:r>
                        <a:rPr kumimoji="1" lang="en-US" altLang="ja-JP" sz="1400" b="1" baseline="0" dirty="0" err="1" smtClean="0"/>
                        <a:t>lat</a:t>
                      </a:r>
                      <a:r>
                        <a:rPr kumimoji="1" lang="en-US" altLang="ja-JP" sz="1400" b="1" baseline="0" dirty="0" smtClean="0"/>
                        <a:t>/</a:t>
                      </a:r>
                      <a:r>
                        <a:rPr kumimoji="1" lang="en-US" altLang="ja-JP" sz="1400" b="1" baseline="0" dirty="0" err="1" smtClean="0"/>
                        <a:t>lon</a:t>
                      </a:r>
                      <a:endParaRPr kumimoji="1" lang="ja-JP" altLang="en-US" sz="1400" b="1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0.1 degree</a:t>
                      </a:r>
                      <a:r>
                        <a:rPr kumimoji="1" lang="en-US" altLang="ja-JP" sz="1400" baseline="0" dirty="0" smtClean="0"/>
                        <a:t> </a:t>
                      </a:r>
                      <a:r>
                        <a:rPr kumimoji="1" lang="en-US" altLang="ja-JP" sz="1400" baseline="0" dirty="0" err="1" smtClean="0"/>
                        <a:t>lat</a:t>
                      </a:r>
                      <a:r>
                        <a:rPr kumimoji="1" lang="en-US" altLang="ja-JP" sz="1400" baseline="0" dirty="0" smtClean="0"/>
                        <a:t>/</a:t>
                      </a:r>
                      <a:r>
                        <a:rPr kumimoji="1" lang="en-US" altLang="ja-JP" sz="1400" baseline="0" dirty="0" err="1" smtClean="0"/>
                        <a:t>lon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Frequency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1" dirty="0" smtClean="0"/>
                        <a:t>1-hour</a:t>
                      </a:r>
                      <a:endParaRPr kumimoji="1" lang="ja-JP" altLang="en-US" sz="1400" b="1" dirty="0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1-hour</a:t>
                      </a:r>
                      <a:endParaRPr kumimoji="1" lang="ja-JP" altLang="en-US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dirty="0" smtClean="0"/>
                        <a:t>Coverage</a:t>
                      </a:r>
                      <a:endParaRPr kumimoji="1" lang="ja-JP" alt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1400" b="1" dirty="0" smtClean="0"/>
                        <a:t>MTSAT area</a:t>
                      </a:r>
                      <a:endParaRPr kumimoji="1" lang="ja-JP" altLang="en-US" sz="1400" b="1" dirty="0" smtClean="0"/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en-US" altLang="ja-JP" sz="1400" b="0" dirty="0" smtClean="0"/>
                        <a:t>Global (60N-60S)</a:t>
                      </a:r>
                      <a:endParaRPr kumimoji="1" lang="ja-JP" altLang="en-US" sz="1400" b="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正方形/長方形 2"/>
          <p:cNvSpPr/>
          <p:nvPr/>
        </p:nvSpPr>
        <p:spPr>
          <a:xfrm>
            <a:off x="1187624" y="5877272"/>
            <a:ext cx="7556390" cy="584775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 algn="l" defTabSz="914400" rtl="0">
              <a:buFont typeface="Arial" panose="020B0604020202020204" pitchFamily="34" charset="0"/>
              <a:buChar char="•"/>
            </a:pPr>
            <a:r>
              <a:rPr kumimoji="1" lang="en-US" altLang="ja-JP" sz="1600" kern="1200" dirty="0">
                <a:solidFill>
                  <a:srgbClr val="18180E"/>
                </a:solidFill>
                <a:latin typeface="メイリオ"/>
                <a:ea typeface="メイリオ"/>
                <a:cs typeface="メイリオ"/>
              </a:rPr>
              <a:t>Web site and image will be available in May 2015.</a:t>
            </a:r>
          </a:p>
          <a:p>
            <a:pPr marL="285750" indent="-285750" algn="l" defTabSz="914400" rtl="0">
              <a:buFont typeface="Arial" panose="020B0604020202020204" pitchFamily="34" charset="0"/>
              <a:buChar char="•"/>
            </a:pPr>
            <a:r>
              <a:rPr kumimoji="1" lang="en-US" altLang="ja-JP" sz="1600" kern="1200" dirty="0">
                <a:solidFill>
                  <a:srgbClr val="18180E"/>
                </a:solidFill>
                <a:latin typeface="メイリオ"/>
                <a:ea typeface="メイリオ"/>
                <a:cs typeface="メイリオ"/>
              </a:rPr>
              <a:t>Binary and text data will be released later after evaluation of accuracy.</a:t>
            </a:r>
          </a:p>
        </p:txBody>
      </p:sp>
      <p:grpSp>
        <p:nvGrpSpPr>
          <p:cNvPr id="48" name="グループ化 47"/>
          <p:cNvGrpSpPr/>
          <p:nvPr/>
        </p:nvGrpSpPr>
        <p:grpSpPr>
          <a:xfrm>
            <a:off x="535102" y="2273107"/>
            <a:ext cx="8136904" cy="1803965"/>
            <a:chOff x="391086" y="3785275"/>
            <a:chExt cx="8136904" cy="1803965"/>
          </a:xfrm>
        </p:grpSpPr>
        <p:sp>
          <p:nvSpPr>
            <p:cNvPr id="47" name="角丸四角形 46"/>
            <p:cNvSpPr/>
            <p:nvPr/>
          </p:nvSpPr>
          <p:spPr>
            <a:xfrm>
              <a:off x="391086" y="3785275"/>
              <a:ext cx="8136904" cy="1728192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/>
              <a:endParaRPr kumimoji="1" lang="ja-JP" altLang="en-US" kern="1200">
                <a:solidFill>
                  <a:srgbClr val="FFFFFF"/>
                </a:solidFill>
              </a:endParaRPr>
            </a:p>
          </p:txBody>
        </p:sp>
        <p:sp>
          <p:nvSpPr>
            <p:cNvPr id="14" name="右矢印 13"/>
            <p:cNvSpPr/>
            <p:nvPr/>
          </p:nvSpPr>
          <p:spPr>
            <a:xfrm>
              <a:off x="757304" y="4284384"/>
              <a:ext cx="7632848" cy="144016"/>
            </a:xfrm>
            <a:prstGeom prst="rightArrow">
              <a:avLst/>
            </a:prstGeom>
            <a:solidFill>
              <a:schemeClr val="tx2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/>
              <a:endParaRPr kumimoji="1" lang="ja-JP" altLang="en-US" kern="1200">
                <a:solidFill>
                  <a:srgbClr val="FFFFFF"/>
                </a:solidFill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7598064" y="4048615"/>
              <a:ext cx="7920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/>
              <a:r>
                <a:rPr kumimoji="1" lang="en-US" altLang="ja-JP" sz="1400" kern="1200" dirty="0" smtClean="0">
                  <a:solidFill>
                    <a:srgbClr val="18180E"/>
                  </a:solidFill>
                  <a:latin typeface="メイリオ"/>
                  <a:ea typeface="メイリオ"/>
                  <a:cs typeface="メイリオ"/>
                </a:rPr>
                <a:t>time</a:t>
              </a:r>
              <a:endParaRPr kumimoji="1" lang="ja-JP" altLang="en-US" sz="1400" kern="1200" dirty="0">
                <a:solidFill>
                  <a:srgbClr val="18180E"/>
                </a:solidFill>
                <a:latin typeface="メイリオ"/>
                <a:ea typeface="メイリオ"/>
                <a:cs typeface="メイリオ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3707904" y="4048615"/>
              <a:ext cx="12961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/>
              <a:r>
                <a:rPr kumimoji="1" lang="en-US" altLang="ja-JP" sz="1400" kern="1200" dirty="0" smtClean="0">
                  <a:solidFill>
                    <a:srgbClr val="18180E"/>
                  </a:solidFill>
                  <a:latin typeface="メイリオ"/>
                  <a:ea typeface="メイリオ"/>
                  <a:cs typeface="メイリオ"/>
                </a:rPr>
                <a:t>X UTC</a:t>
              </a:r>
              <a:endParaRPr kumimoji="1" lang="ja-JP" altLang="en-US" sz="1400" kern="1200" dirty="0">
                <a:solidFill>
                  <a:srgbClr val="18180E"/>
                </a:solidFill>
                <a:latin typeface="メイリオ"/>
                <a:ea typeface="メイリオ"/>
                <a:cs typeface="メイリオ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6012160" y="4048615"/>
              <a:ext cx="12961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/>
              <a:r>
                <a:rPr kumimoji="1" lang="en-US" altLang="ja-JP" sz="1400" kern="1200" dirty="0" smtClean="0">
                  <a:solidFill>
                    <a:srgbClr val="18180E"/>
                  </a:solidFill>
                  <a:latin typeface="メイリオ"/>
                  <a:ea typeface="メイリオ"/>
                  <a:cs typeface="メイリオ"/>
                </a:rPr>
                <a:t>X+1 UTC</a:t>
              </a:r>
              <a:endParaRPr kumimoji="1" lang="ja-JP" altLang="en-US" sz="1400" kern="1200" dirty="0">
                <a:solidFill>
                  <a:srgbClr val="18180E"/>
                </a:solidFill>
                <a:latin typeface="メイリオ"/>
                <a:ea typeface="メイリオ"/>
                <a:cs typeface="メイリオ"/>
              </a:endParaRPr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403648" y="4048615"/>
              <a:ext cx="129614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400" rtl="0"/>
              <a:r>
                <a:rPr kumimoji="1" lang="en-US" altLang="ja-JP" sz="1400" kern="1200" dirty="0" smtClean="0">
                  <a:solidFill>
                    <a:srgbClr val="18180E"/>
                  </a:solidFill>
                  <a:latin typeface="メイリオ"/>
                  <a:ea typeface="メイリオ"/>
                  <a:cs typeface="メイリオ"/>
                </a:rPr>
                <a:t>X-1 UTC</a:t>
              </a:r>
              <a:endParaRPr kumimoji="1" lang="ja-JP" altLang="en-US" sz="1400" kern="1200" dirty="0">
                <a:solidFill>
                  <a:srgbClr val="18180E"/>
                </a:solidFill>
                <a:latin typeface="メイリオ"/>
                <a:ea typeface="メイリオ"/>
                <a:cs typeface="メイリオ"/>
              </a:endParaRPr>
            </a:p>
          </p:txBody>
        </p:sp>
        <p:cxnSp>
          <p:nvCxnSpPr>
            <p:cNvPr id="23" name="直線コネクタ 22"/>
            <p:cNvCxnSpPr/>
            <p:nvPr/>
          </p:nvCxnSpPr>
          <p:spPr>
            <a:xfrm>
              <a:off x="2051720" y="4356392"/>
              <a:ext cx="0" cy="115212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>
              <a:off x="4355976" y="4356392"/>
              <a:ext cx="0" cy="115212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コネクタ 26"/>
            <p:cNvCxnSpPr/>
            <p:nvPr/>
          </p:nvCxnSpPr>
          <p:spPr>
            <a:xfrm>
              <a:off x="6660232" y="4397042"/>
              <a:ext cx="0" cy="111147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正方形/長方形 27"/>
            <p:cNvSpPr/>
            <p:nvPr/>
          </p:nvSpPr>
          <p:spPr>
            <a:xfrm>
              <a:off x="4563101" y="4541058"/>
              <a:ext cx="792088" cy="406666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/>
              <a:r>
                <a:rPr kumimoji="1" lang="en-US" altLang="ja-JP" sz="1200" kern="1200" dirty="0" err="1" smtClean="0">
                  <a:solidFill>
                    <a:srgbClr val="18180E"/>
                  </a:solidFill>
                </a:rPr>
                <a:t>GSMaP</a:t>
              </a:r>
              <a:r>
                <a:rPr kumimoji="1" lang="en-US" altLang="ja-JP" sz="1200" kern="1200" dirty="0" smtClean="0">
                  <a:solidFill>
                    <a:srgbClr val="18180E"/>
                  </a:solidFill>
                </a:rPr>
                <a:t> at X-1</a:t>
              </a:r>
              <a:endParaRPr kumimoji="1" lang="ja-JP" altLang="en-US" sz="1200" kern="1200" dirty="0">
                <a:solidFill>
                  <a:srgbClr val="18180E"/>
                </a:solidFill>
              </a:endParaRPr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2051720" y="4541058"/>
              <a:ext cx="2304256" cy="406667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/>
              <a:r>
                <a:rPr kumimoji="1" lang="en-US" altLang="ja-JP" sz="1400" kern="1200" dirty="0">
                  <a:solidFill>
                    <a:srgbClr val="18180E"/>
                  </a:solidFill>
                </a:rPr>
                <a:t>m</a:t>
              </a:r>
              <a:r>
                <a:rPr kumimoji="1" lang="en-US" altLang="ja-JP" sz="1400" kern="1200" dirty="0" smtClean="0">
                  <a:solidFill>
                    <a:srgbClr val="18180E"/>
                  </a:solidFill>
                </a:rPr>
                <a:t>icrowave imager observation at X-1</a:t>
              </a:r>
              <a:endParaRPr kumimoji="1" lang="ja-JP" altLang="en-US" sz="1400" kern="1200" dirty="0">
                <a:solidFill>
                  <a:srgbClr val="18180E"/>
                </a:solidFill>
              </a:endParaRPr>
            </a:p>
          </p:txBody>
        </p:sp>
        <p:cxnSp>
          <p:nvCxnSpPr>
            <p:cNvPr id="31" name="カギ線コネクタ 30"/>
            <p:cNvCxnSpPr>
              <a:stCxn id="28" idx="2"/>
            </p:cNvCxnSpPr>
            <p:nvPr/>
          </p:nvCxnSpPr>
          <p:spPr>
            <a:xfrm rot="16200000" flipH="1">
              <a:off x="5036465" y="4870404"/>
              <a:ext cx="241404" cy="396044"/>
            </a:xfrm>
            <a:prstGeom prst="bentConnector2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正方形/長方形 31"/>
            <p:cNvSpPr/>
            <p:nvPr/>
          </p:nvSpPr>
          <p:spPr>
            <a:xfrm>
              <a:off x="5355190" y="4982396"/>
              <a:ext cx="728978" cy="406666"/>
            </a:xfrm>
            <a:prstGeom prst="rect">
              <a:avLst/>
            </a:prstGeom>
            <a:solidFill>
              <a:srgbClr val="FFCC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rtl="0"/>
              <a:r>
                <a:rPr kumimoji="1" lang="en-US" altLang="ja-JP" sz="1200" kern="1200" dirty="0" err="1" smtClean="0">
                  <a:solidFill>
                    <a:srgbClr val="18180E"/>
                  </a:solidFill>
                </a:rPr>
                <a:t>GSMaP</a:t>
              </a:r>
              <a:r>
                <a:rPr kumimoji="1" lang="en-US" altLang="ja-JP" sz="1200" kern="1200" dirty="0" smtClean="0">
                  <a:solidFill>
                    <a:srgbClr val="18180E"/>
                  </a:solidFill>
                </a:rPr>
                <a:t> at X</a:t>
              </a:r>
              <a:endParaRPr kumimoji="1" lang="ja-JP" altLang="en-US" sz="1200" kern="1200" dirty="0">
                <a:solidFill>
                  <a:srgbClr val="18180E"/>
                </a:solidFill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4427984" y="5189130"/>
              <a:ext cx="1080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914400" rtl="0"/>
              <a:r>
                <a:rPr kumimoji="1" lang="en-US" altLang="ja-JP" sz="1000" kern="1200" dirty="0" smtClean="0">
                  <a:solidFill>
                    <a:srgbClr val="18180E"/>
                  </a:solidFill>
                  <a:latin typeface="メイリオ"/>
                  <a:ea typeface="メイリオ"/>
                  <a:cs typeface="メイリオ"/>
                </a:rPr>
                <a:t>Extrapolation by MV</a:t>
              </a:r>
              <a:endParaRPr kumimoji="1" lang="ja-JP" altLang="en-US" sz="1000" kern="1200" dirty="0">
                <a:solidFill>
                  <a:srgbClr val="18180E"/>
                </a:solidFill>
                <a:latin typeface="メイリオ"/>
                <a:ea typeface="メイリオ"/>
                <a:cs typeface="メイリオ"/>
              </a:endParaRPr>
            </a:p>
          </p:txBody>
        </p:sp>
        <p:cxnSp>
          <p:nvCxnSpPr>
            <p:cNvPr id="37" name="直線矢印コネクタ 36"/>
            <p:cNvCxnSpPr>
              <a:stCxn id="29" idx="3"/>
              <a:endCxn id="28" idx="1"/>
            </p:cNvCxnSpPr>
            <p:nvPr/>
          </p:nvCxnSpPr>
          <p:spPr>
            <a:xfrm flipV="1">
              <a:off x="4355976" y="4744391"/>
              <a:ext cx="207125" cy="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4644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546850"/>
            <a:ext cx="1905000" cy="3111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13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286000" y="109710"/>
            <a:ext cx="5181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rgbClr val="FFFFFF"/>
                </a:solidFill>
                <a:latin typeface="Tahoma" pitchFamily="-106" charset="0"/>
                <a:cs typeface="Tahoma" pitchFamily="-106" charset="0"/>
              </a:rPr>
              <a:t>Issues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47037" y="1416908"/>
            <a:ext cx="8832205" cy="5129942"/>
          </a:xfrm>
          <a:prstGeom prst="rect">
            <a:avLst/>
          </a:prstGeom>
        </p:spPr>
        <p:txBody>
          <a:bodyPr/>
          <a:lstStyle/>
          <a:p>
            <a:pPr marL="800100" lvl="2" indent="-342900" defTabSz="9144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altLang="ja-JP" sz="2400" b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Systemic lack </a:t>
            </a:r>
            <a:r>
              <a:rPr lang="en-US" altLang="ja-JP" sz="2400" b="1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of participation by some countries, such as Russia and </a:t>
            </a:r>
            <a:r>
              <a:rPr lang="en-US" altLang="ja-JP" sz="2400" b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China</a:t>
            </a:r>
          </a:p>
          <a:p>
            <a:pPr marL="800100" lvl="2" indent="-342900" defTabSz="9144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altLang="ja-JP" sz="2400" b="1" dirty="0" smtClean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800100" lvl="2" indent="-342900" defTabSz="9144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altLang="ja-JP" sz="2400" b="1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Potential </a:t>
            </a:r>
            <a:r>
              <a:rPr lang="en-US" altLang="ja-JP" sz="2400" b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Microwave Imager </a:t>
            </a:r>
            <a:r>
              <a:rPr lang="en-US" altLang="ja-JP" sz="2400" b="1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coverage gaps (e.g. post-GCOM-W1 and post DMSP</a:t>
            </a:r>
            <a:r>
              <a:rPr lang="en-US" altLang="ja-JP" sz="2400" b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)</a:t>
            </a:r>
          </a:p>
          <a:p>
            <a:pPr marL="800100" lvl="2" indent="-342900" defTabSz="9144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altLang="ja-JP" sz="2400" b="1" dirty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800100" lvl="2" indent="-342900" defTabSz="9144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altLang="ja-JP" sz="2400" b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Potential Precipitation Radar coverage gap (post-GPM)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06881" y="5257800"/>
            <a:ext cx="5074919" cy="584773"/>
          </a:xfrm>
          <a:prstGeom prst="rect">
            <a:avLst/>
          </a:prstGeom>
          <a:solidFill>
            <a:srgbClr val="92D050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No SIT action is requested 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059598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546850"/>
            <a:ext cx="1905000" cy="3111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4EEE15D-AC62-4B2D-8CD0-2AF2B027EA32}" type="slidenum">
              <a:rPr lang="en-US" smtClean="0">
                <a:latin typeface="Calibri" pitchFamily="34" charset="0"/>
                <a:cs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147" name="Title 1"/>
          <p:cNvSpPr>
            <a:spLocks noGrp="1"/>
          </p:cNvSpPr>
          <p:nvPr>
            <p:ph type="title" idx="4294967295"/>
          </p:nvPr>
        </p:nvSpPr>
        <p:spPr>
          <a:xfrm>
            <a:off x="1320800" y="101600"/>
            <a:ext cx="7764463" cy="609600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/>
            <a:endParaRPr lang="en-US" sz="2400" i="1" dirty="0" smtClean="0">
              <a:ea typeface="ＭＳ Ｐゴシック" pitchFamily="50" charset="-128"/>
            </a:endParaRPr>
          </a:p>
        </p:txBody>
      </p:sp>
      <p:sp>
        <p:nvSpPr>
          <p:cNvPr id="6148" name="Rectangle 3"/>
          <p:cNvSpPr txBox="1">
            <a:spLocks noChangeArrowheads="1"/>
          </p:cNvSpPr>
          <p:nvPr/>
        </p:nvSpPr>
        <p:spPr bwMode="auto">
          <a:xfrm>
            <a:off x="0" y="1371600"/>
            <a:ext cx="8831263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lvl="1" indent="-457200">
              <a:lnSpc>
                <a:spcPct val="90000"/>
              </a:lnSpc>
              <a:spcBef>
                <a:spcPct val="20000"/>
              </a:spcBef>
            </a:pPr>
            <a:endParaRPr lang="en-US" sz="2400" b="1" dirty="0" smtClean="0">
              <a:solidFill>
                <a:srgbClr val="002C83"/>
              </a:solidFill>
              <a:latin typeface="Calibri" pitchFamily="34" charset="0"/>
              <a:ea typeface="MS Mincho" pitchFamily="49" charset="-128"/>
            </a:endParaRP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</a:pPr>
            <a:endParaRPr lang="en-US" sz="2400" b="1" dirty="0" smtClean="0">
              <a:solidFill>
                <a:srgbClr val="002C83"/>
              </a:solidFill>
              <a:latin typeface="Calibri" pitchFamily="34" charset="0"/>
              <a:ea typeface="MS Mincho" pitchFamily="49" charset="-128"/>
            </a:endParaRP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</a:pPr>
            <a:endParaRPr lang="en-US" sz="2400" b="1" dirty="0" smtClean="0">
              <a:solidFill>
                <a:srgbClr val="002C83"/>
              </a:solidFill>
              <a:latin typeface="Calibri" pitchFamily="34" charset="0"/>
              <a:ea typeface="MS Mincho" pitchFamily="49" charset="-128"/>
            </a:endParaRP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</a:pPr>
            <a:endParaRPr lang="en-US" sz="2400" b="1" dirty="0" smtClean="0">
              <a:solidFill>
                <a:srgbClr val="002C83"/>
              </a:solidFill>
              <a:latin typeface="Calibri" pitchFamily="34" charset="0"/>
              <a:ea typeface="MS Mincho" pitchFamily="49" charset="-128"/>
            </a:endParaRPr>
          </a:p>
          <a:p>
            <a:pPr marL="914400" lvl="1" indent="-457200">
              <a:lnSpc>
                <a:spcPct val="90000"/>
              </a:lnSpc>
              <a:spcBef>
                <a:spcPct val="20000"/>
              </a:spcBef>
            </a:pPr>
            <a:endParaRPr lang="en-US" sz="2400" b="1" dirty="0" smtClean="0">
              <a:solidFill>
                <a:srgbClr val="002C83"/>
              </a:solidFill>
              <a:latin typeface="Calibri" pitchFamily="34" charset="0"/>
              <a:ea typeface="MS Mincho" pitchFamily="49" charset="-128"/>
            </a:endParaRPr>
          </a:p>
          <a:p>
            <a:pPr marL="914400" lvl="1" indent="-457200" algn="ctr">
              <a:lnSpc>
                <a:spcPct val="90000"/>
              </a:lnSpc>
              <a:spcBef>
                <a:spcPct val="20000"/>
              </a:spcBef>
            </a:pPr>
            <a:r>
              <a:rPr lang="en-US" sz="3600" b="1" dirty="0" smtClean="0">
                <a:solidFill>
                  <a:srgbClr val="002C83"/>
                </a:solidFill>
                <a:latin typeface="Calibri" pitchFamily="34" charset="0"/>
                <a:ea typeface="MS Mincho" pitchFamily="49" charset="-128"/>
              </a:rPr>
              <a:t>Backup</a:t>
            </a:r>
            <a:endParaRPr lang="en-US" sz="3600" b="1" dirty="0">
              <a:solidFill>
                <a:srgbClr val="002C83"/>
              </a:solidFill>
              <a:latin typeface="Calibri" pitchFamily="34" charset="0"/>
              <a:ea typeface="MS Mincho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266642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546850"/>
            <a:ext cx="1905000" cy="3111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4EEE15D-AC62-4B2D-8CD0-2AF2B027EA32}" type="slidenum">
              <a:rPr lang="en-US" smtClean="0">
                <a:latin typeface="Calibri" pitchFamily="34" charset="0"/>
                <a:cs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147" name="Title 1"/>
          <p:cNvSpPr>
            <a:spLocks noGrp="1"/>
          </p:cNvSpPr>
          <p:nvPr>
            <p:ph type="title" idx="4294967295"/>
          </p:nvPr>
        </p:nvSpPr>
        <p:spPr>
          <a:xfrm>
            <a:off x="4249737" y="76200"/>
            <a:ext cx="4056063" cy="609600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/>
            <a:r>
              <a:rPr lang="en-US" sz="2000" dirty="0" smtClean="0">
                <a:ea typeface="ＭＳ Ｐゴシック" pitchFamily="50" charset="-128"/>
              </a:rPr>
              <a:t>Response to GCOS Action A8 - </a:t>
            </a:r>
            <a:r>
              <a:rPr lang="en-US" sz="2000" i="1" dirty="0" smtClean="0">
                <a:ea typeface="ＭＳ Ｐゴシック" pitchFamily="50" charset="-128"/>
              </a:rPr>
              <a:t>Ensure continuity of satellite precipitation products</a:t>
            </a:r>
          </a:p>
        </p:txBody>
      </p:sp>
      <p:sp>
        <p:nvSpPr>
          <p:cNvPr id="6148" name="Rectangle 3"/>
          <p:cNvSpPr txBox="1">
            <a:spLocks noChangeArrowheads="1"/>
          </p:cNvSpPr>
          <p:nvPr/>
        </p:nvSpPr>
        <p:spPr bwMode="auto">
          <a:xfrm>
            <a:off x="0" y="1371600"/>
            <a:ext cx="8831263" cy="513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914400" lvl="1" indent="-457200">
              <a:lnSpc>
                <a:spcPct val="90000"/>
              </a:lnSpc>
              <a:spcBef>
                <a:spcPct val="20000"/>
              </a:spcBef>
            </a:pPr>
            <a:r>
              <a:rPr lang="en-US" sz="2400" b="1" dirty="0">
                <a:solidFill>
                  <a:srgbClr val="002C83"/>
                </a:solidFill>
                <a:latin typeface="Calibri" pitchFamily="34" charset="0"/>
                <a:ea typeface="MS Mincho" pitchFamily="49" charset="-128"/>
              </a:rPr>
              <a:t>Deliverables</a:t>
            </a:r>
          </a:p>
          <a:p>
            <a:pPr marL="1371600" lvl="2" indent="-457200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sz="2000" dirty="0">
                <a:solidFill>
                  <a:srgbClr val="002C83"/>
                </a:solidFill>
                <a:latin typeface="Calibri" pitchFamily="34" charset="0"/>
                <a:ea typeface="MS Mincho" pitchFamily="49" charset="-128"/>
              </a:rPr>
              <a:t>Sustainment and enhancement of constellation of satellites carrying microwave radiometers (both imagers and sounders) and moderate inclination satellite carrying microwave imager and precipitation radar.</a:t>
            </a:r>
          </a:p>
          <a:p>
            <a:pPr marL="1371600" lvl="2" indent="-457200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sz="2000" dirty="0">
                <a:solidFill>
                  <a:srgbClr val="002C83"/>
                </a:solidFill>
                <a:latin typeface="Calibri" pitchFamily="34" charset="0"/>
                <a:ea typeface="MS Mincho" pitchFamily="49" charset="-128"/>
              </a:rPr>
              <a:t>Well characterized and stable Level 1B calibrated, </a:t>
            </a:r>
            <a:r>
              <a:rPr lang="en-US" sz="2000" dirty="0" err="1">
                <a:solidFill>
                  <a:srgbClr val="002C83"/>
                </a:solidFill>
                <a:latin typeface="Calibri" pitchFamily="34" charset="0"/>
                <a:ea typeface="MS Mincho" pitchFamily="49" charset="-128"/>
              </a:rPr>
              <a:t>geolocated</a:t>
            </a:r>
            <a:r>
              <a:rPr lang="en-US" sz="2000" dirty="0">
                <a:solidFill>
                  <a:srgbClr val="002C83"/>
                </a:solidFill>
                <a:latin typeface="Calibri" pitchFamily="34" charset="0"/>
                <a:ea typeface="MS Mincho" pitchFamily="49" charset="-128"/>
              </a:rPr>
              <a:t> brightness temperature (Tb) products from each PC radiometer.</a:t>
            </a:r>
          </a:p>
          <a:p>
            <a:pPr marL="1371600" lvl="2" indent="-457200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sz="2000" dirty="0">
                <a:solidFill>
                  <a:srgbClr val="002C83"/>
                </a:solidFill>
                <a:latin typeface="Calibri" pitchFamily="34" charset="0"/>
                <a:ea typeface="MS Mincho" pitchFamily="49" charset="-128"/>
              </a:rPr>
              <a:t>Inter-calibrated brightness temperature (</a:t>
            </a:r>
            <a:r>
              <a:rPr lang="en-US" sz="2000" dirty="0" err="1">
                <a:solidFill>
                  <a:srgbClr val="002C83"/>
                </a:solidFill>
                <a:latin typeface="Calibri" pitchFamily="34" charset="0"/>
                <a:ea typeface="MS Mincho" pitchFamily="49" charset="-128"/>
              </a:rPr>
              <a:t>Tc</a:t>
            </a:r>
            <a:r>
              <a:rPr lang="en-US" sz="2000" dirty="0">
                <a:solidFill>
                  <a:srgbClr val="002C83"/>
                </a:solidFill>
                <a:latin typeface="Calibri" pitchFamily="34" charset="0"/>
                <a:ea typeface="MS Mincho" pitchFamily="49" charset="-128"/>
              </a:rPr>
              <a:t>) products by applying the GPM core observatory reference standard.</a:t>
            </a:r>
          </a:p>
          <a:p>
            <a:pPr marL="1371600" lvl="2" indent="-457200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sz="2000" dirty="0">
                <a:solidFill>
                  <a:srgbClr val="002C83"/>
                </a:solidFill>
                <a:latin typeface="Calibri" pitchFamily="34" charset="0"/>
                <a:ea typeface="MS Mincho" pitchFamily="49" charset="-128"/>
              </a:rPr>
              <a:t>Precipitation retrievals using physically based a-priori database constructed from combined radiometer/radar measurement.</a:t>
            </a:r>
          </a:p>
          <a:p>
            <a:pPr marL="1371600" lvl="2" indent="-457200">
              <a:lnSpc>
                <a:spcPct val="90000"/>
              </a:lnSpc>
              <a:spcBef>
                <a:spcPct val="20000"/>
              </a:spcBef>
              <a:buFontTx/>
              <a:buAutoNum type="arabicPeriod"/>
            </a:pPr>
            <a:r>
              <a:rPr lang="en-US" sz="2000" dirty="0">
                <a:solidFill>
                  <a:srgbClr val="002C83"/>
                </a:solidFill>
                <a:latin typeface="Calibri" pitchFamily="34" charset="0"/>
                <a:ea typeface="MS Mincho" pitchFamily="49" charset="-128"/>
              </a:rPr>
              <a:t>Global monthly PDF of precipitation intensity based on the above.</a:t>
            </a:r>
            <a:endParaRPr lang="en-US" altLang="ja-JP" dirty="0">
              <a:solidFill>
                <a:srgbClr val="002C83"/>
              </a:solidFill>
              <a:latin typeface="Calibri" pitchFamily="34" charset="0"/>
              <a:ea typeface="MS Mincho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5787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581400" y="0"/>
            <a:ext cx="4267200" cy="6858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Tahoma" pitchFamily="34" charset="0"/>
                <a:ea typeface="ＭＳ Ｐゴシック" pitchFamily="50" charset="-128"/>
                <a:cs typeface="Tahoma" pitchFamily="34" charset="0"/>
              </a:rPr>
              <a:t>2015-2017 Work Plan v0.5 Outcomes </a:t>
            </a:r>
            <a:endParaRPr lang="en-US" sz="2800" dirty="0" smtClean="0">
              <a:latin typeface="Tahoma" pitchFamily="34" charset="0"/>
              <a:ea typeface="ＭＳ Ｐゴシック" pitchFamily="50" charset="-128"/>
              <a:cs typeface="Tahoma" pitchFamily="34" charset="0"/>
            </a:endParaRPr>
          </a:p>
        </p:txBody>
      </p:sp>
      <p:sp>
        <p:nvSpPr>
          <p:cNvPr id="17412" name="Slide Number Placeholder 5"/>
          <p:cNvSpPr txBox="1">
            <a:spLocks/>
          </p:cNvSpPr>
          <p:nvPr/>
        </p:nvSpPr>
        <p:spPr bwMode="auto">
          <a:xfrm>
            <a:off x="7239000" y="6546850"/>
            <a:ext cx="190500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B8BF905A-BB8D-4ECF-8B92-0DBC91ACCD89}" type="slidenum">
              <a:rPr lang="en-US" sz="1000">
                <a:latin typeface="Calibri" pitchFamily="34" charset="0"/>
                <a:ea typeface="ＭＳ Ｐゴシック" pitchFamily="50" charset="-128"/>
                <a:cs typeface="Calibri" pitchFamily="34" charset="0"/>
              </a:rPr>
              <a:pPr algn="r"/>
              <a:t>16</a:t>
            </a:fld>
            <a:endParaRPr lang="en-US" sz="1000">
              <a:latin typeface="Calibri" pitchFamily="34" charset="0"/>
              <a:ea typeface="ＭＳ Ｐゴシック" pitchFamily="50" charset="-128"/>
              <a:cs typeface="Calibri" pitchFamily="34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990600"/>
            <a:ext cx="8445500" cy="4864100"/>
          </a:xfrm>
        </p:spPr>
        <p:txBody>
          <a:bodyPr/>
          <a:lstStyle/>
          <a:p>
            <a:pPr marL="381000" indent="-3810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1600" i="1" dirty="0" smtClean="0">
              <a:solidFill>
                <a:schemeClr val="accent2"/>
              </a:solidFill>
              <a:ea typeface="ＭＳ Ｐゴシック" charset="-128"/>
            </a:endParaRPr>
          </a:p>
          <a:p>
            <a:pPr lvl="0"/>
            <a:r>
              <a:rPr lang="en-GB" sz="1400" b="1" dirty="0"/>
              <a:t>VC-1</a:t>
            </a:r>
            <a:r>
              <a:rPr lang="en-GB" sz="1400" dirty="0"/>
              <a:t>: </a:t>
            </a:r>
            <a:r>
              <a:rPr lang="en-US" sz="1400" dirty="0"/>
              <a:t>Action</a:t>
            </a:r>
            <a:r>
              <a:rPr lang="en-GB" sz="1400" dirty="0"/>
              <a:t> was reviewed by P-VC agencies at November 5</a:t>
            </a:r>
            <a:r>
              <a:rPr lang="en-GB" sz="1400" baseline="30000" dirty="0"/>
              <a:t>th</a:t>
            </a:r>
            <a:r>
              <a:rPr lang="en-GB" sz="1400" dirty="0"/>
              <a:t> P-VC WS. The 2013 Data Discovery table was used as a starting point and distributed and for updating. Input still being collected. Coordinating with IPWG to leverage datasets.</a:t>
            </a:r>
            <a:endParaRPr lang="en-US" sz="1400" dirty="0"/>
          </a:p>
          <a:p>
            <a:pPr lvl="0"/>
            <a:r>
              <a:rPr lang="en-GB" sz="1400" b="1" dirty="0"/>
              <a:t>VC-16</a:t>
            </a:r>
            <a:r>
              <a:rPr lang="en-GB" sz="1400" dirty="0"/>
              <a:t>: </a:t>
            </a:r>
            <a:r>
              <a:rPr lang="en-US" sz="1400" dirty="0"/>
              <a:t>The revised Data Portal Phase 2 Study (function and architecture) document was reviewed by JAXA, updated, and delivered to the P-VC agencies for comment and review. The study document was updated from comments. Implementation details were reviewed with JAXA at the 25</a:t>
            </a:r>
            <a:r>
              <a:rPr lang="en-US" sz="1400" baseline="30000" dirty="0"/>
              <a:t>th</a:t>
            </a:r>
            <a:r>
              <a:rPr lang="en-US" sz="1400" dirty="0"/>
              <a:t> GSIM in </a:t>
            </a:r>
            <a:r>
              <a:rPr lang="en-US" sz="1400" dirty="0" smtClean="0"/>
              <a:t>December</a:t>
            </a:r>
            <a:r>
              <a:rPr lang="en-US" sz="1400" dirty="0"/>
              <a:t>. Substantial </a:t>
            </a:r>
            <a:r>
              <a:rPr lang="en-US" sz="1400" dirty="0" smtClean="0"/>
              <a:t>progress has been </a:t>
            </a:r>
            <a:r>
              <a:rPr lang="en-US" sz="1400" dirty="0"/>
              <a:t>made in validating the Data Portal Phase 2 architecture. Completed the prototype linking the PPS and JAXA G Portal </a:t>
            </a:r>
            <a:r>
              <a:rPr lang="en-US" sz="1400" dirty="0" smtClean="0"/>
              <a:t>with </a:t>
            </a:r>
            <a:r>
              <a:rPr lang="en-US" sz="1400" dirty="0"/>
              <a:t>an interconnected common interface.  Working with NOAA on adding IR-based rain estimate </a:t>
            </a:r>
            <a:r>
              <a:rPr lang="en-US" sz="1400" dirty="0" smtClean="0"/>
              <a:t>products.  Remaining </a:t>
            </a:r>
            <a:r>
              <a:rPr lang="en-US" sz="1400" dirty="0"/>
              <a:t>work </a:t>
            </a:r>
            <a:r>
              <a:rPr lang="en-US" sz="1400" dirty="0" smtClean="0"/>
              <a:t>is planned </a:t>
            </a:r>
            <a:r>
              <a:rPr lang="en-US" sz="1400" dirty="0"/>
              <a:t>to be completed by July </a:t>
            </a:r>
            <a:r>
              <a:rPr lang="en-US" sz="1400" dirty="0" smtClean="0"/>
              <a:t>2015.</a:t>
            </a:r>
            <a:endParaRPr lang="en-US" sz="1400" dirty="0"/>
          </a:p>
          <a:p>
            <a:pPr lvl="0"/>
            <a:r>
              <a:rPr lang="en-GB" sz="1400" b="1" dirty="0" smtClean="0"/>
              <a:t>VC-17</a:t>
            </a:r>
            <a:r>
              <a:rPr lang="en-GB" sz="1400" dirty="0"/>
              <a:t>: The </a:t>
            </a:r>
            <a:r>
              <a:rPr lang="en-US" sz="1400" dirty="0" err="1"/>
              <a:t>Megha-Tropiques</a:t>
            </a:r>
            <a:r>
              <a:rPr lang="en-US" sz="1400" dirty="0"/>
              <a:t> mission was extended for two years following completion of its three year baseline mission. (Deliverable #1); Cross-Calibration WG meeting was held at UCF Orlando (USA) as well as weekly </a:t>
            </a:r>
            <a:r>
              <a:rPr lang="en-US" sz="1400" dirty="0" err="1"/>
              <a:t>videocons</a:t>
            </a:r>
            <a:r>
              <a:rPr lang="en-US" sz="1400" dirty="0"/>
              <a:t> (Deliverables #2, #3, #4, and #5); PPS/MOS are producing and distributing all GPM Standard Data Products to public users through NASA and JAXA sites. The NASA IMERG </a:t>
            </a:r>
            <a:r>
              <a:rPr lang="en-US" sz="1400" dirty="0" err="1"/>
              <a:t>multisatellite</a:t>
            </a:r>
            <a:r>
              <a:rPr lang="en-US" sz="1400" dirty="0"/>
              <a:t> product is publicly available as a research product. The plan is for the NRT version to be available (half-hourly frequency or even more frequent) by the </a:t>
            </a:r>
            <a:r>
              <a:rPr lang="en-US" sz="1400" dirty="0" smtClean="0"/>
              <a:t>early April </a:t>
            </a:r>
            <a:r>
              <a:rPr lang="en-US" sz="1400" dirty="0"/>
              <a:t>(Deliverables #2, #3, #4, and #5); </a:t>
            </a:r>
            <a:r>
              <a:rPr lang="en-US" sz="1400" dirty="0" smtClean="0"/>
              <a:t>the </a:t>
            </a:r>
            <a:r>
              <a:rPr lang="en-US" sz="1400" dirty="0"/>
              <a:t>7</a:t>
            </a:r>
            <a:r>
              <a:rPr lang="en-US" sz="1400" baseline="30000" dirty="0"/>
              <a:t>th</a:t>
            </a:r>
            <a:r>
              <a:rPr lang="en-US" sz="1400" dirty="0"/>
              <a:t> GPM International GV Workshop is scheduled for May in Seoul, Korea hosted by KMA (Deliverable #2).</a:t>
            </a:r>
          </a:p>
          <a:p>
            <a:pPr lvl="0"/>
            <a:r>
              <a:rPr lang="en-GB" sz="1400" b="1" dirty="0"/>
              <a:t>VC-18</a:t>
            </a:r>
            <a:r>
              <a:rPr lang="en-GB" sz="1400" dirty="0"/>
              <a:t>: The P-VC is looking at its plans to address this action in the context of updating its strategic direction. This will be a topic of the 6</a:t>
            </a:r>
            <a:r>
              <a:rPr lang="en-GB" sz="1400" baseline="30000" dirty="0"/>
              <a:t>th</a:t>
            </a:r>
            <a:r>
              <a:rPr lang="en-GB" sz="1400" dirty="0"/>
              <a:t> P-VC Workshop scheduled for July in Baltimore (USA). An area of increasing interest aside from improving the quality of multi-satellite and multi-agency derived products is improving product support, discovery, and utility.</a:t>
            </a:r>
            <a:endParaRPr lang="en-US" sz="1400" dirty="0"/>
          </a:p>
          <a:p>
            <a:pPr marL="838200" lvl="1" indent="-381000" eaLnBrk="1" hangingPunct="1">
              <a:lnSpc>
                <a:spcPct val="90000"/>
              </a:lnSpc>
              <a:buFont typeface="Arial" charset="0"/>
              <a:buChar char="•"/>
              <a:defRPr/>
            </a:pPr>
            <a:endParaRPr lang="en-US" sz="1200" dirty="0" smtClean="0">
              <a:latin typeface="Calibri" pitchFamily="34" charset="0"/>
              <a:ea typeface="ＭＳ Ｐゴシック" charset="-128"/>
              <a:cs typeface="Calibri" pitchFamily="34" charset="0"/>
            </a:endParaRPr>
          </a:p>
          <a:p>
            <a:pPr marL="838200" lvl="1" indent="-381000" eaLnBrk="1" hangingPunct="1">
              <a:lnSpc>
                <a:spcPct val="90000"/>
              </a:lnSpc>
              <a:buFont typeface="Arial" charset="0"/>
              <a:buChar char="•"/>
              <a:defRPr/>
            </a:pPr>
            <a:endParaRPr lang="en-US" sz="1200" dirty="0" smtClean="0">
              <a:latin typeface="Calibri" pitchFamily="34" charset="0"/>
              <a:ea typeface="ＭＳ Ｐゴシック" charset="-128"/>
            </a:endParaRPr>
          </a:p>
          <a:p>
            <a:pPr marL="838200" lvl="1" indent="-381000" eaLnBrk="1" hangingPunct="1">
              <a:lnSpc>
                <a:spcPct val="90000"/>
              </a:lnSpc>
              <a:buFont typeface="Arial" charset="0"/>
              <a:buChar char="•"/>
              <a:defRPr/>
            </a:pPr>
            <a:endParaRPr lang="en-US" sz="1200" dirty="0" smtClean="0">
              <a:ea typeface="ＭＳ Ｐゴシック" charset="-128"/>
            </a:endParaRPr>
          </a:p>
          <a:p>
            <a:pPr marL="838200" lvl="1" indent="-381000" eaLnBrk="1" hangingPunct="1">
              <a:lnSpc>
                <a:spcPct val="90000"/>
              </a:lnSpc>
              <a:buFont typeface="Arial" charset="0"/>
              <a:buChar char="•"/>
              <a:defRPr/>
            </a:pPr>
            <a:endParaRPr lang="en-US" sz="1200" dirty="0" smtClean="0">
              <a:ea typeface="ＭＳ Ｐゴシック" charset="-128"/>
            </a:endParaRPr>
          </a:p>
          <a:p>
            <a:pPr marL="381000" indent="-381000" eaLnBrk="1" hangingPunct="1">
              <a:lnSpc>
                <a:spcPct val="90000"/>
              </a:lnSpc>
              <a:buFontTx/>
              <a:buNone/>
              <a:defRPr/>
            </a:pPr>
            <a:endParaRPr lang="en-US" sz="1200" dirty="0" smtClean="0">
              <a:ea typeface="ＭＳ Ｐゴシック" charset="-128"/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None/>
              <a:defRPr/>
            </a:pPr>
            <a:endParaRPr lang="en-US" sz="1200" dirty="0" smtClea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5495373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581400" y="0"/>
            <a:ext cx="3962400" cy="6858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Tahoma" pitchFamily="34" charset="0"/>
                <a:ea typeface="ＭＳ Ｐゴシック" pitchFamily="50" charset="-128"/>
                <a:cs typeface="Tahoma" pitchFamily="34" charset="0"/>
              </a:rPr>
              <a:t>2015-2017 Work Plan </a:t>
            </a:r>
            <a:r>
              <a:rPr lang="en-US" sz="2800" dirty="0" smtClean="0">
                <a:latin typeface="Tahoma" pitchFamily="34" charset="0"/>
                <a:ea typeface="ＭＳ Ｐゴシック" pitchFamily="50" charset="-128"/>
                <a:cs typeface="Tahoma" pitchFamily="34" charset="0"/>
              </a:rPr>
              <a:t>VC-16 Status</a:t>
            </a:r>
          </a:p>
        </p:txBody>
      </p:sp>
      <p:sp>
        <p:nvSpPr>
          <p:cNvPr id="17412" name="Slide Number Placeholder 5"/>
          <p:cNvSpPr txBox="1">
            <a:spLocks/>
          </p:cNvSpPr>
          <p:nvPr/>
        </p:nvSpPr>
        <p:spPr bwMode="auto">
          <a:xfrm>
            <a:off x="7239000" y="6546850"/>
            <a:ext cx="190500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B8BF905A-BB8D-4ECF-8B92-0DBC91ACCD89}" type="slidenum">
              <a:rPr lang="en-US" sz="1000">
                <a:latin typeface="Calibri" pitchFamily="34" charset="0"/>
                <a:ea typeface="ＭＳ Ｐゴシック" pitchFamily="50" charset="-128"/>
                <a:cs typeface="Calibri" pitchFamily="34" charset="0"/>
              </a:rPr>
              <a:pPr algn="r"/>
              <a:t>17</a:t>
            </a:fld>
            <a:endParaRPr lang="en-US" sz="1000">
              <a:latin typeface="Calibri" pitchFamily="34" charset="0"/>
              <a:ea typeface="ＭＳ Ｐゴシック" pitchFamily="50" charset="-128"/>
              <a:cs typeface="Calibri" pitchFamily="34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990600"/>
            <a:ext cx="8445500" cy="4864100"/>
          </a:xfrm>
        </p:spPr>
        <p:txBody>
          <a:bodyPr/>
          <a:lstStyle/>
          <a:p>
            <a:pPr marL="381000" indent="-3810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i="1" dirty="0" smtClean="0">
              <a:solidFill>
                <a:schemeClr val="accent2"/>
              </a:solidFill>
              <a:ea typeface="ＭＳ Ｐゴシック" charset="-128"/>
            </a:endParaRPr>
          </a:p>
          <a:p>
            <a:pPr lvl="0"/>
            <a:r>
              <a:rPr lang="en-US" sz="2000" b="1" dirty="0"/>
              <a:t>March 2015:  Made substantial progress in validating the Data Portal Phase 2 architecture. With JAXA's participation completed the prototype linking the PPS and JAXA </a:t>
            </a:r>
            <a:r>
              <a:rPr lang="en-US" sz="2000" b="1" dirty="0" smtClean="0"/>
              <a:t>G Portal </a:t>
            </a:r>
            <a:r>
              <a:rPr lang="en-US" sz="2000" b="1" dirty="0"/>
              <a:t>in an interconnected common interface. This demonstrated the viability of the query and search part of a CEOS P-VC Data Portal. Working with NOAA on adding IR-based rain estimate products. Remaining work planned to be completed by July 2015 is to complete integrated system testing and correct bugs, identify and incorporate additional P-VC member data contributions, complete user authentication/authorization, and complete a template for ‘P-VC </a:t>
            </a:r>
            <a:r>
              <a:rPr lang="en-US" sz="2000" b="1" dirty="0" err="1"/>
              <a:t>Mediatator</a:t>
            </a:r>
            <a:r>
              <a:rPr lang="en-US" sz="2000" b="1" dirty="0"/>
              <a:t>’ to be deployed on a data partner’s side, serving as a common access gateway for data downloading where user authentication is checked and verified against SSO.</a:t>
            </a:r>
          </a:p>
          <a:p>
            <a:pPr marL="838200" lvl="1" indent="-381000" eaLnBrk="1" hangingPunct="1">
              <a:lnSpc>
                <a:spcPct val="90000"/>
              </a:lnSpc>
              <a:buFont typeface="Arial" charset="0"/>
              <a:buChar char="•"/>
              <a:defRPr/>
            </a:pPr>
            <a:endParaRPr lang="en-US" sz="1800" dirty="0" smtClean="0">
              <a:latin typeface="Calibri" pitchFamily="34" charset="0"/>
              <a:ea typeface="ＭＳ Ｐゴシック" charset="-128"/>
              <a:cs typeface="Calibri" pitchFamily="34" charset="0"/>
            </a:endParaRPr>
          </a:p>
          <a:p>
            <a:pPr marL="838200" lvl="1" indent="-381000" eaLnBrk="1" hangingPunct="1">
              <a:lnSpc>
                <a:spcPct val="90000"/>
              </a:lnSpc>
              <a:buFont typeface="Arial" charset="0"/>
              <a:buChar char="•"/>
              <a:defRPr/>
            </a:pPr>
            <a:endParaRPr lang="en-US" sz="1800" dirty="0" smtClean="0">
              <a:latin typeface="Calibri" pitchFamily="34" charset="0"/>
              <a:ea typeface="ＭＳ Ｐゴシック" charset="-128"/>
            </a:endParaRPr>
          </a:p>
          <a:p>
            <a:pPr marL="838200" lvl="1" indent="-381000" eaLnBrk="1" hangingPunct="1">
              <a:lnSpc>
                <a:spcPct val="90000"/>
              </a:lnSpc>
              <a:buFont typeface="Arial" charset="0"/>
              <a:buChar char="•"/>
              <a:defRPr/>
            </a:pPr>
            <a:endParaRPr lang="en-US" sz="1800" dirty="0" smtClean="0">
              <a:ea typeface="ＭＳ Ｐゴシック" charset="-128"/>
            </a:endParaRPr>
          </a:p>
          <a:p>
            <a:pPr marL="838200" lvl="1" indent="-381000" eaLnBrk="1" hangingPunct="1">
              <a:lnSpc>
                <a:spcPct val="90000"/>
              </a:lnSpc>
              <a:buFont typeface="Arial" charset="0"/>
              <a:buChar char="•"/>
              <a:defRPr/>
            </a:pPr>
            <a:endParaRPr lang="en-US" sz="1800" dirty="0" smtClean="0">
              <a:ea typeface="ＭＳ Ｐゴシック" charset="-128"/>
            </a:endParaRPr>
          </a:p>
          <a:p>
            <a:pPr marL="381000" indent="-381000" eaLnBrk="1" hangingPunct="1">
              <a:lnSpc>
                <a:spcPct val="90000"/>
              </a:lnSpc>
              <a:buFontTx/>
              <a:buNone/>
              <a:defRPr/>
            </a:pPr>
            <a:endParaRPr lang="en-US" sz="1800" dirty="0" smtClean="0">
              <a:ea typeface="ＭＳ Ｐゴシック" charset="-128"/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None/>
              <a:defRPr/>
            </a:pPr>
            <a:endParaRPr lang="en-US" sz="1800" dirty="0" smtClea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63844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8458200" cy="6858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latin typeface="Tahoma" pitchFamily="34" charset="0"/>
                <a:ea typeface="ＭＳ Ｐゴシック" pitchFamily="50" charset="-128"/>
                <a:cs typeface="Tahoma" pitchFamily="34" charset="0"/>
              </a:rPr>
              <a:t>X-Cal Working Group</a:t>
            </a:r>
          </a:p>
        </p:txBody>
      </p:sp>
      <p:sp>
        <p:nvSpPr>
          <p:cNvPr id="17412" name="Slide Number Placeholder 5"/>
          <p:cNvSpPr txBox="1">
            <a:spLocks/>
          </p:cNvSpPr>
          <p:nvPr/>
        </p:nvSpPr>
        <p:spPr bwMode="auto">
          <a:xfrm>
            <a:off x="7239000" y="6546850"/>
            <a:ext cx="1905000" cy="31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B8BF905A-BB8D-4ECF-8B92-0DBC91ACCD89}" type="slidenum">
              <a:rPr lang="en-US" sz="1000">
                <a:latin typeface="Calibri" pitchFamily="34" charset="0"/>
                <a:ea typeface="ＭＳ Ｐゴシック" pitchFamily="50" charset="-128"/>
                <a:cs typeface="Calibri" pitchFamily="34" charset="0"/>
              </a:rPr>
              <a:pPr algn="r"/>
              <a:t>18</a:t>
            </a:fld>
            <a:endParaRPr lang="en-US" sz="1000">
              <a:latin typeface="Calibri" pitchFamily="34" charset="0"/>
              <a:ea typeface="ＭＳ Ｐゴシック" pitchFamily="50" charset="-128"/>
              <a:cs typeface="Calibri" pitchFamily="34" charset="0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990600"/>
            <a:ext cx="8445500" cy="4864100"/>
          </a:xfrm>
        </p:spPr>
        <p:txBody>
          <a:bodyPr/>
          <a:lstStyle/>
          <a:p>
            <a:pPr marL="381000" indent="-381000"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endParaRPr lang="en-US" sz="2800" i="1" dirty="0" smtClean="0">
              <a:solidFill>
                <a:schemeClr val="accent2"/>
              </a:solidFill>
              <a:ea typeface="ＭＳ Ｐゴシック" charset="-128"/>
            </a:endParaRPr>
          </a:p>
          <a:p>
            <a:pPr marL="438150" indent="-381000" eaLnBrk="1" hangingPunct="1">
              <a:lnSpc>
                <a:spcPct val="90000"/>
              </a:lnSpc>
              <a:buFont typeface="Courier New" pitchFamily="49" charset="0"/>
              <a:buChar char="o"/>
              <a:defRPr/>
            </a:pPr>
            <a:r>
              <a:rPr lang="en-US" sz="280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X-Calibration Working Group (X-Cal WG)</a:t>
            </a:r>
          </a:p>
          <a:p>
            <a:pPr marL="838200" lvl="1" indent="-381000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International working group (in coordination with WMO CGMS/GSICS) to develop a consensus reference standard for cross-calibration of microwave radiometers to produce uniform global precipitation products within a consistent framework.</a:t>
            </a:r>
          </a:p>
          <a:p>
            <a:pPr marL="838200" lvl="1" indent="-381000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Sixteen WG meetings held since 2007</a:t>
            </a:r>
          </a:p>
          <a:p>
            <a:pPr marL="838200" lvl="1" indent="-381000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16</a:t>
            </a:r>
            <a:r>
              <a:rPr lang="en-US" sz="2000" baseline="3000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th</a:t>
            </a:r>
            <a:r>
              <a:rPr lang="en-US" sz="200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 WG meeting, January 28-29, 2015, UCF, Orlando, FL USA</a:t>
            </a:r>
          </a:p>
          <a:p>
            <a:pPr marL="838200" lvl="1" indent="-381000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NASA, JAXA, CNES, ISRO, INPE, CONAE, NOAA, NRL, EUMETSAT, JMA, UKMET, Universities from the U.S. and Asia participate</a:t>
            </a:r>
          </a:p>
          <a:p>
            <a:pPr marL="838200" lvl="1" indent="-381000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Discovered/Fixed Problem in TMI (</a:t>
            </a:r>
            <a:r>
              <a:rPr lang="en-US" sz="2000" i="1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ca.</a:t>
            </a:r>
            <a:r>
              <a:rPr lang="en-US" sz="200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 2K p-p), implemented fix in V7 algorithm</a:t>
            </a:r>
          </a:p>
          <a:p>
            <a:pPr marL="838200" lvl="1" indent="-381000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TRMM </a:t>
            </a:r>
            <a:r>
              <a:rPr lang="en-US" sz="2000" dirty="0" err="1" smtClean="0">
                <a:latin typeface="Calibri" pitchFamily="34" charset="0"/>
                <a:ea typeface="ＭＳ Ｐゴシック" charset="-128"/>
                <a:cs typeface="Calibri" pitchFamily="34" charset="0"/>
              </a:rPr>
              <a:t>intercalibration</a:t>
            </a:r>
            <a:r>
              <a:rPr lang="en-US" sz="200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 with GMI</a:t>
            </a:r>
          </a:p>
          <a:p>
            <a:pPr marL="838200" lvl="1" indent="-381000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Implementation of L1C </a:t>
            </a:r>
            <a:r>
              <a:rPr lang="en-US" sz="2000" dirty="0" err="1" smtClean="0">
                <a:latin typeface="Calibri" pitchFamily="34" charset="0"/>
                <a:ea typeface="ＭＳ Ｐゴシック" charset="-128"/>
                <a:cs typeface="Calibri" pitchFamily="34" charset="0"/>
              </a:rPr>
              <a:t>intercalibration</a:t>
            </a:r>
            <a:r>
              <a:rPr lang="en-US" sz="200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 processing (conical imagers and sounders) including calibration constants for pre-launch PPS</a:t>
            </a:r>
          </a:p>
          <a:p>
            <a:pPr marL="838200" lvl="1" indent="-381000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000" dirty="0" smtClean="0">
                <a:latin typeface="Calibri" pitchFamily="34" charset="0"/>
                <a:ea typeface="ＭＳ Ｐゴシック" charset="-128"/>
                <a:cs typeface="Calibri" pitchFamily="34" charset="0"/>
              </a:rPr>
              <a:t>Instrument liaisons for 9 contemporary passive microwave instruments </a:t>
            </a:r>
          </a:p>
          <a:p>
            <a:pPr marL="838200" lvl="1" indent="-381000"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en-US" sz="2000" dirty="0" smtClean="0">
                <a:solidFill>
                  <a:srgbClr val="FF0000"/>
                </a:solidFill>
                <a:latin typeface="Calibri" pitchFamily="34" charset="0"/>
                <a:ea typeface="ＭＳ Ｐゴシック" charset="-128"/>
                <a:cs typeface="Calibri" pitchFamily="34" charset="0"/>
              </a:rPr>
              <a:t>http://www.gpm-x-cal.info/</a:t>
            </a:r>
          </a:p>
          <a:p>
            <a:pPr marL="838200" lvl="1" indent="-381000" eaLnBrk="1" hangingPunct="1">
              <a:lnSpc>
                <a:spcPct val="90000"/>
              </a:lnSpc>
              <a:buFont typeface="Arial" charset="0"/>
              <a:buChar char="•"/>
              <a:defRPr/>
            </a:pPr>
            <a:endParaRPr lang="en-US" sz="2000" dirty="0" smtClean="0">
              <a:latin typeface="Calibri" pitchFamily="34" charset="0"/>
              <a:ea typeface="ＭＳ Ｐゴシック" charset="-128"/>
              <a:cs typeface="Calibri" pitchFamily="34" charset="0"/>
            </a:endParaRPr>
          </a:p>
          <a:p>
            <a:pPr marL="838200" lvl="1" indent="-381000" eaLnBrk="1" hangingPunct="1">
              <a:lnSpc>
                <a:spcPct val="90000"/>
              </a:lnSpc>
              <a:buFont typeface="Arial" charset="0"/>
              <a:buChar char="•"/>
              <a:defRPr/>
            </a:pPr>
            <a:endParaRPr lang="en-US" sz="2000" dirty="0" smtClean="0">
              <a:latin typeface="Calibri" pitchFamily="34" charset="0"/>
              <a:ea typeface="ＭＳ Ｐゴシック" charset="-128"/>
            </a:endParaRPr>
          </a:p>
          <a:p>
            <a:pPr marL="838200" lvl="1" indent="-381000" eaLnBrk="1" hangingPunct="1">
              <a:lnSpc>
                <a:spcPct val="90000"/>
              </a:lnSpc>
              <a:buFont typeface="Arial" charset="0"/>
              <a:buChar char="•"/>
              <a:defRPr/>
            </a:pPr>
            <a:endParaRPr lang="en-US" sz="2000" dirty="0" smtClean="0">
              <a:ea typeface="ＭＳ Ｐゴシック" charset="-128"/>
            </a:endParaRPr>
          </a:p>
          <a:p>
            <a:pPr marL="838200" lvl="1" indent="-381000" eaLnBrk="1" hangingPunct="1">
              <a:lnSpc>
                <a:spcPct val="90000"/>
              </a:lnSpc>
              <a:buFont typeface="Arial" charset="0"/>
              <a:buChar char="•"/>
              <a:defRPr/>
            </a:pPr>
            <a:endParaRPr lang="en-US" sz="2000" dirty="0" smtClean="0">
              <a:ea typeface="ＭＳ Ｐゴシック" charset="-128"/>
            </a:endParaRPr>
          </a:p>
          <a:p>
            <a:pPr marL="381000" indent="-381000" eaLnBrk="1" hangingPunct="1">
              <a:lnSpc>
                <a:spcPct val="90000"/>
              </a:lnSpc>
              <a:buFontTx/>
              <a:buNone/>
              <a:defRPr/>
            </a:pPr>
            <a:endParaRPr lang="en-US" sz="2000" dirty="0" smtClean="0">
              <a:ea typeface="ＭＳ Ｐゴシック" charset="-128"/>
            </a:endParaRPr>
          </a:p>
          <a:p>
            <a:pPr marL="838200" lvl="1" indent="-381000" eaLnBrk="1" hangingPunct="1">
              <a:lnSpc>
                <a:spcPct val="90000"/>
              </a:lnSpc>
              <a:buFontTx/>
              <a:buNone/>
              <a:defRPr/>
            </a:pPr>
            <a:endParaRPr lang="en-US" sz="2000" dirty="0" smtClean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15895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195262"/>
            <a:ext cx="6837363" cy="919163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GB" altLang="ja-JP" kern="1200" dirty="0" smtClean="0">
                <a:latin typeface="Tahoma" pitchFamily="34" charset="0"/>
                <a:ea typeface="ＭＳ Ｐゴシック" pitchFamily="34" charset="-128"/>
                <a:cs typeface="Tahoma" pitchFamily="34" charset="0"/>
              </a:rPr>
              <a:t>Participation</a:t>
            </a:r>
            <a:r>
              <a:rPr lang="en-GB" altLang="ja-JP" sz="3000" dirty="0" smtClean="0">
                <a:solidFill>
                  <a:schemeClr val="tx1"/>
                </a:solidFill>
                <a:ea typeface="ＭＳ Ｐゴシック" charset="-128"/>
              </a:rPr>
              <a:t> </a:t>
            </a:r>
            <a:endParaRPr lang="ja-JP" altLang="en-US" sz="3000" dirty="0" smtClean="0">
              <a:solidFill>
                <a:schemeClr val="tx1"/>
              </a:solidFill>
              <a:ea typeface="ＭＳ Ｐゴシック" charset="-128"/>
            </a:endParaRP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143000"/>
            <a:ext cx="8362950" cy="4648200"/>
          </a:xfrm>
        </p:spPr>
        <p:txBody>
          <a:bodyPr/>
          <a:lstStyle/>
          <a:p>
            <a:pPr lvl="1">
              <a:lnSpc>
                <a:spcPct val="80000"/>
              </a:lnSpc>
              <a:buFontTx/>
              <a:buNone/>
            </a:pPr>
            <a:endParaRPr lang="en-US" altLang="ja-JP" sz="1800" u="sng" dirty="0" smtClean="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US" altLang="ja-JP" sz="2000" dirty="0" smtClean="0">
                <a:latin typeface="Arial" panose="020B0604020202020204" pitchFamily="34" charset="0"/>
              </a:rPr>
              <a:t>Lead Agencies: </a:t>
            </a:r>
          </a:p>
          <a:p>
            <a:pPr lvl="1">
              <a:lnSpc>
                <a:spcPct val="80000"/>
              </a:lnSpc>
            </a:pPr>
            <a:r>
              <a:rPr lang="en-US" altLang="ja-JP" sz="1800" dirty="0" smtClean="0">
                <a:latin typeface="Arial" panose="020B0604020202020204" pitchFamily="34" charset="0"/>
              </a:rPr>
              <a:t>Japan – JAXA: Riko Oki, </a:t>
            </a:r>
            <a:r>
              <a:rPr lang="en-US" altLang="ja-JP" sz="1800" dirty="0" smtClean="0">
                <a:latin typeface="Arial" panose="020B0604020202020204" pitchFamily="34" charset="0"/>
                <a:hlinkClick r:id="rId2"/>
              </a:rPr>
              <a:t>oki.riko@jaxa.jp</a:t>
            </a:r>
            <a:r>
              <a:rPr lang="en-US" altLang="ja-JP" sz="1800" dirty="0" smtClean="0">
                <a:latin typeface="Arial" panose="020B0604020202020204" pitchFamily="34" charset="0"/>
              </a:rPr>
              <a:t> &amp;</a:t>
            </a:r>
            <a:r>
              <a:rPr lang="fi-FI" altLang="ja-JP" sz="1800" dirty="0" smtClean="0">
                <a:latin typeface="Arial" panose="020B0604020202020204" pitchFamily="34" charset="0"/>
              </a:rPr>
              <a:t> </a:t>
            </a:r>
            <a:r>
              <a:rPr lang="en-US" altLang="ja-JP" sz="1800" dirty="0" smtClean="0">
                <a:latin typeface="Arial" panose="020B0604020202020204" pitchFamily="34" charset="0"/>
              </a:rPr>
              <a:t>USA – NASA: Steven Neeck, </a:t>
            </a:r>
            <a:r>
              <a:rPr lang="en-US" altLang="ja-JP" sz="1800" u="sng" dirty="0" smtClean="0">
                <a:solidFill>
                  <a:schemeClr val="hlink"/>
                </a:solidFill>
                <a:latin typeface="Arial" panose="020B0604020202020204" pitchFamily="34" charset="0"/>
              </a:rPr>
              <a:t>steven.neeck@nasa.gov 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altLang="ja-JP" sz="1800" u="sng" dirty="0" smtClean="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ja-JP" sz="2000" dirty="0" smtClean="0">
                <a:latin typeface="Arial" panose="020B0604020202020204" pitchFamily="34" charset="0"/>
              </a:rPr>
              <a:t>Space Agency Participants:</a:t>
            </a:r>
            <a:endParaRPr lang="en-US" altLang="ja-JP" sz="2000" dirty="0" smtClean="0">
              <a:latin typeface="Arial" panose="020B060402020202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altLang="ja-JP" sz="1800" dirty="0" smtClean="0">
                <a:latin typeface="Arial" panose="020B0604020202020204" pitchFamily="34" charset="0"/>
              </a:rPr>
              <a:t>France - CNES: Philippe Veyre, </a:t>
            </a:r>
            <a:r>
              <a:rPr lang="en-US" altLang="ja-JP" sz="1800" dirty="0" smtClean="0">
                <a:latin typeface="Arial" panose="020B0604020202020204" pitchFamily="34" charset="0"/>
                <a:hlinkClick r:id="rId3"/>
              </a:rPr>
              <a:t>veyre.phillipe@cnes.fr</a:t>
            </a:r>
            <a:endParaRPr lang="en-US" altLang="ja-JP" sz="1800" dirty="0" smtClean="0">
              <a:latin typeface="Arial" panose="020B060402020202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altLang="ja-JP" sz="1800" dirty="0" smtClean="0">
                <a:latin typeface="Arial" panose="020B0604020202020204" pitchFamily="34" charset="0"/>
              </a:rPr>
              <a:t>India - ISRO: K. Kumar, </a:t>
            </a:r>
            <a:r>
              <a:rPr lang="en-US" altLang="ja-JP" sz="1800" dirty="0" smtClean="0">
                <a:latin typeface="Arial" panose="020B0604020202020204" pitchFamily="34" charset="0"/>
                <a:hlinkClick r:id="rId4"/>
              </a:rPr>
              <a:t>director@sac.isro.gov.in</a:t>
            </a:r>
            <a:endParaRPr lang="en-GB" altLang="ja-JP" sz="1800" dirty="0" smtClean="0">
              <a:latin typeface="Arial" panose="020B0604020202020204" pitchFamily="34" charset="0"/>
              <a:hlinkClick r:id="rId4"/>
            </a:endParaRPr>
          </a:p>
          <a:p>
            <a:pPr lvl="1">
              <a:lnSpc>
                <a:spcPct val="80000"/>
              </a:lnSpc>
            </a:pPr>
            <a:r>
              <a:rPr lang="en-GB" altLang="ja-JP" sz="1800" dirty="0" smtClean="0">
                <a:latin typeface="Arial" panose="020B0604020202020204" pitchFamily="34" charset="0"/>
              </a:rPr>
              <a:t>Brazil - INPE: </a:t>
            </a:r>
            <a:r>
              <a:rPr lang="en-US" altLang="ja-JP" sz="1800" dirty="0" smtClean="0">
                <a:latin typeface="Arial" panose="020B0604020202020204" pitchFamily="34" charset="0"/>
              </a:rPr>
              <a:t>Carlos Frederico Angelis, </a:t>
            </a:r>
            <a:r>
              <a:rPr lang="en-US" altLang="ja-JP" sz="1800" u="sng" dirty="0" smtClean="0">
                <a:solidFill>
                  <a:schemeClr val="hlink"/>
                </a:solidFill>
                <a:latin typeface="Arial" panose="020B0604020202020204" pitchFamily="34" charset="0"/>
              </a:rPr>
              <a:t>angelis@cptec.inpe.br</a:t>
            </a:r>
          </a:p>
          <a:p>
            <a:pPr lvl="1">
              <a:lnSpc>
                <a:spcPct val="80000"/>
              </a:lnSpc>
            </a:pPr>
            <a:r>
              <a:rPr lang="en-US" altLang="ja-JP" sz="1800" dirty="0" smtClean="0">
                <a:latin typeface="Arial" panose="020B0604020202020204" pitchFamily="34" charset="0"/>
              </a:rPr>
              <a:t>Europe - ESA: Michael </a:t>
            </a:r>
            <a:r>
              <a:rPr lang="en-US" altLang="ja-JP" sz="1800" dirty="0" err="1" smtClean="0">
                <a:latin typeface="Arial" panose="020B0604020202020204" pitchFamily="34" charset="0"/>
              </a:rPr>
              <a:t>Rast</a:t>
            </a:r>
            <a:r>
              <a:rPr lang="en-US" altLang="ja-JP" sz="1800" dirty="0" smtClean="0">
                <a:solidFill>
                  <a:srgbClr val="FFFF00"/>
                </a:solidFill>
                <a:latin typeface="Arial" panose="020B0604020202020204" pitchFamily="34" charset="0"/>
              </a:rPr>
              <a:t>, </a:t>
            </a:r>
            <a:r>
              <a:rPr lang="en-US" altLang="ja-JP" sz="1800" dirty="0" smtClean="0">
                <a:latin typeface="Arial" panose="020B0604020202020204" pitchFamily="34" charset="0"/>
                <a:hlinkClick r:id="rId4"/>
              </a:rPr>
              <a:t>michael.rast@esa.int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>
                <a:latin typeface="Arial" panose="020B0604020202020204" pitchFamily="34" charset="0"/>
              </a:rPr>
              <a:t>China – NSMC/CMA: </a:t>
            </a:r>
            <a:r>
              <a:rPr lang="en-US" altLang="ja-JP" sz="1800" smtClean="0">
                <a:latin typeface="Arial" panose="020B0604020202020204" pitchFamily="34" charset="0"/>
                <a:hlinkClick r:id="rId4"/>
              </a:rPr>
              <a:t>Lu Naimeng, lunaimeng@nsmc.cma.gov</a:t>
            </a:r>
          </a:p>
          <a:p>
            <a:pPr lvl="1">
              <a:lnSpc>
                <a:spcPct val="80000"/>
              </a:lnSpc>
            </a:pPr>
            <a:r>
              <a:rPr lang="en-US" altLang="ja-JP" sz="1800" dirty="0" smtClean="0">
                <a:latin typeface="Arial" panose="020B0604020202020204" pitchFamily="34" charset="0"/>
              </a:rPr>
              <a:t>Russia – ROSHYDROMET: </a:t>
            </a:r>
            <a:r>
              <a:rPr lang="en-US" altLang="ja-JP" sz="1800" dirty="0" err="1" smtClean="0">
                <a:latin typeface="Arial" panose="020B0604020202020204" pitchFamily="34" charset="0"/>
              </a:rPr>
              <a:t>Vasily</a:t>
            </a:r>
            <a:r>
              <a:rPr lang="en-US" altLang="ja-JP" sz="1800" dirty="0" smtClean="0">
                <a:latin typeface="Arial" panose="020B0604020202020204" pitchFamily="34" charset="0"/>
              </a:rPr>
              <a:t> </a:t>
            </a:r>
            <a:r>
              <a:rPr lang="en-US" altLang="ja-JP" sz="1800" dirty="0" err="1" smtClean="0">
                <a:latin typeface="Arial" panose="020B0604020202020204" pitchFamily="34" charset="0"/>
              </a:rPr>
              <a:t>Asmus</a:t>
            </a:r>
            <a:r>
              <a:rPr lang="en-US" altLang="ja-JP" sz="1800" dirty="0" smtClean="0">
                <a:latin typeface="Arial" panose="020B0604020202020204" pitchFamily="34" charset="0"/>
              </a:rPr>
              <a:t>, </a:t>
            </a:r>
            <a:r>
              <a:rPr lang="en-US" altLang="ja-JP" sz="1800" dirty="0" smtClean="0">
                <a:latin typeface="Arial" panose="020B0604020202020204" pitchFamily="34" charset="0"/>
                <a:hlinkClick r:id="rId5"/>
              </a:rPr>
              <a:t>asmus@planet.ittp.ru</a:t>
            </a:r>
          </a:p>
          <a:p>
            <a:pPr lvl="1">
              <a:lnSpc>
                <a:spcPct val="80000"/>
              </a:lnSpc>
            </a:pPr>
            <a:r>
              <a:rPr lang="en-US" altLang="ja-JP" sz="1800" dirty="0" smtClean="0">
                <a:latin typeface="Arial" panose="020B0604020202020204" pitchFamily="34" charset="0"/>
              </a:rPr>
              <a:t>USA - NOAA: Ralph Ferraro, </a:t>
            </a:r>
            <a:r>
              <a:rPr lang="en-US" altLang="ja-JP" sz="1800" dirty="0" smtClean="0">
                <a:latin typeface="Arial" panose="020B0604020202020204" pitchFamily="34" charset="0"/>
                <a:hlinkClick r:id="rId6"/>
              </a:rPr>
              <a:t>ralph.r.ferraro@noaa.gov</a:t>
            </a:r>
            <a:endParaRPr lang="en-US" altLang="ja-JP" sz="1800" dirty="0" smtClean="0">
              <a:latin typeface="Arial" panose="020B060402020202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altLang="ja-JP" sz="1800" dirty="0" smtClean="0">
                <a:latin typeface="Arial" panose="020B0604020202020204" pitchFamily="34" charset="0"/>
              </a:rPr>
              <a:t>USA - Naval Research Laboratory:  Ian Adams, </a:t>
            </a:r>
            <a:r>
              <a:rPr lang="en-US" altLang="ja-JP" sz="1800" dirty="0" smtClean="0">
                <a:latin typeface="Arial" panose="020B0604020202020204" pitchFamily="34" charset="0"/>
                <a:hlinkClick r:id="rId7"/>
              </a:rPr>
              <a:t>ian.adams@nrl.navy.mil</a:t>
            </a:r>
          </a:p>
          <a:p>
            <a:pPr lvl="1">
              <a:lnSpc>
                <a:spcPct val="80000"/>
              </a:lnSpc>
            </a:pPr>
            <a:r>
              <a:rPr lang="en-US" altLang="ja-JP" sz="1800" dirty="0" smtClean="0">
                <a:latin typeface="Arial" panose="020B0604020202020204" pitchFamily="34" charset="0"/>
              </a:rPr>
              <a:t>Europe - EUMETSAT: Johannes Schmetz, </a:t>
            </a:r>
            <a:r>
              <a:rPr lang="en-US" altLang="ja-JP" sz="1800" dirty="0" smtClean="0">
                <a:latin typeface="Arial" panose="020B0604020202020204" pitchFamily="34" charset="0"/>
                <a:hlinkClick r:id="rId7"/>
              </a:rPr>
              <a:t>Johannes.Schmetz@eumetsat.int</a:t>
            </a:r>
            <a:r>
              <a:rPr lang="en-US" altLang="ja-JP" sz="1800" dirty="0" smtClean="0">
                <a:latin typeface="Arial" panose="020B0604020202020204" pitchFamily="34" charset="0"/>
              </a:rPr>
              <a:t> </a:t>
            </a:r>
          </a:p>
          <a:p>
            <a:pPr lvl="1">
              <a:lnSpc>
                <a:spcPct val="80000"/>
              </a:lnSpc>
            </a:pPr>
            <a:r>
              <a:rPr lang="en-US" altLang="ja-JP" sz="1800" dirty="0" smtClean="0">
                <a:latin typeface="Arial" panose="020B0604020202020204" pitchFamily="34" charset="0"/>
              </a:rPr>
              <a:t>Germany - DLR: Martin Hagen, </a:t>
            </a:r>
            <a:r>
              <a:rPr lang="en-US" altLang="ja-JP" sz="1800" u="sng" dirty="0" smtClean="0">
                <a:solidFill>
                  <a:schemeClr val="hlink"/>
                </a:solidFill>
                <a:latin typeface="Arial" panose="020B0604020202020204" pitchFamily="34" charset="0"/>
              </a:rPr>
              <a:t>martin.hagen@dlr.de</a:t>
            </a:r>
          </a:p>
          <a:p>
            <a:pPr lvl="1">
              <a:lnSpc>
                <a:spcPct val="80000"/>
              </a:lnSpc>
            </a:pPr>
            <a:r>
              <a:rPr lang="en-US" altLang="ja-JP" sz="1800" dirty="0" smtClean="0">
                <a:latin typeface="Arial" panose="020B0604020202020204" pitchFamily="34" charset="0"/>
              </a:rPr>
              <a:t>Canada - Canadian Space Agency: </a:t>
            </a:r>
            <a:r>
              <a:rPr lang="en-US" altLang="ja-JP" sz="1800" dirty="0" err="1" smtClean="0">
                <a:latin typeface="Arial" panose="020B0604020202020204" pitchFamily="34" charset="0"/>
              </a:rPr>
              <a:t>Éric</a:t>
            </a:r>
            <a:r>
              <a:rPr lang="en-US" altLang="ja-JP" sz="1800" dirty="0" smtClean="0">
                <a:latin typeface="Arial" panose="020B0604020202020204" pitchFamily="34" charset="0"/>
              </a:rPr>
              <a:t> </a:t>
            </a:r>
            <a:r>
              <a:rPr lang="en-US" altLang="ja-JP" sz="1800" dirty="0" err="1" smtClean="0">
                <a:latin typeface="Arial" panose="020B0604020202020204" pitchFamily="34" charset="0"/>
              </a:rPr>
              <a:t>Laliberté</a:t>
            </a:r>
            <a:r>
              <a:rPr lang="en-US" altLang="ja-JP" sz="1800" dirty="0" smtClean="0">
                <a:latin typeface="Arial" panose="020B0604020202020204" pitchFamily="34" charset="0"/>
              </a:rPr>
              <a:t>, </a:t>
            </a:r>
            <a:r>
              <a:rPr lang="en-US" altLang="ja-JP" sz="1800" dirty="0" smtClean="0">
                <a:latin typeface="Arial" panose="020B0604020202020204" pitchFamily="34" charset="0"/>
                <a:hlinkClick r:id="rId5"/>
              </a:rPr>
              <a:t>Eric.Laliberte@asc-csa.gc.ca</a:t>
            </a:r>
            <a:endParaRPr lang="ja-JP" altLang="en-US" sz="1800" dirty="0" smtClean="0">
              <a:latin typeface="Arial" panose="020B0604020202020204" pitchFamily="34" charset="0"/>
              <a:hlinkClick r:id="rId5"/>
            </a:endParaRPr>
          </a:p>
        </p:txBody>
      </p:sp>
      <p:sp>
        <p:nvSpPr>
          <p:cNvPr id="48132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239000" y="6546850"/>
            <a:ext cx="1905000" cy="311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2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0A6AF82-96BE-41B2-B0CB-42F85BE79510}" type="slidenum">
              <a:rPr lang="en-US" altLang="en-US" sz="1000" b="0" smtClean="0">
                <a:solidFill>
                  <a:srgbClr val="00256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US" altLang="en-US" sz="1000" b="0" smtClean="0">
              <a:solidFill>
                <a:srgbClr val="00256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3210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546850"/>
            <a:ext cx="1905000" cy="3111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2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50457" y="109710"/>
            <a:ext cx="568854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rgbClr val="FFFFFF"/>
                </a:solidFill>
                <a:latin typeface="Tahoma" pitchFamily="-106" charset="0"/>
                <a:cs typeface="Tahoma" pitchFamily="-106" charset="0"/>
              </a:rPr>
              <a:t>Status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8167" y="1371600"/>
            <a:ext cx="8710648" cy="521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 defTabSz="9144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GB" altLang="ja-JP" sz="2400" b="1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Reminder of 3-year </a:t>
            </a:r>
            <a:r>
              <a:rPr lang="en-GB" altLang="ja-JP" sz="2400" b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outcomes (per P-VC </a:t>
            </a:r>
            <a:r>
              <a:rPr lang="en-GB" altLang="ja-JP" sz="2400" b="1" dirty="0" err="1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ToR</a:t>
            </a:r>
            <a:r>
              <a:rPr lang="en-GB" altLang="ja-JP" sz="2400" b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 v1.0, Nov 2013)</a:t>
            </a:r>
            <a:endParaRPr lang="en-GB" altLang="ja-JP" sz="2400" dirty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800100" lvl="2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Wingdings" pitchFamily="2" charset="2"/>
              <a:buChar char="q"/>
              <a:defRPr/>
            </a:pPr>
            <a:r>
              <a:rPr lang="en-GB" altLang="ja-JP" sz="20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P-VC </a:t>
            </a:r>
            <a:r>
              <a:rPr lang="en-GB" altLang="ja-JP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Data Portal and links to CEOS Water Portal</a:t>
            </a:r>
          </a:p>
          <a:p>
            <a:pPr marL="1257300" lvl="4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-"/>
              <a:defRPr/>
            </a:pPr>
            <a:r>
              <a:rPr lang="en-AU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WA-01-C1_3 </a:t>
            </a:r>
            <a:r>
              <a:rPr lang="en-GB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Phase 1 – “link only” </a:t>
            </a:r>
            <a:r>
              <a:rPr lang="en-GB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interface</a:t>
            </a:r>
            <a:endParaRPr lang="en-GB" altLang="ja-JP" b="1" dirty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1257300" lvl="4" indent="-3429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-"/>
              <a:defRPr/>
            </a:pPr>
            <a:r>
              <a:rPr lang="en-AU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WA-01-C1_4 </a:t>
            </a:r>
            <a:r>
              <a:rPr lang="en-GB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Phase 2 – “query/results/order based” interface</a:t>
            </a:r>
          </a:p>
          <a:p>
            <a:pPr marL="800100" lvl="3" indent="-342900" defTabSz="9144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GB" altLang="ja-JP" sz="2000" dirty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800100" lvl="2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Wingdings" pitchFamily="2" charset="2"/>
              <a:buChar char="q"/>
              <a:defRPr/>
            </a:pPr>
            <a:r>
              <a:rPr lang="en-GB" altLang="ja-JP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Precipitation ECV support – Response to </a:t>
            </a:r>
            <a:r>
              <a:rPr lang="en-GB" altLang="ja-JP" sz="20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Action </a:t>
            </a:r>
            <a:r>
              <a:rPr lang="en-GB" altLang="ja-JP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A-8 </a:t>
            </a:r>
            <a:r>
              <a:rPr lang="en-GB" altLang="ja-JP" sz="20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of GCOS IP- </a:t>
            </a:r>
            <a:r>
              <a:rPr lang="en-GB" altLang="ja-JP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Ensure continuity of satellite precipitation products (Deliverables #1, #2, #3, #4, #5 )</a:t>
            </a:r>
          </a:p>
          <a:p>
            <a:pPr marL="800100" lvl="3" indent="-342900" defTabSz="9144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-"/>
              <a:defRPr/>
            </a:pPr>
            <a:endParaRPr lang="en-US" altLang="ja-JP" dirty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800100" lvl="2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Wingdings" pitchFamily="2" charset="2"/>
              <a:buChar char="q"/>
              <a:defRPr/>
            </a:pPr>
            <a:r>
              <a:rPr lang="en-GB" altLang="ja-JP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Deployment of GPM phase constellation satellites and maintaining continuity with TRMM</a:t>
            </a:r>
          </a:p>
          <a:p>
            <a:pPr marL="800100" lvl="2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Wingdings" pitchFamily="2" charset="2"/>
              <a:buChar char="q"/>
              <a:defRPr/>
            </a:pPr>
            <a:endParaRPr lang="en-GB" altLang="ja-JP" sz="2000" dirty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800100" lvl="2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Wingdings" pitchFamily="2" charset="2"/>
              <a:buChar char="q"/>
              <a:defRPr/>
            </a:pPr>
            <a:r>
              <a:rPr lang="en-GB" altLang="ja-JP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Advocacy of post-GPM phase </a:t>
            </a:r>
            <a:r>
              <a:rPr lang="en-GB" altLang="ja-JP" sz="20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P-VC</a:t>
            </a:r>
            <a:endParaRPr lang="en-GB" altLang="ja-JP" sz="2000" dirty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800100" lvl="2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Wingdings" pitchFamily="2" charset="2"/>
              <a:buChar char="q"/>
              <a:defRPr/>
            </a:pPr>
            <a:endParaRPr lang="en-US" altLang="ja-JP" sz="2000" dirty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1257300" lvl="4" indent="-342900" defTabSz="9144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-"/>
              <a:defRPr/>
            </a:pPr>
            <a:endParaRPr lang="en-US" altLang="ja-JP" sz="2000" dirty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933101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0" y="1447800"/>
            <a:ext cx="8229600" cy="2286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altLang="ja-JP" sz="2000" dirty="0" smtClean="0">
                <a:latin typeface="Arial" panose="020B0604020202020204" pitchFamily="34" charset="0"/>
              </a:rPr>
              <a:t>Other Agency Participants:</a:t>
            </a:r>
          </a:p>
          <a:p>
            <a:pPr lvl="1">
              <a:lnSpc>
                <a:spcPct val="80000"/>
              </a:lnSpc>
            </a:pPr>
            <a:r>
              <a:rPr lang="en-US" altLang="ja-JP" sz="1800" dirty="0" smtClean="0">
                <a:latin typeface="Arial" panose="020B0604020202020204" pitchFamily="34" charset="0"/>
              </a:rPr>
              <a:t>France – LEGOS-OMP/CNRS: Remy Roca, </a:t>
            </a:r>
            <a:r>
              <a:rPr lang="en-US" altLang="ja-JP" sz="1800" u="sng" dirty="0" smtClean="0">
                <a:solidFill>
                  <a:schemeClr val="hlink"/>
                </a:solidFill>
                <a:latin typeface="Arial" panose="020B0604020202020204" pitchFamily="34" charset="0"/>
              </a:rPr>
              <a:t>Remy.Roca@legos.obs-mip.fr </a:t>
            </a:r>
          </a:p>
          <a:p>
            <a:pPr lvl="1">
              <a:lnSpc>
                <a:spcPct val="80000"/>
              </a:lnSpc>
            </a:pPr>
            <a:r>
              <a:rPr lang="en-US" altLang="ja-JP" sz="1800" dirty="0" smtClean="0">
                <a:latin typeface="Arial" panose="020B0604020202020204" pitchFamily="34" charset="0"/>
              </a:rPr>
              <a:t>Canada – Environment Canada: Paul Joe, </a:t>
            </a:r>
            <a:r>
              <a:rPr lang="en-US" altLang="ja-JP" sz="1800" dirty="0" smtClean="0">
                <a:latin typeface="Arial" panose="020B0604020202020204" pitchFamily="34" charset="0"/>
                <a:hlinkClick r:id="rId3"/>
              </a:rPr>
              <a:t>paul.joe@ec.gc.ca</a:t>
            </a:r>
            <a:endParaRPr lang="ja-JP" altLang="en-US" sz="1800" dirty="0" smtClean="0">
              <a:latin typeface="Arial" panose="020B0604020202020204" pitchFamily="34" charset="0"/>
              <a:hlinkClick r:id="rId3"/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GB" altLang="ja-JP" sz="2000" dirty="0" smtClean="0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r>
              <a:rPr lang="en-GB" altLang="ja-JP" sz="2000" dirty="0" smtClean="0">
                <a:latin typeface="Arial" panose="020B0604020202020204" pitchFamily="34" charset="0"/>
              </a:rPr>
              <a:t>User Community Representatives:</a:t>
            </a:r>
            <a:endParaRPr lang="en-GB" altLang="ja-JP" sz="2000" i="1" dirty="0" smtClean="0">
              <a:latin typeface="Arial" panose="020B060402020202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GB" altLang="ja-JP" sz="1800" dirty="0" smtClean="0">
                <a:latin typeface="Arial" panose="020B0604020202020204" pitchFamily="34" charset="0"/>
              </a:rPr>
              <a:t>CGMS-IPWG: </a:t>
            </a:r>
            <a:r>
              <a:rPr lang="en-US" altLang="ja-JP" sz="1800" dirty="0" smtClean="0">
                <a:latin typeface="Arial" panose="020B0604020202020204" pitchFamily="34" charset="0"/>
              </a:rPr>
              <a:t>Remy Roca, </a:t>
            </a:r>
            <a:r>
              <a:rPr lang="en-US" altLang="ja-JP" sz="1800" u="sng" dirty="0">
                <a:solidFill>
                  <a:schemeClr val="hlink"/>
                </a:solidFill>
                <a:latin typeface="Arial" panose="020B0604020202020204" pitchFamily="34" charset="0"/>
              </a:rPr>
              <a:t>Remy.Roca@legos.obs-mip.fr</a:t>
            </a:r>
            <a:r>
              <a:rPr lang="en-US" altLang="ja-JP" sz="1800" dirty="0" smtClean="0">
                <a:latin typeface="Arial" panose="020B0604020202020204" pitchFamily="34" charset="0"/>
              </a:rPr>
              <a:t>, </a:t>
            </a:r>
            <a:r>
              <a:rPr lang="en-US" altLang="ja-JP" sz="1800" dirty="0" err="1" smtClean="0">
                <a:latin typeface="Arial" panose="020B0604020202020204" pitchFamily="34" charset="0"/>
              </a:rPr>
              <a:t>Nai</a:t>
            </a:r>
            <a:r>
              <a:rPr lang="en-US" altLang="ja-JP" sz="1800" dirty="0" smtClean="0">
                <a:latin typeface="Arial" panose="020B0604020202020204" pitchFamily="34" charset="0"/>
              </a:rPr>
              <a:t>-Yu Wang, </a:t>
            </a:r>
            <a:r>
              <a:rPr lang="en-US" altLang="ja-JP" sz="1800" dirty="0" smtClean="0">
                <a:latin typeface="Arial" panose="020B0604020202020204" pitchFamily="34" charset="0"/>
                <a:hlinkClick r:id="rId4"/>
              </a:rPr>
              <a:t>nai-yu.wang@noaa.gov</a:t>
            </a:r>
          </a:p>
          <a:p>
            <a:pPr lvl="1">
              <a:lnSpc>
                <a:spcPct val="80000"/>
              </a:lnSpc>
            </a:pPr>
            <a:r>
              <a:rPr lang="de-DE" altLang="ja-JP" sz="1800" dirty="0" smtClean="0">
                <a:latin typeface="Arial" panose="020B0604020202020204" pitchFamily="34" charset="0"/>
              </a:rPr>
              <a:t>GEWEX: Chris Kummerow, </a:t>
            </a:r>
            <a:r>
              <a:rPr lang="de-DE" altLang="ja-JP" sz="1800" u="sng" dirty="0" smtClean="0">
                <a:solidFill>
                  <a:schemeClr val="hlink"/>
                </a:solidFill>
                <a:latin typeface="Arial" panose="020B0604020202020204" pitchFamily="34" charset="0"/>
                <a:hlinkClick r:id="rId5"/>
              </a:rPr>
              <a:t>kummerow@atmos.colostate.edu</a:t>
            </a:r>
            <a:endParaRPr lang="de-DE" altLang="ja-JP" sz="1800" u="sng" dirty="0" smtClean="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GB" altLang="ja-JP" sz="1800" dirty="0" smtClean="0">
                <a:latin typeface="Arial" panose="020B0604020202020204" pitchFamily="34" charset="0"/>
              </a:rPr>
              <a:t>WCRP/IGWCO: Rick Lawford, </a:t>
            </a:r>
            <a:r>
              <a:rPr lang="en-GB" altLang="ja-JP" sz="1800" dirty="0" smtClean="0">
                <a:latin typeface="Arial" panose="020B0604020202020204" pitchFamily="34" charset="0"/>
                <a:hlinkClick r:id="rId6"/>
              </a:rPr>
              <a:t>lawford@morgan.edu</a:t>
            </a:r>
            <a:endParaRPr lang="en-GB" altLang="ja-JP" sz="1800" dirty="0" smtClean="0">
              <a:latin typeface="Arial" panose="020B060402020202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de-DE" altLang="ja-JP" sz="1800" dirty="0" smtClean="0">
                <a:latin typeface="Arial" panose="020B0604020202020204" pitchFamily="34" charset="0"/>
              </a:rPr>
              <a:t>GCOS: Stephen Briggs, </a:t>
            </a:r>
            <a:r>
              <a:rPr lang="de-DE" altLang="ja-JP" sz="1800" u="sng" dirty="0" smtClean="0">
                <a:solidFill>
                  <a:schemeClr val="hlink"/>
                </a:solidFill>
                <a:latin typeface="Arial" panose="020B0604020202020204" pitchFamily="34" charset="0"/>
              </a:rPr>
              <a:t>stephen.briggs@esa.int</a:t>
            </a:r>
          </a:p>
          <a:p>
            <a:pPr lvl="1">
              <a:lnSpc>
                <a:spcPct val="80000"/>
              </a:lnSpc>
            </a:pPr>
            <a:r>
              <a:rPr lang="de-DE" altLang="ja-JP" sz="1800" dirty="0" smtClean="0">
                <a:latin typeface="Arial" panose="020B0604020202020204" pitchFamily="34" charset="0"/>
              </a:rPr>
              <a:t>Peter Bauer, </a:t>
            </a:r>
            <a:r>
              <a:rPr lang="de-DE" altLang="ja-JP" sz="1800" dirty="0" smtClean="0">
                <a:latin typeface="Arial" panose="020B0604020202020204" pitchFamily="34" charset="0"/>
                <a:hlinkClick r:id="rId7"/>
              </a:rPr>
              <a:t>Peter.Bauer@ecmwf.int</a:t>
            </a:r>
            <a:endParaRPr lang="en-GB" altLang="ja-JP" sz="1800" dirty="0" smtClean="0">
              <a:latin typeface="Arial" panose="020B060402020202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GB" altLang="ja-JP" sz="1800" dirty="0" smtClean="0">
                <a:latin typeface="Arial" panose="020B0604020202020204" pitchFamily="34" charset="0"/>
              </a:rPr>
              <a:t>Phil </a:t>
            </a:r>
            <a:r>
              <a:rPr lang="en-GB" altLang="ja-JP" sz="1800" dirty="0" err="1" smtClean="0">
                <a:latin typeface="Arial" panose="020B0604020202020204" pitchFamily="34" charset="0"/>
              </a:rPr>
              <a:t>Arkin</a:t>
            </a:r>
            <a:r>
              <a:rPr lang="en-GB" altLang="ja-JP" sz="1800" dirty="0" smtClean="0">
                <a:latin typeface="Arial" panose="020B0604020202020204" pitchFamily="34" charset="0"/>
              </a:rPr>
              <a:t>, </a:t>
            </a:r>
            <a:r>
              <a:rPr lang="en-US" altLang="ja-JP" sz="1800" u="sng" dirty="0" smtClean="0">
                <a:solidFill>
                  <a:schemeClr val="hlink"/>
                </a:solidFill>
                <a:latin typeface="Arial" panose="020B0604020202020204" pitchFamily="34" charset="0"/>
              </a:rPr>
              <a:t>parkin@essic.umd.edu</a:t>
            </a:r>
            <a:endParaRPr lang="ja-JP" altLang="en-US" sz="1800" u="sng" dirty="0" smtClean="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733800" y="-33338"/>
            <a:ext cx="3695700" cy="919163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n-GB" altLang="ja-JP" kern="1200" dirty="0" smtClean="0">
                <a:latin typeface="Tahoma" pitchFamily="34" charset="0"/>
                <a:ea typeface="ＭＳ Ｐゴシック" pitchFamily="34" charset="-128"/>
                <a:cs typeface="Tahoma" pitchFamily="34" charset="0"/>
              </a:rPr>
              <a:t>Participation (cont.)</a:t>
            </a:r>
            <a:endParaRPr lang="ja-JP" altLang="en-US" kern="1200" dirty="0" smtClean="0">
              <a:latin typeface="Tahoma" pitchFamily="34" charset="0"/>
              <a:ea typeface="ＭＳ Ｐゴシック" pitchFamily="34" charset="-128"/>
              <a:cs typeface="Tahoma" pitchFamily="34" charset="0"/>
            </a:endParaRPr>
          </a:p>
        </p:txBody>
      </p:sp>
      <p:sp>
        <p:nvSpPr>
          <p:cNvPr id="4915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239000" y="6546850"/>
            <a:ext cx="1905000" cy="311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2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450AC4A-2B5C-4204-88C6-7BD687653DC4}" type="slidenum">
              <a:rPr lang="en-US" altLang="en-US" sz="1000" b="0" smtClean="0">
                <a:solidFill>
                  <a:srgbClr val="00256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US" altLang="en-US" sz="1000" b="0" smtClean="0">
              <a:solidFill>
                <a:srgbClr val="002569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65946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066800"/>
            <a:ext cx="8229600" cy="4530725"/>
          </a:xfrm>
        </p:spPr>
        <p:txBody>
          <a:bodyPr/>
          <a:lstStyle/>
          <a:p>
            <a:pPr lvl="1">
              <a:lnSpc>
                <a:spcPct val="80000"/>
              </a:lnSpc>
              <a:buFontTx/>
              <a:buNone/>
            </a:pPr>
            <a:endParaRPr lang="ja-JP" altLang="en-US" sz="2400" smtClean="0">
              <a:latin typeface="Arial" panose="020B060402020202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altLang="ja-JP" sz="1800" smtClean="0">
                <a:latin typeface="Arial" panose="020B0604020202020204" pitchFamily="34" charset="0"/>
              </a:rPr>
              <a:t>Steven Neeck/NASA HQ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>
                <a:latin typeface="Arial" panose="020B0604020202020204" pitchFamily="34" charset="0"/>
              </a:rPr>
              <a:t>Ramesh Kakar/NASA HQ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>
                <a:latin typeface="Arial" panose="020B0604020202020204" pitchFamily="34" charset="0"/>
              </a:rPr>
              <a:t>Gail Jackson/NASA GSFC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>
                <a:latin typeface="Arial" panose="020B0604020202020204" pitchFamily="34" charset="0"/>
              </a:rPr>
              <a:t>Erich Stocker/NASA GSFC (SEO POC, Data Systems)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>
                <a:latin typeface="Arial" panose="020B0604020202020204" pitchFamily="34" charset="0"/>
              </a:rPr>
              <a:t>Scott Braun/NASA GSFC (Visualization POC)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>
                <a:latin typeface="Arial" panose="020B0604020202020204" pitchFamily="34" charset="0"/>
              </a:rPr>
              <a:t>Xiaopeng Hu/NASA GSFC (V-PC Data Portal)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>
                <a:latin typeface="Arial" panose="020B0604020202020204" pitchFamily="34" charset="0"/>
              </a:rPr>
              <a:t>George Huffman/NASA GSFC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>
                <a:latin typeface="Arial" panose="020B0604020202020204" pitchFamily="34" charset="0"/>
              </a:rPr>
              <a:t>Chris Kidd/NASA GSFC/University of Maryland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>
                <a:latin typeface="Arial" panose="020B0604020202020204" pitchFamily="34" charset="0"/>
              </a:rPr>
              <a:t>Bob Adler/ University of Maryland Baltimore County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>
                <a:latin typeface="Arial" panose="020B0604020202020204" pitchFamily="34" charset="0"/>
              </a:rPr>
              <a:t>Ralph Ferraro/NOAA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>
                <a:latin typeface="Arial" panose="020B0604020202020204" pitchFamily="34" charset="0"/>
              </a:rPr>
              <a:t>Joe Turk/JPL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>
                <a:latin typeface="Arial" panose="020B0604020202020204" pitchFamily="34" charset="0"/>
              </a:rPr>
              <a:t>Ian Adams/NRL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>
                <a:latin typeface="Arial" panose="020B0604020202020204" pitchFamily="34" charset="0"/>
              </a:rPr>
              <a:t>Chris Kummerow/Colorado State University</a:t>
            </a:r>
          </a:p>
        </p:txBody>
      </p:sp>
      <p:sp>
        <p:nvSpPr>
          <p:cNvPr id="51204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239000" y="6546850"/>
            <a:ext cx="1905000" cy="311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2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BCC9F26-75AA-427F-A88C-CD912AA99822}" type="slidenum">
              <a:rPr lang="en-US" altLang="en-US" sz="1000" b="0" smtClean="0">
                <a:solidFill>
                  <a:srgbClr val="00256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US" altLang="en-US" sz="1000" b="0" smtClean="0">
              <a:solidFill>
                <a:srgbClr val="00256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343400" y="127000"/>
            <a:ext cx="3257550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altLang="ja-JP" sz="2800" dirty="0">
                <a:solidFill>
                  <a:srgbClr val="FFFFFF"/>
                </a:solidFill>
                <a:latin typeface="Tahoma" pitchFamily="34" charset="0"/>
                <a:ea typeface="ＭＳ Ｐゴシック" pitchFamily="50" charset="-128"/>
                <a:cs typeface="Tahoma" pitchFamily="34" charset="0"/>
              </a:rPr>
              <a:t>U.S. </a:t>
            </a:r>
            <a:r>
              <a:rPr lang="en-US" altLang="ja-JP" sz="2800" dirty="0" smtClean="0">
                <a:solidFill>
                  <a:srgbClr val="FFFFFF"/>
                </a:solidFill>
                <a:latin typeface="Tahoma" pitchFamily="34" charset="0"/>
                <a:ea typeface="ＭＳ Ｐゴシック" pitchFamily="50" charset="-128"/>
                <a:cs typeface="Tahoma" pitchFamily="34" charset="0"/>
              </a:rPr>
              <a:t>P-VC </a:t>
            </a:r>
            <a:r>
              <a:rPr lang="en-US" altLang="ja-JP" sz="2800" dirty="0">
                <a:solidFill>
                  <a:srgbClr val="FFFFFF"/>
                </a:solidFill>
                <a:latin typeface="Tahoma" pitchFamily="34" charset="0"/>
                <a:ea typeface="ＭＳ Ｐゴシック" pitchFamily="50" charset="-128"/>
                <a:cs typeface="Tahoma" pitchFamily="34" charset="0"/>
              </a:rPr>
              <a:t>Co-Lead Team</a:t>
            </a:r>
          </a:p>
        </p:txBody>
      </p:sp>
    </p:spTree>
    <p:extLst>
      <p:ext uri="{BB962C8B-B14F-4D97-AF65-F5344CB8AC3E}">
        <p14:creationId xmlns:p14="http://schemas.microsoft.com/office/powerpoint/2010/main" val="3909087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30725"/>
          </a:xfrm>
        </p:spPr>
        <p:txBody>
          <a:bodyPr/>
          <a:lstStyle/>
          <a:p>
            <a:pPr lvl="1">
              <a:lnSpc>
                <a:spcPct val="80000"/>
              </a:lnSpc>
            </a:pPr>
            <a:endParaRPr lang="ja-JP" altLang="en-US" sz="1600" smtClean="0">
              <a:latin typeface="Arial" panose="020B0604020202020204" pitchFamily="34" charset="0"/>
            </a:endParaRPr>
          </a:p>
          <a:p>
            <a:pPr lvl="1">
              <a:lnSpc>
                <a:spcPct val="80000"/>
              </a:lnSpc>
            </a:pPr>
            <a:r>
              <a:rPr lang="en-US" altLang="ja-JP" sz="1800" smtClean="0">
                <a:latin typeface="Arial" panose="020B0604020202020204" pitchFamily="34" charset="0"/>
              </a:rPr>
              <a:t>Riko Oki, JAXA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>
                <a:latin typeface="Arial" panose="020B0604020202020204" pitchFamily="34" charset="0"/>
              </a:rPr>
              <a:t>Masahiro Kojima, JAXA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>
                <a:latin typeface="Arial" panose="020B0604020202020204" pitchFamily="34" charset="0"/>
              </a:rPr>
              <a:t>Kinji Furukawa, JAXA (SEO POC, Data Systems)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>
                <a:latin typeface="Arial" panose="020B0604020202020204" pitchFamily="34" charset="0"/>
              </a:rPr>
              <a:t>Keizo Nakagawa, JAXA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>
                <a:latin typeface="Arial" panose="020B0604020202020204" pitchFamily="34" charset="0"/>
              </a:rPr>
              <a:t>Misako Kachi, JAXA (Visualization POC)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>
                <a:latin typeface="Arial" panose="020B0604020202020204" pitchFamily="34" charset="0"/>
              </a:rPr>
              <a:t>Toshiaki Takeshima, JAXA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>
                <a:latin typeface="Arial" panose="020B0604020202020204" pitchFamily="34" charset="0"/>
              </a:rPr>
              <a:t>Kengo Aizawa, JAXA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>
                <a:latin typeface="Arial" panose="020B0604020202020204" pitchFamily="34" charset="0"/>
              </a:rPr>
              <a:t>Keiji Imaoka, JAXA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>
                <a:latin typeface="Arial" panose="020B0604020202020204" pitchFamily="34" charset="0"/>
              </a:rPr>
              <a:t>Kazuo Umezawa, JAXA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>
                <a:latin typeface="Arial" panose="020B0604020202020204" pitchFamily="34" charset="0"/>
              </a:rPr>
              <a:t>Yukari Takayabu, University of Tokyo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>
                <a:latin typeface="Arial" panose="020B0604020202020204" pitchFamily="34" charset="0"/>
              </a:rPr>
              <a:t>Toshio Iguchi, NICT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>
                <a:latin typeface="Arial" panose="020B0604020202020204" pitchFamily="34" charset="0"/>
              </a:rPr>
              <a:t>Ken’ichi Okamoto, Osaka Prefecture University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>
                <a:latin typeface="Arial" panose="020B0604020202020204" pitchFamily="34" charset="0"/>
              </a:rPr>
              <a:t>Toshio Koike, University of Tokyo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>
                <a:latin typeface="Arial" panose="020B0604020202020204" pitchFamily="34" charset="0"/>
              </a:rPr>
              <a:t>Jun Matsumoto, Tokyo Metropolitan University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>
                <a:latin typeface="Arial" panose="020B0604020202020204" pitchFamily="34" charset="0"/>
              </a:rPr>
              <a:t>Kazuhiko Fukami Public Works Research Institute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>
                <a:latin typeface="Arial" panose="020B0604020202020204" pitchFamily="34" charset="0"/>
              </a:rPr>
              <a:t>Yoshiaki Takeuichi, Japan Meteorological Agency</a:t>
            </a:r>
          </a:p>
          <a:p>
            <a:pPr lvl="1">
              <a:lnSpc>
                <a:spcPct val="80000"/>
              </a:lnSpc>
            </a:pPr>
            <a:r>
              <a:rPr lang="en-US" altLang="ja-JP" sz="1800" smtClean="0">
                <a:latin typeface="Arial" panose="020B0604020202020204" pitchFamily="34" charset="0"/>
              </a:rPr>
              <a:t>Yoshiyuki Chihara, Ministry of Education, Culture, Sports, Science and Technology</a:t>
            </a:r>
          </a:p>
          <a:p>
            <a:pPr lvl="2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ja-JP" sz="1800" smtClean="0">
              <a:latin typeface="Arial" panose="020B0604020202020204" pitchFamily="34" charset="0"/>
            </a:endParaRPr>
          </a:p>
          <a:p>
            <a:pPr lvl="2">
              <a:lnSpc>
                <a:spcPct val="80000"/>
              </a:lnSpc>
            </a:pPr>
            <a:endParaRPr lang="en-US" altLang="ja-JP" sz="1800" smtClean="0">
              <a:latin typeface="Arial" panose="020B0604020202020204" pitchFamily="34" charset="0"/>
            </a:endParaRPr>
          </a:p>
          <a:p>
            <a:pPr lvl="2">
              <a:lnSpc>
                <a:spcPct val="80000"/>
              </a:lnSpc>
            </a:pPr>
            <a:endParaRPr lang="en-US" altLang="ja-JP" sz="1800" smtClean="0">
              <a:latin typeface="Arial" panose="020B0604020202020204" pitchFamily="34" charset="0"/>
            </a:endParaRPr>
          </a:p>
          <a:p>
            <a:pPr lvl="2">
              <a:lnSpc>
                <a:spcPct val="80000"/>
              </a:lnSpc>
            </a:pPr>
            <a:endParaRPr lang="ja-JP" altLang="en-US" smtClean="0">
              <a:latin typeface="Arial" panose="020B0604020202020204" pitchFamily="34" charset="0"/>
            </a:endParaRPr>
          </a:p>
        </p:txBody>
      </p:sp>
      <p:sp>
        <p:nvSpPr>
          <p:cNvPr id="52228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7239000" y="6546850"/>
            <a:ext cx="1905000" cy="3111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24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22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sz="20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Wingdings" panose="05000000000000000000" pitchFamily="2" charset="2"/>
              <a:buChar char="§"/>
              <a:defRPr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600" b="1">
                <a:solidFill>
                  <a:schemeClr val="tx2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A3E80AD-2567-4495-B0E6-D534AEA5E7D6}" type="slidenum">
              <a:rPr lang="en-US" altLang="en-US" sz="1000" b="0" smtClean="0">
                <a:solidFill>
                  <a:srgbClr val="002569"/>
                </a:solidFill>
                <a:latin typeface="Calibri" panose="020F0502020204030204" pitchFamily="34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US" altLang="en-US" sz="1000" b="0" smtClean="0">
              <a:solidFill>
                <a:srgbClr val="002569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986212" y="123824"/>
            <a:ext cx="3257550" cy="69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 altLang="ja-JP" sz="2800" dirty="0" smtClean="0">
                <a:solidFill>
                  <a:srgbClr val="FFFFFF"/>
                </a:solidFill>
                <a:latin typeface="Tahoma" pitchFamily="34" charset="0"/>
                <a:ea typeface="ＭＳ Ｐゴシック" pitchFamily="50" charset="-128"/>
                <a:cs typeface="Tahoma" pitchFamily="34" charset="0"/>
              </a:rPr>
              <a:t>Japan P-VC </a:t>
            </a:r>
            <a:r>
              <a:rPr lang="en-US" altLang="ja-JP" sz="2800" dirty="0">
                <a:solidFill>
                  <a:srgbClr val="FFFFFF"/>
                </a:solidFill>
                <a:latin typeface="Tahoma" pitchFamily="34" charset="0"/>
                <a:ea typeface="ＭＳ Ｐゴシック" pitchFamily="50" charset="-128"/>
                <a:cs typeface="Tahoma" pitchFamily="34" charset="0"/>
              </a:rPr>
              <a:t>Co-Lead Team</a:t>
            </a:r>
          </a:p>
        </p:txBody>
      </p:sp>
    </p:spTree>
    <p:extLst>
      <p:ext uri="{BB962C8B-B14F-4D97-AF65-F5344CB8AC3E}">
        <p14:creationId xmlns:p14="http://schemas.microsoft.com/office/powerpoint/2010/main" val="319628567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546850"/>
            <a:ext cx="1905000" cy="3111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3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50457" y="109710"/>
            <a:ext cx="614574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rgbClr val="FFFFFF"/>
                </a:solidFill>
                <a:latin typeface="Tahoma" pitchFamily="-106" charset="0"/>
                <a:cs typeface="Tahoma" pitchFamily="-106" charset="0"/>
              </a:rPr>
              <a:t>Status (cont.)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47037" y="1295400"/>
            <a:ext cx="8832205" cy="5129942"/>
          </a:xfrm>
          <a:prstGeom prst="rect">
            <a:avLst/>
          </a:prstGeom>
        </p:spPr>
        <p:txBody>
          <a:bodyPr/>
          <a:lstStyle/>
          <a:p>
            <a:pPr marL="342900" lvl="1" indent="-342900" defTabSz="9144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altLang="ja-JP" sz="2400" b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Accomplishments since SIT-29</a:t>
            </a:r>
          </a:p>
          <a:p>
            <a:pPr marL="800100" lvl="2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Wingdings" pitchFamily="2" charset="2"/>
              <a:buChar char="q"/>
              <a:defRPr/>
            </a:pPr>
            <a:r>
              <a:rPr lang="en-US" altLang="ja-JP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P-VC Data Portal</a:t>
            </a: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anose="020B0604020202020204" pitchFamily="34" charset="0"/>
              <a:buChar char="•"/>
              <a:defRPr/>
            </a:pP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Phase 1 of P-VC Data Portal 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(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WA-01-C1_3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) - </a:t>
            </a:r>
            <a:r>
              <a:rPr lang="en-US" altLang="ja-JP" b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Completed</a:t>
            </a:r>
            <a:endParaRPr lang="en-US" altLang="ja-JP" b="1" dirty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anose="020B0604020202020204" pitchFamily="34" charset="0"/>
              <a:buChar char="•"/>
              <a:defRPr/>
            </a:pP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Phase 2 of P-VC Data Portal implementation 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(WA-01-C1_4 and CEOS 2015-2017 Work Plan v0.5 Outcome VC-16)</a:t>
            </a:r>
            <a:endParaRPr lang="en-US" altLang="ja-JP" dirty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1714500" lvl="4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anose="020B0604020202020204" pitchFamily="34" charset="0"/>
              <a:buChar char="-"/>
              <a:defRPr/>
            </a:pPr>
            <a:r>
              <a:rPr lang="en-US" altLang="ja-JP" sz="16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Data Portal Phase 2 study (function and architecture) completed and submitted to </a:t>
            </a:r>
            <a:r>
              <a:rPr lang="en-US" altLang="ja-JP" sz="16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P-VC agencies.</a:t>
            </a:r>
          </a:p>
          <a:p>
            <a:pPr marL="1714500" lvl="4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anose="020B0604020202020204" pitchFamily="34" charset="0"/>
              <a:buChar char="-"/>
              <a:defRPr/>
            </a:pPr>
            <a:r>
              <a:rPr lang="en-US" altLang="ja-JP" sz="16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Substantial </a:t>
            </a:r>
            <a:r>
              <a:rPr lang="en-US" altLang="ja-JP" sz="16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progress </a:t>
            </a:r>
            <a:r>
              <a:rPr lang="en-US" altLang="ja-JP" sz="16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made in </a:t>
            </a:r>
            <a:r>
              <a:rPr lang="en-US" altLang="ja-JP" sz="16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validating the Data Portal Phase 2 architecture. </a:t>
            </a:r>
            <a:r>
              <a:rPr lang="en-US" altLang="ja-JP" sz="16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Completed </a:t>
            </a:r>
            <a:r>
              <a:rPr lang="en-US" altLang="ja-JP" sz="16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the prototype linking the PPS and JAXA </a:t>
            </a:r>
            <a:r>
              <a:rPr lang="en-US" altLang="ja-JP" sz="16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G Portal </a:t>
            </a:r>
            <a:r>
              <a:rPr lang="en-US" altLang="ja-JP" sz="16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with </a:t>
            </a:r>
            <a:r>
              <a:rPr lang="en-US" altLang="ja-JP" sz="16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an interconnected common </a:t>
            </a:r>
            <a:r>
              <a:rPr lang="en-US" altLang="ja-JP" sz="16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interface.  Working with NOAA on adding IR-based rain estimate products.</a:t>
            </a:r>
          </a:p>
          <a:p>
            <a:pPr marL="1714500" lvl="4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anose="020B0604020202020204" pitchFamily="34" charset="0"/>
              <a:buChar char="-"/>
              <a:defRPr/>
            </a:pPr>
            <a:r>
              <a:rPr lang="en-US" altLang="ja-JP" sz="16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Remaining work planned to be completed by July </a:t>
            </a:r>
            <a:r>
              <a:rPr lang="en-US" altLang="ja-JP" sz="16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2015 (details in </a:t>
            </a:r>
            <a:r>
              <a:rPr lang="en-US" altLang="ja-JP" sz="16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CEOS Work Plan Deliverables </a:t>
            </a:r>
            <a:r>
              <a:rPr lang="en-US" altLang="ja-JP" sz="16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status update).</a:t>
            </a:r>
            <a:endParaRPr lang="en-US" altLang="ja-JP" sz="1600" dirty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800100" lvl="2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Wingdings" pitchFamily="2" charset="2"/>
              <a:buChar char="q"/>
              <a:defRPr/>
            </a:pPr>
            <a:r>
              <a:rPr lang="en-GB" altLang="ja-JP" sz="20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Precipitation ECV support – Response to GCOS IP Action A8</a:t>
            </a: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anose="020B0604020202020204" pitchFamily="34" charset="0"/>
              <a:buChar char="•"/>
              <a:defRPr/>
            </a:pP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DMSP 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F19 launched and 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commissioned (Deliverable 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#1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)</a:t>
            </a: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anose="020B0604020202020204" pitchFamily="34" charset="0"/>
              <a:buChar char="•"/>
              <a:defRPr/>
            </a:pPr>
            <a:r>
              <a:rPr lang="en-US" altLang="ja-JP" dirty="0" err="1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Megha-Tropiques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 mission was extended for two years following completion of its three year baseline mission. (Deliverable #1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)</a:t>
            </a: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anose="020B0604020202020204" pitchFamily="34" charset="0"/>
              <a:buChar char="•"/>
              <a:defRPr/>
            </a:pP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7th GPM International GV Workshop is scheduled for May 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12-14 in 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Seoul, Korea hosted by KMA (Deliverable #2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)</a:t>
            </a:r>
            <a:endParaRPr lang="en-US" altLang="ja-JP" dirty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7447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546850"/>
            <a:ext cx="1905000" cy="3111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4</a:t>
            </a:fld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550457" y="109710"/>
            <a:ext cx="614574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rgbClr val="FFFFFF"/>
                </a:solidFill>
                <a:latin typeface="Tahoma" pitchFamily="-106" charset="0"/>
                <a:cs typeface="Tahoma" pitchFamily="-106" charset="0"/>
              </a:rPr>
              <a:t>Status (cont.)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47037" y="1295400"/>
            <a:ext cx="8832205" cy="5129942"/>
          </a:xfrm>
          <a:prstGeom prst="rect">
            <a:avLst/>
          </a:prstGeom>
        </p:spPr>
        <p:txBody>
          <a:bodyPr/>
          <a:lstStyle/>
          <a:p>
            <a:pPr marL="342900" lvl="1" indent="-342900" defTabSz="9144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altLang="ja-JP" sz="2400" b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Accomplishments since SIT-29 (cont.)</a:t>
            </a:r>
          </a:p>
          <a:p>
            <a:pPr marL="800100" lvl="2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Wingdings" pitchFamily="2" charset="2"/>
              <a:buChar char="q"/>
              <a:defRPr/>
            </a:pPr>
            <a:r>
              <a:rPr lang="en-GB" altLang="ja-JP" sz="20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Precipitation ECV support – Response to GCOS IP Action A8 (cont.)</a:t>
            </a: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anose="020B0604020202020204" pitchFamily="34" charset="0"/>
              <a:buChar char="•"/>
              <a:defRPr/>
            </a:pP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X-Cal 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WG 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meetings held 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at NOAA ESSIC (USA) 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and UCF Orlando (USA) with 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focus on GMI characterization as well as weekly </a:t>
            </a:r>
            <a:r>
              <a:rPr lang="en-US" altLang="ja-JP" dirty="0" err="1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videocons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 (Deliverables #2, #3, #4, and #5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).</a:t>
            </a:r>
            <a:endParaRPr lang="en-US" altLang="ja-JP" dirty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anose="020B0604020202020204" pitchFamily="34" charset="0"/>
              <a:buChar char="•"/>
              <a:defRPr/>
            </a:pP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PPS/MOS are producing and distributing all GPM Standard Data Products to public users.  The NASA IMERG </a:t>
            </a:r>
            <a:r>
              <a:rPr lang="en-US" altLang="ja-JP" dirty="0" err="1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multisatellite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 product is publicly available as a research product.  The 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NRT 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version 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is to 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be available 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in April 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(Deliverables #2, #3, #4, and #5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).</a:t>
            </a:r>
          </a:p>
          <a:p>
            <a:pPr marL="800100" lvl="2" indent="-342900">
              <a:lnSpc>
                <a:spcPct val="90000"/>
              </a:lnSpc>
              <a:spcBef>
                <a:spcPct val="20000"/>
              </a:spcBef>
              <a:buSzPct val="50000"/>
              <a:buFont typeface="Wingdings" pitchFamily="2" charset="2"/>
              <a:buChar char="q"/>
              <a:defRPr/>
            </a:pPr>
            <a:r>
              <a:rPr lang="en-GB" altLang="ja-JP" sz="2000" dirty="0">
                <a:solidFill>
                  <a:schemeClr val="tx1">
                    <a:lumMod val="75000"/>
                  </a:schemeClr>
                </a:solidFill>
                <a:ea typeface="ＭＳ Ｐゴシック" pitchFamily="50" charset="-128"/>
              </a:rPr>
              <a:t>Deployment of GPM phase constellation satellites and maintaining continuity with TRMM</a:t>
            </a:r>
          </a:p>
          <a:p>
            <a:pPr marL="1257300" lvl="3" indent="-342900">
              <a:lnSpc>
                <a:spcPct val="90000"/>
              </a:lnSpc>
              <a:spcBef>
                <a:spcPct val="20000"/>
              </a:spcBef>
              <a:buSzPct val="50000"/>
              <a:buFont typeface="Arial" pitchFamily="34" charset="0"/>
              <a:buChar char="-"/>
              <a:defRPr/>
            </a:pPr>
            <a:r>
              <a:rPr lang="en-GB" altLang="ja-JP" dirty="0">
                <a:solidFill>
                  <a:schemeClr val="tx1">
                    <a:lumMod val="75000"/>
                  </a:schemeClr>
                </a:solidFill>
                <a:ea typeface="ＭＳ Ｐゴシック" pitchFamily="50" charset="-128"/>
              </a:rPr>
              <a:t>GPM Core Observatory launched and commissioned with </a:t>
            </a:r>
            <a:r>
              <a:rPr lang="en-GB" altLang="ja-JP" dirty="0" smtClean="0">
                <a:solidFill>
                  <a:schemeClr val="tx1">
                    <a:lumMod val="75000"/>
                  </a:schemeClr>
                </a:solidFill>
                <a:ea typeface="ＭＳ Ｐゴシック" pitchFamily="50" charset="-128"/>
              </a:rPr>
              <a:t>all GPM Standard Products are publicly </a:t>
            </a:r>
            <a:r>
              <a:rPr lang="en-GB" altLang="ja-JP" dirty="0">
                <a:solidFill>
                  <a:schemeClr val="tx1">
                    <a:lumMod val="75000"/>
                  </a:schemeClr>
                </a:solidFill>
                <a:ea typeface="ＭＳ Ｐゴシック" pitchFamily="50" charset="-128"/>
              </a:rPr>
              <a:t>available at </a:t>
            </a:r>
            <a:r>
              <a:rPr lang="en-US" altLang="ja-JP" b="1" dirty="0">
                <a:solidFill>
                  <a:schemeClr val="tx1">
                    <a:lumMod val="75000"/>
                  </a:schemeClr>
                </a:solidFill>
                <a:ea typeface="ＭＳ Ｐゴシック" pitchFamily="50" charset="-128"/>
              </a:rPr>
              <a:t>http://pmm.nasa.gov/data-access</a:t>
            </a:r>
          </a:p>
          <a:p>
            <a:pPr marL="1257300" lvl="3" indent="-342900">
              <a:lnSpc>
                <a:spcPct val="90000"/>
              </a:lnSpc>
              <a:spcBef>
                <a:spcPct val="20000"/>
              </a:spcBef>
              <a:buSzPct val="50000"/>
              <a:buFont typeface="Arial" pitchFamily="34" charset="0"/>
              <a:buChar char="-"/>
              <a:defRPr/>
            </a:pPr>
            <a:r>
              <a:rPr lang="en-GB" altLang="ja-JP" dirty="0" smtClean="0">
                <a:solidFill>
                  <a:schemeClr val="tx1">
                    <a:lumMod val="75000"/>
                  </a:schemeClr>
                </a:solidFill>
                <a:ea typeface="ＭＳ Ｐゴシック" pitchFamily="50" charset="-128"/>
              </a:rPr>
              <a:t>After +17 years of operations, TRMM has fully expended its </a:t>
            </a:r>
            <a:r>
              <a:rPr lang="en-GB" altLang="ja-JP" dirty="0">
                <a:solidFill>
                  <a:schemeClr val="tx1">
                    <a:lumMod val="75000"/>
                  </a:schemeClr>
                </a:solidFill>
                <a:ea typeface="ＭＳ Ｐゴシック" pitchFamily="50" charset="-128"/>
              </a:rPr>
              <a:t>fuel and </a:t>
            </a:r>
            <a:r>
              <a:rPr lang="en-GB" altLang="ja-JP" dirty="0" smtClean="0">
                <a:solidFill>
                  <a:schemeClr val="tx1">
                    <a:lumMod val="75000"/>
                  </a:schemeClr>
                </a:solidFill>
                <a:ea typeface="ＭＳ Ｐゴシック" pitchFamily="50" charset="-128"/>
              </a:rPr>
              <a:t>is nearing </a:t>
            </a:r>
            <a:r>
              <a:rPr lang="en-GB" altLang="ja-JP" dirty="0">
                <a:solidFill>
                  <a:schemeClr val="tx1">
                    <a:lumMod val="75000"/>
                  </a:schemeClr>
                </a:solidFill>
                <a:ea typeface="ＭＳ Ｐゴシック" pitchFamily="50" charset="-128"/>
              </a:rPr>
              <a:t>the end of its operational </a:t>
            </a:r>
            <a:r>
              <a:rPr lang="en-GB" altLang="ja-JP" dirty="0" smtClean="0">
                <a:solidFill>
                  <a:schemeClr val="tx1">
                    <a:lumMod val="75000"/>
                  </a:schemeClr>
                </a:solidFill>
                <a:ea typeface="ＭＳ Ｐゴシック" pitchFamily="50" charset="-128"/>
              </a:rPr>
              <a:t>life - 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ea typeface="ＭＳ Ｐゴシック" pitchFamily="50" charset="-128"/>
              </a:rPr>
              <a:t>passivation and reentry 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ea typeface="ＭＳ Ｐゴシック" pitchFamily="50" charset="-128"/>
              </a:rPr>
              <a:t>are expected in 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ea typeface="ＭＳ Ｐゴシック" pitchFamily="50" charset="-128"/>
              </a:rPr>
              <a:t>April and June, 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ea typeface="ＭＳ Ｐゴシック" pitchFamily="50" charset="-128"/>
              </a:rPr>
              <a:t>respectively</a:t>
            </a:r>
            <a:endParaRPr lang="en-GB" altLang="ja-JP" sz="2000" dirty="0">
              <a:solidFill>
                <a:schemeClr val="tx1">
                  <a:lumMod val="75000"/>
                </a:schemeClr>
              </a:solidFill>
              <a:ea typeface="ＭＳ Ｐゴシック" pitchFamily="50" charset="-128"/>
            </a:endParaRP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anose="020B0604020202020204" pitchFamily="34" charset="0"/>
              <a:buChar char="•"/>
              <a:defRPr/>
            </a:pPr>
            <a:endParaRPr lang="en-US" altLang="ja-JP" dirty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8567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546850"/>
            <a:ext cx="1905000" cy="3111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5</a:t>
            </a:fld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550457" y="109710"/>
            <a:ext cx="614574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rgbClr val="FFFFFF"/>
                </a:solidFill>
                <a:latin typeface="Tahoma" pitchFamily="-106" charset="0"/>
                <a:cs typeface="Tahoma" pitchFamily="-106" charset="0"/>
              </a:rPr>
              <a:t>Status (cont.)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47036" y="1295400"/>
            <a:ext cx="8832205" cy="5129942"/>
          </a:xfrm>
          <a:prstGeom prst="rect">
            <a:avLst/>
          </a:prstGeom>
        </p:spPr>
        <p:txBody>
          <a:bodyPr/>
          <a:lstStyle/>
          <a:p>
            <a:pPr marL="342900" lvl="1" indent="-342900" defTabSz="9144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altLang="ja-JP" sz="2000" b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TRMM descent profile (passivation ~April 8-15, reentry ~ June 23) </a:t>
            </a: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anose="020B0604020202020204" pitchFamily="34" charset="0"/>
              <a:buChar char="•"/>
              <a:defRPr/>
            </a:pPr>
            <a:endParaRPr lang="en-US" altLang="ja-JP" dirty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pic>
        <p:nvPicPr>
          <p:cNvPr id="1026" name="Picture 2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38" y="1720850"/>
            <a:ext cx="6858000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9401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546850"/>
            <a:ext cx="1905000" cy="3111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6</a:t>
            </a:fld>
            <a:endParaRPr lang="en-US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207225" y="1295400"/>
            <a:ext cx="8832205" cy="5129942"/>
          </a:xfrm>
          <a:prstGeom prst="rect">
            <a:avLst/>
          </a:prstGeom>
        </p:spPr>
        <p:txBody>
          <a:bodyPr/>
          <a:lstStyle/>
          <a:p>
            <a:pPr marL="342900" lvl="1" indent="-342900" defTabSz="9144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altLang="ja-JP" sz="2400" b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Accomplishments since SIT-29 (cont.)</a:t>
            </a:r>
            <a:endParaRPr lang="en-GB" altLang="ja-JP" sz="2000" dirty="0" smtClean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800100" lvl="2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Wingdings" pitchFamily="2" charset="2"/>
              <a:buChar char="q"/>
              <a:defRPr/>
            </a:pPr>
            <a:r>
              <a:rPr lang="en-GB" altLang="ja-JP" sz="20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Advocacy of post-GPM phase P-VC</a:t>
            </a: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itchFamily="34" charset="0"/>
              <a:buChar char="-"/>
              <a:defRPr/>
            </a:pP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GPM FO 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meeting 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held on sidelines of 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2014 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PMM Science Team 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meeting 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as well as Integrated Global Precipitation and Clouds mission concept 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workshops 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at NASA 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GSFC</a:t>
            </a: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itchFamily="34" charset="0"/>
              <a:buChar char="-"/>
              <a:defRPr/>
            </a:pP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A pair of letters coordinated between the P-VC and the IPWG addressing 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concern 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over 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absence 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of plans for sustainment of the 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JAXA AMSR2 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and DPR measurements 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was 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discussed 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at the 5</a:t>
            </a:r>
            <a:r>
              <a:rPr lang="en-US" altLang="ja-JP" baseline="300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th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 P-VC Workshop</a:t>
            </a:r>
            <a:endParaRPr lang="en-US" altLang="ja-JP" dirty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800100" lvl="2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Wingdings" pitchFamily="2" charset="2"/>
              <a:buChar char="q"/>
              <a:defRPr/>
            </a:pPr>
            <a:r>
              <a:rPr lang="en-US" altLang="ja-JP" sz="20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5th </a:t>
            </a:r>
            <a:r>
              <a:rPr lang="en-US" altLang="ja-JP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P-VC </a:t>
            </a:r>
            <a:r>
              <a:rPr lang="en-US" altLang="ja-JP" sz="20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Workshop</a:t>
            </a: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itchFamily="34" charset="0"/>
              <a:buChar char="-"/>
              <a:defRPr/>
            </a:pP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Held November 21, 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2014, Tsukuba, Japan (on sidelines of 7th IPWG Workshop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)</a:t>
            </a: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itchFamily="34" charset="0"/>
              <a:buChar char="-"/>
              <a:defRPr/>
            </a:pP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Productive strategic engagement with CGMS IPWG</a:t>
            </a:r>
          </a:p>
          <a:p>
            <a:pPr marL="800100" lvl="2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Wingdings" pitchFamily="2" charset="2"/>
              <a:buChar char="q"/>
              <a:defRPr/>
            </a:pPr>
            <a:r>
              <a:rPr lang="en-US" altLang="ja-JP" sz="20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Planning for 6th </a:t>
            </a:r>
            <a:r>
              <a:rPr lang="en-US" altLang="ja-JP" sz="2000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P-VC Workshop</a:t>
            </a: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itchFamily="34" charset="0"/>
              <a:buChar char="-"/>
              <a:defRPr/>
            </a:pP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July 16-17, 2015, Baltimore (USA) 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(on sidelines of 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next PMM Science Team Meeting)</a:t>
            </a: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itchFamily="34" charset="0"/>
              <a:buChar char="-"/>
              <a:defRPr/>
            </a:pP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Will address additional input 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for 2015-2017 Work Plan v0.5 Outcomes VC-17, Support to ECV precipitation parameters, and VC-18, Programs for improvement of global precipitation products</a:t>
            </a:r>
          </a:p>
          <a:p>
            <a:pPr marL="1257300" lvl="2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itchFamily="34" charset="0"/>
              <a:buChar char="-"/>
              <a:defRPr/>
            </a:pPr>
            <a:endParaRPr lang="en-US" altLang="ja-JP" dirty="0" smtClean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itchFamily="34" charset="0"/>
              <a:buChar char="-"/>
              <a:defRPr/>
            </a:pPr>
            <a:endParaRPr lang="en-US" altLang="ja-JP" dirty="0" smtClean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itchFamily="34" charset="0"/>
              <a:buChar char="-"/>
              <a:defRPr/>
            </a:pPr>
            <a:endParaRPr lang="en-US" altLang="ja-JP" dirty="0" smtClean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itchFamily="34" charset="0"/>
              <a:buChar char="-"/>
              <a:defRPr/>
            </a:pPr>
            <a:endParaRPr lang="en-US" altLang="ja-JP" dirty="0" smtClean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itchFamily="34" charset="0"/>
              <a:buChar char="-"/>
              <a:defRPr/>
            </a:pPr>
            <a:endParaRPr lang="en-GB" altLang="ja-JP" dirty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1714500" lvl="4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itchFamily="34" charset="0"/>
              <a:buChar char="-"/>
              <a:defRPr/>
            </a:pPr>
            <a:endParaRPr lang="en-GB" altLang="ja-JP" dirty="0" smtClean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1714500" lvl="4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Wingdings" pitchFamily="2" charset="2"/>
              <a:buChar char="q"/>
              <a:defRPr/>
            </a:pPr>
            <a:endParaRPr lang="en-GB" altLang="ja-JP" sz="2000" dirty="0" smtClean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Wingdings" pitchFamily="2" charset="2"/>
              <a:buChar char="q"/>
              <a:defRPr/>
            </a:pPr>
            <a:endParaRPr lang="en-US" altLang="ja-JP" sz="2000" dirty="0" smtClean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1257300" lvl="4" indent="-342900" defTabSz="9144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-"/>
              <a:defRPr/>
            </a:pPr>
            <a:endParaRPr lang="en-US" altLang="ja-JP" sz="2000" dirty="0" smtClean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550457" y="109710"/>
            <a:ext cx="614574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rgbClr val="FFFFFF"/>
                </a:solidFill>
                <a:latin typeface="Tahoma" pitchFamily="-106" charset="0"/>
                <a:cs typeface="Tahoma" pitchFamily="-106" charset="0"/>
              </a:rPr>
              <a:t>Status (cont.)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6889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546850"/>
            <a:ext cx="1905000" cy="3111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fld id="{685D9731-F711-4403-8BC4-60A829C86C9C}" type="slidenum">
              <a:rPr lang="en-US" smtClean="0"/>
              <a:pPr eaLnBrk="1" hangingPunct="1">
                <a:spcBef>
                  <a:spcPct val="0"/>
                </a:spcBef>
              </a:pPr>
              <a:t>7</a:t>
            </a:fld>
            <a:endParaRPr lang="en-US" dirty="0" smtClean="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152400" y="1219200"/>
            <a:ext cx="8832205" cy="5129942"/>
          </a:xfrm>
          <a:prstGeom prst="rect">
            <a:avLst/>
          </a:prstGeom>
        </p:spPr>
        <p:txBody>
          <a:bodyPr/>
          <a:lstStyle/>
          <a:p>
            <a:pPr marL="342900" lvl="1" indent="-342900" defTabSz="9144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altLang="ja-JP" sz="2400" b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Accomplishments since SIT-29 (cont.)</a:t>
            </a:r>
            <a:endParaRPr lang="en-GB" altLang="ja-JP" sz="2000" dirty="0" smtClean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800100" lvl="2" indent="-342900" eaLnBrk="1" hangingPunct="1">
              <a:lnSpc>
                <a:spcPct val="90000"/>
              </a:lnSpc>
              <a:spcBef>
                <a:spcPct val="20000"/>
              </a:spcBef>
              <a:buSzPct val="50000"/>
              <a:buFont typeface="Wingdings" pitchFamily="2" charset="2"/>
              <a:buChar char="q"/>
              <a:defRPr/>
            </a:pPr>
            <a:r>
              <a:rPr lang="en-GB" altLang="ja-JP" sz="2000" dirty="0" smtClean="0">
                <a:solidFill>
                  <a:schemeClr val="tx1">
                    <a:lumMod val="75000"/>
                  </a:schemeClr>
                </a:solidFill>
                <a:ea typeface="ＭＳ Ｐゴシック" pitchFamily="50" charset="-128"/>
              </a:rPr>
              <a:t>P-VC </a:t>
            </a:r>
            <a:r>
              <a:rPr lang="en-GB" altLang="ja-JP" sz="2000" dirty="0">
                <a:solidFill>
                  <a:schemeClr val="tx1">
                    <a:lumMod val="75000"/>
                  </a:schemeClr>
                </a:solidFill>
                <a:ea typeface="ＭＳ Ｐゴシック" pitchFamily="50" charset="-128"/>
              </a:rPr>
              <a:t>engagement with WGs</a:t>
            </a:r>
          </a:p>
          <a:p>
            <a:pPr marL="1257300" lvl="3" indent="-342900" eaLnBrk="1" hangingPunct="1">
              <a:lnSpc>
                <a:spcPct val="90000"/>
              </a:lnSpc>
              <a:spcBef>
                <a:spcPct val="20000"/>
              </a:spcBef>
              <a:buSzPct val="50000"/>
              <a:buFont typeface="Arial" pitchFamily="34" charset="0"/>
              <a:buChar char="-"/>
              <a:defRPr/>
            </a:pPr>
            <a:r>
              <a:rPr lang="en-GB" altLang="ja-JP" dirty="0">
                <a:solidFill>
                  <a:schemeClr val="tx1">
                    <a:lumMod val="75000"/>
                  </a:schemeClr>
                </a:solidFill>
                <a:ea typeface="ＭＳ Ｐゴシック" pitchFamily="50" charset="-128"/>
              </a:rPr>
              <a:t>WGCV-38</a:t>
            </a:r>
          </a:p>
          <a:p>
            <a:pPr marL="1257300" lvl="3" indent="-342900" eaLnBrk="1" hangingPunct="1">
              <a:lnSpc>
                <a:spcPct val="90000"/>
              </a:lnSpc>
              <a:spcBef>
                <a:spcPct val="20000"/>
              </a:spcBef>
              <a:buSzPct val="50000"/>
              <a:buFont typeface="Arial" pitchFamily="34" charset="0"/>
              <a:buChar char="-"/>
              <a:defRPr/>
            </a:pPr>
            <a:r>
              <a:rPr lang="en-GB" altLang="ja-JP" dirty="0">
                <a:solidFill>
                  <a:schemeClr val="tx1">
                    <a:lumMod val="75000"/>
                  </a:schemeClr>
                </a:solidFill>
                <a:ea typeface="ＭＳ Ｐゴシック" pitchFamily="50" charset="-128"/>
              </a:rPr>
              <a:t>WGISS-37</a:t>
            </a:r>
          </a:p>
          <a:p>
            <a:pPr marL="1257300" lvl="2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itchFamily="34" charset="0"/>
              <a:buChar char="-"/>
              <a:defRPr/>
            </a:pPr>
            <a:endParaRPr lang="en-US" altLang="ja-JP" dirty="0" smtClean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itchFamily="34" charset="0"/>
              <a:buChar char="-"/>
              <a:defRPr/>
            </a:pPr>
            <a:endParaRPr lang="en-US" altLang="ja-JP" dirty="0" smtClean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itchFamily="34" charset="0"/>
              <a:buChar char="-"/>
              <a:defRPr/>
            </a:pPr>
            <a:endParaRPr lang="en-US" altLang="ja-JP" dirty="0" smtClean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itchFamily="34" charset="0"/>
              <a:buChar char="-"/>
              <a:defRPr/>
            </a:pPr>
            <a:endParaRPr lang="en-US" altLang="ja-JP" dirty="0" smtClean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itchFamily="34" charset="0"/>
              <a:buChar char="-"/>
              <a:defRPr/>
            </a:pPr>
            <a:endParaRPr lang="en-GB" altLang="ja-JP" dirty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1714500" lvl="4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itchFamily="34" charset="0"/>
              <a:buChar char="-"/>
              <a:defRPr/>
            </a:pPr>
            <a:endParaRPr lang="en-GB" altLang="ja-JP" dirty="0" smtClean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1714500" lvl="4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Wingdings" pitchFamily="2" charset="2"/>
              <a:buChar char="q"/>
              <a:defRPr/>
            </a:pPr>
            <a:endParaRPr lang="en-GB" altLang="ja-JP" sz="2000" dirty="0" smtClean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Wingdings" pitchFamily="2" charset="2"/>
              <a:buChar char="q"/>
              <a:defRPr/>
            </a:pPr>
            <a:endParaRPr lang="en-US" altLang="ja-JP" sz="2000" dirty="0" smtClean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1257300" lvl="4" indent="-342900" defTabSz="914400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-"/>
              <a:defRPr/>
            </a:pPr>
            <a:endParaRPr lang="en-US" altLang="ja-JP" sz="2000" dirty="0" smtClean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550457" y="109710"/>
            <a:ext cx="614574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 dirty="0" smtClean="0">
                <a:solidFill>
                  <a:srgbClr val="FFFFFF"/>
                </a:solidFill>
                <a:latin typeface="Tahoma" pitchFamily="-106" charset="0"/>
                <a:cs typeface="Tahoma" pitchFamily="-106" charset="0"/>
              </a:rPr>
              <a:t>Status (cont.)</a:t>
            </a:r>
            <a:endParaRPr kumimoji="0" lang="en-US" sz="32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7700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546850"/>
            <a:ext cx="1905000" cy="3111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fld id="{685D9731-F711-4403-8BC4-60A829C86C9C}" type="slidenum">
              <a:rPr lang="en-US" smtClean="0"/>
              <a:pPr>
                <a:spcBef>
                  <a:spcPct val="0"/>
                </a:spcBef>
              </a:pPr>
              <a:t>8</a:t>
            </a:fld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343400" y="205946"/>
            <a:ext cx="3276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Tahoma" pitchFamily="-106" charset="0"/>
                <a:cs typeface="Tahoma" pitchFamily="-106" charset="0"/>
              </a:rPr>
              <a:t>GPM NRT Data Products</a:t>
            </a:r>
            <a:endParaRPr lang="en-US" sz="3200" b="1" dirty="0" smtClean="0">
              <a:solidFill>
                <a:srgbClr val="FFFFFF"/>
              </a:solidFill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1219200"/>
            <a:ext cx="8832205" cy="5129942"/>
          </a:xfrm>
          <a:prstGeom prst="rect">
            <a:avLst/>
          </a:prstGeom>
        </p:spPr>
        <p:txBody>
          <a:bodyPr/>
          <a:lstStyle/>
          <a:p>
            <a:pPr marL="800100" lvl="2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Wingdings" pitchFamily="2" charset="2"/>
              <a:buChar char="q"/>
              <a:defRPr/>
            </a:pPr>
            <a:r>
              <a:rPr lang="en-GB" altLang="ja-JP" sz="20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Multi-satellite precipitation estimates</a:t>
            </a:r>
            <a:endParaRPr lang="en-GB" altLang="ja-JP" sz="2000" dirty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itchFamily="34" charset="0"/>
              <a:buChar char="-"/>
              <a:defRPr/>
            </a:pPr>
            <a:r>
              <a:rPr lang="en-US" altLang="ja-JP" i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NASA IMERG (global, 4 hour latency with 30 minute updates)	</a:t>
            </a:r>
          </a:p>
          <a:p>
            <a:pPr marL="914400" lvl="6" indent="0" defTabSz="914400">
              <a:lnSpc>
                <a:spcPct val="90000"/>
              </a:lnSpc>
              <a:spcBef>
                <a:spcPct val="20000"/>
              </a:spcBef>
              <a:buSzPct val="50000"/>
              <a:defRPr/>
            </a:pP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	To be publicly available in April 2015	</a:t>
            </a:r>
          </a:p>
          <a:p>
            <a:pPr marL="914400" lvl="6" indent="0" defTabSz="914400">
              <a:lnSpc>
                <a:spcPct val="90000"/>
              </a:lnSpc>
              <a:spcBef>
                <a:spcPct val="20000"/>
              </a:spcBef>
              <a:buSzPct val="50000"/>
              <a:defRPr/>
            </a:pP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	http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://pmm.nasa.gov/data-access/downloads/gpm</a:t>
            </a: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itchFamily="34" charset="0"/>
              <a:buChar char="-"/>
              <a:defRPr/>
            </a:pPr>
            <a:r>
              <a:rPr lang="en-US" altLang="ja-JP" i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JAXA </a:t>
            </a:r>
            <a:r>
              <a:rPr lang="en-US" altLang="ja-JP" i="1" dirty="0" err="1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GSMaP</a:t>
            </a:r>
            <a:r>
              <a:rPr lang="en-US" altLang="ja-JP" i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 NRT (global, 4 hour latency </a:t>
            </a:r>
            <a:r>
              <a:rPr lang="en-US" altLang="ja-JP" i="1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with </a:t>
            </a:r>
            <a:r>
              <a:rPr lang="en-US" altLang="ja-JP" i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60 </a:t>
            </a:r>
            <a:r>
              <a:rPr lang="en-US" altLang="ja-JP" i="1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minute updates</a:t>
            </a:r>
            <a:r>
              <a:rPr lang="en-US" altLang="ja-JP" i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)</a:t>
            </a:r>
            <a:r>
              <a:rPr lang="en-US" altLang="ja-JP" i="1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	</a:t>
            </a:r>
          </a:p>
          <a:p>
            <a:pPr marL="914400" lvl="6" indent="0" defTabSz="914400">
              <a:lnSpc>
                <a:spcPct val="90000"/>
              </a:lnSpc>
              <a:spcBef>
                <a:spcPct val="20000"/>
              </a:spcBef>
              <a:buSzPct val="50000"/>
              <a:defRPr/>
            </a:pP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	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Publicly available		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	http://sharaku.eorc.jaxa.jp/GSMaP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/</a:t>
            </a: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itchFamily="34" charset="0"/>
              <a:buChar char="-"/>
              <a:defRPr/>
            </a:pPr>
            <a:r>
              <a:rPr lang="en-US" altLang="ja-JP" i="1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JAXA </a:t>
            </a:r>
            <a:r>
              <a:rPr lang="en-US" altLang="ja-JP" i="1" dirty="0" err="1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GSMaP</a:t>
            </a:r>
            <a:r>
              <a:rPr lang="en-US" altLang="ja-JP" i="1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 </a:t>
            </a:r>
            <a:r>
              <a:rPr lang="en-US" altLang="ja-JP" i="1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NOW </a:t>
            </a:r>
            <a:r>
              <a:rPr lang="en-US" altLang="ja-JP" i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(MTSAT area, 1 hour latency with </a:t>
            </a:r>
            <a:r>
              <a:rPr lang="en-US" altLang="ja-JP" i="1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60 minute updates</a:t>
            </a:r>
            <a:r>
              <a:rPr lang="en-US" altLang="ja-JP" i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)</a:t>
            </a:r>
            <a:r>
              <a:rPr lang="en-US" altLang="ja-JP" i="1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	</a:t>
            </a:r>
          </a:p>
          <a:p>
            <a:pPr marL="914400" lvl="6" indent="0" defTabSz="914400">
              <a:lnSpc>
                <a:spcPct val="90000"/>
              </a:lnSpc>
              <a:spcBef>
                <a:spcPct val="20000"/>
              </a:spcBef>
              <a:buSzPct val="50000"/>
              <a:defRPr/>
            </a:pP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	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To be publicly 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available 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in May 2015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		http://sharaku.eorc.jaxa.jp/GSMaP/</a:t>
            </a: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itchFamily="34" charset="0"/>
              <a:buChar char="-"/>
              <a:defRPr/>
            </a:pPr>
            <a:r>
              <a:rPr lang="en-US" altLang="ja-JP" i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NOAA </a:t>
            </a:r>
            <a:r>
              <a:rPr lang="en-US" altLang="ja-JP" i="1" dirty="0" err="1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bRR</a:t>
            </a:r>
            <a:r>
              <a:rPr lang="en-US" altLang="ja-JP" i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 (global, 12 hour latency </a:t>
            </a:r>
            <a:r>
              <a:rPr lang="en-US" altLang="ja-JP" i="1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with 30 minute updates</a:t>
            </a:r>
            <a:r>
              <a:rPr lang="en-US" altLang="ja-JP" i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)</a:t>
            </a:r>
            <a:r>
              <a:rPr lang="en-US" altLang="ja-JP" i="1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	</a:t>
            </a:r>
          </a:p>
          <a:p>
            <a:pPr marL="914400" lvl="6" indent="0" defTabSz="914400">
              <a:lnSpc>
                <a:spcPct val="90000"/>
              </a:lnSpc>
              <a:spcBef>
                <a:spcPct val="20000"/>
              </a:spcBef>
              <a:buSzPct val="50000"/>
              <a:defRPr/>
            </a:pP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	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To be available in FY2015 with GPM added	http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://www.ospo.noaa.gov/Products/atmosphere/brr/</a:t>
            </a:r>
          </a:p>
          <a:p>
            <a:pPr marL="800100" marR="0" lvl="2" indent="-34290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50000"/>
              <a:buFont typeface="Wingdings" pitchFamily="2" charset="2"/>
              <a:buChar char="q"/>
              <a:tabLst/>
              <a:defRPr/>
            </a:pP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	</a:t>
            </a:r>
            <a:r>
              <a:rPr lang="en-GB" altLang="ja-JP" sz="2000" dirty="0" smtClean="0">
                <a:solidFill>
                  <a:srgbClr val="002569">
                    <a:lumMod val="75000"/>
                  </a:srgb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GPM Core Observatory </a:t>
            </a:r>
            <a:r>
              <a:rPr lang="en-GB" altLang="ja-JP" sz="2000" dirty="0">
                <a:solidFill>
                  <a:srgbClr val="002569">
                    <a:lumMod val="75000"/>
                  </a:srgb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precipitation estimates</a:t>
            </a: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itchFamily="34" charset="0"/>
              <a:buChar char="-"/>
              <a:defRPr/>
            </a:pPr>
            <a:r>
              <a:rPr lang="en-US" altLang="ja-JP" i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L2 GMI (1 hour latency), L2 DPR (3 hour latency), and L2 GMI/DPR combined (3 hour latency)</a:t>
            </a:r>
          </a:p>
          <a:p>
            <a:pPr marL="914400" lvl="6" indent="0" defTabSz="914400">
              <a:lnSpc>
                <a:spcPct val="90000"/>
              </a:lnSpc>
              <a:spcBef>
                <a:spcPct val="20000"/>
              </a:spcBef>
              <a:buSzPct val="50000"/>
              <a:defRPr/>
            </a:pP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	</a:t>
            </a: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Publicly available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	</a:t>
            </a:r>
          </a:p>
          <a:p>
            <a:pPr marL="914400" lvl="6" indent="0" defTabSz="914400">
              <a:lnSpc>
                <a:spcPct val="90000"/>
              </a:lnSpc>
              <a:spcBef>
                <a:spcPct val="20000"/>
              </a:spcBef>
              <a:buSzPct val="50000"/>
              <a:defRPr/>
            </a:pP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	http://pmm.nasa.gov/data-access/downloads/gpm</a:t>
            </a:r>
          </a:p>
          <a:p>
            <a:pPr marL="914400" lvl="6" indent="0" defTabSz="914400">
              <a:lnSpc>
                <a:spcPct val="90000"/>
              </a:lnSpc>
              <a:spcBef>
                <a:spcPct val="20000"/>
              </a:spcBef>
              <a:buSzPct val="50000"/>
              <a:defRPr/>
            </a:pPr>
            <a:endParaRPr lang="en-US" altLang="ja-JP" dirty="0" smtClean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914400" lvl="6" indent="0" defTabSz="914400">
              <a:lnSpc>
                <a:spcPct val="90000"/>
              </a:lnSpc>
              <a:spcBef>
                <a:spcPct val="20000"/>
              </a:spcBef>
              <a:buSzPct val="50000"/>
              <a:defRPr/>
            </a:pPr>
            <a:endParaRPr lang="en-US" altLang="ja-JP" sz="2400" b="1" dirty="0">
              <a:solidFill>
                <a:srgbClr val="002569">
                  <a:lumMod val="75000"/>
                </a:srgb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342900" lvl="8" indent="-342900" defTabSz="9144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altLang="ja-JP" sz="2400" b="1" dirty="0" smtClean="0">
              <a:solidFill>
                <a:srgbClr val="002569">
                  <a:lumMod val="75000"/>
                </a:srgb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anose="020B0604020202020204" pitchFamily="34" charset="0"/>
              <a:buChar char="•"/>
              <a:defRPr/>
            </a:pPr>
            <a:endParaRPr lang="en-US" altLang="ja-JP" dirty="0">
              <a:solidFill>
                <a:srgbClr val="002569">
                  <a:lumMod val="75000"/>
                </a:srgb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6797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lide Number Placeholder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239000" y="6546850"/>
            <a:ext cx="1905000" cy="3111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</a:pPr>
            <a:fld id="{685D9731-F711-4403-8BC4-60A829C86C9C}" type="slidenum">
              <a:rPr lang="en-US" smtClean="0"/>
              <a:pPr>
                <a:spcBef>
                  <a:spcPct val="0"/>
                </a:spcBef>
              </a:pPr>
              <a:t>9</a:t>
            </a:fld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4343400" y="205946"/>
            <a:ext cx="3276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 defTabSz="914400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Tahoma" pitchFamily="-106" charset="0"/>
                <a:cs typeface="Tahoma" pitchFamily="-106" charset="0"/>
              </a:rPr>
              <a:t>GPM NRT Data Products</a:t>
            </a:r>
            <a:endParaRPr lang="en-US" sz="3200" b="1" dirty="0" smtClean="0">
              <a:solidFill>
                <a:srgbClr val="FFFFFF"/>
              </a:solidFill>
              <a:latin typeface="Tahoma" pitchFamily="-106" charset="0"/>
              <a:ea typeface="ＭＳ Ｐゴシック" pitchFamily="-106" charset="-128"/>
              <a:cs typeface="Tahoma" pitchFamily="-106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1219200"/>
            <a:ext cx="9144000" cy="5129942"/>
          </a:xfrm>
          <a:prstGeom prst="rect">
            <a:avLst/>
          </a:prstGeom>
        </p:spPr>
        <p:txBody>
          <a:bodyPr/>
          <a:lstStyle/>
          <a:p>
            <a:pPr marL="800100" lvl="2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Wingdings" pitchFamily="2" charset="2"/>
              <a:buChar char="q"/>
              <a:defRPr/>
            </a:pPr>
            <a:r>
              <a:rPr lang="en-GB" altLang="ja-JP" sz="2000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Multi-satellite flood and landslide predictions</a:t>
            </a:r>
            <a:endParaRPr lang="en-GB" altLang="ja-JP" sz="2000" dirty="0">
              <a:solidFill>
                <a:schemeClr val="tx1">
                  <a:lumMod val="75000"/>
                </a:scheme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itchFamily="34" charset="0"/>
              <a:buChar char="-"/>
              <a:defRPr/>
            </a:pPr>
            <a:r>
              <a:rPr lang="en-US" altLang="ja-JP" i="1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UMD Global Flood Monitoring System (GFMS) (TMPA RT evolving to IMERG)	</a:t>
            </a:r>
          </a:p>
          <a:p>
            <a:pPr marL="914400" lvl="6" indent="0" defTabSz="914400">
              <a:lnSpc>
                <a:spcPct val="90000"/>
              </a:lnSpc>
              <a:spcBef>
                <a:spcPct val="20000"/>
              </a:spcBef>
              <a:buSzPct val="50000"/>
              <a:defRPr/>
            </a:pP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	Publicly available	</a:t>
            </a:r>
          </a:p>
          <a:p>
            <a:pPr marL="914400" lvl="6" indent="0" defTabSz="914400">
              <a:lnSpc>
                <a:spcPct val="90000"/>
              </a:lnSpc>
              <a:spcBef>
                <a:spcPct val="20000"/>
              </a:spcBef>
              <a:buSzPct val="50000"/>
              <a:defRPr/>
            </a:pPr>
            <a:r>
              <a:rPr lang="en-US" altLang="ja-JP" dirty="0" smtClean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	</a:t>
            </a:r>
            <a:r>
              <a:rPr lang="en-US" altLang="ja-JP" dirty="0">
                <a:solidFill>
                  <a:schemeClr val="tx1">
                    <a:lumMod val="75000"/>
                  </a:schemeClr>
                </a:solidFill>
                <a:latin typeface="Arial" pitchFamily="34" charset="0"/>
                <a:ea typeface="ＭＳ Ｐゴシック" pitchFamily="50" charset="-128"/>
                <a:cs typeface="Arial" pitchFamily="34" charset="0"/>
              </a:rPr>
              <a:t>http://trmm.gsfc.nasa.gov/publications_dir/potential_flood_hydro.html</a:t>
            </a:r>
          </a:p>
          <a:p>
            <a:pPr marL="914400" lvl="6" indent="0" defTabSz="914400">
              <a:lnSpc>
                <a:spcPct val="90000"/>
              </a:lnSpc>
              <a:spcBef>
                <a:spcPct val="20000"/>
              </a:spcBef>
              <a:buSzPct val="50000"/>
              <a:defRPr/>
            </a:pPr>
            <a:endParaRPr lang="en-US" altLang="ja-JP" sz="2400" b="1" dirty="0">
              <a:solidFill>
                <a:srgbClr val="002569">
                  <a:lumMod val="75000"/>
                </a:srgb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342900" lvl="8" indent="-342900" defTabSz="9144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  <a:defRPr/>
            </a:pPr>
            <a:endParaRPr lang="en-US" altLang="ja-JP" sz="2400" b="1" dirty="0" smtClean="0">
              <a:solidFill>
                <a:srgbClr val="002569">
                  <a:lumMod val="75000"/>
                </a:srgb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  <a:p>
            <a:pPr marL="1257300" lvl="3" indent="-342900" defTabSz="914400">
              <a:lnSpc>
                <a:spcPct val="90000"/>
              </a:lnSpc>
              <a:spcBef>
                <a:spcPct val="20000"/>
              </a:spcBef>
              <a:buSzPct val="50000"/>
              <a:buFont typeface="Arial" panose="020B0604020202020204" pitchFamily="34" charset="0"/>
              <a:buChar char="•"/>
              <a:defRPr/>
            </a:pPr>
            <a:endParaRPr lang="en-US" altLang="ja-JP" dirty="0">
              <a:solidFill>
                <a:srgbClr val="002569">
                  <a:lumMod val="75000"/>
                </a:srgbClr>
              </a:solidFill>
              <a:latin typeface="Arial" pitchFamily="34" charset="0"/>
              <a:ea typeface="ＭＳ Ｐゴシック" pitchFamily="50" charset="-128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386" y="2851579"/>
            <a:ext cx="3164014" cy="381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694" y="2851579"/>
            <a:ext cx="3190025" cy="3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0733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2569"/>
      </a:dk1>
      <a:lt1>
        <a:srgbClr val="696969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GPM Templates">
  <a:themeElements>
    <a:clrScheme name="">
      <a:dk1>
        <a:srgbClr val="000000"/>
      </a:dk1>
      <a:lt1>
        <a:srgbClr val="000000"/>
      </a:lt1>
      <a:dk2>
        <a:srgbClr val="0066FF"/>
      </a:dk2>
      <a:lt2>
        <a:srgbClr val="000066"/>
      </a:lt2>
      <a:accent1>
        <a:srgbClr val="6600FF"/>
      </a:accent1>
      <a:accent2>
        <a:srgbClr val="009900"/>
      </a:accent2>
      <a:accent3>
        <a:srgbClr val="AAAAAA"/>
      </a:accent3>
      <a:accent4>
        <a:srgbClr val="000000"/>
      </a:accent4>
      <a:accent5>
        <a:srgbClr val="B8AAFF"/>
      </a:accent5>
      <a:accent6>
        <a:srgbClr val="008A00"/>
      </a:accent6>
      <a:hlink>
        <a:srgbClr val="0066FF"/>
      </a:hlink>
      <a:folHlink>
        <a:srgbClr val="CECECE"/>
      </a:folHlink>
    </a:clrScheme>
    <a:fontScheme name="Microsoft PowerPoint 4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Book Antiqu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Book Antiqua" charset="0"/>
          </a:defRPr>
        </a:defPPr>
      </a:lstStyle>
    </a:lnDef>
  </a:objectDefaults>
  <a:extraClrSchemeLst>
    <a:extraClrScheme>
      <a:clrScheme name="Microsoft PowerPoint 4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PowerPoint 4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oft PowerPoint 4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PowerPoint 4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PowerPoint 4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PowerPoint 4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PowerPoint 4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PowerPoint 4 8">
        <a:dk1>
          <a:srgbClr val="000066"/>
        </a:dk1>
        <a:lt1>
          <a:srgbClr val="FFFFFF"/>
        </a:lt1>
        <a:dk2>
          <a:srgbClr val="000000"/>
        </a:dk2>
        <a:lt2>
          <a:srgbClr val="FFFF00"/>
        </a:lt2>
        <a:accent1>
          <a:srgbClr val="6600FF"/>
        </a:accent1>
        <a:accent2>
          <a:srgbClr val="009900"/>
        </a:accent2>
        <a:accent3>
          <a:srgbClr val="AAAAAA"/>
        </a:accent3>
        <a:accent4>
          <a:srgbClr val="DADADA"/>
        </a:accent4>
        <a:accent5>
          <a:srgbClr val="B8AAFF"/>
        </a:accent5>
        <a:accent6>
          <a:srgbClr val="008A00"/>
        </a:accent6>
        <a:hlink>
          <a:srgbClr val="FF9900"/>
        </a:hlink>
        <a:folHlink>
          <a:srgbClr val="CECECE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GSMaP_anim">
  <a:themeElements>
    <a:clrScheme name="標準デザイン 15">
      <a:dk1>
        <a:srgbClr val="18180E"/>
      </a:dk1>
      <a:lt1>
        <a:srgbClr val="FFFFFF"/>
      </a:lt1>
      <a:dk2>
        <a:srgbClr val="2364CF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13130A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標準デザイン">
      <a:majorFont>
        <a:latin typeface="メイリオ"/>
        <a:ea typeface="メイリオ"/>
        <a:cs typeface="メイリオ"/>
      </a:majorFont>
      <a:minorFont>
        <a:latin typeface="メイリオ"/>
        <a:ea typeface="メイリオ"/>
        <a:cs typeface="メイリオ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3">
        <a:dk1>
          <a:srgbClr val="55552F"/>
        </a:dk1>
        <a:lt1>
          <a:srgbClr val="FFFFFF"/>
        </a:lt1>
        <a:dk2>
          <a:srgbClr val="2364CF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474727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14">
        <a:dk1>
          <a:srgbClr val="2A2A18"/>
        </a:dk1>
        <a:lt1>
          <a:srgbClr val="FFFFFF"/>
        </a:lt1>
        <a:dk2>
          <a:srgbClr val="2364CF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222213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15">
        <a:dk1>
          <a:srgbClr val="18180E"/>
        </a:dk1>
        <a:lt1>
          <a:srgbClr val="FFFFFF"/>
        </a:lt1>
        <a:dk2>
          <a:srgbClr val="2364CF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13130A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9A00"/>
      </a:accent1>
      <a:accent2>
        <a:srgbClr val="9F2D20"/>
      </a:accent2>
      <a:accent3>
        <a:srgbClr val="8F8F8F"/>
      </a:accent3>
      <a:accent4>
        <a:srgbClr val="001E59"/>
      </a:accent4>
      <a:accent5>
        <a:srgbClr val="FFCAAA"/>
      </a:accent5>
      <a:accent6>
        <a:srgbClr val="90281C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Avenir Roman"/>
        <a:ea typeface="Avenir Roman"/>
        <a:cs typeface="Avenir Roman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FF9A00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9A00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2569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10498</TotalTime>
  <Words>2031</Words>
  <Application>Microsoft Office PowerPoint</Application>
  <PresentationFormat>On-screen Show (4:3)</PresentationFormat>
  <Paragraphs>275</Paragraphs>
  <Slides>22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メイリオ</vt:lpstr>
      <vt:lpstr>MS Mincho</vt:lpstr>
      <vt:lpstr>ＭＳ Ｐゴシック</vt:lpstr>
      <vt:lpstr>ＭＳ Ｐゴシック</vt:lpstr>
      <vt:lpstr>Arial</vt:lpstr>
      <vt:lpstr>Arial Bold</vt:lpstr>
      <vt:lpstr>Avenir Roman</vt:lpstr>
      <vt:lpstr>Book Antiqua</vt:lpstr>
      <vt:lpstr>Calibri</vt:lpstr>
      <vt:lpstr>Courier New</vt:lpstr>
      <vt:lpstr>Droid Serif</vt:lpstr>
      <vt:lpstr>Proxima Nova Regular</vt:lpstr>
      <vt:lpstr>Tahoma</vt:lpstr>
      <vt:lpstr>Times</vt:lpstr>
      <vt:lpstr>Times New Roman</vt:lpstr>
      <vt:lpstr>Wingdings</vt:lpstr>
      <vt:lpstr>Default</vt:lpstr>
      <vt:lpstr>GPM Templates</vt:lpstr>
      <vt:lpstr>GSMaP_anim</vt:lpstr>
      <vt:lpstr>P-VC Status and Issues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Multi-Satellite Precipitation Data (30 min, 10km x 10km)</vt:lpstr>
      <vt:lpstr>JAXA GSMaP NRT (hourly, 0.1 deg lat/lon)</vt:lpstr>
      <vt:lpstr>JAXA Global Rainfall Watch NOWCAST</vt:lpstr>
      <vt:lpstr>PowerPoint Presentation</vt:lpstr>
      <vt:lpstr>PowerPoint Presentation</vt:lpstr>
      <vt:lpstr>Response to GCOS Action A8 - Ensure continuity of satellite precipitation products</vt:lpstr>
      <vt:lpstr>2015-2017 Work Plan v0.5 Outcomes </vt:lpstr>
      <vt:lpstr>2015-2017 Work Plan VC-16 Status</vt:lpstr>
      <vt:lpstr>X-Cal Working Group</vt:lpstr>
      <vt:lpstr>Participation </vt:lpstr>
      <vt:lpstr>Participation (cont.)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Goes Here</dc:title>
  <dc:creator>Brian R. Williams</dc:creator>
  <cp:lastModifiedBy>Neeck, Steven (HQ-DK000)</cp:lastModifiedBy>
  <cp:revision>78</cp:revision>
  <dcterms:modified xsi:type="dcterms:W3CDTF">2015-04-01T07:09:55Z</dcterms:modified>
</cp:coreProperties>
</file>