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1" r:id="rId1"/>
    <p:sldMasterId id="2147483923" r:id="rId2"/>
    <p:sldMasterId id="2147483935" r:id="rId3"/>
    <p:sldMasterId id="2147483911" r:id="rId4"/>
    <p:sldMasterId id="2147483886" r:id="rId5"/>
  </p:sldMasterIdLst>
  <p:notesMasterIdLst>
    <p:notesMasterId r:id="rId27"/>
  </p:notesMasterIdLst>
  <p:sldIdLst>
    <p:sldId id="438" r:id="rId6"/>
    <p:sldId id="436" r:id="rId7"/>
    <p:sldId id="355" r:id="rId8"/>
    <p:sldId id="389" r:id="rId9"/>
    <p:sldId id="440" r:id="rId10"/>
    <p:sldId id="441" r:id="rId11"/>
    <p:sldId id="391" r:id="rId12"/>
    <p:sldId id="423" r:id="rId13"/>
    <p:sldId id="424" r:id="rId14"/>
    <p:sldId id="425" r:id="rId15"/>
    <p:sldId id="426" r:id="rId16"/>
    <p:sldId id="427" r:id="rId17"/>
    <p:sldId id="428" r:id="rId18"/>
    <p:sldId id="429" r:id="rId19"/>
    <p:sldId id="430" r:id="rId20"/>
    <p:sldId id="431" r:id="rId21"/>
    <p:sldId id="432" r:id="rId22"/>
    <p:sldId id="433" r:id="rId23"/>
    <p:sldId id="439" r:id="rId24"/>
    <p:sldId id="422" r:id="rId25"/>
    <p:sldId id="400" r:id="rId26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mcguire" initials="" lastIdx="1" clrIdx="0"/>
  <p:cmAuthor id="1" name="Bally" initials="" lastIdx="17" clrIdx="1"/>
  <p:cmAuthor id="2" name="AMcGuire" initials="" lastIdx="1" clrIdx="2"/>
  <p:cmAuthor id="3" name="Monique Viel" initials="" lastIdx="5" clrIdx="3"/>
  <p:cmAuthor id="4" name="CNES" initials="" lastIdx="11" clrIdx="4"/>
  <p:cmAuthor id="5" name="tholometm" initials="" lastIdx="1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66FF"/>
    <a:srgbClr val="FFFF00"/>
    <a:srgbClr val="0000FF"/>
    <a:srgbClr val="FF5050"/>
    <a:srgbClr val="009999"/>
    <a:srgbClr val="221C40"/>
    <a:srgbClr val="984807"/>
    <a:srgbClr val="D28C00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55" autoAdjust="0"/>
    <p:restoredTop sz="75042" autoAdjust="0"/>
  </p:normalViewPr>
  <p:slideViewPr>
    <p:cSldViewPr>
      <p:cViewPr varScale="1">
        <p:scale>
          <a:sx n="54" d="100"/>
          <a:sy n="54" d="100"/>
        </p:scale>
        <p:origin x="-142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EA92F31A-F163-40A6-824E-CBACB16A63B1}" type="datetimeFigureOut">
              <a:rPr lang="it-IT"/>
              <a:pPr>
                <a:defRPr/>
              </a:pPr>
              <a:t>31/03/2015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8350"/>
            <a:ext cx="51181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8F06024F-2490-4ABB-B1EC-786B8521E0E6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47256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06024F-2490-4ABB-B1EC-786B8521E0E6}" type="slidenum">
              <a:rPr lang="it-IT" smtClean="0"/>
              <a:pPr>
                <a:defRPr/>
              </a:pPr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57515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Triangles</a:t>
            </a:r>
            <a:r>
              <a:rPr lang="en-US" baseline="0" dirty="0" smtClean="0"/>
              <a:t> are all volcanoes in Latin America. Red triangles are target volcanoes from the CEOS pilot plan. Black boxes and text show regions for planned quarterly monitoring with C-Band (Sentinel-1) and L-Band (ALOS 2) </a:t>
            </a:r>
            <a:r>
              <a:rPr lang="en-US" baseline="0" dirty="0" err="1" smtClean="0"/>
              <a:t>InSAR</a:t>
            </a:r>
            <a:r>
              <a:rPr lang="en-US" baseline="0" dirty="0" smtClean="0"/>
              <a:t>. Grey text shows the local end users (monitoring agency).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408E8-EF38-544A-BDA5-954CBADD625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58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Times"/>
              </a:rPr>
              <a:t>Scientists at the University of Bristol have processed and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Times"/>
              </a:rPr>
              <a:t>analysed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Time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Times"/>
              </a:rPr>
              <a:t>CosmoSkyMed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Times"/>
              </a:rPr>
              <a:t> and TerraSAR imagery provided by the  CEOS Volcano DRM Pilot and shared with Volcano Observatories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Times"/>
              </a:rPr>
              <a:t>Instituto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Time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Times"/>
              </a:rPr>
              <a:t>Geofisico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Times"/>
              </a:rPr>
              <a:t> (Ecuador) and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Times"/>
              </a:rPr>
              <a:t>Servicio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Times"/>
              </a:rPr>
              <a:t> (Colombia)</a:t>
            </a:r>
            <a:endParaRPr lang="en-US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06024F-2490-4ABB-B1EC-786B8521E0E6}" type="slidenum">
              <a:rPr lang="it-IT" smtClean="0"/>
              <a:pPr>
                <a:defRPr/>
              </a:pPr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82508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Times New Roman" pitchFamily="-106" charset="0"/>
              </a:rPr>
              <a:t>140</a:t>
            </a:r>
            <a:r>
              <a:rPr lang="en-US" baseline="0" dirty="0" smtClean="0">
                <a:latin typeface="Times New Roman" pitchFamily="-106" charset="0"/>
              </a:rPr>
              <a:t> registered to Webinars but room only for 95.</a:t>
            </a: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31D474-A30B-46C7-A7CB-BF5BB52F9BB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65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31D474-A30B-46C7-A7CB-BF5BB52F9BB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27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ESA with NASA are exploring the value of a multi-hazard landslide pilot, which includes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Primary triggers from other hazards (wildfires, rainstorms, earthquakes, volcanoes, permafrost degradation, sedimentation, high stream flows, and inundation) and man-made development activity; 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Secondary cascading hazards from slope failures, mudslides, diverted or blocked streams, dam burst floods, debris flow, displacement waves and tsunamis; and 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Infrastructure impacts such as damaged roads-rail lines and utilities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06024F-2490-4ABB-B1EC-786B8521E0E6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1845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Stakeholders actively engaged or being engaged</a:t>
            </a:r>
          </a:p>
          <a:p>
            <a:pPr lvl="1"/>
            <a:r>
              <a:rPr lang="en-US" dirty="0" smtClean="0"/>
              <a:t>GFDRR/World Bank and UNDP have joined RO Oversight Team. Discussion</a:t>
            </a:r>
            <a:r>
              <a:rPr lang="en-US" baseline="0" dirty="0" smtClean="0"/>
              <a:t> with Red Cross.</a:t>
            </a:r>
            <a:endParaRPr lang="en-US" dirty="0" smtClean="0"/>
          </a:p>
          <a:p>
            <a:pPr lvl="1"/>
            <a:r>
              <a:rPr lang="en-US" dirty="0" smtClean="0"/>
              <a:t>EC being approached through “Copernicus EMS”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06024F-2490-4ABB-B1EC-786B8521E0E6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1845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06024F-2490-4ABB-B1EC-786B8521E0E6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6914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624550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A243F-56B6-463F-8154-E8BEBCAF300F}" type="datetimeFigureOut">
              <a:rPr lang="en-GB" smtClean="0"/>
              <a:t>31/03/2015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205F9-DBA9-4FE3-8856-4E86E235B6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645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A243F-56B6-463F-8154-E8BEBCAF300F}" type="datetimeFigureOut">
              <a:rPr lang="en-GB" smtClean="0"/>
              <a:t>31/03/2015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205F9-DBA9-4FE3-8856-4E86E235B6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0477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A243F-56B6-463F-8154-E8BEBCAF300F}" type="datetimeFigureOut">
              <a:rPr lang="en-GB" smtClean="0"/>
              <a:t>31/03/2015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205F9-DBA9-4FE3-8856-4E86E235B6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956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A243F-56B6-463F-8154-E8BEBCAF300F}" type="datetimeFigureOut">
              <a:rPr lang="en-GB" smtClean="0"/>
              <a:t>31/03/2015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205F9-DBA9-4FE3-8856-4E86E235B6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740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spect="1" noChangeArrowheads="1" noTextEdit="1"/>
          </p:cNvSpPr>
          <p:nvPr/>
        </p:nvSpPr>
        <p:spPr bwMode="auto">
          <a:xfrm>
            <a:off x="0" y="3244851"/>
            <a:ext cx="9144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32870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4089889" y="666750"/>
            <a:ext cx="4810857" cy="18748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81097" y="2722564"/>
            <a:ext cx="4826977" cy="1093787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0863181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Rectangle 4"/>
          <p:cNvSpPr txBox="1">
            <a:spLocks noChangeArrowheads="1"/>
          </p:cNvSpPr>
          <p:nvPr userDrawn="1"/>
        </p:nvSpPr>
        <p:spPr>
          <a:xfrm>
            <a:off x="7278737" y="6567055"/>
            <a:ext cx="1639186" cy="20588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rgbClr val="002569"/>
                </a:solidFill>
                <a:latin typeface="Century Gothic" pitchFamily="34" charset="0"/>
                <a:ea typeface="ＭＳ Ｐゴシック" pitchFamily="-106" charset="-128"/>
                <a:cs typeface="Calibri" pitchFamily="-106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6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6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6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6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6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6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6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6" charset="-128"/>
                <a:cs typeface="+mn-cs"/>
              </a:defRPr>
            </a:lvl9pPr>
          </a:lstStyle>
          <a:p>
            <a:pPr>
              <a:defRPr/>
            </a:pPr>
            <a:fld id="{6BF8D2B0-EFB6-4DAA-9B0B-6F6B3A58082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13239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357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9144" y="2476500"/>
            <a:ext cx="9125712" cy="43688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36" name="Straight Connector 35"/>
          <p:cNvCxnSpPr/>
          <p:nvPr/>
        </p:nvCxnSpPr>
        <p:spPr>
          <a:xfrm>
            <a:off x="9144" y="2476500"/>
            <a:ext cx="9125712" cy="1588"/>
          </a:xfrm>
          <a:prstGeom prst="line">
            <a:avLst/>
          </a:prstGeom>
          <a:ln w="25400">
            <a:solidFill>
              <a:schemeClr val="accent2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040" y="300690"/>
            <a:ext cx="2743200" cy="182880"/>
          </a:xfrm>
          <a:prstGeom prst="rect">
            <a:avLst/>
          </a:prstGeom>
        </p:spPr>
        <p:txBody>
          <a:bodyPr/>
          <a:lstStyle/>
          <a:p>
            <a:fld id="{8F1B69E8-23E9-4C1F-AA2B-3C5BA6EDBEAE}" type="datetimeFigureOut">
              <a:rPr lang="en-US" smtClean="0"/>
              <a:pPr/>
              <a:t>3/31/2015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6200" y="116541"/>
            <a:ext cx="2743200" cy="18288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870" y="990600"/>
            <a:ext cx="3951755" cy="1431832"/>
          </a:xfrm>
        </p:spPr>
        <p:txBody>
          <a:bodyPr anchor="b"/>
          <a:lstStyle>
            <a:lvl1pPr algn="l">
              <a:lnSpc>
                <a:spcPct val="100000"/>
              </a:lnSpc>
              <a:defRPr sz="3000" b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6935">
            <a:off x="414291" y="1321671"/>
            <a:ext cx="3703911" cy="520297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77870" y="2547938"/>
            <a:ext cx="3951755" cy="3700462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13239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0721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546850"/>
            <a:ext cx="1905000" cy="3111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8D2B0-EFB6-4DAA-9B0B-6F6B3A5808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9518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78A4C7-619F-6A42-96DE-810EE6B9387E}" type="datetimeFigureOut">
              <a:rPr lang="en-US" smtClean="0"/>
              <a:t>3/31/2015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91D0C-C0FA-874C-9669-C81633C717A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13239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6606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13470-E5EF-4AB4-B342-FD8D86D23BFD}" type="datetimeFigureOut">
              <a:rPr lang="en-GB" smtClean="0"/>
              <a:t>31/03/2015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E9D8-0217-4C22-9710-ECB44DDACE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534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435126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13470-E5EF-4AB4-B342-FD8D86D23BFD}" type="datetimeFigureOut">
              <a:rPr lang="en-GB" smtClean="0"/>
              <a:t>31/03/2015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E9D8-0217-4C22-9710-ECB44DDACE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8174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13470-E5EF-4AB4-B342-FD8D86D23BFD}" type="datetimeFigureOut">
              <a:rPr lang="en-GB" smtClean="0"/>
              <a:t>31/03/2015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E9D8-0217-4C22-9710-ECB44DDACE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664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13470-E5EF-4AB4-B342-FD8D86D23BFD}" type="datetimeFigureOut">
              <a:rPr lang="en-GB" smtClean="0"/>
              <a:t>31/03/2015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E9D8-0217-4C22-9710-ECB44DDACE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3626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13470-E5EF-4AB4-B342-FD8D86D23BFD}" type="datetimeFigureOut">
              <a:rPr lang="en-GB" smtClean="0"/>
              <a:t>31/03/2015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E9D8-0217-4C22-9710-ECB44DDACE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6170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13470-E5EF-4AB4-B342-FD8D86D23BFD}" type="datetimeFigureOut">
              <a:rPr lang="en-GB" smtClean="0"/>
              <a:t>31/03/2015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E9D8-0217-4C22-9710-ECB44DDACE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4801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13470-E5EF-4AB4-B342-FD8D86D23BFD}" type="datetimeFigureOut">
              <a:rPr lang="en-GB" smtClean="0"/>
              <a:t>31/03/2015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E9D8-0217-4C22-9710-ECB44DDACE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60300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13470-E5EF-4AB4-B342-FD8D86D23BFD}" type="datetimeFigureOut">
              <a:rPr lang="en-GB" smtClean="0"/>
              <a:t>31/03/2015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E9D8-0217-4C22-9710-ECB44DDACE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5301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13470-E5EF-4AB4-B342-FD8D86D23BFD}" type="datetimeFigureOut">
              <a:rPr lang="en-GB" smtClean="0"/>
              <a:t>31/03/2015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E9D8-0217-4C22-9710-ECB44DDACE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6934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13470-E5EF-4AB4-B342-FD8D86D23BFD}" type="datetimeFigureOut">
              <a:rPr lang="en-GB" smtClean="0"/>
              <a:t>31/03/2015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E9D8-0217-4C22-9710-ECB44DDACE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7971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13470-E5EF-4AB4-B342-FD8D86D23BFD}" type="datetimeFigureOut">
              <a:rPr lang="en-GB" smtClean="0"/>
              <a:t>31/03/2015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E9D8-0217-4C22-9710-ECB44DDACE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3358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A243F-56B6-463F-8154-E8BEBCAF300F}" type="datetimeFigureOut">
              <a:rPr lang="en-GB" smtClean="0"/>
              <a:t>31/03/2015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205F9-DBA9-4FE3-8856-4E86E235B6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9697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5943918"/>
            <a:ext cx="7315200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ctr">
              <a:buNone/>
              <a:defRPr lang="en-CA" sz="1400" b="1" kern="1200" dirty="0">
                <a:solidFill>
                  <a:schemeClr val="accent6">
                    <a:lumMod val="50000"/>
                  </a:schemeClr>
                </a:solidFill>
                <a:latin typeface="Lucida Console" pitchFamily="49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subtitle style</a:t>
            </a:r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914400" y="2743200"/>
            <a:ext cx="7315200" cy="18288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tabLst/>
              <a:defRPr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CA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A243F-56B6-463F-8154-E8BEBCAF300F}" type="datetimeFigureOut">
              <a:rPr lang="en-GB" smtClean="0"/>
              <a:t>31/03/2015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205F9-DBA9-4FE3-8856-4E86E235B6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4896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A243F-56B6-463F-8154-E8BEBCAF300F}" type="datetimeFigureOut">
              <a:rPr lang="en-GB" smtClean="0"/>
              <a:t>31/03/2015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205F9-DBA9-4FE3-8856-4E86E235B6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395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A243F-56B6-463F-8154-E8BEBCAF300F}" type="datetimeFigureOut">
              <a:rPr lang="en-GB" smtClean="0"/>
              <a:t>31/03/2015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205F9-DBA9-4FE3-8856-4E86E235B6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046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A243F-56B6-463F-8154-E8BEBCAF300F}" type="datetimeFigureOut">
              <a:rPr lang="en-GB" smtClean="0"/>
              <a:t>31/03/2015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205F9-DBA9-4FE3-8856-4E86E235B6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24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A243F-56B6-463F-8154-E8BEBCAF300F}" type="datetimeFigureOut">
              <a:rPr lang="en-GB" smtClean="0"/>
              <a:t>31/03/2015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205F9-DBA9-4FE3-8856-4E86E235B6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611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A243F-56B6-463F-8154-E8BEBCAF300F}" type="datetimeFigureOut">
              <a:rPr lang="en-GB" smtClean="0"/>
              <a:t>31/03/2015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205F9-DBA9-4FE3-8856-4E86E235B6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631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.jpe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565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</p:sldLayoutIdLst>
  <p:transition spd="med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8A243F-56B6-463F-8154-E8BEBCAF300F}" type="datetimeFigureOut">
              <a:rPr lang="en-GB" smtClean="0"/>
              <a:t>31/03/2015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205F9-DBA9-4FE3-8856-4E86E235B6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20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1347788"/>
            <a:ext cx="9144000" cy="55102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r" defTabSz="914400" eaLnBrk="0" hangingPunct="0">
              <a:defRPr/>
            </a:pPr>
            <a:endParaRPr lang="en-US" sz="1500" dirty="0">
              <a:solidFill>
                <a:srgbClr val="000000"/>
              </a:solidFill>
              <a:latin typeface="Tahoma" pitchFamily="34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1638" y="188913"/>
            <a:ext cx="73961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6863" y="1457325"/>
            <a:ext cx="8445500" cy="48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9050" y="482815"/>
            <a:ext cx="1346844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eaLnBrk="0" hangingPunct="0">
              <a:spcBef>
                <a:spcPts val="0"/>
              </a:spcBef>
              <a:defRPr/>
            </a:pPr>
            <a:r>
              <a:rPr lang="en-US" sz="1000" b="1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28</a:t>
            </a:r>
            <a:r>
              <a:rPr lang="en-US" sz="1000" b="1" baseline="30000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th</a:t>
            </a:r>
            <a:r>
              <a:rPr lang="en-US" sz="1000" b="1" baseline="0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 Plenary session</a:t>
            </a:r>
            <a:endParaRPr lang="en-US" sz="1000" b="1" dirty="0">
              <a:solidFill>
                <a:srgbClr val="FFFFFF"/>
              </a:solidFill>
              <a:latin typeface="Arial Unicode MS" pitchFamily="-111" charset="0"/>
              <a:ea typeface="ＭＳ Ｐゴシック" pitchFamily="-105" charset="-128"/>
              <a:cs typeface="ＭＳ Ｐゴシック" pitchFamily="-105" charset="-128"/>
            </a:endParaRPr>
          </a:p>
          <a:p>
            <a:pPr defTabSz="914400" eaLnBrk="0" hangingPunct="0">
              <a:spcBef>
                <a:spcPts val="0"/>
              </a:spcBef>
              <a:defRPr/>
            </a:pPr>
            <a:r>
              <a:rPr lang="en-US" sz="1000" b="1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Tromsø, Norway</a:t>
            </a:r>
            <a:r>
              <a:rPr lang="en-US" sz="1000" b="1" dirty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/>
            </a:r>
            <a:br>
              <a:rPr lang="en-US" sz="1000" b="1" dirty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sz="1000" b="1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28-30 October</a:t>
            </a:r>
            <a:r>
              <a:rPr lang="en-US" sz="1000" b="1" baseline="0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en-US" sz="1000" b="1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2014</a:t>
            </a:r>
            <a:endParaRPr lang="en-US" sz="1000" b="1" dirty="0">
              <a:solidFill>
                <a:srgbClr val="FFFFFF"/>
              </a:solidFill>
              <a:latin typeface="Arial Unicode MS" pitchFamily="-111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239000" y="6600825"/>
            <a:ext cx="1905000" cy="2571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000">
                <a:solidFill>
                  <a:srgbClr val="002569"/>
                </a:solidFill>
                <a:latin typeface="Calibri" pitchFamily="-106" charset="0"/>
                <a:cs typeface="Calibri" pitchFamily="-106" charset="0"/>
              </a:defRPr>
            </a:lvl1pPr>
          </a:lstStyle>
          <a:p>
            <a:pPr>
              <a:defRPr/>
            </a:pPr>
            <a:fld id="{980EA4A0-E513-42EA-B292-B21C1B51B6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Picture 4" descr="CEOS_logo_trans_SMALL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8" y="119764"/>
            <a:ext cx="915254" cy="36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628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</p:sldLayoutIdLst>
  <p:transition spd="slow"/>
  <p:timing>
    <p:tnLst>
      <p:par>
        <p:cTn id="1" dur="indefinite" restart="never" nodeType="tmRoot"/>
      </p:par>
    </p:tnLst>
  </p:timing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b="1">
          <a:solidFill>
            <a:schemeClr val="tx2"/>
          </a:solidFill>
          <a:latin typeface="Arial" charset="0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-106" charset="0"/>
        <a:buChar char="o"/>
        <a:defRPr sz="2000" b="1">
          <a:solidFill>
            <a:schemeClr val="tx2"/>
          </a:solidFill>
          <a:latin typeface="Arial" charset="0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-106" charset="2"/>
        <a:buChar char="§"/>
        <a:defRPr b="1">
          <a:solidFill>
            <a:schemeClr val="tx2"/>
          </a:solidFill>
          <a:latin typeface="Arial" charset="0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b="1">
          <a:solidFill>
            <a:schemeClr val="tx2"/>
          </a:solidFill>
          <a:latin typeface="Arial" charset="0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13470-E5EF-4AB4-B342-FD8D86D23BFD}" type="datetimeFigureOut">
              <a:rPr lang="en-GB" smtClean="0"/>
              <a:t>31/03/2015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5E9D8-0217-4C22-9710-ECB44DDACE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826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 bwMode="auto">
          <a:xfrm>
            <a:off x="1524000" y="935038"/>
            <a:ext cx="7543800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r">
              <a:defRPr sz="3600" b="1">
                <a:solidFill>
                  <a:srgbClr val="221C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0" hangingPunct="0">
              <a:defRPr/>
            </a:pPr>
            <a:r>
              <a:rPr lang="en-US" sz="2800" spc="-150" dirty="0" smtClean="0">
                <a:solidFill>
                  <a:schemeClr val="accent6">
                    <a:lumMod val="50000"/>
                  </a:schemeClr>
                </a:solidFill>
                <a:latin typeface="Lucida Console" pitchFamily="49" charset="0"/>
                <a:ea typeface="Tahoma" pitchFamily="34" charset="0"/>
                <a:cs typeface="Tahoma" pitchFamily="34" charset="0"/>
              </a:rPr>
              <a:t>International Charter</a:t>
            </a:r>
            <a:r>
              <a:rPr lang="en-US" sz="2800" spc="-150" dirty="0" smtClean="0">
                <a:latin typeface="Lucida Console" pitchFamily="49" charset="0"/>
                <a:ea typeface="Tahoma" pitchFamily="34" charset="0"/>
                <a:cs typeface="Tahoma" pitchFamily="34" charset="0"/>
              </a:rPr>
              <a:t/>
            </a:r>
            <a:br>
              <a:rPr lang="en-US" sz="2800" spc="-150" dirty="0" smtClean="0">
                <a:latin typeface="Lucida Console" pitchFamily="49" charset="0"/>
                <a:ea typeface="Tahoma" pitchFamily="34" charset="0"/>
                <a:cs typeface="Tahoma" pitchFamily="34" charset="0"/>
              </a:rPr>
            </a:br>
            <a:r>
              <a:rPr lang="en-US" sz="2800" spc="-150" dirty="0" smtClean="0">
                <a:latin typeface="Lucida Console" pitchFamily="49" charset="0"/>
                <a:ea typeface="Tahoma" pitchFamily="34" charset="0"/>
                <a:cs typeface="Tahoma" pitchFamily="34" charset="0"/>
              </a:rPr>
              <a:t>Space and Major Disasters</a:t>
            </a:r>
            <a:endParaRPr lang="en-CA" spc="-150" dirty="0">
              <a:latin typeface="Lucida Console" pitchFamily="49" charset="0"/>
              <a:ea typeface="Tahoma" pitchFamily="34" charset="0"/>
              <a:cs typeface="Tahom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7" r:id="rId2"/>
    <p:sldLayoutId id="2147483896" r:id="rId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spc="-150">
          <a:solidFill>
            <a:srgbClr val="221C4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Lucida Console" pitchFamily="49" charset="0"/>
          <a:ea typeface="Tahoma" pitchFamily="34" charset="0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221C40"/>
          </a:solidFill>
          <a:latin typeface="Lucida Console" pitchFamily="49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221C40"/>
          </a:solidFill>
          <a:latin typeface="Lucida Console" pitchFamily="49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221C40"/>
          </a:solidFill>
          <a:latin typeface="Lucida Console" pitchFamily="49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221C40"/>
          </a:solidFill>
          <a:latin typeface="Lucida Console" pitchFamily="49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233363" indent="-233363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110000"/>
        <a:buFont typeface="Arial" charset="0"/>
        <a:buChar char="•"/>
        <a:tabLst>
          <a:tab pos="233363" algn="l"/>
        </a:tabLst>
        <a:defRPr sz="2400" kern="1200">
          <a:solidFill>
            <a:srgbClr val="221C40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574675" indent="-22383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100000"/>
        <a:buFont typeface="Arial" charset="0"/>
        <a:buChar char="–"/>
        <a:defRPr sz="2000" kern="1200">
          <a:solidFill>
            <a:srgbClr val="221C40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911225" indent="-228600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Font typeface="Arial" charset="0"/>
        <a:buChar char="•"/>
        <a:defRPr sz="1600" kern="1200">
          <a:solidFill>
            <a:srgbClr val="221C40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254125" indent="-228600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Font typeface="Arial" charset="0"/>
        <a:buChar char="–"/>
        <a:defRPr sz="1400" kern="1200">
          <a:solidFill>
            <a:srgbClr val="221C40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1487488" indent="-228600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Font typeface="Arial" charset="0"/>
        <a:buChar char="»"/>
        <a:defRPr sz="1200" kern="1200">
          <a:solidFill>
            <a:srgbClr val="221C40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0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609600" y="2209800"/>
            <a:ext cx="5746243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GB" sz="44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WG Disasters Report</a:t>
            </a:r>
          </a:p>
        </p:txBody>
      </p:sp>
      <p:sp>
        <p:nvSpPr>
          <p:cNvPr id="11" name="Shape 11"/>
          <p:cNvSpPr/>
          <p:nvPr/>
        </p:nvSpPr>
        <p:spPr>
          <a:xfrm>
            <a:off x="622789" y="3759200"/>
            <a:ext cx="4810858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GB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Ivan PETITEVILLE, ESA</a:t>
            </a:r>
            <a:endParaRPr dirty="0">
              <a:solidFill>
                <a:schemeClr val="tx1">
                  <a:lumMod val="40000"/>
                  <a:lumOff val="60000"/>
                </a:schemeClr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SIT</a:t>
            </a:r>
            <a:r>
              <a:rPr lang="en-AU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-30 </a:t>
            </a:r>
            <a:r>
              <a:rPr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Agenda </a:t>
            </a:r>
            <a:r>
              <a:rPr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Item </a:t>
            </a:r>
            <a:r>
              <a:rPr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#</a:t>
            </a:r>
            <a:r>
              <a:rPr lang="en-GB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11</a:t>
            </a: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CEOS Action </a:t>
            </a:r>
            <a:r>
              <a:rPr lang="en-GB" dirty="0">
                <a:solidFill>
                  <a:schemeClr val="tx1">
                    <a:lumMod val="40000"/>
                    <a:lumOff val="6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DIS-9, DIS-10</a:t>
            </a:r>
            <a:endParaRPr dirty="0">
              <a:solidFill>
                <a:schemeClr val="tx1">
                  <a:lumMod val="40000"/>
                  <a:lumOff val="60000"/>
                </a:schemeClr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30</a:t>
            </a:r>
            <a:r>
              <a:rPr lang="en-AU" baseline="30000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th</a:t>
            </a:r>
            <a:r>
              <a:rPr lang="en-AU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CEOS SI</a:t>
            </a:r>
            <a:r>
              <a:rPr lang="en-AU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 Meeting</a:t>
            </a: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CNES</a:t>
            </a:r>
            <a:r>
              <a:rPr lang="en-AU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Headquarters</a:t>
            </a:r>
            <a:r>
              <a:rPr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, </a:t>
            </a:r>
            <a:r>
              <a:rPr lang="en-AU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Paris</a:t>
            </a:r>
            <a:r>
              <a:rPr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, </a:t>
            </a:r>
            <a:r>
              <a:rPr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France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31</a:t>
            </a:r>
            <a:r>
              <a:rPr lang="en-AU" baseline="30000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st</a:t>
            </a:r>
            <a:r>
              <a:rPr lang="en-AU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March – 1</a:t>
            </a:r>
            <a:r>
              <a:rPr lang="en-AU" baseline="30000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st</a:t>
            </a:r>
            <a:r>
              <a:rPr lang="en-AU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April 2015</a:t>
            </a: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00" y="304800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457200" y="1371600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Committee on Earth Observation Satellites</a:t>
            </a:r>
            <a:endParaRPr lang="en-US" sz="105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9475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4450"/>
            <a:ext cx="8229600" cy="46037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Pilot Region: </a:t>
            </a:r>
            <a:br>
              <a:rPr lang="en-US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Latin America</a:t>
            </a:r>
            <a:endParaRPr lang="en-US" sz="3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" name="Picture 9" descr="CEOS_SA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7664" y="1196752"/>
            <a:ext cx="6180451" cy="579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765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11</a:t>
            </a:fld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043608" y="227112"/>
            <a:ext cx="775114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smtClean="0">
                <a:solidFill>
                  <a:srgbClr val="FFFFFF"/>
                </a:solidFill>
                <a:latin typeface="Tahoma" pitchFamily="-106" charset="0"/>
                <a:cs typeface="Tahoma" pitchFamily="-106" charset="0"/>
              </a:rPr>
              <a:t>User Communities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srgbClr val="FFFFFF"/>
                </a:solidFill>
                <a:latin typeface="Tahoma" pitchFamily="-106" charset="0"/>
                <a:cs typeface="Tahoma" pitchFamily="-106" charset="0"/>
              </a:rPr>
              <a:t>i</a:t>
            </a:r>
            <a:r>
              <a:rPr lang="en-US" sz="3200" b="1" kern="0" noProof="0" dirty="0" smtClean="0">
                <a:solidFill>
                  <a:srgbClr val="FFFFFF"/>
                </a:solidFill>
                <a:latin typeface="Tahoma" pitchFamily="-106" charset="0"/>
                <a:cs typeface="Tahoma" pitchFamily="-106" charset="0"/>
              </a:rPr>
              <a:t>n South America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-106" charset="0"/>
              <a:ea typeface="ＭＳ Ｐゴシック" pitchFamily="-106" charset="-128"/>
              <a:cs typeface="Tahoma" pitchFamily="-10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534644"/>
            <a:ext cx="896448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err="1"/>
              <a:t>Instituto</a:t>
            </a:r>
            <a:r>
              <a:rPr lang="en-US" sz="2800" b="1" dirty="0"/>
              <a:t> </a:t>
            </a:r>
            <a:r>
              <a:rPr lang="en-US" sz="2800" b="1" dirty="0" err="1"/>
              <a:t>Geofisico</a:t>
            </a:r>
            <a:r>
              <a:rPr lang="en-US" sz="2800" b="1" dirty="0"/>
              <a:t>, </a:t>
            </a:r>
            <a:r>
              <a:rPr lang="it-IT" sz="2800" b="1" dirty="0" err="1"/>
              <a:t>Escuela</a:t>
            </a:r>
            <a:r>
              <a:rPr lang="it-IT" sz="2800" b="1" dirty="0"/>
              <a:t> </a:t>
            </a:r>
            <a:r>
              <a:rPr lang="it-IT" sz="2800" b="1" dirty="0" err="1"/>
              <a:t>Politechnia</a:t>
            </a:r>
            <a:r>
              <a:rPr lang="it-IT" sz="2800" b="1" dirty="0"/>
              <a:t> </a:t>
            </a:r>
            <a:r>
              <a:rPr lang="it-IT" sz="2800" b="1" dirty="0" err="1"/>
              <a:t>Nacional</a:t>
            </a:r>
            <a:r>
              <a:rPr lang="it-IT" sz="2800" b="1" dirty="0"/>
              <a:t> (IG-EPN), </a:t>
            </a:r>
            <a:r>
              <a:rPr lang="en-US" sz="2800" b="1" dirty="0" smtClean="0"/>
              <a:t>Ecuador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err="1"/>
              <a:t>Servicio</a:t>
            </a:r>
            <a:r>
              <a:rPr lang="en-US" sz="2800" b="1" dirty="0"/>
              <a:t> </a:t>
            </a:r>
            <a:r>
              <a:rPr lang="en-US" sz="2800" b="1" dirty="0" err="1"/>
              <a:t>Geologico</a:t>
            </a:r>
            <a:r>
              <a:rPr lang="en-US" sz="2800" b="1" dirty="0"/>
              <a:t> </a:t>
            </a:r>
            <a:r>
              <a:rPr lang="en-US" sz="2800" b="1" dirty="0" err="1" smtClean="0"/>
              <a:t>Colombiano</a:t>
            </a:r>
            <a:r>
              <a:rPr lang="en-US" sz="2800" b="1" dirty="0" smtClean="0"/>
              <a:t>, Colombia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b="1" dirty="0" smtClean="0"/>
              <a:t>SERNAGEOMIN-OVDAS</a:t>
            </a:r>
            <a:r>
              <a:rPr lang="en-US" sz="2800" b="1" dirty="0" smtClean="0"/>
              <a:t> </a:t>
            </a:r>
            <a:r>
              <a:rPr lang="en-US" sz="2800" b="1" dirty="0"/>
              <a:t>(</a:t>
            </a:r>
            <a:r>
              <a:rPr lang="en-US" sz="2800" b="1" dirty="0" err="1"/>
              <a:t>Observatorio</a:t>
            </a:r>
            <a:r>
              <a:rPr lang="en-US" sz="2800" b="1" dirty="0"/>
              <a:t> </a:t>
            </a:r>
            <a:r>
              <a:rPr lang="en-US" sz="2800" b="1" dirty="0" err="1"/>
              <a:t>Volcanológico</a:t>
            </a:r>
            <a:r>
              <a:rPr lang="en-US" sz="2800" b="1" dirty="0"/>
              <a:t> de los Andes del Sur</a:t>
            </a:r>
            <a:r>
              <a:rPr lang="en-US" sz="2800" b="1" dirty="0" smtClean="0"/>
              <a:t>), Chile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err="1"/>
              <a:t>Observatorio</a:t>
            </a:r>
            <a:r>
              <a:rPr lang="en-US" sz="2800" b="1" dirty="0"/>
              <a:t> </a:t>
            </a:r>
            <a:r>
              <a:rPr lang="en-US" sz="2800" b="1" dirty="0" err="1"/>
              <a:t>Vulcanologico</a:t>
            </a:r>
            <a:r>
              <a:rPr lang="en-US" sz="2800" b="1" dirty="0"/>
              <a:t> del Sur, </a:t>
            </a:r>
            <a:r>
              <a:rPr lang="en-US" sz="2800" b="1" dirty="0" err="1"/>
              <a:t>Instituto</a:t>
            </a:r>
            <a:r>
              <a:rPr lang="en-US" sz="2800" b="1" dirty="0"/>
              <a:t> </a:t>
            </a:r>
            <a:r>
              <a:rPr lang="en-US" sz="2800" b="1" dirty="0" err="1"/>
              <a:t>Geofisico</a:t>
            </a:r>
            <a:r>
              <a:rPr lang="en-US" sz="2800" b="1" dirty="0"/>
              <a:t> del </a:t>
            </a:r>
            <a:r>
              <a:rPr lang="en-US" sz="2800" b="1" dirty="0" err="1"/>
              <a:t>Perù</a:t>
            </a:r>
            <a:r>
              <a:rPr lang="en-US" sz="2800" b="1" dirty="0"/>
              <a:t> (</a:t>
            </a:r>
            <a:r>
              <a:rPr lang="en-US" sz="2800" b="1" dirty="0" smtClean="0"/>
              <a:t>OVS-IGP), </a:t>
            </a:r>
            <a:r>
              <a:rPr lang="en-US" sz="2800" b="1" dirty="0" err="1" smtClean="0"/>
              <a:t>Perù</a:t>
            </a:r>
            <a:endParaRPr lang="en-US" sz="28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0000FF"/>
                </a:solidFill>
              </a:rPr>
              <a:t>Risk Products provided to Local Authorities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7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cation_screengrab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96" r="8887"/>
          <a:stretch/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ctrTitle" idx="4294967295"/>
          </p:nvPr>
        </p:nvSpPr>
        <p:spPr>
          <a:xfrm>
            <a:off x="0" y="430213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b="1" dirty="0" smtClean="0"/>
              <a:t>Unrest at Chiles - Cerro Negro de </a:t>
            </a:r>
            <a:r>
              <a:rPr lang="en-US" b="1" dirty="0" err="1" smtClean="0"/>
              <a:t>Mayasquer</a:t>
            </a:r>
            <a:r>
              <a:rPr lang="en-US" b="1" dirty="0" smtClean="0"/>
              <a:t>,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Ecuador-Colombian border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598421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19065" y="239162"/>
            <a:ext cx="5177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"/>
                <a:cs typeface="Times"/>
              </a:rPr>
              <a:t>Unrest at Chiles-Cerro Negro Volcano</a:t>
            </a:r>
            <a:endParaRPr lang="en-US" sz="2400" b="1" dirty="0">
              <a:latin typeface="Times"/>
              <a:cs typeface="Times"/>
            </a:endParaRPr>
          </a:p>
        </p:txBody>
      </p:sp>
      <p:pic>
        <p:nvPicPr>
          <p:cNvPr id="7" name="Imagen 5" descr="H:\DCIM\100CASIO\CIMG7075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075" y="2197681"/>
            <a:ext cx="2927708" cy="20043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235074" y="2210469"/>
            <a:ext cx="82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+mj-lt"/>
                <a:cs typeface="Times"/>
              </a:rPr>
              <a:t>Chiles</a:t>
            </a:r>
            <a:endParaRPr lang="en-US" dirty="0">
              <a:latin typeface="+mj-lt"/>
            </a:endParaRPr>
          </a:p>
        </p:txBody>
      </p:sp>
      <p:pic>
        <p:nvPicPr>
          <p:cNvPr id="9" name="Imagen 7" descr="H:\DCIM\100CASIO\CIMG7102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076" y="4294961"/>
            <a:ext cx="2927708" cy="21165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235076" y="4301513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+mj-lt"/>
                <a:cs typeface="Times"/>
              </a:rPr>
              <a:t>Cerro-Negro</a:t>
            </a:r>
            <a:endParaRPr lang="en-US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074" y="6490155"/>
            <a:ext cx="30604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+mj-lt"/>
                <a:cs typeface="Times"/>
              </a:rPr>
              <a:t>p</a:t>
            </a:r>
            <a:r>
              <a:rPr lang="en-US" sz="1400" dirty="0" smtClean="0">
                <a:latin typeface="+mj-lt"/>
                <a:cs typeface="Times"/>
              </a:rPr>
              <a:t>hotos:  </a:t>
            </a:r>
            <a:r>
              <a:rPr lang="en-US" sz="1400" dirty="0" err="1" smtClean="0">
                <a:latin typeface="+mj-lt"/>
                <a:cs typeface="Times"/>
              </a:rPr>
              <a:t>Instituto</a:t>
            </a:r>
            <a:r>
              <a:rPr lang="en-US" sz="1400" dirty="0" smtClean="0">
                <a:latin typeface="+mj-lt"/>
                <a:cs typeface="Times"/>
              </a:rPr>
              <a:t> </a:t>
            </a:r>
            <a:r>
              <a:rPr lang="en-US" sz="1400" dirty="0" err="1" smtClean="0">
                <a:latin typeface="+mj-lt"/>
                <a:cs typeface="Times"/>
              </a:rPr>
              <a:t>Geofisico</a:t>
            </a:r>
            <a:r>
              <a:rPr lang="en-US" sz="1400" dirty="0" smtClean="0">
                <a:latin typeface="+mj-lt"/>
                <a:cs typeface="Times"/>
              </a:rPr>
              <a:t>, Ecuador</a:t>
            </a:r>
            <a:endParaRPr lang="en-US" sz="1400" dirty="0">
              <a:latin typeface="+mj-lt"/>
            </a:endParaRPr>
          </a:p>
        </p:txBody>
      </p:sp>
      <p:pic>
        <p:nvPicPr>
          <p:cNvPr id="12" name="Picture 11" descr="map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362" y="3912300"/>
            <a:ext cx="3062797" cy="304509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4787" y="1380100"/>
            <a:ext cx="87404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  <a:cs typeface="Times"/>
              </a:rPr>
              <a:t>Chiles- Cerro Negro are volcanoes on the Ecuador-Colombian border, with no historical activity</a:t>
            </a:r>
            <a:endParaRPr lang="en-US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80312" y="1966725"/>
            <a:ext cx="53128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+mj-lt"/>
                <a:cs typeface="Times"/>
              </a:rPr>
              <a:t>Since September 2014, thousands of small earthquakes every day – but no changes at the surface.</a:t>
            </a:r>
          </a:p>
          <a:p>
            <a:endParaRPr lang="en-US" b="1" dirty="0">
              <a:latin typeface="+mj-lt"/>
              <a:cs typeface="Times"/>
            </a:endParaRPr>
          </a:p>
          <a:p>
            <a:r>
              <a:rPr lang="en-US" dirty="0" smtClean="0">
                <a:latin typeface="+mj-lt"/>
                <a:cs typeface="Times"/>
              </a:rPr>
              <a:t>As there have been </a:t>
            </a:r>
            <a:r>
              <a:rPr lang="en-US" b="1" dirty="0" smtClean="0">
                <a:latin typeface="+mj-lt"/>
                <a:cs typeface="Times"/>
              </a:rPr>
              <a:t>no historical eruptions, ground based monitoring is limited</a:t>
            </a:r>
            <a:r>
              <a:rPr lang="en-US" dirty="0" smtClean="0">
                <a:latin typeface="+mj-lt"/>
                <a:cs typeface="Times"/>
              </a:rPr>
              <a:t>:</a:t>
            </a:r>
          </a:p>
          <a:p>
            <a:r>
              <a:rPr lang="en-US" dirty="0">
                <a:latin typeface="+mj-lt"/>
                <a:cs typeface="Times"/>
              </a:rPr>
              <a:t>	</a:t>
            </a:r>
            <a:r>
              <a:rPr lang="en-US" dirty="0" smtClean="0">
                <a:latin typeface="+mj-lt"/>
                <a:cs typeface="Times"/>
              </a:rPr>
              <a:t>	-&gt; </a:t>
            </a:r>
            <a:r>
              <a:rPr lang="en-US" b="1" u="sng" dirty="0">
                <a:solidFill>
                  <a:srgbClr val="FF0000"/>
                </a:solidFill>
                <a:latin typeface="+mj-lt"/>
                <a:cs typeface="Times"/>
              </a:rPr>
              <a:t>s</a:t>
            </a:r>
            <a:r>
              <a:rPr lang="en-US" b="1" u="sng" dirty="0" smtClean="0">
                <a:solidFill>
                  <a:srgbClr val="FF0000"/>
                </a:solidFill>
                <a:latin typeface="+mj-lt"/>
                <a:cs typeface="Times"/>
              </a:rPr>
              <a:t>atellite data are critical</a:t>
            </a:r>
            <a:endParaRPr lang="en-US" b="1" u="sng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1550457" y="227112"/>
            <a:ext cx="724429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defTabSz="914400">
              <a:defRPr/>
            </a:pPr>
            <a:r>
              <a:rPr lang="en-US" sz="3200" b="1" dirty="0" smtClean="0">
                <a:solidFill>
                  <a:srgbClr val="FFFFFF"/>
                </a:solidFill>
              </a:rPr>
              <a:t>Chiles –</a:t>
            </a:r>
          </a:p>
          <a:p>
            <a:pPr lvl="0" algn="ctr" defTabSz="914400">
              <a:defRPr/>
            </a:pPr>
            <a:r>
              <a:rPr lang="en-US" sz="3200" b="1" dirty="0" smtClean="0">
                <a:solidFill>
                  <a:srgbClr val="FFFFFF"/>
                </a:solidFill>
              </a:rPr>
              <a:t>Cerro </a:t>
            </a:r>
            <a:r>
              <a:rPr lang="en-US" sz="3200" b="1" dirty="0">
                <a:solidFill>
                  <a:srgbClr val="FFFFFF"/>
                </a:solidFill>
              </a:rPr>
              <a:t>Negro de </a:t>
            </a:r>
            <a:r>
              <a:rPr lang="en-US" sz="3200" b="1" dirty="0" err="1" smtClean="0">
                <a:solidFill>
                  <a:srgbClr val="FFFFFF"/>
                </a:solidFill>
              </a:rPr>
              <a:t>Mayasquer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-106" charset="0"/>
              <a:ea typeface="ＭＳ Ｐゴシック" pitchFamily="-106" charset="-128"/>
              <a:cs typeface="Tahoma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3336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-INSTITUTO-GEOFISICO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765" y="4367782"/>
            <a:ext cx="2623035" cy="10492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3509" y="3571323"/>
            <a:ext cx="3925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TSX,  14</a:t>
            </a:r>
            <a:r>
              <a:rPr lang="en-US" baseline="30000" dirty="0" smtClean="0">
                <a:latin typeface="Times"/>
                <a:cs typeface="Times"/>
              </a:rPr>
              <a:t>th</a:t>
            </a:r>
            <a:r>
              <a:rPr lang="en-US" dirty="0" smtClean="0">
                <a:latin typeface="Times"/>
                <a:cs typeface="Times"/>
              </a:rPr>
              <a:t> -29</a:t>
            </a:r>
            <a:r>
              <a:rPr lang="en-US" baseline="30000" dirty="0" smtClean="0">
                <a:latin typeface="Times"/>
                <a:cs typeface="Times"/>
              </a:rPr>
              <a:t>th</a:t>
            </a:r>
            <a:r>
              <a:rPr lang="en-US" dirty="0" smtClean="0">
                <a:latin typeface="Times"/>
                <a:cs typeface="Times"/>
              </a:rPr>
              <a:t> Oct 2014 </a:t>
            </a:r>
          </a:p>
          <a:p>
            <a:endParaRPr lang="en-US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70941" y="3571323"/>
            <a:ext cx="3925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CSK,  24</a:t>
            </a:r>
            <a:r>
              <a:rPr lang="en-US" baseline="30000" dirty="0" smtClean="0">
                <a:latin typeface="Times"/>
                <a:cs typeface="Times"/>
              </a:rPr>
              <a:t>th </a:t>
            </a:r>
            <a:r>
              <a:rPr lang="en-US" dirty="0" smtClean="0">
                <a:latin typeface="Times"/>
                <a:cs typeface="Times"/>
              </a:rPr>
              <a:t>May -27</a:t>
            </a:r>
            <a:r>
              <a:rPr lang="en-US" baseline="30000" dirty="0" smtClean="0">
                <a:latin typeface="Times"/>
                <a:cs typeface="Times"/>
              </a:rPr>
              <a:t>th</a:t>
            </a:r>
            <a:r>
              <a:rPr lang="en-US" dirty="0" smtClean="0">
                <a:latin typeface="Times"/>
                <a:cs typeface="Times"/>
              </a:rPr>
              <a:t> Oct 2014 </a:t>
            </a:r>
          </a:p>
          <a:p>
            <a:endParaRPr lang="en-US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pic>
        <p:nvPicPr>
          <p:cNvPr id="13" name="Picture 12" descr="SG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032" y="5272808"/>
            <a:ext cx="2387219" cy="98349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99228" y="624768"/>
            <a:ext cx="8251451" cy="5238517"/>
            <a:chOff x="199228" y="-24786"/>
            <a:chExt cx="8251451" cy="5238517"/>
          </a:xfrm>
        </p:grpSpPr>
        <p:pic>
          <p:nvPicPr>
            <p:cNvPr id="3" name="Picture 2" descr="TSX_141018-141029.pdf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9228" y="395192"/>
              <a:ext cx="3381538" cy="4376108"/>
            </a:xfrm>
            <a:prstGeom prst="rect">
              <a:avLst/>
            </a:prstGeom>
          </p:spPr>
        </p:pic>
        <p:pic>
          <p:nvPicPr>
            <p:cNvPr id="6" name="Picture 5" descr="CSK_140525-141027.pdf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02734" y="-24786"/>
              <a:ext cx="4047945" cy="5238517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 rot="5400000">
              <a:off x="7422210" y="1773154"/>
              <a:ext cx="118013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cs typeface="Times"/>
                </a:rPr>
                <a:t>Ebmeier, Bristol</a:t>
              </a:r>
              <a:endPara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rot="5400000">
              <a:off x="2798917" y="1845425"/>
              <a:ext cx="118013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cs typeface="Times"/>
                </a:rPr>
                <a:t>Ebmeier, Bristol</a:t>
              </a:r>
              <a:endPara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3611741" y="1807545"/>
            <a:ext cx="116247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latin typeface="Times"/>
                <a:cs typeface="Times"/>
              </a:rPr>
              <a:t>CEOS </a:t>
            </a:r>
          </a:p>
          <a:p>
            <a:pPr algn="ctr"/>
            <a:r>
              <a:rPr lang="en-US" sz="2800" b="1" dirty="0" smtClean="0">
                <a:latin typeface="Times"/>
                <a:cs typeface="Times"/>
              </a:rPr>
              <a:t>data</a:t>
            </a:r>
            <a:endParaRPr lang="en-US" sz="2800" b="1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5647727" y="4596196"/>
            <a:ext cx="702094" cy="56784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512311" y="4567170"/>
            <a:ext cx="745866" cy="56784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121926" y="4831992"/>
            <a:ext cx="25411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  <a:cs typeface="Times"/>
              </a:rPr>
              <a:t>regular processing of CSK and TSX data since October 2014 to help volcano observatories</a:t>
            </a:r>
            <a:endParaRPr lang="en-US" dirty="0">
              <a:latin typeface="+mj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5077" y="4743666"/>
            <a:ext cx="25411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  <a:cs typeface="Times"/>
              </a:rPr>
              <a:t>CEOS data have been used to find fault geometries and constrain location of magmatic intrusion</a:t>
            </a:r>
            <a:endParaRPr lang="en-US" dirty="0">
              <a:latin typeface="+mj-lt"/>
            </a:endParaRPr>
          </a:p>
        </p:txBody>
      </p:sp>
      <p:pic>
        <p:nvPicPr>
          <p:cNvPr id="24" name="Picture 23" descr="logo-ltr.ti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587164" y="2338615"/>
            <a:ext cx="2151888" cy="623316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 bwMode="auto">
          <a:xfrm>
            <a:off x="1072123" y="227112"/>
            <a:ext cx="724429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defTabSz="914400">
              <a:defRPr/>
            </a:pPr>
            <a:r>
              <a:rPr lang="en-US" sz="3200" b="1" dirty="0" smtClean="0">
                <a:solidFill>
                  <a:srgbClr val="FFFFFF"/>
                </a:solidFill>
              </a:rPr>
              <a:t>Chiles –</a:t>
            </a:r>
          </a:p>
          <a:p>
            <a:pPr lvl="0" algn="ctr" defTabSz="914400">
              <a:defRPr/>
            </a:pPr>
            <a:r>
              <a:rPr lang="en-US" sz="3200" b="1" dirty="0" smtClean="0">
                <a:solidFill>
                  <a:srgbClr val="FFFFFF"/>
                </a:solidFill>
              </a:rPr>
              <a:t>Cerro </a:t>
            </a:r>
            <a:r>
              <a:rPr lang="en-US" sz="3200" b="1" dirty="0">
                <a:solidFill>
                  <a:srgbClr val="FFFFFF"/>
                </a:solidFill>
              </a:rPr>
              <a:t>Negro de </a:t>
            </a:r>
            <a:r>
              <a:rPr lang="en-US" sz="3200" b="1" dirty="0" err="1" smtClean="0">
                <a:solidFill>
                  <a:srgbClr val="FFFFFF"/>
                </a:solidFill>
              </a:rPr>
              <a:t>Mayasquer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-106" charset="0"/>
              <a:ea typeface="ＭＳ Ｐゴシック" pitchFamily="-106" charset="-128"/>
              <a:cs typeface="Tahoma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8144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92" y="1470330"/>
            <a:ext cx="8927626" cy="3611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83249" y="4982150"/>
            <a:ext cx="87755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              Deformation              Best-fit fault plane solution                       Residuals</a:t>
            </a:r>
          </a:p>
          <a:p>
            <a:r>
              <a:rPr lang="en-US" sz="1600" dirty="0" smtClean="0"/>
              <a:t>The deformation detected using </a:t>
            </a:r>
            <a:r>
              <a:rPr lang="en-US" sz="1600" dirty="0" err="1" smtClean="0"/>
              <a:t>InSAR</a:t>
            </a:r>
            <a:r>
              <a:rPr lang="en-US" sz="1600" dirty="0" smtClean="0"/>
              <a:t> has so far been primarily associated with a larger (M5.6w) earthquake on the 22nd October 2014.  This earthquake result in maximum displacements of 15 cm towards the satellite in a region SW of Chiles volcano.  </a:t>
            </a:r>
          </a:p>
          <a:p>
            <a:r>
              <a:rPr lang="en-US" sz="1600" dirty="0" smtClean="0"/>
              <a:t>The majority of deformation can be explained by oblique slip on a fault at depths ~1.5-3 km dipping WNW.  The orientation of this fault aligns well with faults mapped from regional topographic structures.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550457" y="227112"/>
            <a:ext cx="724429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defTabSz="914400">
              <a:defRPr/>
            </a:pPr>
            <a:r>
              <a:rPr lang="en-US" sz="3200" b="1" dirty="0" smtClean="0">
                <a:solidFill>
                  <a:srgbClr val="FFFFFF"/>
                </a:solidFill>
              </a:rPr>
              <a:t>Chiles –</a:t>
            </a:r>
          </a:p>
          <a:p>
            <a:pPr lvl="0" algn="ctr" defTabSz="914400">
              <a:defRPr/>
            </a:pPr>
            <a:r>
              <a:rPr lang="en-US" sz="3200" b="1" dirty="0" smtClean="0">
                <a:solidFill>
                  <a:srgbClr val="FFFFFF"/>
                </a:solidFill>
              </a:rPr>
              <a:t>Cerro </a:t>
            </a:r>
            <a:r>
              <a:rPr lang="en-US" sz="3200" b="1" dirty="0">
                <a:solidFill>
                  <a:srgbClr val="FFFFFF"/>
                </a:solidFill>
              </a:rPr>
              <a:t>Negro de </a:t>
            </a:r>
            <a:r>
              <a:rPr lang="en-US" sz="3200" b="1" dirty="0" err="1" smtClean="0">
                <a:solidFill>
                  <a:srgbClr val="FFFFFF"/>
                </a:solidFill>
              </a:rPr>
              <a:t>Mayasquer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-106" charset="0"/>
              <a:ea typeface="ＭＳ Ｐゴシック" pitchFamily="-106" charset="-128"/>
              <a:cs typeface="Tahoma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083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5830" y="1408384"/>
            <a:ext cx="88326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Evolving unrest at Chiles-Cerro Negro:</a:t>
            </a: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 smtClean="0"/>
              <a:t>larger earthquake swarm in Feb 2014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~10,000 small VT type events  in March 2014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~1000 similar events per day to May 2014; rapid increase in Oct. </a:t>
            </a:r>
          </a:p>
          <a:p>
            <a:r>
              <a:rPr lang="en-US" sz="2000" dirty="0" smtClean="0"/>
              <a:t>- 	5.6 Mw EQ, (thrust) on 20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Oct; 22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Oct, 7,700 events in 1 day.  </a:t>
            </a:r>
          </a:p>
          <a:p>
            <a:endParaRPr lang="en-US" sz="20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936549"/>
              </p:ext>
            </p:extLst>
          </p:nvPr>
        </p:nvGraphicFramePr>
        <p:xfrm>
          <a:off x="533400" y="4160838"/>
          <a:ext cx="8047038" cy="2560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74" name="Documento" r:id="rId3" imgW="6166760" imgH="2209553" progId="Word.Document.12">
                  <p:embed/>
                </p:oleObj>
              </mc:Choice>
              <mc:Fallback>
                <p:oleObj name="Documento" r:id="rId3" imgW="6166760" imgH="220955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3400" y="4160838"/>
                        <a:ext cx="8047038" cy="2560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36961" y="2971331"/>
            <a:ext cx="8832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Neither Chiles or Cerro Negro have erupted for a long time; USGS believes either could produce a very large eruption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136962" y="3549284"/>
            <a:ext cx="90070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b="1" dirty="0" smtClean="0">
                <a:solidFill>
                  <a:srgbClr val="FF0000"/>
                </a:solidFill>
              </a:rPr>
              <a:t>Civil Defense in Colombia </a:t>
            </a:r>
            <a:r>
              <a:rPr lang="en-US" sz="2000" b="1" dirty="0">
                <a:solidFill>
                  <a:srgbClr val="FF0000"/>
                </a:solidFill>
              </a:rPr>
              <a:t>ordered the evacuation of 12,000 people</a:t>
            </a:r>
            <a:r>
              <a:rPr lang="en-US" sz="2000" dirty="0"/>
              <a:t>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550457" y="227112"/>
            <a:ext cx="724429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defTabSz="914400">
              <a:defRPr/>
            </a:pPr>
            <a:r>
              <a:rPr lang="en-US" sz="3200" b="1" dirty="0" smtClean="0">
                <a:solidFill>
                  <a:srgbClr val="FFFFFF"/>
                </a:solidFill>
              </a:rPr>
              <a:t>Chiles –</a:t>
            </a:r>
          </a:p>
          <a:p>
            <a:pPr lvl="0" algn="ctr" defTabSz="914400">
              <a:defRPr/>
            </a:pPr>
            <a:r>
              <a:rPr lang="en-US" sz="3200" b="1" dirty="0" smtClean="0">
                <a:solidFill>
                  <a:srgbClr val="FFFFFF"/>
                </a:solidFill>
              </a:rPr>
              <a:t>Cerro </a:t>
            </a:r>
            <a:r>
              <a:rPr lang="en-US" sz="3200" b="1" dirty="0">
                <a:solidFill>
                  <a:srgbClr val="FFFFFF"/>
                </a:solidFill>
              </a:rPr>
              <a:t>Negro de </a:t>
            </a:r>
            <a:r>
              <a:rPr lang="en-US" sz="3200" b="1" dirty="0" err="1" smtClean="0">
                <a:solidFill>
                  <a:srgbClr val="FFFFFF"/>
                </a:solidFill>
              </a:rPr>
              <a:t>Mayasquer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-106" charset="0"/>
              <a:ea typeface="ＭＳ Ｐゴシック" pitchFamily="-106" charset="-128"/>
              <a:cs typeface="Tahoma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9773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397000"/>
            <a:ext cx="3705225" cy="52705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dirty="0" smtClean="0"/>
              <a:t>Volcano with three </a:t>
            </a:r>
            <a:r>
              <a:rPr lang="en-US" dirty="0" err="1" smtClean="0"/>
              <a:t>rhyo-dacite</a:t>
            </a:r>
            <a:r>
              <a:rPr lang="en-US" dirty="0" smtClean="0"/>
              <a:t> eruptions in the last century (total volume erupted ~2 km</a:t>
            </a:r>
            <a:r>
              <a:rPr lang="en-US" baseline="30000" dirty="0" smtClean="0"/>
              <a:t>3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Large plinian eruption in 2011-2012 produced widespread damage</a:t>
            </a:r>
            <a:r>
              <a:rPr lang="en-US" dirty="0"/>
              <a:t> </a:t>
            </a:r>
            <a:r>
              <a:rPr lang="en-US" dirty="0" smtClean="0"/>
              <a:t>and disrupted air travel.</a:t>
            </a:r>
          </a:p>
          <a:p>
            <a:endParaRPr lang="en-US" dirty="0" smtClean="0"/>
          </a:p>
          <a:p>
            <a:r>
              <a:rPr lang="en-US" dirty="0" smtClean="0"/>
              <a:t>Limited in situ monitoring.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914400" y="274638"/>
            <a:ext cx="8229600" cy="46037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Cordon </a:t>
            </a:r>
            <a:r>
              <a:rPr lang="en-US" sz="2800" dirty="0" err="1" smtClean="0"/>
              <a:t>Caulle</a:t>
            </a:r>
            <a:r>
              <a:rPr lang="en-US" sz="2800" dirty="0" smtClean="0"/>
              <a:t> volcano, Chile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368" y="2208663"/>
            <a:ext cx="4863432" cy="364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863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6140" y="1323801"/>
            <a:ext cx="3887788" cy="548957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CEOS RADARSAT-2 and COSMO-</a:t>
            </a:r>
            <a:r>
              <a:rPr lang="en-US" sz="2000" dirty="0" err="1" smtClean="0"/>
              <a:t>SkyMed</a:t>
            </a:r>
            <a:r>
              <a:rPr lang="en-US" sz="2000" dirty="0" smtClean="0"/>
              <a:t> SAR data processed by Cornell Univ. has discovered widespread volcano inflation  (~20 cm/</a:t>
            </a:r>
            <a:r>
              <a:rPr lang="en-US" sz="2000" dirty="0" err="1" smtClean="0"/>
              <a:t>yr</a:t>
            </a:r>
            <a:r>
              <a:rPr lang="en-US" sz="2000" dirty="0" smtClean="0"/>
              <a:t>) ongoing until mid Jan. 2015.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No increase in seismicity above background.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Met in person with OVDAS (</a:t>
            </a:r>
            <a:r>
              <a:rPr lang="en-US" sz="2000" dirty="0" err="1" smtClean="0"/>
              <a:t>Observatorio</a:t>
            </a:r>
            <a:r>
              <a:rPr lang="en-US" sz="2000" dirty="0" smtClean="0"/>
              <a:t> </a:t>
            </a:r>
            <a:r>
              <a:rPr lang="en-US" sz="2000" dirty="0" err="1" smtClean="0"/>
              <a:t>Volcanológico</a:t>
            </a:r>
            <a:r>
              <a:rPr lang="en-US" sz="2000" dirty="0" smtClean="0"/>
              <a:t> de los Andes del Sur, Chile) in Jan. 2015. </a:t>
            </a:r>
            <a:r>
              <a:rPr lang="en-US" sz="2000" dirty="0" smtClean="0">
                <a:solidFill>
                  <a:srgbClr val="FF0000"/>
                </a:solidFill>
              </a:rPr>
              <a:t>Results led them to deploy GPS stations during March 2015.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672" y="980727"/>
            <a:ext cx="5315328" cy="31012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2610" y="3824037"/>
            <a:ext cx="4045285" cy="303396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14400" y="116632"/>
            <a:ext cx="8229600" cy="460375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ctr"/>
            <a:r>
              <a:rPr lang="en-US" sz="2800" dirty="0" smtClean="0"/>
              <a:t>Cordon </a:t>
            </a:r>
            <a:r>
              <a:rPr lang="en-US" sz="2800" dirty="0" err="1" smtClean="0"/>
              <a:t>Caulle</a:t>
            </a:r>
            <a:r>
              <a:rPr lang="en-US" sz="2800" dirty="0" smtClean="0"/>
              <a:t> Volcano, Chile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558631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19</a:t>
            </a:fld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043608" y="227112"/>
            <a:ext cx="775114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3200" b="1" kern="0" dirty="0" smtClean="0">
                <a:solidFill>
                  <a:srgbClr val="FFFFFF"/>
                </a:solidFill>
                <a:latin typeface="Tahoma" pitchFamily="-106" charset="0"/>
                <a:ea typeface="ＭＳ Ｐゴシック" pitchFamily="-106" charset="-128"/>
                <a:cs typeface="Tahoma" pitchFamily="-106" charset="0"/>
              </a:rPr>
              <a:t>Cooperation with </a:t>
            </a:r>
          </a:p>
          <a:p>
            <a:pPr lvl="0" algn="ctr">
              <a:defRPr/>
            </a:pPr>
            <a:r>
              <a:rPr lang="en-US" sz="3200" b="1" kern="0" dirty="0" smtClean="0">
                <a:solidFill>
                  <a:srgbClr val="FFFFFF"/>
                </a:solidFill>
                <a:latin typeface="Tahoma" pitchFamily="-106" charset="0"/>
                <a:ea typeface="ＭＳ Ｐゴシック" pitchFamily="-106" charset="-128"/>
                <a:cs typeface="Tahoma" pitchFamily="-106" charset="0"/>
              </a:rPr>
              <a:t>Other CEOS </a:t>
            </a:r>
            <a:r>
              <a:rPr lang="en-US" sz="3200" b="1" kern="0" dirty="0" smtClean="0">
                <a:solidFill>
                  <a:srgbClr val="FFFFFF"/>
                </a:solidFill>
                <a:latin typeface="Tahoma" pitchFamily="-106" charset="0"/>
                <a:ea typeface="ＭＳ Ｐゴシック" pitchFamily="-106" charset="-128"/>
                <a:cs typeface="Tahoma" pitchFamily="-106" charset="0"/>
              </a:rPr>
              <a:t>WGs and VCs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-106" charset="0"/>
              <a:ea typeface="ＭＳ Ｐゴシック" pitchFamily="-106" charset="-128"/>
              <a:cs typeface="Tahoma" pitchFamily="-10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1534644"/>
            <a:ext cx="828092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5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old"/>
                <a:ea typeface="Arial Bold"/>
                <a:cs typeface="Arial Bold"/>
                <a:sym typeface="Arial Bold"/>
              </a:rPr>
              <a:t>WGCapD</a:t>
            </a:r>
            <a:r>
              <a:rPr lang="en-US" sz="2800" b="1" dirty="0" smtClean="0">
                <a:solidFill>
                  <a:srgbClr val="0025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old"/>
                <a:ea typeface="Arial Bold"/>
                <a:cs typeface="Arial Bold"/>
                <a:sym typeface="Arial Bold"/>
              </a:rPr>
              <a:t>:</a:t>
            </a:r>
            <a:endParaRPr lang="en-US" sz="2800" b="1" dirty="0" smtClean="0">
              <a:solidFill>
                <a:srgbClr val="0025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old"/>
              <a:ea typeface="Arial Bold"/>
              <a:cs typeface="Arial Bold"/>
              <a:sym typeface="Arial Bold"/>
            </a:endParaRPr>
          </a:p>
          <a:p>
            <a:pPr lvl="1"/>
            <a:r>
              <a:rPr lang="en-US" sz="2800" b="1" dirty="0" smtClean="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rPr>
              <a:t>Distance </a:t>
            </a:r>
            <a:r>
              <a:rPr lang="en-US" sz="2800" b="1" dirty="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rPr>
              <a:t>Education Course </a:t>
            </a:r>
            <a:r>
              <a:rPr lang="en-US" sz="2800" b="1" dirty="0" smtClean="0">
                <a:solidFill>
                  <a:schemeClr val="accent4">
                    <a:lumMod val="50000"/>
                    <a:lumOff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Remote Sensing Technology for Disaster Risk Management</a:t>
            </a:r>
            <a:r>
              <a:rPr lang="en-US" sz="2800" b="1" dirty="0" smtClean="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rPr>
              <a:t>.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rPr>
              <a:t>140 registered to 8 Webinars (</a:t>
            </a:r>
            <a:r>
              <a:rPr lang="en-US" sz="2800" b="1" dirty="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rPr>
              <a:t>A</a:t>
            </a:r>
            <a:r>
              <a:rPr lang="en-US" sz="2800" b="1" dirty="0" smtClean="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rPr>
              <a:t>pril-May)</a:t>
            </a:r>
            <a:endParaRPr lang="en-US" sz="2800" b="1" dirty="0" smtClean="0">
              <a:solidFill>
                <a:srgbClr val="002569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endParaRPr lang="en-US" sz="2800" b="1" dirty="0">
              <a:solidFill>
                <a:srgbClr val="002569"/>
              </a:solidFill>
              <a:latin typeface="Arial Bold"/>
              <a:cs typeface="Arial Bold"/>
              <a:sym typeface="Arial Bold"/>
            </a:endParaRPr>
          </a:p>
          <a:p>
            <a:r>
              <a:rPr lang="en-US" sz="2800" b="1" dirty="0" smtClean="0">
                <a:solidFill>
                  <a:srgbClr val="0025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old"/>
                <a:cs typeface="Arial Bold"/>
                <a:sym typeface="Arial Bold"/>
              </a:rPr>
              <a:t>WGISS</a:t>
            </a:r>
            <a:r>
              <a:rPr lang="en-US" sz="2800" b="1" dirty="0" smtClean="0">
                <a:solidFill>
                  <a:srgbClr val="0025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old"/>
                <a:cs typeface="Arial Bold"/>
                <a:sym typeface="Arial Bold"/>
              </a:rPr>
              <a:t>:</a:t>
            </a:r>
            <a:endParaRPr lang="en-US" sz="2800" b="1" dirty="0" smtClean="0">
              <a:solidFill>
                <a:srgbClr val="0025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old"/>
              <a:cs typeface="Arial Bold"/>
              <a:sym typeface="Arial Bold"/>
            </a:endParaRPr>
          </a:p>
          <a:p>
            <a:pPr lvl="1"/>
            <a:r>
              <a:rPr lang="en-US" sz="2800" b="1" dirty="0">
                <a:solidFill>
                  <a:srgbClr val="002569"/>
                </a:solidFill>
                <a:latin typeface="Arial Bold"/>
                <a:cs typeface="Arial Bold"/>
                <a:sym typeface="Arial Bold"/>
              </a:rPr>
              <a:t>D</a:t>
            </a:r>
            <a:r>
              <a:rPr lang="en-US" sz="2800" b="1" dirty="0" smtClean="0">
                <a:solidFill>
                  <a:srgbClr val="002569"/>
                </a:solidFill>
                <a:latin typeface="Arial Bold"/>
                <a:cs typeface="Arial Bold"/>
                <a:sym typeface="Arial Bold"/>
              </a:rPr>
              <a:t>eveloper of the </a:t>
            </a:r>
            <a:r>
              <a:rPr lang="en-US" sz="2800" b="1" dirty="0">
                <a:solidFill>
                  <a:schemeClr val="accent4">
                    <a:lumMod val="50000"/>
                    <a:lumOff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Recovery Observatory </a:t>
            </a:r>
            <a:r>
              <a:rPr lang="en-US" sz="2800" b="1" dirty="0" smtClean="0">
                <a:solidFill>
                  <a:schemeClr val="accent4">
                    <a:lumMod val="50000"/>
                    <a:lumOff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Infrastructure </a:t>
            </a:r>
          </a:p>
          <a:p>
            <a:pPr lvl="1"/>
            <a:endParaRPr lang="en-US" sz="2800" b="1" dirty="0">
              <a:solidFill>
                <a:schemeClr val="accent4">
                  <a:lumMod val="50000"/>
                  <a:lumOff val="50000"/>
                </a:schemeClr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r>
              <a:rPr lang="en-US" sz="2800" b="1" dirty="0" smtClean="0">
                <a:solidFill>
                  <a:srgbClr val="0025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old"/>
                <a:cs typeface="Arial Bold"/>
                <a:sym typeface="Arial Bold"/>
              </a:rPr>
              <a:t>VCs (future): </a:t>
            </a:r>
            <a:endParaRPr lang="en-US" sz="2800" b="1" dirty="0">
              <a:solidFill>
                <a:srgbClr val="0025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old"/>
              <a:cs typeface="Arial Bold"/>
              <a:sym typeface="Arial Bold"/>
            </a:endParaRPr>
          </a:p>
          <a:p>
            <a:pPr lvl="1"/>
            <a:r>
              <a:rPr lang="en-US" sz="2800" b="1" dirty="0" smtClean="0">
                <a:solidFill>
                  <a:srgbClr val="002569"/>
                </a:solidFill>
                <a:latin typeface="Arial Bold"/>
                <a:cs typeface="Arial Bold"/>
                <a:sym typeface="Arial Bold"/>
              </a:rPr>
              <a:t>e.g. </a:t>
            </a:r>
            <a:r>
              <a:rPr lang="en-US" sz="2800" b="1" dirty="0" err="1">
                <a:solidFill>
                  <a:srgbClr val="002569"/>
                </a:solidFill>
                <a:latin typeface="Arial Bold"/>
                <a:cs typeface="Arial Bold"/>
                <a:sym typeface="Arial Bold"/>
              </a:rPr>
              <a:t>H</a:t>
            </a:r>
            <a:r>
              <a:rPr lang="en-US" sz="2800" b="1" dirty="0" err="1" smtClean="0">
                <a:solidFill>
                  <a:srgbClr val="002569"/>
                </a:solidFill>
                <a:latin typeface="Arial Bold"/>
                <a:cs typeface="Arial Bold"/>
                <a:sym typeface="Arial Bold"/>
              </a:rPr>
              <a:t>ydromet</a:t>
            </a:r>
            <a:r>
              <a:rPr lang="en-US" sz="2800" b="1" dirty="0" smtClean="0">
                <a:solidFill>
                  <a:srgbClr val="002569"/>
                </a:solidFill>
                <a:latin typeface="Arial Bold"/>
                <a:cs typeface="Arial Bold"/>
                <a:sym typeface="Arial Bold"/>
              </a:rPr>
              <a:t> events (PC), Volcanic eruption (AC). </a:t>
            </a:r>
            <a:r>
              <a:rPr lang="en-US" sz="2800" b="1" dirty="0">
                <a:solidFill>
                  <a:schemeClr val="accent4">
                    <a:lumMod val="50000"/>
                    <a:lumOff val="5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Cooperation to be further defined.</a:t>
            </a:r>
            <a:endParaRPr lang="en-US" sz="2800" b="1" dirty="0">
              <a:solidFill>
                <a:schemeClr val="accent4">
                  <a:lumMod val="50000"/>
                  <a:lumOff val="50000"/>
                </a:schemeClr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endParaRPr lang="en-US" sz="2800" b="1" dirty="0">
              <a:solidFill>
                <a:schemeClr val="accent4">
                  <a:lumMod val="50000"/>
                  <a:lumOff val="50000"/>
                </a:schemeClr>
              </a:solidFill>
              <a:latin typeface="Arial Bold"/>
              <a:ea typeface="Arial Bold"/>
              <a:cs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89729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2</a:t>
            </a:fld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043608" y="227112"/>
            <a:ext cx="775114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smtClean="0">
                <a:solidFill>
                  <a:srgbClr val="FFFFFF"/>
                </a:solidFill>
                <a:latin typeface="Tahoma" pitchFamily="-106" charset="0"/>
                <a:cs typeface="Tahoma" pitchFamily="-106" charset="0"/>
              </a:rPr>
              <a:t>Actions &amp; Decisions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-106" charset="0"/>
              <a:ea typeface="ＭＳ Ｐゴシック" pitchFamily="-106" charset="-128"/>
              <a:cs typeface="Tahoma" pitchFamily="-10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534644"/>
            <a:ext cx="8964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 smtClean="0"/>
              <a:t>No actions open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b="1" dirty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/>
              <a:t>No </a:t>
            </a:r>
            <a:r>
              <a:rPr lang="en-GB" sz="2800" b="1" dirty="0" smtClean="0"/>
              <a:t>decision for SIT-30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1437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1600200" y="22225"/>
            <a:ext cx="7543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 dirty="0" smtClean="0">
                <a:solidFill>
                  <a:srgbClr val="FFFFFF"/>
                </a:solidFill>
              </a:rPr>
              <a:t>Post-Sendai …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Content Placeholder 1"/>
          <p:cNvSpPr>
            <a:spLocks noGrp="1"/>
          </p:cNvSpPr>
          <p:nvPr>
            <p:ph idx="4294967295"/>
          </p:nvPr>
        </p:nvSpPr>
        <p:spPr>
          <a:xfrm>
            <a:off x="395536" y="1231776"/>
            <a:ext cx="8636000" cy="529356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Encouraging results from CEOS DRR-related activities with positive feedback from the intermediate and end-user communities.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>
                <a:sym typeface="Wingdings" pitchFamily="2" charset="2"/>
              </a:rPr>
              <a:t> </a:t>
            </a:r>
            <a:r>
              <a:rPr lang="en-US" sz="2800" dirty="0" smtClean="0"/>
              <a:t>Proposal to extend the concept at larger scale for the post-2015 era ….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Through </a:t>
            </a:r>
            <a:r>
              <a:rPr lang="en-US" sz="2800" dirty="0"/>
              <a:t>CEOS, </a:t>
            </a:r>
            <a:r>
              <a:rPr lang="en-US" sz="2800" dirty="0">
                <a:solidFill>
                  <a:srgbClr val="0000FF"/>
                </a:solidFill>
              </a:rPr>
              <a:t>Space </a:t>
            </a:r>
            <a:r>
              <a:rPr lang="en-US" sz="2800" dirty="0" smtClean="0">
                <a:solidFill>
                  <a:srgbClr val="0000FF"/>
                </a:solidFill>
              </a:rPr>
              <a:t>Agencies seek partnership with major DRM stakeholders and end user community, to bring concrete, sustainable solutions to high level priorities </a:t>
            </a:r>
            <a:r>
              <a:rPr lang="en-US" sz="2800" dirty="0" smtClean="0"/>
              <a:t>in line with post-2015 framework for DRR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51520" y="4365104"/>
            <a:ext cx="8712968" cy="2304256"/>
          </a:xfrm>
          <a:prstGeom prst="roundRect">
            <a:avLst/>
          </a:prstGeom>
          <a:solidFill>
            <a:srgbClr val="FFFF00">
              <a:alpha val="27059"/>
            </a:srgbClr>
          </a:solidFill>
          <a:ln w="25400" cap="flat">
            <a:solidFill>
              <a:srgbClr val="FF9A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273595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747838" y="188913"/>
            <a:ext cx="7396162" cy="50165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 dirty="0"/>
              <a:t>QUESTIONS 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457325"/>
            <a:ext cx="8445500" cy="4864100"/>
          </a:xfrm>
          <a:prstGeom prst="rect">
            <a:avLst/>
          </a:prstGeom>
          <a:solidFill>
            <a:srgbClr val="FFFFFF">
              <a:alpha val="67000"/>
            </a:srgbClr>
          </a:solidFill>
        </p:spPr>
        <p:txBody>
          <a:bodyPr/>
          <a:lstStyle/>
          <a:p>
            <a:pPr marL="0" indent="0">
              <a:buNone/>
            </a:pPr>
            <a:endParaRPr lang="en-GB" sz="3600" dirty="0" smtClean="0"/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 smtClean="0"/>
              <a:t>THANK YOU …</a:t>
            </a:r>
          </a:p>
          <a:p>
            <a:pPr marL="0" indent="0">
              <a:buNone/>
            </a:pPr>
            <a:endParaRPr lang="en-GB" sz="3600" dirty="0" smtClean="0"/>
          </a:p>
          <a:p>
            <a:pPr marL="0" indent="0">
              <a:buNone/>
            </a:pPr>
            <a:endParaRPr lang="en-GB" sz="3600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Ivan.Petiteville@esa.int</a:t>
            </a:r>
            <a:endParaRPr lang="en-GB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1138" y="6490016"/>
            <a:ext cx="5174815" cy="2616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100" b="1" i="1" dirty="0" smtClean="0"/>
              <a:t>Floods in Namibia (2009</a:t>
            </a:r>
            <a:r>
              <a:rPr lang="en-GB" sz="1100" b="1" i="1" dirty="0"/>
              <a:t>). </a:t>
            </a:r>
            <a:r>
              <a:rPr lang="en-GB" sz="1100" i="1" dirty="0"/>
              <a:t>50,000 people </a:t>
            </a:r>
            <a:r>
              <a:rPr lang="en-GB" sz="1100" i="1" dirty="0" smtClean="0"/>
              <a:t>displaced, 102 died.  Courtesy NASA</a:t>
            </a:r>
            <a:endParaRPr lang="en-GB" sz="1100" i="1" dirty="0"/>
          </a:p>
        </p:txBody>
      </p:sp>
      <p:pic>
        <p:nvPicPr>
          <p:cNvPr id="1026" name="Picture 2" descr="http://sensorweb.nasa.gov/FirePa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138" y="1483741"/>
            <a:ext cx="5006871" cy="305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138" y="4790328"/>
            <a:ext cx="1891162" cy="1577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224" y="4792851"/>
            <a:ext cx="2818786" cy="1580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61815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00200" y="22225"/>
            <a:ext cx="7543800" cy="9144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CEOS Activities in </a:t>
            </a:r>
            <a:br>
              <a:rPr lang="en-GB" dirty="0" smtClean="0"/>
            </a:br>
            <a:r>
              <a:rPr lang="en-GB" dirty="0" smtClean="0"/>
              <a:t>Support to DRR</a:t>
            </a:r>
            <a:endParaRPr lang="en-GB" dirty="0"/>
          </a:p>
        </p:txBody>
      </p:sp>
      <p:pic>
        <p:nvPicPr>
          <p:cNvPr id="2050" name="Picture 2" descr="http://www.dailytimes.com.pk/print_images/456/2014-08-04/hundreds-killed-as-6-5-magnitude-earthquake-rattles-southwest-china-1407103338-20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97" y="1196752"/>
            <a:ext cx="9167997" cy="552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74972" y="1517228"/>
            <a:ext cx="8445500" cy="4864100"/>
          </a:xfrm>
          <a:prstGeom prst="rect">
            <a:avLst/>
          </a:prstGeom>
          <a:solidFill>
            <a:srgbClr val="FFFFFF">
              <a:alpha val="66000"/>
            </a:srgbClr>
          </a:solidFill>
        </p:spPr>
        <p:txBody>
          <a:bodyPr/>
          <a:lstStyle/>
          <a:p>
            <a:endParaRPr lang="en-GB" sz="2800" dirty="0" smtClean="0">
              <a:solidFill>
                <a:schemeClr val="tx1">
                  <a:lumMod val="75000"/>
                </a:schemeClr>
              </a:solidFill>
            </a:endParaRPr>
          </a:p>
          <a:p>
            <a:endParaRPr lang="en-GB" sz="2800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GB" sz="3600" dirty="0" smtClean="0">
                <a:solidFill>
                  <a:schemeClr val="tx1">
                    <a:lumMod val="75000"/>
                  </a:schemeClr>
                </a:solidFill>
              </a:rPr>
              <a:t>Single Hazard:</a:t>
            </a:r>
          </a:p>
          <a:p>
            <a:pPr lvl="1"/>
            <a:r>
              <a:rPr lang="en-GB" sz="2600" dirty="0" smtClean="0">
                <a:solidFill>
                  <a:schemeClr val="tx1">
                    <a:lumMod val="75000"/>
                  </a:schemeClr>
                </a:solidFill>
              </a:rPr>
              <a:t>Floods, Seismic Hazards &amp; Volcanoes Pilots</a:t>
            </a:r>
          </a:p>
          <a:p>
            <a:endParaRPr lang="en-GB" sz="2800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GB" sz="3600" dirty="0">
                <a:solidFill>
                  <a:schemeClr val="tx1">
                    <a:lumMod val="75000"/>
                  </a:schemeClr>
                </a:solidFill>
              </a:rPr>
              <a:t>Multi-Hazard:</a:t>
            </a:r>
          </a:p>
          <a:p>
            <a:pPr lvl="1"/>
            <a:r>
              <a:rPr lang="en-GB" sz="2600" dirty="0" err="1" smtClean="0">
                <a:solidFill>
                  <a:schemeClr val="tx1">
                    <a:lumMod val="75000"/>
                  </a:schemeClr>
                </a:solidFill>
              </a:rPr>
              <a:t>Geohazards</a:t>
            </a:r>
            <a:r>
              <a:rPr lang="en-GB" sz="2600" dirty="0" smtClean="0">
                <a:solidFill>
                  <a:schemeClr val="tx1">
                    <a:lumMod val="75000"/>
                  </a:schemeClr>
                </a:solidFill>
              </a:rPr>
              <a:t> Supersites</a:t>
            </a:r>
          </a:p>
          <a:p>
            <a:pPr lvl="1"/>
            <a:r>
              <a:rPr lang="en-GB" sz="2600" dirty="0" smtClean="0">
                <a:solidFill>
                  <a:schemeClr val="tx1">
                    <a:lumMod val="75000"/>
                  </a:schemeClr>
                </a:solidFill>
              </a:rPr>
              <a:t>Recovery Observatory Pilot</a:t>
            </a:r>
          </a:p>
          <a:p>
            <a:endParaRPr lang="en-GB" sz="28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5135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400050" y="1326059"/>
            <a:ext cx="8396236" cy="296703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4-year </a:t>
            </a:r>
            <a:r>
              <a:rPr lang="en-US" dirty="0"/>
              <a:t>end-to end-projects </a:t>
            </a:r>
            <a:r>
              <a:rPr lang="en-US" dirty="0" smtClean="0"/>
              <a:t>to demonstrate benefits of satellite EO to </a:t>
            </a:r>
            <a:r>
              <a:rPr lang="en-US" dirty="0" smtClean="0">
                <a:solidFill>
                  <a:srgbClr val="0000FF"/>
                </a:solidFill>
              </a:rPr>
              <a:t>ALL DRM phases, with strong user involvement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Floods, Seismic Hazards and Volcanoes are progressing very </a:t>
            </a:r>
            <a:r>
              <a:rPr lang="en-US" dirty="0" smtClean="0"/>
              <a:t>well</a:t>
            </a:r>
            <a:endParaRPr 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504" y="188913"/>
            <a:ext cx="73961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en-GB" dirty="0" smtClean="0">
                <a:solidFill>
                  <a:srgbClr val="FFFFFF"/>
                </a:solidFill>
              </a:rPr>
              <a:t>Single Hazard Pilot Projects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79912" y="3789040"/>
            <a:ext cx="5143872" cy="2592288"/>
            <a:chOff x="3233813" y="3523434"/>
            <a:chExt cx="5833988" cy="3211731"/>
          </a:xfrm>
        </p:grpSpPr>
        <p:pic>
          <p:nvPicPr>
            <p:cNvPr id="8" name="Picture 7" descr="C:\Users\mhandy\Documents\Photos\Namibia 2013\DSCN460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3813" y="3523434"/>
              <a:ext cx="5833988" cy="3211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61244" y="3541722"/>
              <a:ext cx="2950696" cy="2212226"/>
            </a:xfrm>
            <a:prstGeom prst="rect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3845422" y="5796553"/>
            <a:ext cx="4950864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rgbClr val="FFFFFF"/>
                </a:solidFill>
              </a:rPr>
              <a:t>NASA staff with two Namibian agents </a:t>
            </a:r>
            <a:r>
              <a:rPr lang="en-GB" sz="1100" i="1" dirty="0" smtClean="0">
                <a:solidFill>
                  <a:srgbClr val="FFFFFF"/>
                </a:solidFill>
              </a:rPr>
              <a:t>(</a:t>
            </a:r>
            <a:r>
              <a:rPr lang="en-US" sz="1100" i="1" dirty="0">
                <a:solidFill>
                  <a:srgbClr val="FFFFFF"/>
                </a:solidFill>
              </a:rPr>
              <a:t>Namibian Department of Water Affairs and Forestry) </a:t>
            </a:r>
            <a:r>
              <a:rPr lang="en-US" sz="1200" b="1" dirty="0" smtClean="0">
                <a:solidFill>
                  <a:srgbClr val="FFFFFF"/>
                </a:solidFill>
              </a:rPr>
              <a:t>and one villager</a:t>
            </a:r>
          </a:p>
          <a:p>
            <a:r>
              <a:rPr lang="en-GB" sz="800" b="1" dirty="0" smtClean="0">
                <a:solidFill>
                  <a:srgbClr val="FFFFFF"/>
                </a:solidFill>
              </a:rPr>
              <a:t>Courtesy  NASA.</a:t>
            </a:r>
            <a:endParaRPr lang="en-GB" sz="800" b="1" dirty="0">
              <a:solidFill>
                <a:srgbClr val="FFFFFF"/>
              </a:solidFill>
            </a:endParaRPr>
          </a:p>
        </p:txBody>
      </p:sp>
      <p:sp>
        <p:nvSpPr>
          <p:cNvPr id="11" name="Content Placeholder 1"/>
          <p:cNvSpPr txBox="1">
            <a:spLocks/>
          </p:cNvSpPr>
          <p:nvPr/>
        </p:nvSpPr>
        <p:spPr bwMode="auto">
          <a:xfrm>
            <a:off x="422794" y="4062311"/>
            <a:ext cx="3213102" cy="296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-106" charset="0"/>
              <a:buChar char="o"/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06" charset="2"/>
              <a:buChar char="§"/>
              <a:defRPr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rPr>
              <a:t>ESA with NASA are exploring the value of a</a:t>
            </a:r>
            <a:r>
              <a:rPr lang="en-US" dirty="0">
                <a:solidFill>
                  <a:srgbClr val="0000FF"/>
                </a:solidFill>
                <a:latin typeface="Arial Bold"/>
                <a:ea typeface="Arial Bold"/>
                <a:cs typeface="Arial Bold"/>
                <a:sym typeface="Arial Bold"/>
              </a:rPr>
              <a:t> multi-hazard landslide pilot</a:t>
            </a:r>
            <a:endParaRPr lang="en-US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779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400050" y="1326059"/>
            <a:ext cx="8396236" cy="296703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Satellite data regularly delivered to all Supersites except last 2 endorsed by CEOS: Ecuador and NZ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Licenses agreements in preparation with CEOS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Agencies. 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Recovery Observatory progressing as planned: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nfrastructure v1 ready, v2 in July.</a:t>
            </a:r>
          </a:p>
          <a:p>
            <a:pPr lvl="1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504" y="188913"/>
            <a:ext cx="73961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en-GB" dirty="0" smtClean="0">
                <a:solidFill>
                  <a:srgbClr val="FFFFFF"/>
                </a:solidFill>
              </a:rPr>
              <a:t>Multi Hazard Pilot Projects</a:t>
            </a:r>
          </a:p>
        </p:txBody>
      </p:sp>
      <p:pic>
        <p:nvPicPr>
          <p:cNvPr id="12" name="Picture 2" descr="F:\Image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552418"/>
            <a:ext cx="2953532" cy="204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F:\Image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293096"/>
            <a:ext cx="2824332" cy="176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1"/>
          <p:cNvSpPr txBox="1">
            <a:spLocks/>
          </p:cNvSpPr>
          <p:nvPr/>
        </p:nvSpPr>
        <p:spPr bwMode="auto">
          <a:xfrm>
            <a:off x="422794" y="4422351"/>
            <a:ext cx="3213102" cy="296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-106" charset="0"/>
              <a:buChar char="o"/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06" charset="2"/>
              <a:buChar char="§"/>
              <a:defRPr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9pPr>
          </a:lstStyle>
          <a:p>
            <a:pPr lvl="1"/>
            <a:r>
              <a:rPr lang="en-US" sz="2400" b="0" dirty="0">
                <a:solidFill>
                  <a:srgbClr val="002569"/>
                </a:solidFill>
                <a:latin typeface="Arial" pitchFamily="34" charset="0"/>
                <a:ea typeface="Arial Bold"/>
                <a:cs typeface="Arial" pitchFamily="34" charset="0"/>
                <a:sym typeface="Arial Bold"/>
              </a:rPr>
              <a:t>Key international stakeholders and Value-added entities have joined</a:t>
            </a:r>
          </a:p>
          <a:p>
            <a:endParaRPr lang="en-US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942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6</a:t>
            </a:fld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043608" y="227112"/>
            <a:ext cx="775114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3200" b="1" kern="0" dirty="0" smtClean="0">
                <a:solidFill>
                  <a:srgbClr val="FFFFFF"/>
                </a:solidFill>
                <a:latin typeface="Tahoma" pitchFamily="-106" charset="0"/>
                <a:ea typeface="ＭＳ Ｐゴシック" pitchFamily="-106" charset="-128"/>
                <a:cs typeface="Tahoma" pitchFamily="-106" charset="0"/>
              </a:rPr>
              <a:t>Stakeholders </a:t>
            </a:r>
            <a:r>
              <a:rPr lang="en-US" sz="3200" b="1" kern="0" dirty="0">
                <a:solidFill>
                  <a:srgbClr val="FFFFFF"/>
                </a:solidFill>
                <a:latin typeface="Tahoma" pitchFamily="-106" charset="0"/>
                <a:ea typeface="ＭＳ Ｐゴシック" pitchFamily="-106" charset="-128"/>
                <a:cs typeface="Tahoma" pitchFamily="-106" charset="0"/>
              </a:rPr>
              <a:t>and </a:t>
            </a:r>
            <a:endParaRPr lang="en-US" sz="3200" b="1" kern="0" dirty="0" smtClean="0">
              <a:solidFill>
                <a:srgbClr val="FFFFFF"/>
              </a:solidFill>
              <a:latin typeface="Tahoma" pitchFamily="-106" charset="0"/>
              <a:ea typeface="ＭＳ Ｐゴシック" pitchFamily="-106" charset="-128"/>
              <a:cs typeface="Tahoma" pitchFamily="-106" charset="0"/>
            </a:endParaRPr>
          </a:p>
          <a:p>
            <a:pPr lvl="0" algn="ctr">
              <a:defRPr/>
            </a:pPr>
            <a:r>
              <a:rPr lang="en-US" sz="3200" b="1" kern="0" dirty="0" smtClean="0">
                <a:solidFill>
                  <a:srgbClr val="FFFFFF"/>
                </a:solidFill>
                <a:latin typeface="Tahoma" pitchFamily="-106" charset="0"/>
                <a:ea typeface="ＭＳ Ｐゴシック" pitchFamily="-106" charset="-128"/>
                <a:cs typeface="Tahoma" pitchFamily="-106" charset="0"/>
              </a:rPr>
              <a:t>Value-added partners in RO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-106" charset="0"/>
              <a:ea typeface="ＭＳ Ｐゴシック" pitchFamily="-106" charset="-128"/>
              <a:cs typeface="Tahoma" pitchFamily="-10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534644"/>
            <a:ext cx="871296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rPr>
              <a:t>Stakeholders actively engaged or being </a:t>
            </a:r>
            <a:r>
              <a:rPr lang="en-US" sz="2800" b="1" dirty="0" smtClean="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rPr>
              <a:t>engaged in Recovery Observatory (RO)</a:t>
            </a:r>
            <a:endParaRPr lang="en-US" sz="2800" b="1" dirty="0">
              <a:solidFill>
                <a:srgbClr val="002569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66FF"/>
                </a:solidFill>
                <a:latin typeface="Arial" pitchFamily="34" charset="0"/>
                <a:ea typeface="Arial Bold"/>
                <a:cs typeface="Arial" pitchFamily="34" charset="0"/>
                <a:sym typeface="Arial Bold"/>
              </a:rPr>
              <a:t>GFDRR/World Bank </a:t>
            </a:r>
            <a:r>
              <a:rPr lang="en-US" sz="2400" dirty="0">
                <a:solidFill>
                  <a:srgbClr val="002569"/>
                </a:solidFill>
                <a:latin typeface="Arial" pitchFamily="34" charset="0"/>
                <a:ea typeface="Arial Bold"/>
                <a:cs typeface="Arial" pitchFamily="34" charset="0"/>
                <a:sym typeface="Arial Bold"/>
              </a:rPr>
              <a:t>and </a:t>
            </a:r>
            <a:r>
              <a:rPr lang="en-US" sz="2400" dirty="0">
                <a:solidFill>
                  <a:srgbClr val="0066FF"/>
                </a:solidFill>
                <a:latin typeface="Arial" pitchFamily="34" charset="0"/>
                <a:ea typeface="Arial Bold"/>
                <a:cs typeface="Arial" pitchFamily="34" charset="0"/>
                <a:sym typeface="Arial Bold"/>
              </a:rPr>
              <a:t>UNDP</a:t>
            </a:r>
            <a:r>
              <a:rPr lang="en-US" sz="2400" dirty="0">
                <a:solidFill>
                  <a:srgbClr val="002569"/>
                </a:solidFill>
                <a:latin typeface="Arial" pitchFamily="34" charset="0"/>
                <a:ea typeface="Arial Bold"/>
                <a:cs typeface="Arial" pitchFamily="34" charset="0"/>
                <a:sym typeface="Arial Bold"/>
              </a:rPr>
              <a:t> have joined RO Oversight Team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569"/>
                </a:solidFill>
                <a:latin typeface="Arial" pitchFamily="34" charset="0"/>
                <a:ea typeface="Arial Bold"/>
                <a:cs typeface="Arial" pitchFamily="34" charset="0"/>
                <a:sym typeface="Arial Bold"/>
              </a:rPr>
              <a:t>EC being approached through “</a:t>
            </a:r>
            <a:r>
              <a:rPr lang="en-US" sz="2400" dirty="0">
                <a:solidFill>
                  <a:srgbClr val="0066FF"/>
                </a:solidFill>
                <a:latin typeface="Arial" pitchFamily="34" charset="0"/>
                <a:ea typeface="Arial Bold"/>
                <a:cs typeface="Arial" pitchFamily="34" charset="0"/>
                <a:sym typeface="Arial Bold"/>
              </a:rPr>
              <a:t>Copernicus EMS</a:t>
            </a:r>
            <a:r>
              <a:rPr lang="en-US" sz="2400" dirty="0">
                <a:solidFill>
                  <a:srgbClr val="002569"/>
                </a:solidFill>
                <a:latin typeface="Arial" pitchFamily="34" charset="0"/>
                <a:ea typeface="Arial Bold"/>
                <a:cs typeface="Arial" pitchFamily="34" charset="0"/>
                <a:sym typeface="Arial Bold"/>
              </a:rPr>
              <a:t>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2569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r>
              <a:rPr lang="en-US" sz="2800" dirty="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rPr>
              <a:t>Value-adding approach being established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66FF"/>
                </a:solidFill>
                <a:latin typeface="Arial" pitchFamily="34" charset="0"/>
                <a:ea typeface="Arial Bold"/>
                <a:cs typeface="Arial" pitchFamily="34" charset="0"/>
                <a:sym typeface="Arial Bold"/>
              </a:rPr>
              <a:t>UNOSAT</a:t>
            </a:r>
            <a:r>
              <a:rPr lang="en-US" sz="2400" dirty="0">
                <a:solidFill>
                  <a:srgbClr val="002569"/>
                </a:solidFill>
                <a:latin typeface="Arial" pitchFamily="34" charset="0"/>
                <a:ea typeface="Arial Bold"/>
                <a:cs typeface="Arial" pitchFamily="34" charset="0"/>
                <a:sym typeface="Arial Bold"/>
              </a:rPr>
              <a:t> has joined Oversight Team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66FF"/>
                </a:solidFill>
                <a:latin typeface="Arial" pitchFamily="34" charset="0"/>
                <a:ea typeface="Arial Bold"/>
                <a:cs typeface="Arial" pitchFamily="34" charset="0"/>
                <a:sym typeface="Arial Bold"/>
              </a:rPr>
              <a:t>JRC</a:t>
            </a:r>
            <a:r>
              <a:rPr lang="en-US" sz="2400" dirty="0">
                <a:solidFill>
                  <a:srgbClr val="002569"/>
                </a:solidFill>
                <a:latin typeface="Arial" pitchFamily="34" charset="0"/>
                <a:ea typeface="Arial Bold"/>
                <a:cs typeface="Arial" pitchFamily="34" charset="0"/>
                <a:sym typeface="Arial Bold"/>
              </a:rPr>
              <a:t> prepared to contribute after WCDRR side discussions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569"/>
                </a:solidFill>
                <a:latin typeface="Arial" pitchFamily="34" charset="0"/>
                <a:ea typeface="Arial Bold"/>
                <a:cs typeface="Arial" pitchFamily="34" charset="0"/>
                <a:sym typeface="Arial Bold"/>
              </a:rPr>
              <a:t>CNES arranging for VA company contribution – others would be welcome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07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31049" y="4001661"/>
            <a:ext cx="5238543" cy="2856339"/>
            <a:chOff x="0" y="1457325"/>
            <a:chExt cx="5238543" cy="2856339"/>
          </a:xfrm>
        </p:grpSpPr>
        <p:pic>
          <p:nvPicPr>
            <p:cNvPr id="5" name="Picture 4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57325"/>
              <a:ext cx="5238543" cy="285633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</p:pic>
        <p:sp>
          <p:nvSpPr>
            <p:cNvPr id="6" name="TextBox 5"/>
            <p:cNvSpPr txBox="1"/>
            <p:nvPr/>
          </p:nvSpPr>
          <p:spPr>
            <a:xfrm>
              <a:off x="90480" y="2885494"/>
              <a:ext cx="1146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</a:rPr>
                <a:t>FLOODS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033162" y="3668559"/>
            <a:ext cx="2627890" cy="2352729"/>
            <a:chOff x="5347708" y="1457325"/>
            <a:chExt cx="3394655" cy="2856339"/>
          </a:xfrm>
        </p:grpSpPr>
        <p:pic>
          <p:nvPicPr>
            <p:cNvPr id="8" name="Immagin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7708" y="1457325"/>
              <a:ext cx="3394655" cy="285633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542668" y="3021562"/>
              <a:ext cx="1646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</a:rPr>
                <a:t>VOLCANOES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58757" y="1432096"/>
            <a:ext cx="5148063" cy="2377958"/>
            <a:chOff x="90480" y="4416552"/>
            <a:chExt cx="5148063" cy="237795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80" y="4480560"/>
              <a:ext cx="5148063" cy="231395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Rectangle 11"/>
            <p:cNvSpPr/>
            <p:nvPr/>
          </p:nvSpPr>
          <p:spPr bwMode="auto">
            <a:xfrm>
              <a:off x="90480" y="4416552"/>
              <a:ext cx="5148063" cy="2377958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5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55425" y="6321425"/>
              <a:ext cx="23262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tx2"/>
                  </a:solidFill>
                </a:rPr>
                <a:t>SEISMIC HAZARDS</a:t>
              </a:r>
              <a:endParaRPr lang="en-GB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794755" y="1448886"/>
            <a:ext cx="311009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Both global and regional acti</a:t>
            </a:r>
            <a:r>
              <a:rPr lang="en-GB" sz="2800" b="1" dirty="0"/>
              <a:t>v</a:t>
            </a:r>
            <a:r>
              <a:rPr lang="en-GB" sz="2800" b="1" dirty="0" smtClean="0"/>
              <a:t>ities.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331640" y="188913"/>
            <a:ext cx="73961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 dirty="0" smtClean="0">
                <a:solidFill>
                  <a:srgbClr val="FFFFFF"/>
                </a:solidFill>
              </a:rPr>
              <a:t>Pilots’ Coverage</a:t>
            </a:r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9454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5192713" y="692150"/>
            <a:ext cx="3951287" cy="1431925"/>
          </a:xfrm>
          <a:prstGeom prst="rect">
            <a:avLst/>
          </a:prstGeom>
        </p:spPr>
        <p:txBody>
          <a:bodyPr/>
          <a:lstStyle/>
          <a:p>
            <a:r>
              <a:rPr lang="it-IT" b="1" dirty="0" smtClean="0">
                <a:solidFill>
                  <a:schemeClr val="tx1"/>
                </a:solidFill>
              </a:rPr>
              <a:t>WHY?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550457" y="109710"/>
            <a:ext cx="724429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smtClean="0">
                <a:solidFill>
                  <a:srgbClr val="FFFFFF"/>
                </a:solidFill>
                <a:latin typeface="Tahoma" pitchFamily="-106" charset="0"/>
                <a:cs typeface="Tahoma" pitchFamily="-106" charset="0"/>
              </a:rPr>
              <a:t>Volcano Pilot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-106" charset="0"/>
              <a:ea typeface="ＭＳ Ｐゴシック" pitchFamily="-106" charset="-128"/>
              <a:cs typeface="Tahoma" pitchFamily="-106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144" y="2476500"/>
            <a:ext cx="9125712" cy="4368800"/>
            <a:chOff x="9144" y="2476500"/>
            <a:chExt cx="9125712" cy="4368800"/>
          </a:xfrm>
        </p:grpSpPr>
        <p:sp>
          <p:nvSpPr>
            <p:cNvPr id="9" name="Rectangle 8"/>
            <p:cNvSpPr/>
            <p:nvPr/>
          </p:nvSpPr>
          <p:spPr>
            <a:xfrm>
              <a:off x="9144" y="2476500"/>
              <a:ext cx="9125712" cy="43688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9144" y="24765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6"/>
          <p:cNvSpPr txBox="1">
            <a:spLocks noGrp="1" noChangeArrowheads="1"/>
          </p:cNvSpPr>
          <p:nvPr>
            <p:ph type="body" sz="half" idx="4294967295"/>
          </p:nvPr>
        </p:nvSpPr>
        <p:spPr bwMode="auto">
          <a:xfrm>
            <a:off x="4572000" y="2492896"/>
            <a:ext cx="4572001" cy="4098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+mn-lt"/>
              </a:rPr>
              <a:t>Hundreds </a:t>
            </a:r>
            <a:r>
              <a:rPr lang="en-US" sz="2800" b="1" dirty="0">
                <a:latin typeface="+mn-lt"/>
              </a:rPr>
              <a:t>of millions live within 20 km of an active volcano today. </a:t>
            </a:r>
            <a:endParaRPr lang="en-US" sz="2800" b="1" dirty="0" smtClean="0">
              <a:latin typeface="+mn-lt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sz="2800" b="1" dirty="0" smtClean="0">
              <a:latin typeface="+mn-lt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+mn-lt"/>
              </a:rPr>
              <a:t>In </a:t>
            </a:r>
            <a:r>
              <a:rPr lang="en-US" sz="2800" b="1" dirty="0">
                <a:latin typeface="+mn-lt"/>
              </a:rPr>
              <a:t>2010, the </a:t>
            </a:r>
            <a:r>
              <a:rPr lang="en-US" sz="2800" b="1" dirty="0" err="1">
                <a:latin typeface="+mn-lt"/>
              </a:rPr>
              <a:t>Eyjafjallajökull</a:t>
            </a:r>
            <a:r>
              <a:rPr lang="en-US" sz="2800" b="1" dirty="0">
                <a:latin typeface="+mn-lt"/>
              </a:rPr>
              <a:t> eruption brought losses of $200m/day, and 100,000 cancelled flights</a:t>
            </a:r>
            <a:r>
              <a:rPr lang="en-US" sz="2800" b="1" dirty="0" smtClean="0">
                <a:latin typeface="+mn-lt"/>
              </a:rPr>
              <a:t>.</a:t>
            </a:r>
            <a:endParaRPr lang="en-US" sz="2800" b="1" dirty="0">
              <a:latin typeface="+mn-lt"/>
            </a:endParaRPr>
          </a:p>
        </p:txBody>
      </p:sp>
      <p:sp>
        <p:nvSpPr>
          <p:cNvPr id="5" name="Rettangolo 4"/>
          <p:cNvSpPr/>
          <p:nvPr/>
        </p:nvSpPr>
        <p:spPr>
          <a:xfrm rot="21445059">
            <a:off x="363231" y="6059576"/>
            <a:ext cx="42574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GB" sz="1400" dirty="0" err="1">
                <a:latin typeface="+mn-lt"/>
              </a:rPr>
              <a:t>Merapi</a:t>
            </a:r>
            <a:r>
              <a:rPr lang="en-GB" sz="1400" dirty="0">
                <a:latin typeface="+mn-lt"/>
              </a:rPr>
              <a:t>, Indonesia, erupting in 2010. From </a:t>
            </a:r>
            <a:r>
              <a:rPr lang="en-GB" sz="1400" dirty="0" err="1">
                <a:latin typeface="+mn-lt"/>
              </a:rPr>
              <a:t>Pallister</a:t>
            </a:r>
            <a:r>
              <a:rPr lang="en-GB" sz="1400" dirty="0">
                <a:latin typeface="+mn-lt"/>
              </a:rPr>
              <a:t> and others, 2013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38016">
            <a:off x="381957" y="1647207"/>
            <a:ext cx="3892591" cy="4227395"/>
          </a:xfrm>
          <a:prstGeom prst="rect">
            <a:avLst/>
          </a:prstGeom>
          <a:noFill/>
          <a:ln w="635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31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144" y="2476500"/>
            <a:ext cx="9125712" cy="43688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4355976" y="1421011"/>
            <a:ext cx="4572000" cy="1431925"/>
          </a:xfrm>
          <a:prstGeom prst="rect">
            <a:avLst/>
          </a:prstGeom>
        </p:spPr>
        <p:txBody>
          <a:bodyPr/>
          <a:lstStyle/>
          <a:p>
            <a:r>
              <a:rPr lang="it-IT" b="1" dirty="0" smtClean="0">
                <a:solidFill>
                  <a:schemeClr val="tx1"/>
                </a:solidFill>
              </a:rPr>
              <a:t>WHAT IS MISSING?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10" name="TextBox 6"/>
          <p:cNvSpPr txBox="1">
            <a:spLocks noGrp="1" noChangeArrowheads="1"/>
          </p:cNvSpPr>
          <p:nvPr>
            <p:ph type="body" sz="half" idx="4294967295"/>
          </p:nvPr>
        </p:nvSpPr>
        <p:spPr bwMode="auto">
          <a:xfrm>
            <a:off x="4139952" y="2547938"/>
            <a:ext cx="5004048" cy="4411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+mn-lt"/>
              </a:rPr>
              <a:t>Only </a:t>
            </a:r>
            <a:r>
              <a:rPr lang="en-US" b="1" dirty="0">
                <a:latin typeface="+mn-lt"/>
              </a:rPr>
              <a:t>~10% of the ~1500 active volcanoes in the world are being monitored in some </a:t>
            </a:r>
            <a:r>
              <a:rPr lang="en-US" b="1" dirty="0" smtClean="0">
                <a:latin typeface="+mn-lt"/>
              </a:rPr>
              <a:t>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</a:rPr>
              <a:t>S</a:t>
            </a:r>
            <a:r>
              <a:rPr lang="en-US" b="1" dirty="0" smtClean="0">
                <a:latin typeface="+mn-lt"/>
              </a:rPr>
              <a:t>atellite observations are </a:t>
            </a:r>
            <a:r>
              <a:rPr lang="en-US" b="1" dirty="0">
                <a:latin typeface="+mn-lt"/>
              </a:rPr>
              <a:t>not coordinated for volcano </a:t>
            </a:r>
            <a:r>
              <a:rPr lang="en-US" b="1" dirty="0" smtClean="0">
                <a:latin typeface="+mn-lt"/>
              </a:rPr>
              <a:t>monitoring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</a:rPr>
              <a:t> Need systematic observations before, during, and after volcanic </a:t>
            </a:r>
            <a:r>
              <a:rPr lang="en-US" b="1" dirty="0" smtClean="0">
                <a:latin typeface="+mn-lt"/>
              </a:rPr>
              <a:t>events</a:t>
            </a:r>
            <a:endParaRPr lang="en-US" b="1" dirty="0"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550457" y="109710"/>
            <a:ext cx="724429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smtClean="0">
                <a:solidFill>
                  <a:srgbClr val="FFFFFF"/>
                </a:solidFill>
                <a:latin typeface="Tahoma" pitchFamily="-106" charset="0"/>
                <a:cs typeface="Tahoma" pitchFamily="-106" charset="0"/>
              </a:rPr>
              <a:t>Volcano Pilot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-106" charset="0"/>
              <a:ea typeface="ＭＳ Ｐゴシック" pitchFamily="-106" charset="-128"/>
              <a:cs typeface="Tahoma" pitchFamily="-106" charset="0"/>
            </a:endParaRPr>
          </a:p>
        </p:txBody>
      </p:sp>
      <p:sp>
        <p:nvSpPr>
          <p:cNvPr id="13" name="Rettangolo 12"/>
          <p:cNvSpPr/>
          <p:nvPr/>
        </p:nvSpPr>
        <p:spPr>
          <a:xfrm rot="21445059">
            <a:off x="583691" y="6142676"/>
            <a:ext cx="3762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err="1" smtClean="0">
                <a:latin typeface="+mn-lt"/>
              </a:rPr>
              <a:t>Bardarbunga</a:t>
            </a:r>
            <a:r>
              <a:rPr lang="en-GB" sz="1400" dirty="0" smtClean="0">
                <a:latin typeface="+mn-lt"/>
              </a:rPr>
              <a:t>, Iceland, </a:t>
            </a:r>
            <a:r>
              <a:rPr lang="en-GB" sz="1400" dirty="0">
                <a:latin typeface="+mn-lt"/>
              </a:rPr>
              <a:t>erupting in </a:t>
            </a:r>
            <a:r>
              <a:rPr lang="en-GB" sz="1400" dirty="0" smtClean="0">
                <a:latin typeface="+mn-lt"/>
              </a:rPr>
              <a:t>2014. </a:t>
            </a:r>
          </a:p>
          <a:p>
            <a:r>
              <a:rPr lang="en-GB" sz="1400" dirty="0" smtClean="0"/>
              <a:t>Photo </a:t>
            </a:r>
            <a:r>
              <a:rPr lang="en-GB" sz="1400" dirty="0"/>
              <a:t>credit: M </a:t>
            </a:r>
            <a:r>
              <a:rPr lang="en-GB" sz="1400" dirty="0" smtClean="0"/>
              <a:t>Parks</a:t>
            </a:r>
            <a:endParaRPr lang="en-GB" sz="14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144" y="2476500"/>
            <a:ext cx="9125712" cy="1588"/>
          </a:xfrm>
          <a:prstGeom prst="line">
            <a:avLst/>
          </a:prstGeom>
          <a:ln w="25400">
            <a:solidFill>
              <a:schemeClr val="accent2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 descr="Lava_fountains4.jpg"/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3"/>
          <a:stretch/>
        </p:blipFill>
        <p:spPr>
          <a:xfrm rot="21416935">
            <a:off x="267676" y="1388688"/>
            <a:ext cx="3719134" cy="46736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1437776">
            <a:off x="253414" y="1408756"/>
            <a:ext cx="3740521" cy="4645407"/>
          </a:xfrm>
          <a:prstGeom prst="rect">
            <a:avLst/>
          </a:prstGeom>
          <a:noFill/>
          <a:ln w="762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3345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2569"/>
      </a:dk1>
      <a:lt1>
        <a:srgbClr val="696969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EUM_template_v03">
  <a:themeElements>
    <a:clrScheme name="1_EUM_template_v03 1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9F2D20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4_EUM_template_v03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5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5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harter - Title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1113</Words>
  <Application>Microsoft Office PowerPoint</Application>
  <PresentationFormat>On-screen Show (4:3)</PresentationFormat>
  <Paragraphs>189</Paragraphs>
  <Slides>21</Slides>
  <Notes>14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Default</vt:lpstr>
      <vt:lpstr>1_Custom Design</vt:lpstr>
      <vt:lpstr>4_EUM_template_v03</vt:lpstr>
      <vt:lpstr>Custom Design</vt:lpstr>
      <vt:lpstr>Charter - Title Master</vt:lpstr>
      <vt:lpstr>Documento</vt:lpstr>
      <vt:lpstr>WG Disasters Report</vt:lpstr>
      <vt:lpstr>PowerPoint Presentation</vt:lpstr>
      <vt:lpstr>CEOS Activities in  Support to DRR</vt:lpstr>
      <vt:lpstr>PowerPoint Presentation</vt:lpstr>
      <vt:lpstr>PowerPoint Presentation</vt:lpstr>
      <vt:lpstr>PowerPoint Presentation</vt:lpstr>
      <vt:lpstr>PowerPoint Presentation</vt:lpstr>
      <vt:lpstr>WHY?</vt:lpstr>
      <vt:lpstr>WHAT IS MISSING?</vt:lpstr>
      <vt:lpstr>Pilot Region:  Latin America</vt:lpstr>
      <vt:lpstr>PowerPoint Presentation</vt:lpstr>
      <vt:lpstr>Unrest at Chiles - Cerro Negro de Mayasquer,  Ecuador-Colombian border</vt:lpstr>
      <vt:lpstr>PowerPoint Presentation</vt:lpstr>
      <vt:lpstr>PowerPoint Presentation</vt:lpstr>
      <vt:lpstr>PowerPoint Presentation</vt:lpstr>
      <vt:lpstr>PowerPoint Presentation</vt:lpstr>
      <vt:lpstr>Cordon Caulle volcano, Chile</vt:lpstr>
      <vt:lpstr>PowerPoint Presentation</vt:lpstr>
      <vt:lpstr>PowerPoint Presentation</vt:lpstr>
      <vt:lpstr>PowerPoint Presentation</vt:lpstr>
      <vt:lpstr>QUESTIONS ?</vt:lpstr>
    </vt:vector>
  </TitlesOfParts>
  <Company>ASC-CSA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Amy McGuire</dc:creator>
  <cp:lastModifiedBy>Ivan Petiteville</cp:lastModifiedBy>
  <cp:revision>552</cp:revision>
  <dcterms:created xsi:type="dcterms:W3CDTF">2010-11-03T19:35:43Z</dcterms:created>
  <dcterms:modified xsi:type="dcterms:W3CDTF">2015-03-31T15:25:48Z</dcterms:modified>
</cp:coreProperties>
</file>