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9" r:id="rId4"/>
    <p:sldId id="280" r:id="rId5"/>
    <p:sldId id="262" r:id="rId6"/>
    <p:sldId id="286" r:id="rId7"/>
    <p:sldId id="285" r:id="rId8"/>
    <p:sldId id="282" r:id="rId9"/>
    <p:sldId id="281" r:id="rId10"/>
    <p:sldId id="283" r:id="rId11"/>
    <p:sldId id="284" r:id="rId12"/>
    <p:sldId id="287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GNU = Germany, Norway,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7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CEOS Lead participated at GFOI side event at COP-21 in Paris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3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1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1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5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80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SIT-31,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ESRIN, 19-20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GFOI Status &amp; Issues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Lead &amp; SDCG EXEC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-31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-20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AU" dirty="0" smtClean="0"/>
              <a:t>2016 emphasis on end-to-end GFOI demo with 1-2 countries in association with FAO and GFOI Office</a:t>
            </a:r>
          </a:p>
          <a:p>
            <a:pPr marL="457200" indent="-457200">
              <a:buFont typeface="+mj-lt"/>
              <a:buAutoNum type="arabicPeriod" startAt="4"/>
            </a:pPr>
            <a:endParaRPr lang="en-AU" dirty="0" smtClean="0"/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Demonstrate practical benefits for governments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Integration of all components – </a:t>
            </a:r>
            <a:r>
              <a:rPr lang="en-AU" dirty="0" err="1" smtClean="0"/>
              <a:t>esp</a:t>
            </a:r>
            <a:r>
              <a:rPr lang="en-AU" dirty="0" smtClean="0"/>
              <a:t> Space Data &amp; MGD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Supports evaluation study of GFOI effectiveness by the GFOI Office for the Australian and Norwegian Governments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Highlights many SIT-31 issues in relation to strategic partnerships and data architectures (UN, donors, countries..)</a:t>
            </a:r>
            <a:endParaRPr lang="en-AU" dirty="0"/>
          </a:p>
          <a:p>
            <a:pPr marL="457200" indent="-457200">
              <a:buFont typeface="+mj-lt"/>
              <a:buAutoNum type="arabicPeriod" startAt="4"/>
            </a:pPr>
            <a:endParaRPr lang="en-AU" dirty="0" smtClean="0"/>
          </a:p>
          <a:p>
            <a:pPr marL="426027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7602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Issues for attention of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129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AU" dirty="0" smtClean="0"/>
              <a:t>For Global Baseline Acquisition Strategy, more dual-pol observations over world’s forested areas are needed for C-band data sources to make effective contribution</a:t>
            </a:r>
          </a:p>
          <a:p>
            <a:pPr marL="0" indent="0">
              <a:buNone/>
            </a:pPr>
            <a:endParaRPr lang="en-AU" dirty="0" smtClean="0"/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Message input to EC Copernicus REDD+ Service process</a:t>
            </a:r>
          </a:p>
          <a:p>
            <a:pPr marL="883227" lvl="1" indent="-457200">
              <a:buFont typeface="Arial" charset="0"/>
              <a:buChar char="•"/>
            </a:pPr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time to waste in building a systematic archive of Sentinel-1 dual-polarisation data over the pan-tropics</a:t>
            </a:r>
            <a:r>
              <a:rPr lang="en-US" dirty="0"/>
              <a:t> </a:t>
            </a:r>
            <a:endParaRPr lang="en-AU" dirty="0"/>
          </a:p>
          <a:p>
            <a:pPr marL="457200" indent="-457200">
              <a:buFont typeface="+mj-lt"/>
              <a:buAutoNum type="arabicPeriod" startAt="4"/>
            </a:pPr>
            <a:endParaRPr lang="en-AU" dirty="0" smtClean="0"/>
          </a:p>
          <a:p>
            <a:pPr marL="426027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7602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Issues for attention of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447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6096000"/>
            <a:ext cx="8153400" cy="533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GFOI Open Forum in Frascati, 22-26 February 2016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791200" cy="533400"/>
          </a:xfrm>
        </p:spPr>
        <p:txBody>
          <a:bodyPr/>
          <a:lstStyle/>
          <a:p>
            <a:r>
              <a:rPr lang="en-GB" sz="3200" dirty="0" smtClean="0"/>
              <a:t>Growing, but still a lot to do ... …</a:t>
            </a:r>
            <a:endParaRPr lang="en-GB" sz="32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629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57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AU" dirty="0" smtClean="0"/>
              <a:t>Reinforcement in 2016 thanks to: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Enthusiastic GFOI Plenary in February in Frascati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New FAO lead and interest in GFOI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Formal establishment of GFOI Office within FAO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Increasing donor interest (including GNU countries)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MGD version 2.0 another tangible with great promise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R&amp;D component </a:t>
            </a:r>
            <a:r>
              <a:rPr lang="en-AU" dirty="0" smtClean="0"/>
              <a:t>reactivated by ESA through GOFC-GOLD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Coordination of capacity building with </a:t>
            </a:r>
            <a:r>
              <a:rPr lang="en-AU" dirty="0" err="1" smtClean="0">
                <a:latin typeface="+mj-lt"/>
              </a:rPr>
              <a:t>SilvaCarbon</a:t>
            </a:r>
            <a:r>
              <a:rPr lang="en-AU" dirty="0" smtClean="0">
                <a:latin typeface="+mj-lt"/>
              </a:rPr>
              <a:t>, UN-REDD, and World Bank FCPF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Better integration and coordination of components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Importance of REDD+ &amp; MRV in the Paris Agreement (COP21)</a:t>
            </a:r>
            <a:endParaRPr lang="en-AU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355481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Brief Status Report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AU" dirty="0" smtClean="0"/>
              <a:t>SDCG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New CEOS Lead (Prof Shimada, JAXA)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Active &amp; productive</a:t>
            </a:r>
          </a:p>
          <a:p>
            <a:pPr lvl="1">
              <a:buFont typeface=".AppleSystemUIFont" charset="0"/>
              <a:buChar char="-"/>
            </a:pPr>
            <a:r>
              <a:rPr lang="en-AU" dirty="0"/>
              <a:t>GFOI Space Data Strategy progressing </a:t>
            </a:r>
            <a:r>
              <a:rPr lang="en-AU" dirty="0" smtClean="0"/>
              <a:t>routinely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New Space Data Portal: </a:t>
            </a:r>
            <a:r>
              <a:rPr lang="en-US" sz="1400" u="sng" dirty="0">
                <a:solidFill>
                  <a:srgbClr val="00B050"/>
                </a:solidFill>
              </a:rPr>
              <a:t>http://</a:t>
            </a:r>
            <a:r>
              <a:rPr lang="en-US" sz="1400" u="sng" dirty="0" err="1">
                <a:solidFill>
                  <a:srgbClr val="00B050"/>
                </a:solidFill>
              </a:rPr>
              <a:t>www.gfoi.org</a:t>
            </a:r>
            <a:r>
              <a:rPr lang="en-US" sz="1400" u="sng" dirty="0">
                <a:solidFill>
                  <a:srgbClr val="00B050"/>
                </a:solidFill>
              </a:rPr>
              <a:t>/space-data/space-data-portal/</a:t>
            </a:r>
            <a:endParaRPr lang="en-AU" dirty="0">
              <a:solidFill>
                <a:srgbClr val="00B050"/>
              </a:solidFill>
            </a:endParaRP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Global Data Flows Study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Copernicus REDD+ input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Updated Work Plan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Intensified cooperation with FAO and UN-REDD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Data Cube pilots progressing (Kenya and Colombia)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latin typeface="+mj-lt"/>
              </a:rPr>
              <a:t>UK host in Sept, with UK </a:t>
            </a:r>
            <a:r>
              <a:rPr lang="en-AU" dirty="0" err="1" smtClean="0">
                <a:latin typeface="+mj-lt"/>
              </a:rPr>
              <a:t>Govt</a:t>
            </a:r>
            <a:r>
              <a:rPr lang="en-AU" dirty="0" smtClean="0">
                <a:latin typeface="+mj-lt"/>
              </a:rPr>
              <a:t> briefing on GFOI</a:t>
            </a:r>
            <a:endParaRPr lang="en-AU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355481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Brief Status Report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528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Element-3 (support to GFOI R&amp;D activities) Update: </a:t>
            </a:r>
            <a:r>
              <a:rPr lang="en-AU" dirty="0" smtClean="0">
                <a:solidFill>
                  <a:srgbClr val="00B050"/>
                </a:solidFill>
              </a:rPr>
              <a:t>FOR ENDORSEMENT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Global Data Flows – Progress Report: FOR INFORMATION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2015 Acquisition Implementation Report: FOR INFORMATION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SDCG 2016-2018 Work Plan Draft: FOR INFORMATION (will seek endorsement at 2016 Plenary &amp; renewal of SDCG</a:t>
            </a:r>
            <a:r>
              <a:rPr lang="en-A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smtClean="0"/>
              <a:t>GFOI Strategy Document: FOR INFORMATION</a:t>
            </a: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505683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Documents provided to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77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915400" cy="5105400"/>
          </a:xfrm>
        </p:spPr>
        <p:txBody>
          <a:bodyPr/>
          <a:lstStyle/>
          <a:p>
            <a:r>
              <a:rPr lang="en-AU" b="1" dirty="0"/>
              <a:t>SDCG Element 3 Strategy</a:t>
            </a:r>
            <a:r>
              <a:rPr lang="en-AU" dirty="0"/>
              <a:t>: Satellite Data in support of GFOI R&amp;D Programme. First endorsed by SIT-30. Complement to SDCG Global Baseline (El-1) and National Space Data Services (El-2) Strategies.</a:t>
            </a:r>
            <a:endParaRPr lang="en-AU" sz="300" dirty="0"/>
          </a:p>
          <a:p>
            <a:pPr marL="0" indent="0">
              <a:buNone/>
            </a:pPr>
            <a:endParaRPr lang="en-AU" sz="300" dirty="0"/>
          </a:p>
          <a:p>
            <a:r>
              <a:rPr lang="en-AU" dirty="0"/>
              <a:t>GFOI R&amp;D Programme – activities re-started in 2016</a:t>
            </a:r>
          </a:p>
          <a:p>
            <a:pPr lvl="1"/>
            <a:r>
              <a:rPr lang="en-AU" sz="1600" dirty="0"/>
              <a:t>GFOI R&amp;D component coordination supported by ESA</a:t>
            </a:r>
          </a:p>
          <a:p>
            <a:pPr lvl="1"/>
            <a:r>
              <a:rPr lang="en-AU" sz="1600" dirty="0"/>
              <a:t>15 R&amp;D teams from REDD countries and int’l research organisations</a:t>
            </a:r>
          </a:p>
          <a:p>
            <a:pPr lvl="1"/>
            <a:r>
              <a:rPr lang="en-AU" sz="1600" dirty="0"/>
              <a:t>Multi-disciplinary sites, addressing several GFOI Priority R&amp;D topics</a:t>
            </a:r>
          </a:p>
          <a:p>
            <a:endParaRPr lang="en-AU" sz="300" dirty="0"/>
          </a:p>
          <a:p>
            <a:r>
              <a:rPr lang="en-AU" dirty="0"/>
              <a:t>Element-3 implementation progressing with strong engagement by CEOS agencies with commercial missions (ASI, CNES, CSA, DLR, JAXA). Satellite tasking and data provision to selected R&amp;D groups on-going.</a:t>
            </a:r>
          </a:p>
          <a:p>
            <a:endParaRPr lang="en-AU" sz="300" dirty="0"/>
          </a:p>
          <a:p>
            <a:r>
              <a:rPr lang="en-AU" dirty="0"/>
              <a:t>Implementation plan for 2016 ready for execution; plans for 2017-2018 scoped in SDCG 3YWP.  3-year duration proposed. </a:t>
            </a:r>
          </a:p>
          <a:p>
            <a:endParaRPr lang="en-AU" sz="300" dirty="0"/>
          </a:p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Seeking endorsement of CEOS SIT (@ SIT-31) for the Strategy</a:t>
            </a:r>
          </a:p>
          <a:p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56250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For endorsement by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158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3352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Landsat 7 and 8 </a:t>
            </a:r>
          </a:p>
          <a:p>
            <a:pPr marL="0" indent="0">
              <a:buNone/>
            </a:pPr>
            <a:r>
              <a:rPr lang="en-US" sz="1600" dirty="0" smtClean="0"/>
              <a:t>Again main work horses for GFOI Landsat acquired </a:t>
            </a:r>
            <a:r>
              <a:rPr lang="en-US" sz="1600" dirty="0" smtClean="0">
                <a:latin typeface="+mj-lt"/>
              </a:rPr>
              <a:t>systematically in 2015 over all GFOI countries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Sentinel-2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latin typeface="+mj-lt"/>
              </a:rPr>
              <a:t>launched on 23 June opened its data flow on 3 December 2015.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Sentinel</a:t>
            </a:r>
            <a:r>
              <a:rPr lang="en-US" dirty="0">
                <a:solidFill>
                  <a:srgbClr val="00B050"/>
                </a:solidFill>
              </a:rPr>
              <a:t>-1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in </a:t>
            </a:r>
            <a:r>
              <a:rPr lang="en-US" sz="1600" dirty="0"/>
              <a:t>ramp-up phase until June </a:t>
            </a:r>
            <a:r>
              <a:rPr lang="en-US" sz="1600" dirty="0" smtClean="0"/>
              <a:t>2015, acquired </a:t>
            </a:r>
            <a:r>
              <a:rPr lang="en-US" sz="1600" dirty="0"/>
              <a:t>specifically over heavily </a:t>
            </a:r>
            <a:r>
              <a:rPr lang="en-US" sz="1600" dirty="0" smtClean="0"/>
              <a:t>clouded areas </a:t>
            </a:r>
            <a:r>
              <a:rPr lang="en-US" sz="1600" dirty="0"/>
              <a:t>and and areas </a:t>
            </a:r>
            <a:r>
              <a:rPr lang="en-US" sz="1600" dirty="0" smtClean="0"/>
              <a:t>with</a:t>
            </a:r>
            <a:r>
              <a:rPr lang="en-US" sz="1600" dirty="0"/>
              <a:t> </a:t>
            </a:r>
            <a:r>
              <a:rPr lang="en-US" sz="1600" dirty="0" smtClean="0"/>
              <a:t>a </a:t>
            </a:r>
            <a:r>
              <a:rPr lang="en-US" sz="1600" dirty="0"/>
              <a:t>high risk of illegal logging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ALOS-2 PALSAR-2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Annual mosaics are provided </a:t>
            </a:r>
            <a:r>
              <a:rPr lang="en-US" sz="1600" dirty="0"/>
              <a:t>by JAXA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057400" y="228600"/>
            <a:ext cx="55433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SDCG Implementation Report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pic>
        <p:nvPicPr>
          <p:cNvPr id="6" name="Picture 5" descr="Landsat 8 tot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143000"/>
            <a:ext cx="5298949" cy="2819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019550"/>
            <a:ext cx="5486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0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5745481" cy="3962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Global Data Flows Study not complete but very promising feedback from countries, FAO, World Bank on the obstacles to uptake of space data and possible solutions.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7602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Issues for attention of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079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AU" dirty="0" smtClean="0"/>
              <a:t>SDCG sees significant strategic value in the working level initiatives in relation to ARD and the Data Cube first explored for GFOI Pilots. These have significant potential to assist </a:t>
            </a:r>
            <a:r>
              <a:rPr lang="en-AU" dirty="0" err="1" smtClean="0"/>
              <a:t>govt</a:t>
            </a:r>
            <a:r>
              <a:rPr lang="en-AU" dirty="0" smtClean="0"/>
              <a:t> EO programmes to remain competitive and in removing obstacles to data uptake. Top-down support encouraged for SEO-led efforts:</a:t>
            </a:r>
          </a:p>
          <a:p>
            <a:pPr marL="0" indent="0">
              <a:buNone/>
            </a:pPr>
            <a:endParaRPr lang="en-AU" dirty="0" smtClean="0"/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ARD description 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CEOS Data Cube 3-Year Work Plan</a:t>
            </a: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7602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Issues for attention of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37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AU" dirty="0" smtClean="0"/>
              <a:t>Australian funding cycle for GFOI ends around 31 December 2016 and potentially impacts </a:t>
            </a:r>
            <a:r>
              <a:rPr lang="en-AU" u="sng" dirty="0" smtClean="0"/>
              <a:t>all</a:t>
            </a:r>
            <a:r>
              <a:rPr lang="en-AU" dirty="0" smtClean="0"/>
              <a:t> aspects of their engagement and support:</a:t>
            </a:r>
          </a:p>
          <a:p>
            <a:pPr marL="0" indent="0">
              <a:buNone/>
            </a:pPr>
            <a:endParaRPr lang="en-AU" sz="1000" dirty="0" smtClean="0"/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Lead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Office (31 January 2017)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MGD (30 June 2016)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SDCG SEC (30 November 2016)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Creative solutions to SDCG SEC being brainstormed to achieve continuity through end 2017</a:t>
            </a:r>
          </a:p>
          <a:p>
            <a:pPr marL="883227" lvl="1" indent="-457200">
              <a:buFont typeface="Arial" charset="0"/>
              <a:buChar char="•"/>
            </a:pPr>
            <a:endParaRPr lang="en-AU" dirty="0"/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SIT should be aware of the risks to GFOI</a:t>
            </a:r>
          </a:p>
          <a:p>
            <a:pPr marL="883227" lvl="1" indent="-457200">
              <a:buFont typeface="Arial" charset="0"/>
              <a:buChar char="•"/>
            </a:pPr>
            <a:r>
              <a:rPr lang="en-AU" dirty="0" smtClean="0"/>
              <a:t>Australian DOTE exploring options for renewal – unlikely to include Space Data</a:t>
            </a:r>
            <a:endParaRPr lang="en-AU" dirty="0"/>
          </a:p>
          <a:p>
            <a:pPr marL="426027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47602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Issues for attention of SIT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4234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12279</TotalTime>
  <Words>802</Words>
  <Application>Microsoft Macintosh PowerPoint</Application>
  <PresentationFormat>On-screen Show (4:3)</PresentationFormat>
  <Paragraphs>132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.AppleSystemUIFont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GFOI Status &amp;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Stephen Ward</cp:lastModifiedBy>
  <cp:revision>162</cp:revision>
  <dcterms:modified xsi:type="dcterms:W3CDTF">2016-04-13T04:55:00Z</dcterms:modified>
</cp:coreProperties>
</file>