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57" r:id="rId3"/>
    <p:sldId id="258" r:id="rId4"/>
    <p:sldId id="259" r:id="rId5"/>
    <p:sldId id="260" r:id="rId6"/>
    <p:sldId id="265" r:id="rId7"/>
    <p:sldId id="261" r:id="rId8"/>
    <p:sldId id="262" r:id="rId9"/>
    <p:sldId id="263" r:id="rId10"/>
    <p:sldId id="264" r:id="rId11"/>
    <p:sldId id="270" r:id="rId12"/>
    <p:sldId id="271" r:id="rId13"/>
    <p:sldId id="272" r:id="rId14"/>
    <p:sldId id="273" r:id="rId15"/>
    <p:sldId id="282" r:id="rId16"/>
    <p:sldId id="283" r:id="rId17"/>
    <p:sldId id="284" r:id="rId18"/>
    <p:sldId id="285" r:id="rId19"/>
    <p:sldId id="266" r:id="rId20"/>
    <p:sldId id="267" r:id="rId21"/>
    <p:sldId id="268" r:id="rId22"/>
    <p:sldId id="269" r:id="rId23"/>
    <p:sldId id="278" r:id="rId24"/>
    <p:sldId id="274" r:id="rId25"/>
    <p:sldId id="275" r:id="rId26"/>
    <p:sldId id="276" r:id="rId27"/>
    <p:sldId id="277" r:id="rId28"/>
    <p:sldId id="279" r:id="rId29"/>
    <p:sldId id="280" r:id="rId30"/>
    <p:sldId id="281" r:id="rId31"/>
    <p:sldId id="286" r:id="rId32"/>
    <p:sldId id="287" r:id="rId33"/>
    <p:sldId id="289" r:id="rId34"/>
    <p:sldId id="290" r:id="rId35"/>
    <p:sldId id="291" r:id="rId36"/>
    <p:sldId id="292" r:id="rId37"/>
    <p:sldId id="293" r:id="rId38"/>
    <p:sldId id="294" r:id="rId39"/>
    <p:sldId id="298" r:id="rId40"/>
    <p:sldId id="295" r:id="rId41"/>
    <p:sldId id="296" r:id="rId42"/>
    <p:sldId id="297" r:id="rId43"/>
    <p:sldId id="299" r:id="rId44"/>
    <p:sldId id="304" r:id="rId45"/>
    <p:sldId id="305" r:id="rId46"/>
    <p:sldId id="306" r:id="rId47"/>
    <p:sldId id="302" r:id="rId48"/>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569"/>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69" autoAdjust="0"/>
    <p:restoredTop sz="94692" autoAdjust="0"/>
  </p:normalViewPr>
  <p:slideViewPr>
    <p:cSldViewPr>
      <p:cViewPr varScale="1">
        <p:scale>
          <a:sx n="75" d="100"/>
          <a:sy n="75" d="100"/>
        </p:scale>
        <p:origin x="-186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2304" y="5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5</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xmlns="" val="359085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122971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68120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46441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dirty="0" smtClean="0"/>
              <a:t>The achievements of WGCV can be briefly</a:t>
            </a:r>
            <a:r>
              <a:rPr lang="en-US" sz="900" baseline="0" dirty="0" smtClean="0"/>
              <a:t> described by the outcomes of WGCV 40 in Canberra:</a:t>
            </a:r>
          </a:p>
          <a:p>
            <a:pPr marL="342900" indent="-342900">
              <a:buFontTx/>
              <a:buChar char="-"/>
            </a:pPr>
            <a:r>
              <a:rPr lang="en-US" sz="900" baseline="0" dirty="0" smtClean="0"/>
              <a:t>In contrast to the long trip, the attendance was absolutely high; BoM could be welcomed as new, JAXA as renewed member, ISRO and ANGKASA participated remotely (travel expenses trouble!)</a:t>
            </a:r>
          </a:p>
          <a:p>
            <a:pPr marL="342900" indent="-342900">
              <a:buFontTx/>
              <a:buChar char="-"/>
            </a:pPr>
            <a:r>
              <a:rPr lang="en-US" sz="900" dirty="0" smtClean="0"/>
              <a:t>The meeting outline</a:t>
            </a:r>
            <a:r>
              <a:rPr lang="en-US" sz="900" baseline="0" dirty="0" smtClean="0"/>
              <a:t> was changed by having focused the usual reporting of agencies and subgroups to updates and action items and introducing several topical sessions such as written above under 1.</a:t>
            </a:r>
          </a:p>
          <a:p>
            <a:pPr marL="342900" indent="-342900">
              <a:buFontTx/>
              <a:buChar char="-"/>
            </a:pPr>
            <a:r>
              <a:rPr lang="en-US" sz="900" baseline="0" dirty="0" smtClean="0"/>
              <a:t>A special focus was also set to the interaction with other CEOS entities (T. </a:t>
            </a:r>
            <a:r>
              <a:rPr lang="en-US" sz="900" baseline="0" dirty="0" err="1" smtClean="0"/>
              <a:t>Cecere’s</a:t>
            </a:r>
            <a:r>
              <a:rPr lang="en-US" sz="900" baseline="0" dirty="0" smtClean="0"/>
              <a:t> visit was highly appreciated) which becomes more and more “working level” status: items with those entities are discussed with clear focus and related action items to be solved in conjunction with those entities</a:t>
            </a:r>
          </a:p>
          <a:p>
            <a:pPr marL="342900" indent="-342900">
              <a:buFontTx/>
              <a:buChar char="-"/>
            </a:pPr>
            <a:r>
              <a:rPr lang="en-US" sz="900" baseline="0" dirty="0" smtClean="0"/>
              <a:t>Having different discussions, it turned out that here is also a need to collect the terminology definitions (e.g. validation metrics) which are distributed over different groups in WGCV, and agree about I one comprehensive WGCV document. This shall provide basic information also to other CEOS entities.</a:t>
            </a:r>
          </a:p>
          <a:p>
            <a:pPr marL="342900" indent="-342900">
              <a:buFontTx/>
              <a:buChar char="-"/>
            </a:pPr>
            <a:r>
              <a:rPr lang="en-US" sz="900" baseline="0" dirty="0" smtClean="0"/>
              <a:t>A fruitful meeting with the above mentioned foci brought us to </a:t>
            </a:r>
            <a:r>
              <a:rPr lang="en-US" sz="900" baseline="0" dirty="0" err="1" smtClean="0"/>
              <a:t>minuted</a:t>
            </a:r>
            <a:r>
              <a:rPr lang="en-US" sz="900" baseline="0" dirty="0" smtClean="0"/>
              <a:t> results. WGCV and WGISS agreed that Carbon AI-38 (assigned to WGISS) will be analyzed by WGCV and WGISS to set-up a proper tasking</a:t>
            </a:r>
          </a:p>
          <a:p>
            <a:pPr marL="342900" indent="-342900">
              <a:buFontTx/>
              <a:buChar char="-"/>
            </a:pPr>
            <a:r>
              <a:rPr lang="en-US" sz="900" baseline="0" dirty="0" smtClean="0"/>
              <a:t>Last day was reserved for internal business with main focus on the discussion on the </a:t>
            </a:r>
            <a:r>
              <a:rPr lang="en-US" sz="900" baseline="0" dirty="0" err="1" smtClean="0"/>
              <a:t>ToRs</a:t>
            </a:r>
            <a:r>
              <a:rPr lang="en-US" sz="900" baseline="0" dirty="0" smtClean="0"/>
              <a:t> draft. A final agreement was achieved and the final draft is currently under circulation for approval at coming CEOS plenary. In conjunction the CEOS WGCV work plan will be totally revised during summer time: action items, deliverables on all levels (CEOS, WGCV, WGCV sub-groups) will be part as a rolling plan to be updated with each meeting (finally). Deliverables / results shall be in the future documented as small documents in WGCV format (1-10 pages, depending of content)</a:t>
            </a:r>
          </a:p>
          <a:p>
            <a:pPr marL="0" indent="0">
              <a:buFontTx/>
              <a:buNone/>
            </a:pPr>
            <a:r>
              <a:rPr lang="en-US" sz="900" baseline="0" dirty="0" smtClean="0"/>
              <a:t>  </a:t>
            </a:r>
            <a:endParaRPr lang="en-US" sz="900" dirty="0"/>
          </a:p>
        </p:txBody>
      </p:sp>
    </p:spTree>
    <p:extLst>
      <p:ext uri="{BB962C8B-B14F-4D97-AF65-F5344CB8AC3E}">
        <p14:creationId xmlns:p14="http://schemas.microsoft.com/office/powerpoint/2010/main" xmlns="" val="403476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dirty="0" smtClean="0"/>
              <a:t>Status of CEOS work plan 2015 close-out</a:t>
            </a:r>
          </a:p>
          <a:p>
            <a:pPr marL="342900" indent="-342900">
              <a:buFontTx/>
              <a:buChar char="-"/>
            </a:pPr>
            <a:r>
              <a:rPr lang="en-US" sz="900" dirty="0" smtClean="0"/>
              <a:t>WGCV is in the lucky situation to have finalized/closed</a:t>
            </a:r>
            <a:r>
              <a:rPr lang="en-US" sz="900" baseline="0" dirty="0" smtClean="0"/>
              <a:t> 8 deliverables demonstrating the huge amount of work carried out (however, other haven’t been part)</a:t>
            </a:r>
          </a:p>
          <a:p>
            <a:pPr marL="342900" indent="-342900">
              <a:buFontTx/>
              <a:buChar char="-"/>
            </a:pPr>
            <a:r>
              <a:rPr lang="en-US" sz="900" baseline="0" dirty="0" smtClean="0"/>
              <a:t>Two deliverables are delayed but not seen as an real fault: The WGCV secretariat is now working on the web outreach concept and will discuss with all different partners (the web outreach of WGCV is distributed on four different web sites/portals) a comprehensive approach taking into account the need of maintenance, sustainability etc.,</a:t>
            </a:r>
          </a:p>
          <a:p>
            <a:pPr marL="342900" indent="-342900">
              <a:buFontTx/>
              <a:buChar char="-"/>
            </a:pPr>
            <a:r>
              <a:rPr lang="en-US" sz="900" baseline="0" dirty="0" smtClean="0"/>
              <a:t>Workshop regarding on-ground calibration and sensor performance had been successfully settled between SAR subgroup and ESA last year at ESTEC, but must be also settled for optical sensors. It is in focus of WGCV but will be delayed.</a:t>
            </a:r>
          </a:p>
          <a:p>
            <a:pPr marL="342900" indent="-342900">
              <a:buFontTx/>
              <a:buChar char="-"/>
            </a:pPr>
            <a:r>
              <a:rPr lang="en-US" sz="900" baseline="0" dirty="0" smtClean="0"/>
              <a:t>The only open deliverables are fully in schedule! Chair and Vice-Chair will deliver a report about interaction with other VCs and WGs; RADCALNET is coming into the beta phase within this year!</a:t>
            </a:r>
          </a:p>
          <a:p>
            <a:pPr marL="342900" indent="-342900">
              <a:buFontTx/>
              <a:buChar char="-"/>
            </a:pPr>
            <a:r>
              <a:rPr lang="en-US" sz="900" baseline="0" dirty="0" smtClean="0"/>
              <a:t>In the upcoming work plan only two deliverables had been mentioned but those include a lot of work, because they are dedicated to two task teams. One ACIX, is carrying out a dedicated comparison of Atmospheric corrections (approved with a “Go” during WGCV 40) another is related to a comparison of different cloud masking schemes (and its applications) (approval in September)</a:t>
            </a:r>
          </a:p>
          <a:p>
            <a:pPr marL="342900" indent="-342900">
              <a:buFontTx/>
              <a:buChar char="-"/>
            </a:pPr>
            <a:r>
              <a:rPr lang="en-US" sz="900" baseline="0" dirty="0" smtClean="0"/>
              <a:t>Many other deliverables will come within CARB-8: sub-tasks in the Carbon action items!</a:t>
            </a:r>
            <a:endParaRPr lang="en-US" sz="900" dirty="0"/>
          </a:p>
        </p:txBody>
      </p:sp>
    </p:spTree>
    <p:extLst>
      <p:ext uri="{BB962C8B-B14F-4D97-AF65-F5344CB8AC3E}">
        <p14:creationId xmlns:p14="http://schemas.microsoft.com/office/powerpoint/2010/main" xmlns="" val="344346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dirty="0" smtClean="0"/>
              <a:t>What is a main issue we do observe:</a:t>
            </a:r>
          </a:p>
          <a:p>
            <a:pPr marL="342900" indent="-342900">
              <a:buFontTx/>
              <a:buChar char="-"/>
            </a:pPr>
            <a:r>
              <a:rPr lang="en-US" sz="900" dirty="0" smtClean="0"/>
              <a:t>It is a real challenge for the WG to be faced with number of growing ad hoc initiatives / studies and the activities of other VCs/WGs which also “defines” activities in context of WGCV</a:t>
            </a:r>
          </a:p>
          <a:p>
            <a:pPr marL="342900" indent="-342900">
              <a:buFontTx/>
              <a:buChar char="-"/>
            </a:pPr>
            <a:r>
              <a:rPr lang="en-US" sz="900" dirty="0" smtClean="0"/>
              <a:t>In</a:t>
            </a:r>
            <a:r>
              <a:rPr lang="en-US" sz="900" baseline="0" dirty="0" smtClean="0"/>
              <a:t> a simple picture I can be seen as a competitive situation between a “Top-down” (CEOS plenary initiates and requests WGs to act on) and a “bottom-up” approach (several communities, mostly science, serve the needs of the WGCV: Those are highly motivated by the visibility and the platform which CEOS provides. Since they bring their own resources, they usually like to define their own….)</a:t>
            </a:r>
          </a:p>
          <a:p>
            <a:pPr marL="342900" indent="-342900">
              <a:buFontTx/>
              <a:buChar char="-"/>
            </a:pPr>
            <a:r>
              <a:rPr lang="en-US" sz="900" baseline="0" dirty="0" smtClean="0"/>
              <a:t>CEOS WGCV does understand and agrees the needs of the new studies there is a lot of importance behind and it can also move forward the activities of WGCV but only in that case if it is “translated in WGCV terms” so that it fits well (in best case both sides needs: CEOS and scientists working on their specific topic taking into account priority and selection criteria why to do now.).</a:t>
            </a:r>
          </a:p>
          <a:p>
            <a:pPr marL="342900" indent="-342900">
              <a:buFontTx/>
              <a:buChar char="-"/>
            </a:pPr>
            <a:r>
              <a:rPr lang="en-US" sz="900" baseline="0" dirty="0" smtClean="0"/>
              <a:t>CEOS WC worked hard on a process how to handle such a situation. We like to draw the attention of the SIT plenary to such a process “model”, because it shows not only value for the specific case as for Carbon but for many others. [Hint: I, Albrecht talked about with Mark to present some slides about,]. We like to make clear that WGISS fully agree with us and works with us n the some model on </a:t>
            </a:r>
            <a:r>
              <a:rPr lang="en-US" sz="900" baseline="0" dirty="0" err="1" smtClean="0"/>
              <a:t>CarbonAction</a:t>
            </a:r>
            <a:r>
              <a:rPr lang="en-US" sz="900" baseline="0" dirty="0" smtClean="0"/>
              <a:t> item 38.</a:t>
            </a:r>
            <a:endParaRPr lang="en-US" sz="900" dirty="0"/>
          </a:p>
        </p:txBody>
      </p:sp>
    </p:spTree>
    <p:extLst>
      <p:ext uri="{BB962C8B-B14F-4D97-AF65-F5344CB8AC3E}">
        <p14:creationId xmlns:p14="http://schemas.microsoft.com/office/powerpoint/2010/main" xmlns="" val="344346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smtClean="0"/>
              <a:t>The last slide shall inform the SIT plenary about changes in personal:</a:t>
            </a:r>
          </a:p>
          <a:p>
            <a:pPr marL="342900" indent="-342900">
              <a:buFontTx/>
              <a:buChar char="-"/>
            </a:pPr>
            <a:r>
              <a:rPr lang="en-US" sz="1800" dirty="0" smtClean="0"/>
              <a:t>We thank</a:t>
            </a:r>
            <a:r>
              <a:rPr lang="en-US" sz="1800" baseline="0" dirty="0" smtClean="0"/>
              <a:t> the institutions behind the persons which contribute with their funding (substantial in case of NASA!)</a:t>
            </a:r>
            <a:r>
              <a:rPr lang="en-US" sz="1800" dirty="0" smtClean="0"/>
              <a:t> </a:t>
            </a:r>
          </a:p>
          <a:p>
            <a:pPr marL="342900" indent="-342900">
              <a:buFontTx/>
              <a:buChar char="-"/>
            </a:pPr>
            <a:r>
              <a:rPr lang="en-US" sz="1800" dirty="0" smtClean="0"/>
              <a:t>I</a:t>
            </a:r>
            <a:r>
              <a:rPr lang="en-US" sz="1800" baseline="0" dirty="0" smtClean="0"/>
              <a:t> am also proud on our subgroups: They are ready to have their meetings. SAR will be in conjunction with the coming plenary; the others are surround major meetings like IGARSS </a:t>
            </a:r>
            <a:endParaRPr lang="en-US" sz="1800" dirty="0"/>
          </a:p>
        </p:txBody>
      </p:sp>
    </p:spTree>
    <p:extLst>
      <p:ext uri="{BB962C8B-B14F-4D97-AF65-F5344CB8AC3E}">
        <p14:creationId xmlns:p14="http://schemas.microsoft.com/office/powerpoint/2010/main" xmlns="" val="76284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317635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12297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00" dirty="0"/>
              <a:t>B</a:t>
            </a:r>
            <a:r>
              <a:rPr lang="fr-CA" sz="1000" dirty="0" smtClean="0"/>
              <a:t>ackup information:</a:t>
            </a:r>
            <a:endParaRPr lang="en-US" sz="1000" dirty="0" smtClean="0"/>
          </a:p>
          <a:p>
            <a:r>
              <a:rPr lang="en-US" sz="1000" dirty="0" smtClean="0"/>
              <a:t>Seismic </a:t>
            </a:r>
            <a:r>
              <a:rPr lang="en-US" sz="1000" dirty="0"/>
              <a:t>Pilot – Begun effort for global strain rate mapping  using radar interferometry and for improved fault mapping using both optical &amp; radar; demonstrated value of advanced  science products for rapid earthquake response; tested the </a:t>
            </a:r>
            <a:r>
              <a:rPr lang="en-US" sz="1000" dirty="0" err="1"/>
              <a:t>Geohazards</a:t>
            </a:r>
            <a:r>
              <a:rPr lang="en-US" sz="1000" dirty="0"/>
              <a:t> Exploitation Platform (GEP) as a new processing environment for virtualized and federated processing of EO data; performed first Cloud based processing using </a:t>
            </a:r>
            <a:r>
              <a:rPr lang="en-US" sz="1000" dirty="0" err="1"/>
              <a:t>spaceborne</a:t>
            </a:r>
            <a:r>
              <a:rPr lang="en-US" sz="1000" dirty="0"/>
              <a:t> SAR to support hazard mapping (Chile EQ - 09/2015); agreed priority acquisition strategies with main contributing EO missions (in particular Sentinel-1); gathered data collections from CEOS and GSNL contributors (in particular VHR radar data) and </a:t>
            </a:r>
            <a:r>
              <a:rPr lang="en-US" sz="1000" dirty="0" err="1"/>
              <a:t>organised</a:t>
            </a:r>
            <a:r>
              <a:rPr lang="en-US" sz="1000" dirty="0"/>
              <a:t> data access through the GEP. </a:t>
            </a:r>
          </a:p>
        </p:txBody>
      </p:sp>
    </p:spTree>
    <p:extLst>
      <p:ext uri="{BB962C8B-B14F-4D97-AF65-F5344CB8AC3E}">
        <p14:creationId xmlns:p14="http://schemas.microsoft.com/office/powerpoint/2010/main" xmlns="" val="3122971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SIT-31,</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ESRIN, 19-20 </a:t>
            </a:r>
            <a:r>
              <a:rPr lang="en-AU" sz="1100" i="1" smtClean="0">
                <a:solidFill>
                  <a:schemeClr val="tx2"/>
                </a:solidFill>
                <a:latin typeface="+mj-ea"/>
                <a:ea typeface="+mj-ea"/>
                <a:cs typeface="Proxima Nova Regular"/>
                <a:sym typeface="Proxima Nova Regular"/>
              </a:rPr>
              <a:t>Apr 2016</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xmlns="" val="185866066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‹N°›</a:t>
            </a:fld>
            <a:endParaRPr lang="en-US"/>
          </a:p>
        </p:txBody>
      </p:sp>
    </p:spTree>
    <p:extLst>
      <p:ext uri="{BB962C8B-B14F-4D97-AF65-F5344CB8AC3E}">
        <p14:creationId xmlns:p14="http://schemas.microsoft.com/office/powerpoint/2010/main" xmlns="" val="49895540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7513EA-23E1-4A86-BFCA-C1B213D2E639}" type="datetimeFigureOut">
              <a:rPr lang="en-GB" smtClean="0"/>
              <a:pPr/>
              <a:t>13/04/2016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0979C273-36C5-41F6-A258-6267DA5824C8}" type="slidenum">
              <a:rPr lang="en-GB" smtClean="0"/>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gif"/><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ghrsst.org/ghrsst/Meetings-and-workshops/satellite-oceanography-user-worksho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pvcportal.pps.eosdis.nasa.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acd-ext.gsfc.nasa.gov/Data_services/merged/" TargetMode="External"/><Relationship Id="rId2" Type="http://schemas.openxmlformats.org/officeDocument/2006/relationships/hyperlink" Target="http://www.esa-ozone-cci.org/?q=node/160" TargetMode="External"/><Relationship Id="rId1" Type="http://schemas.openxmlformats.org/officeDocument/2006/relationships/slideLayout" Target="../slideLayouts/slideLayout2.xml"/><Relationship Id="rId4" Type="http://schemas.openxmlformats.org/officeDocument/2006/relationships/hyperlink" Target="http://ceos.org/document_management/Virtual_Constellations/ACC/Documents/ACC_White-Paper-A-Geostationary-Satellite-Cx-for-Observing-Global-AQ-v4_Apr2011.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package" Target="../embeddings/Document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Assembled by Jean-Louis Fellous</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On behalf of SIT Chair Team</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SIT-31 Session 8 – Agenda Item 13</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CEOS Strategic Implementation Team</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ESA/ESRIN, </a:t>
            </a:r>
            <a:r>
              <a:rPr lang="en-US" dirty="0" err="1" smtClean="0">
                <a:solidFill>
                  <a:srgbClr val="FFFFFF"/>
                </a:solidFill>
                <a:latin typeface="+mj-lt"/>
                <a:ea typeface="Arial Bold"/>
                <a:cs typeface="Arial Bold"/>
                <a:sym typeface="Arial Bold"/>
              </a:rPr>
              <a:t>Frascati</a:t>
            </a:r>
            <a:r>
              <a:rPr lang="en-US" dirty="0" smtClean="0">
                <a:solidFill>
                  <a:srgbClr val="FFFFFF"/>
                </a:solidFill>
                <a:latin typeface="+mj-lt"/>
                <a:ea typeface="Arial Bold"/>
                <a:cs typeface="Arial Bold"/>
                <a:sym typeface="Arial Bold"/>
              </a:rPr>
              <a:t>, Italy</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19</a:t>
            </a:r>
            <a:r>
              <a:rPr lang="en-US" baseline="30000" dirty="0" smtClean="0">
                <a:solidFill>
                  <a:srgbClr val="FFFFFF"/>
                </a:solidFill>
                <a:latin typeface="+mj-lt"/>
                <a:ea typeface="Arial Bold"/>
                <a:cs typeface="Arial Bold"/>
                <a:sym typeface="Arial Bold"/>
              </a:rPr>
              <a:t>th</a:t>
            </a:r>
            <a:r>
              <a:rPr lang="en-US" dirty="0" smtClean="0">
                <a:solidFill>
                  <a:srgbClr val="FFFFFF"/>
                </a:solidFill>
                <a:latin typeface="+mj-lt"/>
                <a:ea typeface="Arial Bold"/>
                <a:cs typeface="Arial Bold"/>
                <a:sym typeface="Arial Bold"/>
              </a:rPr>
              <a:t>-20</a:t>
            </a:r>
            <a:r>
              <a:rPr lang="en-US" baseline="30000" dirty="0" smtClean="0">
                <a:solidFill>
                  <a:srgbClr val="FFFFFF"/>
                </a:solidFill>
                <a:latin typeface="+mj-lt"/>
                <a:ea typeface="Arial Bold"/>
                <a:cs typeface="Arial Bold"/>
                <a:sym typeface="Arial Bold"/>
              </a:rPr>
              <a:t>th</a:t>
            </a:r>
            <a:r>
              <a:rPr lang="en-US" dirty="0" smtClean="0">
                <a:solidFill>
                  <a:srgbClr val="FFFFFF"/>
                </a:solidFill>
                <a:latin typeface="+mj-lt"/>
                <a:ea typeface="Arial Bold"/>
                <a:cs typeface="Arial Bold"/>
                <a:sym typeface="Arial Bold"/>
              </a:rPr>
              <a:t> April 2016</a:t>
            </a:r>
            <a:endParaRPr lang="en-US" dirty="0">
              <a:solidFill>
                <a:srgbClr val="FFFFFF"/>
              </a:solidFill>
              <a:latin typeface="+mj-lt"/>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xmlns=""/>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
        <p:nvSpPr>
          <p:cNvPr id="8" name="Shape 10"/>
          <p:cNvSpPr txBox="1">
            <a:spLocks/>
          </p:cNvSpPr>
          <p:nvPr/>
        </p:nvSpPr>
        <p:spPr>
          <a:xfrm>
            <a:off x="622789" y="2514600"/>
            <a:ext cx="66162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rtl="0" latinLnBrk="1" hangingPunct="0"/>
            <a:r>
              <a:rPr lang="en-US" sz="2800" dirty="0" smtClean="0">
                <a:solidFill>
                  <a:schemeClr val="bg1"/>
                </a:solidFill>
              </a:rPr>
              <a:t>Synthesis report on current activities, achievements and plans of WGs &amp; VCs</a:t>
            </a:r>
            <a:endParaRPr lang="en-US" sz="2800" b="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10</a:t>
            </a:fld>
            <a:endParaRPr lang="uk-UA" dirty="0"/>
          </a:p>
        </p:txBody>
      </p:sp>
      <p:sp>
        <p:nvSpPr>
          <p:cNvPr id="3" name="Content Placeholder 2"/>
          <p:cNvSpPr>
            <a:spLocks noGrp="1"/>
          </p:cNvSpPr>
          <p:nvPr>
            <p:ph sz="quarter" idx="10"/>
          </p:nvPr>
        </p:nvSpPr>
        <p:spPr/>
        <p:txBody>
          <a:bodyPr/>
          <a:lstStyle/>
          <a:p>
            <a:r>
              <a:rPr lang="en-US" b="1" dirty="0" smtClean="0"/>
              <a:t>Personal changes</a:t>
            </a:r>
          </a:p>
          <a:p>
            <a:pPr lvl="1"/>
            <a:r>
              <a:rPr lang="en-US" sz="1800" b="1" dirty="0" smtClean="0"/>
              <a:t>Subgroup LPV lead</a:t>
            </a:r>
            <a:r>
              <a:rPr lang="en-US" sz="1800" dirty="0" smtClean="0"/>
              <a:t> </a:t>
            </a:r>
          </a:p>
          <a:p>
            <a:pPr lvl="2"/>
            <a:r>
              <a:rPr lang="en-US" sz="1800" dirty="0" smtClean="0"/>
              <a:t>Chair:		Miguel </a:t>
            </a:r>
            <a:r>
              <a:rPr lang="en-US" sz="1800" dirty="0" err="1" smtClean="0"/>
              <a:t>Román</a:t>
            </a:r>
            <a:r>
              <a:rPr lang="en-US" sz="1800" dirty="0" smtClean="0"/>
              <a:t> (NASA/GSFC)</a:t>
            </a:r>
          </a:p>
          <a:p>
            <a:pPr lvl="2"/>
            <a:r>
              <a:rPr lang="en-US" sz="1800" dirty="0" smtClean="0"/>
              <a:t>Vice-chair:	Fernando Camacho (EOLAB/CGLS)</a:t>
            </a:r>
          </a:p>
          <a:p>
            <a:pPr lvl="1"/>
            <a:r>
              <a:rPr lang="en-US" sz="1800" b="1" dirty="0" smtClean="0"/>
              <a:t>Subgroup SAR Vice-chair</a:t>
            </a:r>
            <a:r>
              <a:rPr lang="en-US" sz="1800" dirty="0" smtClean="0"/>
              <a:t>: Bruce Chapman (NASA/JPL)</a:t>
            </a:r>
          </a:p>
          <a:p>
            <a:r>
              <a:rPr lang="en-US" b="1" dirty="0" smtClean="0"/>
              <a:t>Dates and places of forthcoming meetings</a:t>
            </a:r>
          </a:p>
          <a:p>
            <a:pPr lvl="1"/>
            <a:r>
              <a:rPr lang="en-US" sz="1800" b="1" dirty="0" smtClean="0"/>
              <a:t>CEOS WGCV # </a:t>
            </a:r>
            <a:r>
              <a:rPr lang="en-US" sz="1800" dirty="0" smtClean="0"/>
              <a:t>41 hosted by JAXA in Tokyo, Sep 5-7, 2016</a:t>
            </a:r>
            <a:br>
              <a:rPr lang="en-US" sz="1800" dirty="0" smtClean="0"/>
            </a:br>
            <a:r>
              <a:rPr lang="en-US" sz="1800" dirty="0" smtClean="0"/>
              <a:t>in conjunction with Subgroup SAR meeting (Sep 7-9, 2016) </a:t>
            </a:r>
          </a:p>
          <a:p>
            <a:pPr lvl="1"/>
            <a:r>
              <a:rPr lang="en-US" sz="1800" dirty="0" smtClean="0"/>
              <a:t>Subgroup LPV:	aside ESA Living Planet Symposium May 2016</a:t>
            </a:r>
          </a:p>
          <a:p>
            <a:pPr lvl="1"/>
            <a:r>
              <a:rPr lang="en-US" sz="1800" dirty="0" smtClean="0"/>
              <a:t>Subgroup MWSG:	IGARSS 2016 (the week before)</a:t>
            </a:r>
          </a:p>
          <a:p>
            <a:pPr lvl="1"/>
            <a:r>
              <a:rPr lang="en-US" sz="1800" dirty="0" smtClean="0"/>
              <a:t>Subgroup IVOS:	IGARSS 2016 (the week after)</a:t>
            </a:r>
            <a:endParaRPr lang="en-US" sz="1800" dirty="0" smtClean="0"/>
          </a:p>
        </p:txBody>
      </p:sp>
      <p:sp>
        <p:nvSpPr>
          <p:cNvPr id="5" name="Espace réservé du contenu 4"/>
          <p:cNvSpPr>
            <a:spLocks noGrp="1"/>
          </p:cNvSpPr>
          <p:nvPr>
            <p:ph sz="quarter" idx="11"/>
          </p:nvPr>
        </p:nvSpPr>
        <p:spPr/>
        <p:txBody>
          <a:bodyPr/>
          <a:lstStyle/>
          <a:p>
            <a:r>
              <a:rPr lang="en-US" smtClean="0"/>
              <a:t>WGCV Governance and meetings</a:t>
            </a:r>
            <a:endParaRPr lang="en-US" dirty="0" smtClean="0"/>
          </a:p>
        </p:txBody>
      </p:sp>
      <p:sp>
        <p:nvSpPr>
          <p:cNvPr id="4" name="Content Placeholder 3"/>
          <p:cNvSpPr txBox="1">
            <a:spLocks/>
          </p:cNvSpPr>
          <p:nvPr/>
        </p:nvSpPr>
        <p:spPr>
          <a:xfrm>
            <a:off x="2057400" y="304800"/>
            <a:ext cx="5410200" cy="533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endParaRPr lang="en-US" b="1" dirty="0">
              <a:solidFill>
                <a:schemeClr val="bg1"/>
              </a:solidFill>
            </a:endParaRPr>
          </a:p>
        </p:txBody>
      </p:sp>
    </p:spTree>
    <p:extLst>
      <p:ext uri="{BB962C8B-B14F-4D97-AF65-F5344CB8AC3E}">
        <p14:creationId xmlns:p14="http://schemas.microsoft.com/office/powerpoint/2010/main" xmlns="" val="31717987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09600" y="2664469"/>
            <a:ext cx="5105400"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CA" sz="2800" b="1" dirty="0" smtClean="0">
                <a:solidFill>
                  <a:srgbClr val="FFFFFF"/>
                </a:solidFill>
                <a:latin typeface="+mj-lt"/>
              </a:rPr>
              <a:t>Working Group Disasters</a:t>
            </a:r>
            <a:endParaRPr sz="2800" b="1" dirty="0">
              <a:solidFill>
                <a:srgbClr val="FFFFFF"/>
              </a:solidFill>
              <a:latin typeface="+mj-lt"/>
            </a:endParaRPr>
          </a:p>
        </p:txBody>
      </p:sp>
      <p:sp>
        <p:nvSpPr>
          <p:cNvPr id="11" name="Shape 11"/>
          <p:cNvSpPr/>
          <p:nvPr/>
        </p:nvSpPr>
        <p:spPr>
          <a:xfrm>
            <a:off x="622788" y="3759200"/>
            <a:ext cx="5092211"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CA" b="1" dirty="0" smtClean="0">
                <a:solidFill>
                  <a:srgbClr val="FFFFFF"/>
                </a:solidFill>
                <a:latin typeface="+mj-lt"/>
                <a:ea typeface="Arial Bold"/>
                <a:cs typeface="Arial Bold"/>
                <a:sym typeface="Arial Bold"/>
              </a:rPr>
              <a:t>Prepared by Stéphane Chalifoux</a:t>
            </a:r>
          </a:p>
          <a:p>
            <a:pPr lvl="0" defTabSz="914400">
              <a:lnSpc>
                <a:spcPct val="150000"/>
              </a:lnSpc>
              <a:defRPr>
                <a:solidFill>
                  <a:srgbClr val="000000"/>
                </a:solidFill>
              </a:defRPr>
            </a:pPr>
            <a:r>
              <a:rPr lang="en-CA" b="1" dirty="0" smtClean="0">
                <a:solidFill>
                  <a:srgbClr val="FFFFFF"/>
                </a:solidFill>
                <a:latin typeface="+mj-lt"/>
                <a:ea typeface="Arial Bold"/>
                <a:cs typeface="Arial Bold"/>
                <a:sym typeface="Arial Bold"/>
              </a:rPr>
              <a:t>WG Disasters Chair</a:t>
            </a:r>
            <a:r>
              <a:rPr lang="en-CA" b="1" i="1" dirty="0" smtClean="0">
                <a:solidFill>
                  <a:srgbClr val="FFFFFF"/>
                </a:solidFill>
                <a:latin typeface="+mj-lt"/>
                <a:ea typeface="Arial Bold"/>
                <a:cs typeface="Arial Bold"/>
                <a:sym typeface="Arial Bold"/>
              </a:rPr>
              <a:t> et al</a:t>
            </a:r>
            <a:r>
              <a:rPr lang="en-CA" b="1" dirty="0" smtClean="0">
                <a:solidFill>
                  <a:srgbClr val="FFFFFF"/>
                </a:solidFill>
                <a:latin typeface="+mj-lt"/>
                <a:ea typeface="Arial Bold"/>
                <a:cs typeface="Arial Bold"/>
                <a:sym typeface="Arial Bold"/>
              </a:rPr>
              <a:t>.</a:t>
            </a:r>
            <a:endParaRPr b="1" dirty="0">
              <a:solidFill>
                <a:srgbClr val="FFFFFF"/>
              </a:solidFill>
              <a:latin typeface="+mj-lt"/>
              <a:ea typeface="Arial Bold"/>
              <a:cs typeface="Arial Bold"/>
              <a:sym typeface="Arial Bold"/>
            </a:endParaRPr>
          </a:p>
        </p:txBody>
      </p:sp>
      <p:pic>
        <p:nvPicPr>
          <p:cNvPr id="12" name="ceos_logo.png"/>
          <p:cNvPicPr/>
          <p:nvPr/>
        </p:nvPicPr>
        <p:blipFill>
          <a:blip r:embed="rId3" cstate="screen">
            <a:extLst>
              <a:ext uri="{28A0092B-C50C-407E-A947-70E740481C1C}">
                <a14:useLocalDpi xmlns:a14="http://schemas.microsoft.com/office/drawing/2010/main" xmlns=""/>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12</a:t>
            </a:fld>
            <a:endParaRPr lang="uk-UA"/>
          </a:p>
        </p:txBody>
      </p:sp>
      <p:sp>
        <p:nvSpPr>
          <p:cNvPr id="2" name="Content Placeholder 1"/>
          <p:cNvSpPr>
            <a:spLocks noGrp="1"/>
          </p:cNvSpPr>
          <p:nvPr>
            <p:ph sz="quarter" idx="10"/>
          </p:nvPr>
        </p:nvSpPr>
        <p:spPr/>
        <p:txBody>
          <a:bodyPr/>
          <a:lstStyle/>
          <a:p>
            <a:r>
              <a:rPr lang="en-US" b="1" dirty="0" smtClean="0"/>
              <a:t>WG Disasters Plenary </a:t>
            </a:r>
            <a:r>
              <a:rPr lang="en-US" dirty="0" smtClean="0"/>
              <a:t>meeting held in Bonn, 8-10 March. Achievements from pilots and sub-groups discussed and reviewed.</a:t>
            </a:r>
          </a:p>
          <a:p>
            <a:r>
              <a:rPr lang="en-US" b="1" dirty="0" smtClean="0"/>
              <a:t>Data Coordination Team</a:t>
            </a:r>
            <a:r>
              <a:rPr lang="en-US" dirty="0" smtClean="0"/>
              <a:t> - Supports several activities, including the GSNL, continue providing support to request and access data from space agencies. </a:t>
            </a:r>
          </a:p>
          <a:p>
            <a:pPr lvl="0"/>
            <a:r>
              <a:rPr lang="en-US" b="1" dirty="0" smtClean="0"/>
              <a:t>New </a:t>
            </a:r>
            <a:r>
              <a:rPr lang="en-US" b="1" dirty="0" smtClean="0"/>
              <a:t>members</a:t>
            </a:r>
            <a:r>
              <a:rPr lang="en-US" dirty="0" smtClean="0"/>
              <a:t>: </a:t>
            </a:r>
            <a:r>
              <a:rPr lang="en-US" dirty="0" smtClean="0"/>
              <a:t>Research Centre for Earth Operative Monitoring from Russian Federal Space Agency, National Remote Sensing Centre from India and </a:t>
            </a:r>
            <a:r>
              <a:rPr lang="fr-FR" dirty="0" smtClean="0"/>
              <a:t>Agence Gabonaise d'Études et d'Observations Spatiales</a:t>
            </a:r>
            <a:r>
              <a:rPr lang="en-US" dirty="0" smtClean="0"/>
              <a:t>.</a:t>
            </a:r>
          </a:p>
          <a:p>
            <a:r>
              <a:rPr lang="en-US" b="1" dirty="0" smtClean="0"/>
              <a:t>Outreach</a:t>
            </a:r>
            <a:r>
              <a:rPr lang="en-US" dirty="0" smtClean="0"/>
              <a:t>: Side event at the 2016 Understanding Risk (UR) Forum in May, Turkey called: ‘</a:t>
            </a:r>
            <a:r>
              <a:rPr lang="en-US" i="1" dirty="0" smtClean="0"/>
              <a:t>Satellite data for enhanced risk management and reduction - innovative technologies and future applications</a:t>
            </a:r>
            <a:r>
              <a:rPr lang="en-US" dirty="0" smtClean="0"/>
              <a:t>’ to promote outputs and results of the WG activities, and to strengthen collaboration with key stakeholders.</a:t>
            </a:r>
            <a:endParaRPr lang="en-US" dirty="0"/>
          </a:p>
        </p:txBody>
      </p:sp>
      <p:sp>
        <p:nvSpPr>
          <p:cNvPr id="5" name="Content Placeholder 3"/>
          <p:cNvSpPr>
            <a:spLocks noGrp="1"/>
          </p:cNvSpPr>
          <p:nvPr>
            <p:ph sz="quarter" idx="11"/>
          </p:nvPr>
        </p:nvSpPr>
        <p:spPr/>
        <p:txBody>
          <a:bodyPr/>
          <a:lstStyle/>
          <a:p>
            <a:r>
              <a:rPr lang="en-US" dirty="0" smtClean="0"/>
              <a:t>Accomplishments/Activities since 29</a:t>
            </a:r>
            <a:r>
              <a:rPr lang="en-US" baseline="30000" dirty="0" smtClean="0"/>
              <a:t>th</a:t>
            </a:r>
            <a:r>
              <a:rPr lang="en-US" dirty="0" smtClean="0"/>
              <a:t> WG Disasters Plenary</a:t>
            </a:r>
            <a:endParaRPr lang="en-US" dirty="0"/>
          </a:p>
        </p:txBody>
      </p:sp>
    </p:spTree>
    <p:extLst>
      <p:ext uri="{BB962C8B-B14F-4D97-AF65-F5344CB8AC3E}">
        <p14:creationId xmlns:p14="http://schemas.microsoft.com/office/powerpoint/2010/main" xmlns="" val="197432378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13</a:t>
            </a:fld>
            <a:endParaRPr lang="uk-UA"/>
          </a:p>
        </p:txBody>
      </p:sp>
      <p:sp>
        <p:nvSpPr>
          <p:cNvPr id="2" name="Content Placeholder 1"/>
          <p:cNvSpPr>
            <a:spLocks noGrp="1"/>
          </p:cNvSpPr>
          <p:nvPr>
            <p:ph sz="quarter" idx="10"/>
          </p:nvPr>
        </p:nvSpPr>
        <p:spPr/>
        <p:txBody>
          <a:bodyPr/>
          <a:lstStyle/>
          <a:p>
            <a:r>
              <a:rPr lang="en-CA" sz="1700" b="1" dirty="0" smtClean="0"/>
              <a:t>Flood Pilot </a:t>
            </a:r>
            <a:r>
              <a:rPr lang="en-CA" sz="1700" dirty="0" smtClean="0"/>
              <a:t>– Mississippi River </a:t>
            </a:r>
            <a:r>
              <a:rPr lang="en-US" altLang="en-US" sz="1700" dirty="0" smtClean="0"/>
              <a:t>flood forecast and impact products through U. of Maryland Global Flood Monitoring System and Dartmouth Flood Observatory, and NASA ALOS-2 flood maps (Jan 2016</a:t>
            </a:r>
            <a:r>
              <a:rPr lang="en-US" altLang="en-US" sz="1700" dirty="0" smtClean="0"/>
              <a:t>):</a:t>
            </a:r>
          </a:p>
          <a:p>
            <a:pPr lvl="1"/>
            <a:r>
              <a:rPr lang="en-US" altLang="en-US" sz="1500" dirty="0" smtClean="0"/>
              <a:t>F</a:t>
            </a:r>
            <a:r>
              <a:rPr lang="en-US" altLang="en-US" sz="1500" dirty="0" smtClean="0"/>
              <a:t>eedback </a:t>
            </a:r>
            <a:r>
              <a:rPr lang="en-US" altLang="en-US" sz="1500" dirty="0" smtClean="0"/>
              <a:t>from Federal Emergency Management Agency was very positive. Progress on regional dashboards in Caribbean and Southeast Asia.</a:t>
            </a:r>
          </a:p>
          <a:p>
            <a:r>
              <a:rPr lang="en-CA" sz="1700" b="1" dirty="0" smtClean="0"/>
              <a:t>Seismic Pilot </a:t>
            </a:r>
            <a:r>
              <a:rPr lang="en-CA" sz="1700" dirty="0" smtClean="0"/>
              <a:t>– </a:t>
            </a:r>
            <a:r>
              <a:rPr lang="en-US" sz="1700" dirty="0" smtClean="0"/>
              <a:t>Demonstrated value of EO-based science products for response over Nepal, Chile and </a:t>
            </a:r>
            <a:r>
              <a:rPr lang="en-US" sz="1700" dirty="0" err="1" smtClean="0"/>
              <a:t>Lefkada</a:t>
            </a:r>
            <a:r>
              <a:rPr lang="en-US" sz="1700" dirty="0" smtClean="0"/>
              <a:t> (Greece) </a:t>
            </a:r>
            <a:r>
              <a:rPr lang="en-US" sz="1700" dirty="0" smtClean="0"/>
              <a:t>earthquakes</a:t>
            </a:r>
          </a:p>
          <a:p>
            <a:pPr lvl="1"/>
            <a:r>
              <a:rPr lang="en-US" sz="1500" dirty="0" smtClean="0"/>
              <a:t>T</a:t>
            </a:r>
            <a:r>
              <a:rPr lang="en-US" sz="1500" dirty="0" smtClean="0"/>
              <a:t>he </a:t>
            </a:r>
            <a:r>
              <a:rPr lang="en-US" sz="1500" dirty="0" err="1" smtClean="0"/>
              <a:t>Geohazards</a:t>
            </a:r>
            <a:r>
              <a:rPr lang="en-US" sz="1500" dirty="0" smtClean="0"/>
              <a:t> Exploitation Platform (GEP) is successfully being exploited by scientists as an environment for virtualized and federated processing of EO data; GEP now provides access also to COSMO-</a:t>
            </a:r>
            <a:r>
              <a:rPr lang="en-US" sz="1500" dirty="0" err="1" smtClean="0"/>
              <a:t>SkyMed</a:t>
            </a:r>
            <a:r>
              <a:rPr lang="en-US" sz="1500" dirty="0" smtClean="0"/>
              <a:t> data; performed first Cloud based processing to support hazard mapping (Chile).</a:t>
            </a:r>
          </a:p>
          <a:p>
            <a:r>
              <a:rPr lang="en-CA" sz="1700" b="1" dirty="0" smtClean="0"/>
              <a:t>Volcano Pilot</a:t>
            </a:r>
            <a:r>
              <a:rPr lang="en-CA" sz="1700" dirty="0" smtClean="0"/>
              <a:t> – </a:t>
            </a:r>
            <a:r>
              <a:rPr lang="en-US" sz="1700" dirty="0" smtClean="0"/>
              <a:t>Demonstrated value of EO data on individual volcanic systems, with results from numerous locations that have been communicated to local volcano </a:t>
            </a:r>
            <a:r>
              <a:rPr lang="en-US" sz="1700" dirty="0" smtClean="0"/>
              <a:t>observatories</a:t>
            </a:r>
          </a:p>
          <a:p>
            <a:pPr lvl="1"/>
            <a:r>
              <a:rPr lang="en-US" sz="1500" dirty="0" smtClean="0"/>
              <a:t>C</a:t>
            </a:r>
            <a:r>
              <a:rPr lang="en-US" sz="1500" dirty="0" smtClean="0"/>
              <a:t>ollected </a:t>
            </a:r>
            <a:r>
              <a:rPr lang="en-US" sz="1500" dirty="0" smtClean="0"/>
              <a:t>feedback and specific needs from users in Costa Rica, Guatemala, Colombia, Peru, Ecuador, and Chile; on going integration between visible/thermal and SAR; work in progress to achieve systematic arc-wide monitoring of volcanoes in Latin America; developing plan for sustained monitoring.</a:t>
            </a:r>
            <a:endParaRPr lang="en-CA" sz="1500" dirty="0"/>
          </a:p>
        </p:txBody>
      </p:sp>
      <p:sp>
        <p:nvSpPr>
          <p:cNvPr id="5" name="Content Placeholder 3"/>
          <p:cNvSpPr>
            <a:spLocks noGrp="1"/>
          </p:cNvSpPr>
          <p:nvPr>
            <p:ph sz="quarter" idx="11"/>
          </p:nvPr>
        </p:nvSpPr>
        <p:spPr/>
        <p:txBody>
          <a:bodyPr/>
          <a:lstStyle/>
          <a:p>
            <a:r>
              <a:rPr lang="en-US" dirty="0" smtClean="0"/>
              <a:t>Accomplishments/Activities since 29</a:t>
            </a:r>
            <a:r>
              <a:rPr lang="en-US" baseline="30000" dirty="0" smtClean="0"/>
              <a:t>th</a:t>
            </a:r>
            <a:r>
              <a:rPr lang="en-US" dirty="0" smtClean="0"/>
              <a:t> WG Disasters Plenary</a:t>
            </a:r>
            <a:endParaRPr lang="en-US" dirty="0"/>
          </a:p>
        </p:txBody>
      </p:sp>
    </p:spTree>
    <p:extLst>
      <p:ext uri="{BB962C8B-B14F-4D97-AF65-F5344CB8AC3E}">
        <p14:creationId xmlns:p14="http://schemas.microsoft.com/office/powerpoint/2010/main" xmlns="" val="319536426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14</a:t>
            </a:fld>
            <a:endParaRPr lang="uk-UA"/>
          </a:p>
        </p:txBody>
      </p:sp>
      <p:sp>
        <p:nvSpPr>
          <p:cNvPr id="2" name="Content Placeholder 1"/>
          <p:cNvSpPr>
            <a:spLocks noGrp="1"/>
          </p:cNvSpPr>
          <p:nvPr>
            <p:ph sz="quarter" idx="10"/>
          </p:nvPr>
        </p:nvSpPr>
        <p:spPr/>
        <p:txBody>
          <a:bodyPr/>
          <a:lstStyle/>
          <a:p>
            <a:r>
              <a:rPr lang="en-CA" sz="1700" b="1" dirty="0" smtClean="0"/>
              <a:t>Landslide Pilot</a:t>
            </a:r>
            <a:r>
              <a:rPr lang="en-CA" sz="1700" dirty="0" smtClean="0"/>
              <a:t> – 1</a:t>
            </a:r>
            <a:r>
              <a:rPr lang="en-CA" sz="1700" baseline="30000" dirty="0" smtClean="0"/>
              <a:t>st</a:t>
            </a:r>
            <a:r>
              <a:rPr lang="en-CA" sz="1700" dirty="0" smtClean="0"/>
              <a:t> team meeting held with some 30 participants. Developing Implementation Plan and data requests for Plenary.</a:t>
            </a:r>
          </a:p>
          <a:p>
            <a:r>
              <a:rPr lang="en-CA" sz="1700" b="1" dirty="0" smtClean="0"/>
              <a:t>Recovery Observatory</a:t>
            </a:r>
            <a:r>
              <a:rPr lang="en-CA" sz="1700" dirty="0" smtClean="0"/>
              <a:t> – World Bank/GFDRR has become co-chair of Oversight </a:t>
            </a:r>
            <a:r>
              <a:rPr lang="en-CA" sz="1700" dirty="0" smtClean="0"/>
              <a:t>Team.</a:t>
            </a:r>
          </a:p>
          <a:p>
            <a:pPr lvl="1"/>
            <a:r>
              <a:rPr lang="en-CA" sz="1500" dirty="0" smtClean="0"/>
              <a:t>Working </a:t>
            </a:r>
            <a:r>
              <a:rPr lang="en-CA" sz="1500" dirty="0" smtClean="0"/>
              <a:t>session held December 2015 in Washington with World Bank, GFDRR and </a:t>
            </a:r>
            <a:r>
              <a:rPr lang="en-CA" sz="1500" dirty="0" smtClean="0"/>
              <a:t>UNDP.</a:t>
            </a:r>
          </a:p>
          <a:p>
            <a:pPr lvl="1"/>
            <a:r>
              <a:rPr lang="en-CA" sz="1500" dirty="0" smtClean="0"/>
              <a:t>Demonstrator </a:t>
            </a:r>
            <a:r>
              <a:rPr lang="en-CA" sz="1500" dirty="0" smtClean="0"/>
              <a:t>activity defined early 2016. Proposed focus area in Malawi March to June 2016. Mission to Malawi late March 2016 – Government of Malawi (</a:t>
            </a:r>
            <a:r>
              <a:rPr lang="en-CA" sz="1500" dirty="0" err="1" smtClean="0"/>
              <a:t>DoDMA</a:t>
            </a:r>
            <a:r>
              <a:rPr lang="en-CA" sz="1500" dirty="0" smtClean="0"/>
              <a:t>) to fully support recovery demonstrator. Sub-group on data licensing created to address commercial licensing issues.</a:t>
            </a:r>
          </a:p>
          <a:p>
            <a:r>
              <a:rPr lang="en-CA" sz="1700" b="1" dirty="0" smtClean="0"/>
              <a:t>GSNL</a:t>
            </a:r>
            <a:r>
              <a:rPr lang="en-CA" sz="1700" dirty="0" smtClean="0"/>
              <a:t> – </a:t>
            </a:r>
            <a:r>
              <a:rPr lang="en-US" sz="1700" dirty="0" smtClean="0"/>
              <a:t>New proposal for Greek Supersite is under review by the </a:t>
            </a:r>
            <a:r>
              <a:rPr lang="en-US" sz="1700" dirty="0" smtClean="0"/>
              <a:t>SAC</a:t>
            </a:r>
          </a:p>
          <a:p>
            <a:pPr lvl="1"/>
            <a:r>
              <a:rPr lang="en-US" sz="1500" dirty="0" smtClean="0"/>
              <a:t>San </a:t>
            </a:r>
            <a:r>
              <a:rPr lang="en-US" sz="1500" dirty="0" smtClean="0"/>
              <a:t>Andreas fault and Southeast Asia (Indonesia/Philippines) Supersite proposals still under preparation. Good demonstration of EO data value during Iceland eruption.</a:t>
            </a:r>
          </a:p>
          <a:p>
            <a:r>
              <a:rPr lang="en-CA" sz="1700" b="1" dirty="0" smtClean="0"/>
              <a:t>GEO-DARMA</a:t>
            </a:r>
            <a:r>
              <a:rPr lang="en-CA" sz="1700" dirty="0" smtClean="0"/>
              <a:t> – Sub-group will be formed within WG Disasters, and secretariat being </a:t>
            </a:r>
            <a:r>
              <a:rPr lang="en-CA" sz="1700" dirty="0" smtClean="0"/>
              <a:t>organised.</a:t>
            </a:r>
          </a:p>
          <a:p>
            <a:pPr lvl="1"/>
            <a:r>
              <a:rPr lang="en-CA" sz="1500" dirty="0" smtClean="0"/>
              <a:t>Proposal </a:t>
            </a:r>
            <a:r>
              <a:rPr lang="en-CA" sz="1500" dirty="0" smtClean="0"/>
              <a:t>being reworked and approach to partners to begin.</a:t>
            </a:r>
          </a:p>
        </p:txBody>
      </p:sp>
      <p:sp>
        <p:nvSpPr>
          <p:cNvPr id="5" name="Content Placeholder 3"/>
          <p:cNvSpPr>
            <a:spLocks noGrp="1"/>
          </p:cNvSpPr>
          <p:nvPr>
            <p:ph sz="quarter" idx="11"/>
          </p:nvPr>
        </p:nvSpPr>
        <p:spPr/>
        <p:txBody>
          <a:bodyPr/>
          <a:lstStyle/>
          <a:p>
            <a:r>
              <a:rPr lang="en-US" dirty="0" smtClean="0"/>
              <a:t>Accomplishments/Activities since 29</a:t>
            </a:r>
            <a:r>
              <a:rPr lang="en-US" baseline="30000" dirty="0" smtClean="0"/>
              <a:t>th</a:t>
            </a:r>
            <a:r>
              <a:rPr lang="en-US" dirty="0" smtClean="0"/>
              <a:t> WG Disasters Plenary</a:t>
            </a:r>
            <a:endParaRPr lang="en-US" dirty="0"/>
          </a:p>
        </p:txBody>
      </p:sp>
    </p:spTree>
    <p:extLst>
      <p:ext uri="{BB962C8B-B14F-4D97-AF65-F5344CB8AC3E}">
        <p14:creationId xmlns:p14="http://schemas.microsoft.com/office/powerpoint/2010/main" xmlns="" val="88384248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Prepared by Jane Olwoch (SANSA)</a:t>
            </a:r>
            <a:endParaRPr lang="en-US" b="1" dirty="0">
              <a:solidFill>
                <a:srgbClr val="FFFFFF"/>
              </a:solidFill>
              <a:latin typeface="+mj-lt"/>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xmlns=""/>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
        <p:nvSpPr>
          <p:cNvPr id="6" name="Shape 10"/>
          <p:cNvSpPr txBox="1">
            <a:spLocks/>
          </p:cNvSpPr>
          <p:nvPr/>
        </p:nvSpPr>
        <p:spPr>
          <a:xfrm>
            <a:off x="622789" y="2514600"/>
            <a:ext cx="63114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rtl="0" latinLnBrk="1" hangingPunct="0"/>
            <a:r>
              <a:rPr lang="en-US" sz="2800" dirty="0" smtClean="0">
                <a:solidFill>
                  <a:schemeClr val="bg1"/>
                </a:solidFill>
              </a:rPr>
              <a:t>Working Group on Capacity Building and Data Democracy (</a:t>
            </a:r>
            <a:r>
              <a:rPr lang="en-US" sz="2800" dirty="0" err="1" smtClean="0">
                <a:solidFill>
                  <a:schemeClr val="bg1"/>
                </a:solidFill>
              </a:rPr>
              <a:t>WGCapD</a:t>
            </a:r>
            <a:r>
              <a:rPr lang="en-US" sz="2800" dirty="0" smtClean="0">
                <a:solidFill>
                  <a:schemeClr val="bg1"/>
                </a:solidFill>
              </a:rPr>
              <a:t>)</a:t>
            </a:r>
            <a:endParaRPr lang="en-US" sz="2800" b="0" dirty="0"/>
          </a:p>
        </p:txBody>
      </p:sp>
    </p:spTree>
    <p:extLst>
      <p:ext uri="{BB962C8B-B14F-4D97-AF65-F5344CB8AC3E}">
        <p14:creationId xmlns:p14="http://schemas.microsoft.com/office/powerpoint/2010/main" xmlns="" val="40796708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16</a:t>
            </a:fld>
            <a:endParaRPr lang="uk-UA" dirty="0"/>
          </a:p>
        </p:txBody>
      </p:sp>
      <p:sp>
        <p:nvSpPr>
          <p:cNvPr id="3" name="Content Placeholder 2"/>
          <p:cNvSpPr>
            <a:spLocks noGrp="1"/>
          </p:cNvSpPr>
          <p:nvPr>
            <p:ph sz="quarter" idx="10"/>
          </p:nvPr>
        </p:nvSpPr>
        <p:spPr/>
        <p:txBody>
          <a:bodyPr/>
          <a:lstStyle/>
          <a:p>
            <a:r>
              <a:rPr lang="en-ZA" smtClean="0"/>
              <a:t>Increase access to data, products, and tools and ability to use them through targeted training workshops;</a:t>
            </a:r>
          </a:p>
          <a:p>
            <a:r>
              <a:rPr lang="en-ZA" smtClean="0"/>
              <a:t>Build awareness of new mission datasets, and how to use them within the context of existing datasets;</a:t>
            </a:r>
          </a:p>
          <a:p>
            <a:r>
              <a:rPr lang="en-ZA" smtClean="0"/>
              <a:t>Support CEOS WGs and VCs on their own capacity building initiatives;</a:t>
            </a:r>
          </a:p>
          <a:p>
            <a:r>
              <a:rPr lang="en-ZA" smtClean="0"/>
              <a:t>Improving communications and coordination between Agency and WG/VC/WGCapD capacity building and education activities as well as related international activities such as the GEOCAB Portal. This will include close collaboration with UNOOSA and other UN agencies to support needs in emerging space agencies.</a:t>
            </a:r>
            <a:endParaRPr lang="en-US" dirty="0"/>
          </a:p>
        </p:txBody>
      </p:sp>
      <p:sp>
        <p:nvSpPr>
          <p:cNvPr id="4" name="Content Placeholder 3"/>
          <p:cNvSpPr>
            <a:spLocks noGrp="1"/>
          </p:cNvSpPr>
          <p:nvPr>
            <p:ph sz="quarter" idx="11"/>
          </p:nvPr>
        </p:nvSpPr>
        <p:spPr/>
        <p:txBody>
          <a:bodyPr/>
          <a:lstStyle/>
          <a:p>
            <a:r>
              <a:rPr lang="en-US" dirty="0" smtClean="0"/>
              <a:t>Objectives of  </a:t>
            </a:r>
            <a:r>
              <a:rPr lang="en-US" dirty="0" err="1" smtClean="0"/>
              <a:t>WGCapD</a:t>
            </a:r>
            <a:endParaRPr lang="en-ZA" dirty="0" smtClean="0"/>
          </a:p>
          <a:p>
            <a:endParaRPr lang="en-ZA" dirty="0"/>
          </a:p>
        </p:txBody>
      </p:sp>
    </p:spTree>
    <p:extLst>
      <p:ext uri="{BB962C8B-B14F-4D97-AF65-F5344CB8AC3E}">
        <p14:creationId xmlns:p14="http://schemas.microsoft.com/office/powerpoint/2010/main" xmlns="" val="27965944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17</a:t>
            </a:fld>
            <a:endParaRPr lang="uk-UA"/>
          </a:p>
        </p:txBody>
      </p:sp>
      <p:sp>
        <p:nvSpPr>
          <p:cNvPr id="2" name="Content Placeholder 1"/>
          <p:cNvSpPr>
            <a:spLocks noGrp="1"/>
          </p:cNvSpPr>
          <p:nvPr>
            <p:ph sz="quarter" idx="10"/>
          </p:nvPr>
        </p:nvSpPr>
        <p:spPr/>
        <p:txBody>
          <a:bodyPr/>
          <a:lstStyle/>
          <a:p>
            <a:r>
              <a:rPr lang="en-ZA" dirty="0" err="1" smtClean="0"/>
              <a:t>WGCapD</a:t>
            </a:r>
            <a:r>
              <a:rPr lang="en-ZA" dirty="0" smtClean="0"/>
              <a:t> 5</a:t>
            </a:r>
            <a:r>
              <a:rPr lang="en-ZA" baseline="30000" dirty="0" smtClean="0"/>
              <a:t>th</a:t>
            </a:r>
            <a:r>
              <a:rPr lang="en-ZA" dirty="0" smtClean="0"/>
              <a:t> Annual Meeting hosted by the CEOS Systems Engineering Office (SEO) in Hampton, Virginia, USA from Wednesday, March 30, 2016 to Friday, April 1, 2016. </a:t>
            </a:r>
          </a:p>
          <a:p>
            <a:r>
              <a:rPr lang="en-US" dirty="0" smtClean="0"/>
              <a:t>Completed  first</a:t>
            </a:r>
            <a:br>
              <a:rPr lang="en-US" dirty="0" smtClean="0"/>
            </a:br>
            <a:r>
              <a:rPr lang="en-US" dirty="0" smtClean="0"/>
              <a:t>phase of the Survey</a:t>
            </a:r>
            <a:br>
              <a:rPr lang="en-US" dirty="0" smtClean="0"/>
            </a:br>
            <a:r>
              <a:rPr lang="en-US" dirty="0" smtClean="0"/>
              <a:t>of Capacity Building</a:t>
            </a:r>
            <a:br>
              <a:rPr lang="en-US" dirty="0" smtClean="0"/>
            </a:br>
            <a:r>
              <a:rPr lang="en-US" dirty="0" smtClean="0"/>
              <a:t>activities in CEOS,</a:t>
            </a:r>
            <a:br>
              <a:rPr lang="en-US" dirty="0" smtClean="0"/>
            </a:br>
            <a:r>
              <a:rPr lang="en-US" dirty="0" smtClean="0"/>
              <a:t>Capacity Building</a:t>
            </a:r>
            <a:br>
              <a:rPr lang="en-US" dirty="0" smtClean="0"/>
            </a:br>
            <a:r>
              <a:rPr lang="en-US" dirty="0" smtClean="0"/>
              <a:t>Summit and draft</a:t>
            </a:r>
            <a:br>
              <a:rPr lang="en-US" dirty="0" smtClean="0"/>
            </a:br>
            <a:r>
              <a:rPr lang="en-US" dirty="0" smtClean="0"/>
              <a:t>document on</a:t>
            </a:r>
            <a:br>
              <a:rPr lang="en-US" dirty="0" smtClean="0"/>
            </a:br>
            <a:r>
              <a:rPr lang="en-US" dirty="0" smtClean="0"/>
              <a:t>Capacity Building</a:t>
            </a:r>
            <a:br>
              <a:rPr lang="en-US" dirty="0" smtClean="0"/>
            </a:br>
            <a:r>
              <a:rPr lang="en-US" dirty="0" smtClean="0"/>
              <a:t>Best Practices</a:t>
            </a:r>
            <a:endParaRPr lang="en-US" dirty="0"/>
          </a:p>
        </p:txBody>
      </p:sp>
      <p:sp>
        <p:nvSpPr>
          <p:cNvPr id="5" name="Content Placeholder 3"/>
          <p:cNvSpPr>
            <a:spLocks noGrp="1"/>
          </p:cNvSpPr>
          <p:nvPr>
            <p:ph sz="quarter" idx="11"/>
          </p:nvPr>
        </p:nvSpPr>
        <p:spPr/>
        <p:txBody>
          <a:bodyPr/>
          <a:lstStyle/>
          <a:p>
            <a:r>
              <a:rPr lang="en-US" dirty="0" err="1" smtClean="0"/>
              <a:t>WGCapD</a:t>
            </a:r>
            <a:r>
              <a:rPr lang="en-US" dirty="0" smtClean="0"/>
              <a:t> Recent Achievements </a:t>
            </a:r>
            <a:endParaRPr lang="en-ZA" dirty="0" smtClean="0"/>
          </a:p>
          <a:p>
            <a:endParaRPr lang="en-ZA" dirty="0"/>
          </a:p>
        </p:txBody>
      </p:sp>
      <p:pic>
        <p:nvPicPr>
          <p:cNvPr id="1026" name="Picture 2" descr="D:\Utilisateurs\fellousjl\Downloads\WGCapD_photo_Mar2016.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3352800" y="2743200"/>
            <a:ext cx="5334000" cy="3051048"/>
          </a:xfrm>
          <a:prstGeom prst="rect">
            <a:avLst/>
          </a:prstGeom>
          <a:noFill/>
          <a:ln w="12700">
            <a:solidFill>
              <a:srgbClr val="FFFF0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672568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18</a:t>
            </a:fld>
            <a:endParaRPr lang="uk-UA" dirty="0"/>
          </a:p>
        </p:txBody>
      </p:sp>
      <p:sp>
        <p:nvSpPr>
          <p:cNvPr id="3" name="Content Placeholder 2"/>
          <p:cNvSpPr>
            <a:spLocks noGrp="1"/>
          </p:cNvSpPr>
          <p:nvPr>
            <p:ph sz="quarter" idx="10"/>
          </p:nvPr>
        </p:nvSpPr>
        <p:spPr/>
        <p:txBody>
          <a:bodyPr/>
          <a:lstStyle/>
          <a:p>
            <a:pPr>
              <a:spcBef>
                <a:spcPts val="0"/>
              </a:spcBef>
            </a:pPr>
            <a:r>
              <a:rPr lang="en-ZA" sz="1800" b="1" dirty="0" smtClean="0"/>
              <a:t>CB-4</a:t>
            </a:r>
            <a:r>
              <a:rPr lang="en-ZA" sz="1800" dirty="0" smtClean="0"/>
              <a:t>: </a:t>
            </a:r>
            <a:r>
              <a:rPr lang="en-ZA" sz="1800" b="1" dirty="0" smtClean="0"/>
              <a:t>Contribute to Capacity Building Portal </a:t>
            </a:r>
            <a:r>
              <a:rPr lang="en-ZA" sz="1800" dirty="0" smtClean="0"/>
              <a:t>(</a:t>
            </a:r>
            <a:r>
              <a:rPr lang="en-ZA" sz="1800" dirty="0" err="1" smtClean="0"/>
              <a:t>GeocabPortal</a:t>
            </a:r>
            <a:r>
              <a:rPr lang="en-ZA" sz="1800" dirty="0" smtClean="0"/>
              <a:t>). Populate the Capacity Building Portal. This portal aims at increasing the awareness of the Capacity Building Inventory across CEOS and GEO. 	</a:t>
            </a:r>
          </a:p>
          <a:p>
            <a:pPr lvl="0">
              <a:spcBef>
                <a:spcPts val="0"/>
              </a:spcBef>
            </a:pPr>
            <a:r>
              <a:rPr lang="en-US" sz="1800" b="1" dirty="0" smtClean="0"/>
              <a:t>CB-11</a:t>
            </a:r>
            <a:r>
              <a:rPr lang="en-US" sz="1800" dirty="0" smtClean="0"/>
              <a:t>: </a:t>
            </a:r>
            <a:r>
              <a:rPr lang="en-US" sz="1800" b="1" dirty="0" smtClean="0"/>
              <a:t>Build awareness and demonstrating the value and applications </a:t>
            </a:r>
            <a:r>
              <a:rPr lang="en-US" sz="1800" b="1" dirty="0" smtClean="0"/>
              <a:t>of </a:t>
            </a:r>
            <a:r>
              <a:rPr lang="en-US" sz="1800" b="1" dirty="0" smtClean="0"/>
              <a:t>EO targeting teachers, students and practitioners </a:t>
            </a:r>
            <a:r>
              <a:rPr lang="en-US" sz="1800" dirty="0" smtClean="0"/>
              <a:t>in major conferences. The first of these is an event during the Living Planet Symposium (ESA and DLR) in 2016 and SANSA at ISRSE (2017).</a:t>
            </a:r>
            <a:endParaRPr lang="en-ZA" sz="1800" dirty="0" smtClean="0"/>
          </a:p>
          <a:p>
            <a:pPr lvl="0">
              <a:spcBef>
                <a:spcPts val="0"/>
              </a:spcBef>
            </a:pPr>
            <a:r>
              <a:rPr lang="en-US" sz="1800" b="1" dirty="0" smtClean="0"/>
              <a:t>CB-13</a:t>
            </a:r>
            <a:r>
              <a:rPr lang="en-US" sz="1800" dirty="0" smtClean="0"/>
              <a:t>: </a:t>
            </a:r>
            <a:r>
              <a:rPr lang="en-US" sz="1800" b="1" dirty="0" smtClean="0"/>
              <a:t>Continue exploration and providing of appropriate E-learning courses </a:t>
            </a:r>
            <a:r>
              <a:rPr lang="en-US" sz="1800" dirty="0" smtClean="0"/>
              <a:t>in relevant applications.</a:t>
            </a:r>
            <a:endParaRPr lang="en-ZA" sz="1800" dirty="0" smtClean="0"/>
          </a:p>
          <a:p>
            <a:pPr lvl="0">
              <a:spcBef>
                <a:spcPts val="0"/>
              </a:spcBef>
            </a:pPr>
            <a:r>
              <a:rPr lang="en-US" sz="1800" b="1" dirty="0" smtClean="0"/>
              <a:t>CB-15</a:t>
            </a:r>
            <a:r>
              <a:rPr lang="en-US" sz="1800" dirty="0" smtClean="0"/>
              <a:t>: </a:t>
            </a:r>
            <a:r>
              <a:rPr lang="en-US" sz="1800" b="1" dirty="0" smtClean="0"/>
              <a:t>Survey of CEOS Capacity Building activities </a:t>
            </a:r>
            <a:r>
              <a:rPr lang="en-US" sz="1800" dirty="0" smtClean="0"/>
              <a:t>and a task report on capacity Building in CEOS + </a:t>
            </a:r>
            <a:r>
              <a:rPr lang="en-US" sz="1800" b="1" dirty="0" smtClean="0"/>
              <a:t>Document on best practices </a:t>
            </a:r>
            <a:r>
              <a:rPr lang="en-US" sz="1800" dirty="0" smtClean="0"/>
              <a:t>in Capacity building.</a:t>
            </a:r>
            <a:endParaRPr lang="en-ZA" sz="1800" dirty="0" smtClean="0"/>
          </a:p>
          <a:p>
            <a:pPr>
              <a:spcBef>
                <a:spcPts val="0"/>
              </a:spcBef>
            </a:pPr>
            <a:r>
              <a:rPr lang="en-US" sz="1800" b="1" dirty="0" smtClean="0"/>
              <a:t>CB-16</a:t>
            </a:r>
            <a:r>
              <a:rPr lang="en-US" sz="1800" dirty="0" smtClean="0"/>
              <a:t>: </a:t>
            </a:r>
            <a:r>
              <a:rPr lang="en-US" sz="1800" b="1" dirty="0" smtClean="0"/>
              <a:t>SAR Training Workshops</a:t>
            </a:r>
            <a:r>
              <a:rPr lang="en-US" sz="1800" dirty="0" smtClean="0"/>
              <a:t>. Two planned SAR data access and basic processing training workshops. </a:t>
            </a:r>
            <a:r>
              <a:rPr lang="en-US" sz="1800" dirty="0" smtClean="0"/>
              <a:t>Financial  </a:t>
            </a:r>
            <a:r>
              <a:rPr lang="en-US" sz="1800" dirty="0" smtClean="0"/>
              <a:t>support provided </a:t>
            </a:r>
            <a:r>
              <a:rPr lang="en-US" sz="1800" dirty="0" smtClean="0"/>
              <a:t>(</a:t>
            </a:r>
            <a:r>
              <a:rPr lang="en-US" sz="1800" dirty="0" smtClean="0"/>
              <a:t>20,000 Euros from the ESA Copernicus Office, $5, 000  from UNOOSA) for the two workshops, one in Zambia and other in Gabon (both dates to be confirmed).</a:t>
            </a:r>
            <a:endParaRPr lang="en-US" sz="1800" dirty="0"/>
          </a:p>
        </p:txBody>
      </p:sp>
      <p:sp>
        <p:nvSpPr>
          <p:cNvPr id="4" name="Content Placeholder 3"/>
          <p:cNvSpPr>
            <a:spLocks noGrp="1"/>
          </p:cNvSpPr>
          <p:nvPr>
            <p:ph sz="quarter" idx="11"/>
          </p:nvPr>
        </p:nvSpPr>
        <p:spPr/>
        <p:txBody>
          <a:bodyPr/>
          <a:lstStyle/>
          <a:p>
            <a:r>
              <a:rPr lang="en-US" dirty="0" err="1" smtClean="0"/>
              <a:t>WGCapD</a:t>
            </a:r>
            <a:r>
              <a:rPr lang="en-US" dirty="0" smtClean="0"/>
              <a:t> 2016 Activities </a:t>
            </a:r>
            <a:endParaRPr lang="en-ZA" dirty="0" smtClean="0"/>
          </a:p>
          <a:p>
            <a:endParaRPr lang="en-ZA" dirty="0"/>
          </a:p>
        </p:txBody>
      </p:sp>
    </p:spTree>
    <p:extLst>
      <p:ext uri="{BB962C8B-B14F-4D97-AF65-F5344CB8AC3E}">
        <p14:creationId xmlns:p14="http://schemas.microsoft.com/office/powerpoint/2010/main" xmlns="" val="31651292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b="1" dirty="0" smtClean="0">
                <a:solidFill>
                  <a:srgbClr val="FFFFFF"/>
                </a:solidFill>
                <a:latin typeface="+mj-lt"/>
              </a:rPr>
              <a:t>Ocean Surface Vector Winds- Virtual Constellation (OSVW-VC)</a:t>
            </a:r>
            <a:endParaRPr sz="2800" b="1" i="1" u="sng"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Prepared by Julia Figa (EUMETSAT) and</a:t>
            </a:r>
          </a:p>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Paul Chang (NOAA)</a:t>
            </a:r>
            <a:endParaRPr b="1" dirty="0">
              <a:solidFill>
                <a:srgbClr val="FFFFFF"/>
              </a:solidFill>
              <a:latin typeface="+mj-lt"/>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xmlns=""/>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xmlns="" val="12597149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b="1" dirty="0" smtClean="0">
                <a:solidFill>
                  <a:srgbClr val="FFFFFF"/>
                </a:solidFill>
                <a:latin typeface="+mj-lt"/>
              </a:rPr>
              <a:t>Working Group on Information System and Services (WGISS)</a:t>
            </a:r>
            <a:endParaRPr sz="2800" b="1" i="1" u="sng"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Prepared by Andy Mitchell (NASA) and </a:t>
            </a:r>
            <a:r>
              <a:rPr lang="en-US" b="1" dirty="0" err="1" smtClean="0">
                <a:solidFill>
                  <a:srgbClr val="FFFFFF"/>
                </a:solidFill>
                <a:latin typeface="+mj-lt"/>
                <a:ea typeface="Arial Bold"/>
                <a:cs typeface="Arial Bold"/>
                <a:sym typeface="Arial Bold"/>
              </a:rPr>
              <a:t>Mirko</a:t>
            </a:r>
            <a:r>
              <a:rPr lang="en-US" b="1" dirty="0" smtClean="0">
                <a:solidFill>
                  <a:srgbClr val="FFFFFF"/>
                </a:solidFill>
                <a:latin typeface="+mj-lt"/>
                <a:ea typeface="Arial Bold"/>
                <a:cs typeface="Arial Bold"/>
                <a:sym typeface="Arial Bold"/>
              </a:rPr>
              <a:t> </a:t>
            </a:r>
            <a:r>
              <a:rPr lang="en-US" b="1" dirty="0" err="1" smtClean="0">
                <a:solidFill>
                  <a:srgbClr val="FFFFFF"/>
                </a:solidFill>
                <a:latin typeface="+mj-lt"/>
                <a:ea typeface="Arial Bold"/>
                <a:cs typeface="Arial Bold"/>
                <a:sym typeface="Arial Bold"/>
              </a:rPr>
              <a:t>Albani</a:t>
            </a:r>
            <a:r>
              <a:rPr lang="en-US" b="1" dirty="0" smtClean="0">
                <a:solidFill>
                  <a:srgbClr val="FFFFFF"/>
                </a:solidFill>
                <a:latin typeface="+mj-lt"/>
                <a:ea typeface="Arial Bold"/>
                <a:cs typeface="Arial Bold"/>
                <a:sym typeface="Arial Bold"/>
              </a:rPr>
              <a:t> (ESA)</a:t>
            </a:r>
            <a:endParaRPr b="1" dirty="0">
              <a:solidFill>
                <a:srgbClr val="FFFFFF"/>
              </a:solidFill>
              <a:latin typeface="+mj-lt"/>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xmlns=""/>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xmlns="" val="70828192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Autofit/>
          </a:bodyPr>
          <a:lstStyle/>
          <a:p>
            <a:r>
              <a:rPr lang="en-US" sz="1400" b="1" dirty="0" smtClean="0"/>
              <a:t>Last OSVW-VC meeting </a:t>
            </a:r>
            <a:r>
              <a:rPr lang="en-US" sz="1400" dirty="0" smtClean="0"/>
              <a:t>in conjunction with the IOVWST meeting held May 19-21, 2015 in Portland, Oregon, USA</a:t>
            </a:r>
            <a:endParaRPr lang="en-GB" sz="1400" dirty="0" smtClean="0"/>
          </a:p>
          <a:p>
            <a:pPr lvl="1"/>
            <a:r>
              <a:rPr lang="en-US" sz="1100" dirty="0" smtClean="0"/>
              <a:t>Summarized current status of OSVW-VC, presented reviewed </a:t>
            </a:r>
            <a:r>
              <a:rPr lang="en-US" sz="1100" dirty="0" err="1" smtClean="0"/>
              <a:t>ToRs</a:t>
            </a:r>
            <a:r>
              <a:rPr lang="en-US" sz="1100" dirty="0" smtClean="0"/>
              <a:t>, and posed several questions:</a:t>
            </a:r>
            <a:endParaRPr lang="en-GB" sz="1100" dirty="0" smtClean="0"/>
          </a:p>
          <a:p>
            <a:pPr lvl="2"/>
            <a:r>
              <a:rPr lang="en-US" sz="1100" dirty="0" smtClean="0"/>
              <a:t>Is the current constellation sufficient?  (temporal sampling, spatial resolution, complementary measurements), should a constellation minimum capability be defined? – Should continuity and new measurement capability be identified separately? -&gt; </a:t>
            </a:r>
            <a:r>
              <a:rPr lang="en-US" sz="1100" b="1" dirty="0" smtClean="0"/>
              <a:t>OSVWC-VC  recommendation (next slide) and the elaboration of a capability requirements document</a:t>
            </a:r>
            <a:endParaRPr lang="en-GB" sz="1100" dirty="0" smtClean="0"/>
          </a:p>
          <a:p>
            <a:pPr lvl="2"/>
            <a:r>
              <a:rPr lang="en-US" sz="1100" dirty="0" smtClean="0"/>
              <a:t>What are the priorities of the OSVW community (i.e., IOVWST)? -&gt; </a:t>
            </a:r>
            <a:r>
              <a:rPr lang="en-US" sz="1100" b="1" dirty="0" smtClean="0"/>
              <a:t>Elaboration of data standards, but no resources available</a:t>
            </a:r>
            <a:endParaRPr lang="en-GB" sz="1100" b="1" dirty="0" smtClean="0"/>
          </a:p>
          <a:p>
            <a:pPr lvl="2"/>
            <a:r>
              <a:rPr lang="en-US" sz="1100" dirty="0" smtClean="0"/>
              <a:t>Is there any particular advocacy/actions from the OSVW community that would be helpful for the space agencies? </a:t>
            </a:r>
            <a:r>
              <a:rPr lang="en-US" sz="1100" b="1" dirty="0" smtClean="0"/>
              <a:t>-&gt; </a:t>
            </a:r>
            <a:r>
              <a:rPr lang="en-US" sz="1100" b="1" dirty="0" err="1" smtClean="0"/>
              <a:t>scatterometer</a:t>
            </a:r>
            <a:r>
              <a:rPr lang="en-US" sz="1100" b="1" dirty="0" smtClean="0"/>
              <a:t>/AMSR-3 capability in GCOM-W2</a:t>
            </a:r>
            <a:endParaRPr lang="en-GB" sz="1100" b="1" dirty="0" smtClean="0"/>
          </a:p>
          <a:p>
            <a:r>
              <a:rPr lang="en-US" sz="1400" b="1" dirty="0" smtClean="0"/>
              <a:t>High Winds Workshop </a:t>
            </a:r>
            <a:r>
              <a:rPr lang="en-US" sz="1400" dirty="0" smtClean="0"/>
              <a:t>conducted as follow-up to IOVWST working group recommendation December 9-10, 2015 at NHC in Miami, FL, USA</a:t>
            </a:r>
            <a:endParaRPr lang="en-GB" sz="1400" dirty="0" smtClean="0"/>
          </a:p>
          <a:p>
            <a:r>
              <a:rPr lang="en-US" sz="1400" b="1" dirty="0" smtClean="0"/>
              <a:t>ISRO ScatSat-1 prelaunch meeting </a:t>
            </a:r>
            <a:r>
              <a:rPr lang="en-US" sz="1400" dirty="0" smtClean="0"/>
              <a:t>held October 28-29, 2015 at SAC in </a:t>
            </a:r>
            <a:r>
              <a:rPr lang="en-US" sz="1400" dirty="0" err="1" smtClean="0"/>
              <a:t>Ahmedabad</a:t>
            </a:r>
            <a:r>
              <a:rPr lang="en-US" sz="1400" dirty="0" smtClean="0"/>
              <a:t>, India.</a:t>
            </a:r>
          </a:p>
          <a:p>
            <a:pPr lvl="1"/>
            <a:r>
              <a:rPr lang="en-US" sz="1400" dirty="0" smtClean="0"/>
              <a:t>Participation included personnel from ISRO, EUMETSAT, NOAA, NASA and KNMI.  ScatSat-1 planned for a July 2016 launch with a similar open and timely access data policy as OSCAT on OceanSat-2</a:t>
            </a:r>
            <a:endParaRPr lang="en-GB" sz="1400" dirty="0" smtClean="0"/>
          </a:p>
          <a:p>
            <a:r>
              <a:rPr lang="en-US" sz="1400" b="1" dirty="0" smtClean="0"/>
              <a:t>ESA/EUMETSAT </a:t>
            </a:r>
            <a:r>
              <a:rPr lang="en-US" sz="1400" b="1" dirty="0" err="1" smtClean="0"/>
              <a:t>Scatterometer</a:t>
            </a:r>
            <a:r>
              <a:rPr lang="en-US" sz="1400" b="1" dirty="0" smtClean="0"/>
              <a:t> science conference </a:t>
            </a:r>
            <a:r>
              <a:rPr lang="en-US" sz="1400" dirty="0" smtClean="0"/>
              <a:t>held February 2-4, </a:t>
            </a:r>
            <a:r>
              <a:rPr lang="en-US" sz="1400" dirty="0" err="1" smtClean="0"/>
              <a:t>Noordwijk</a:t>
            </a:r>
            <a:r>
              <a:rPr lang="en-US" sz="1400" dirty="0" smtClean="0"/>
              <a:t>, The Netherlands, confirmed as above the need for data standards</a:t>
            </a:r>
            <a:endParaRPr lang="en-GB" sz="1400" dirty="0" smtClean="0"/>
          </a:p>
          <a:p>
            <a:r>
              <a:rPr lang="en-US" sz="1400" b="1" dirty="0" smtClean="0"/>
              <a:t>Next OSVW-VC meeting </a:t>
            </a:r>
            <a:r>
              <a:rPr lang="en-US" sz="1400" dirty="0" smtClean="0"/>
              <a:t>will be held </a:t>
            </a:r>
            <a:r>
              <a:rPr lang="en-US" sz="1400" b="1" dirty="0" smtClean="0"/>
              <a:t>in conjunction with the IOVWST meeting </a:t>
            </a:r>
            <a:r>
              <a:rPr lang="en-US" sz="1400" dirty="0" smtClean="0"/>
              <a:t>May 17-19, 2016 in Sapporo, Japan</a:t>
            </a:r>
            <a:endParaRPr lang="en-GB" sz="1400" dirty="0"/>
          </a:p>
        </p:txBody>
      </p:sp>
      <p:sp>
        <p:nvSpPr>
          <p:cNvPr id="4" name="Espace réservé du contenu 3"/>
          <p:cNvSpPr>
            <a:spLocks noGrp="1"/>
          </p:cNvSpPr>
          <p:nvPr>
            <p:ph sz="quarter" idx="11"/>
          </p:nvPr>
        </p:nvSpPr>
        <p:spPr/>
        <p:txBody>
          <a:bodyPr/>
          <a:lstStyle/>
          <a:p>
            <a:r>
              <a:rPr lang="en-US" dirty="0" smtClean="0"/>
              <a:t>OSVW-VC Related Meetings</a:t>
            </a:r>
            <a:endParaRPr lang="en-US" dirty="0"/>
          </a:p>
        </p:txBody>
      </p:sp>
      <p:sp>
        <p:nvSpPr>
          <p:cNvPr id="7" name="Slide Number Placeholder 1"/>
          <p:cNvSpPr>
            <a:spLocks noGrp="1"/>
          </p:cNvSpPr>
          <p:nvPr>
            <p:ph type="sldNum" sz="quarter" idx="2"/>
          </p:nvPr>
        </p:nvSpPr>
        <p:spPr>
          <a:xfrm>
            <a:off x="8763000" y="6629400"/>
            <a:ext cx="304800" cy="187285"/>
          </a:xfrm>
        </p:spPr>
        <p:txBody>
          <a:bodyPr/>
          <a:lstStyle/>
          <a:p>
            <a:fld id="{86CB4B4D-7CA3-9044-876B-883B54F8677D}" type="slidenum">
              <a:rPr lang="uk-UA" smtClean="0"/>
              <a:pPr/>
              <a:t>20</a:t>
            </a:fld>
            <a:endParaRPr lang="uk-UA"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371600"/>
            <a:ext cx="8153400" cy="4724400"/>
          </a:xfrm>
        </p:spPr>
        <p:txBody>
          <a:bodyPr/>
          <a:lstStyle/>
          <a:p>
            <a:pPr lvl="0">
              <a:spcBef>
                <a:spcPts val="0"/>
              </a:spcBef>
            </a:pPr>
            <a:r>
              <a:rPr lang="en-US" sz="1600" b="1" dirty="0" smtClean="0"/>
              <a:t>VC-1</a:t>
            </a:r>
            <a:r>
              <a:rPr lang="en-US" sz="1600" dirty="0" smtClean="0"/>
              <a:t>:  </a:t>
            </a:r>
            <a:r>
              <a:rPr lang="en-US" sz="1600" b="1" dirty="0" smtClean="0"/>
              <a:t>List of Relevant Datasets from VCs </a:t>
            </a:r>
            <a:r>
              <a:rPr lang="en-US" sz="1600" dirty="0" smtClean="0"/>
              <a:t>(Q4 2016)</a:t>
            </a:r>
            <a:endParaRPr lang="en-GB" sz="1600" dirty="0" smtClean="0"/>
          </a:p>
          <a:p>
            <a:pPr lvl="1">
              <a:spcBef>
                <a:spcPts val="0"/>
              </a:spcBef>
            </a:pPr>
            <a:r>
              <a:rPr lang="en-US" sz="1600" b="1" dirty="0" smtClean="0"/>
              <a:t>No </a:t>
            </a:r>
            <a:r>
              <a:rPr lang="en-US" sz="1600" b="1" dirty="0" smtClean="0"/>
              <a:t>progress since last technical workshop</a:t>
            </a:r>
            <a:endParaRPr lang="en-GB" sz="1600" b="1" dirty="0" smtClean="0"/>
          </a:p>
          <a:p>
            <a:pPr lvl="0">
              <a:spcBef>
                <a:spcPts val="0"/>
              </a:spcBef>
            </a:pPr>
            <a:r>
              <a:rPr lang="en-US" sz="1600" b="1" dirty="0" smtClean="0"/>
              <a:t>VC-14</a:t>
            </a:r>
            <a:r>
              <a:rPr lang="en-US" sz="1600" dirty="0" smtClean="0"/>
              <a:t>:  </a:t>
            </a:r>
            <a:r>
              <a:rPr lang="en-US" sz="1600" b="1" dirty="0" smtClean="0"/>
              <a:t>Vision for an OSVW Constellation </a:t>
            </a:r>
            <a:r>
              <a:rPr lang="en-US" sz="1600" dirty="0" smtClean="0"/>
              <a:t>(Q4 2016)</a:t>
            </a:r>
            <a:endParaRPr lang="en-GB" sz="1600" dirty="0" smtClean="0"/>
          </a:p>
          <a:p>
            <a:pPr lvl="1">
              <a:spcBef>
                <a:spcPts val="0"/>
              </a:spcBef>
            </a:pPr>
            <a:r>
              <a:rPr lang="en-US" sz="1600" dirty="0" smtClean="0"/>
              <a:t>The </a:t>
            </a:r>
            <a:r>
              <a:rPr lang="en-US" sz="1600" dirty="0" smtClean="0"/>
              <a:t>International Ocean Vector Winds Science Team (IOVWST) meeting held in 2015 strongly recommended: (1) at least three </a:t>
            </a:r>
            <a:r>
              <a:rPr lang="en-US" sz="1600" dirty="0" err="1" smtClean="0"/>
              <a:t>scatterometers</a:t>
            </a:r>
            <a:r>
              <a:rPr lang="en-US" sz="1600" dirty="0" smtClean="0"/>
              <a:t> in orbits designed to roughly meet the WMO requirements, and, (2) one instrument in a non-sun-synchronous orbit to help with the diurnal cycle, better sampling at mid-latitudes, and to improve inter-calibration. </a:t>
            </a:r>
            <a:r>
              <a:rPr lang="en-US" sz="1600" b="1" dirty="0" smtClean="0"/>
              <a:t>It has been proposed that a User Requirements Document is elaborated.  An interim report will be prepared for the next IOVWST meeting to be held in Q2 2016</a:t>
            </a:r>
            <a:r>
              <a:rPr lang="en-US" sz="1600" dirty="0" smtClean="0"/>
              <a:t>.</a:t>
            </a:r>
            <a:endParaRPr lang="en-GB" sz="1600" dirty="0" smtClean="0"/>
          </a:p>
          <a:p>
            <a:pPr lvl="0">
              <a:spcBef>
                <a:spcPts val="0"/>
              </a:spcBef>
            </a:pPr>
            <a:r>
              <a:rPr lang="en-US" sz="1600" b="1" dirty="0" smtClean="0"/>
              <a:t>VC-15</a:t>
            </a:r>
            <a:r>
              <a:rPr lang="en-US" sz="1600" dirty="0" smtClean="0"/>
              <a:t>:  </a:t>
            </a:r>
            <a:r>
              <a:rPr lang="en-US" sz="1600" b="1" dirty="0" smtClean="0"/>
              <a:t>OSVW Standards and Metrics </a:t>
            </a:r>
            <a:r>
              <a:rPr lang="en-US" sz="1600" dirty="0" smtClean="0"/>
              <a:t>(Q4 2016)</a:t>
            </a:r>
            <a:endParaRPr lang="en-GB" sz="1600" dirty="0" smtClean="0"/>
          </a:p>
          <a:p>
            <a:pPr lvl="1">
              <a:spcBef>
                <a:spcPts val="0"/>
              </a:spcBef>
            </a:pPr>
            <a:r>
              <a:rPr lang="en-US" sz="1600" dirty="0" smtClean="0"/>
              <a:t>Cal/Val </a:t>
            </a:r>
            <a:r>
              <a:rPr lang="en-US" sz="1600" dirty="0" smtClean="0"/>
              <a:t>methods will be addressed by the IOVWST Climate Working Group and a definition of a CF compliant basic set of </a:t>
            </a:r>
            <a:r>
              <a:rPr lang="en-US" sz="1600" dirty="0" err="1" smtClean="0"/>
              <a:t>netCDF</a:t>
            </a:r>
            <a:r>
              <a:rPr lang="en-US" sz="1600" dirty="0" smtClean="0"/>
              <a:t> standard variable names is ongoing within the IOVWST Data Standards Working Group (</a:t>
            </a:r>
            <a:r>
              <a:rPr lang="en-US" sz="1600" dirty="0" smtClean="0"/>
              <a:t>led </a:t>
            </a:r>
            <a:r>
              <a:rPr lang="en-US" sz="1600" dirty="0" smtClean="0"/>
              <a:t>by the JPL colleagues at the PODAAC)</a:t>
            </a:r>
            <a:endParaRPr lang="en-GB" sz="1600" dirty="0" smtClean="0"/>
          </a:p>
          <a:p>
            <a:pPr lvl="1">
              <a:spcBef>
                <a:spcPts val="0"/>
              </a:spcBef>
            </a:pPr>
            <a:r>
              <a:rPr lang="en-US" sz="1600" dirty="0" smtClean="0"/>
              <a:t>The need and benefit for standardization is recognized, but </a:t>
            </a:r>
            <a:r>
              <a:rPr lang="en-US" sz="1600" b="1" dirty="0" smtClean="0"/>
              <a:t>the resources to coordinate a data and format standards document (as was done for GHRSST) are currently not available within the IOVWST and here there could be an opportunity for the agencies to provide support</a:t>
            </a:r>
            <a:r>
              <a:rPr lang="en-US" sz="1600" dirty="0" smtClean="0"/>
              <a:t>.</a:t>
            </a:r>
            <a:endParaRPr lang="en-GB" sz="1600" dirty="0"/>
          </a:p>
        </p:txBody>
      </p:sp>
      <p:sp>
        <p:nvSpPr>
          <p:cNvPr id="8" name="Espace réservé du contenu 7"/>
          <p:cNvSpPr>
            <a:spLocks noGrp="1"/>
          </p:cNvSpPr>
          <p:nvPr>
            <p:ph sz="quarter" idx="11"/>
          </p:nvPr>
        </p:nvSpPr>
        <p:spPr/>
        <p:txBody>
          <a:bodyPr/>
          <a:lstStyle/>
          <a:p>
            <a:r>
              <a:rPr lang="en-US" dirty="0" smtClean="0"/>
              <a:t>OSVW-VC: CEOS Action Plan</a:t>
            </a:r>
            <a:endParaRPr lang="en-US" dirty="0"/>
          </a:p>
        </p:txBody>
      </p:sp>
      <p:sp>
        <p:nvSpPr>
          <p:cNvPr id="4" name="Slide Number Placeholder 1"/>
          <p:cNvSpPr>
            <a:spLocks noGrp="1"/>
          </p:cNvSpPr>
          <p:nvPr>
            <p:ph type="sldNum" sz="quarter" idx="2"/>
          </p:nvPr>
        </p:nvSpPr>
        <p:spPr>
          <a:xfrm>
            <a:off x="8763000" y="6629400"/>
            <a:ext cx="304800" cy="187285"/>
          </a:xfrm>
        </p:spPr>
        <p:txBody>
          <a:bodyPr/>
          <a:lstStyle/>
          <a:p>
            <a:fld id="{86CB4B4D-7CA3-9044-876B-883B54F8677D}" type="slidenum">
              <a:rPr lang="uk-UA" smtClean="0"/>
              <a:pPr/>
              <a:t>21</a:t>
            </a:fld>
            <a:endParaRPr lang="uk-UA"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fontScale="92500" lnSpcReduction="20000"/>
          </a:bodyPr>
          <a:lstStyle/>
          <a:p>
            <a:pPr>
              <a:buNone/>
            </a:pPr>
            <a:r>
              <a:rPr lang="en-US" b="1" dirty="0" smtClean="0"/>
              <a:t>Planned capacity building activities</a:t>
            </a:r>
            <a:endParaRPr lang="en-GB" dirty="0" smtClean="0"/>
          </a:p>
          <a:p>
            <a:r>
              <a:rPr lang="en-US" dirty="0" smtClean="0"/>
              <a:t>Marine forecaster satellite training courses being led by EUMETSAT</a:t>
            </a:r>
            <a:endParaRPr lang="en-GB" dirty="0" smtClean="0"/>
          </a:p>
          <a:p>
            <a:pPr lvl="1"/>
            <a:r>
              <a:rPr lang="en-US" dirty="0" smtClean="0"/>
              <a:t>Mediterranean (Croatia hosting) – October 10-14, 2016</a:t>
            </a:r>
            <a:endParaRPr lang="en-GB" dirty="0" smtClean="0"/>
          </a:p>
          <a:p>
            <a:pPr lvl="1"/>
            <a:r>
              <a:rPr lang="en-US" dirty="0" smtClean="0"/>
              <a:t>South Africa – December 12-15, 2016</a:t>
            </a:r>
            <a:endParaRPr lang="en-GB" dirty="0" smtClean="0"/>
          </a:p>
          <a:p>
            <a:pPr lvl="1"/>
            <a:r>
              <a:rPr lang="en-US" dirty="0" smtClean="0"/>
              <a:t>At this time there is no anticipated need for </a:t>
            </a:r>
            <a:r>
              <a:rPr lang="en-US" dirty="0" err="1" smtClean="0"/>
              <a:t>WGCapD</a:t>
            </a:r>
            <a:r>
              <a:rPr lang="en-US" dirty="0" smtClean="0"/>
              <a:t> involvement</a:t>
            </a:r>
            <a:endParaRPr lang="en-GB" dirty="0" smtClean="0"/>
          </a:p>
          <a:p>
            <a:pPr>
              <a:buNone/>
            </a:pPr>
            <a:r>
              <a:rPr lang="en-US" b="1" dirty="0" smtClean="0"/>
              <a:t>Issues</a:t>
            </a:r>
            <a:endParaRPr lang="en-GB" dirty="0" smtClean="0"/>
          </a:p>
          <a:p>
            <a:pPr lvl="0"/>
            <a:r>
              <a:rPr lang="en-US" dirty="0" smtClean="0"/>
              <a:t>Need to continue to advocate for </a:t>
            </a:r>
            <a:r>
              <a:rPr lang="en-US" b="1" dirty="0" smtClean="0"/>
              <a:t>open and timely data access commitments from China and Russia </a:t>
            </a:r>
            <a:r>
              <a:rPr lang="en-US" dirty="0" smtClean="0"/>
              <a:t>for their planned OSVW missions</a:t>
            </a:r>
            <a:endParaRPr lang="en-GB" dirty="0" smtClean="0"/>
          </a:p>
          <a:p>
            <a:pPr lvl="0"/>
            <a:r>
              <a:rPr lang="en-US" b="1" dirty="0" smtClean="0"/>
              <a:t>Encourage JAXA and ISRO to continue pursuing a joint </a:t>
            </a:r>
            <a:r>
              <a:rPr lang="en-US" b="1" dirty="0" err="1" smtClean="0"/>
              <a:t>scatterometer</a:t>
            </a:r>
            <a:r>
              <a:rPr lang="en-US" b="1" dirty="0" smtClean="0"/>
              <a:t> and AMSR-3 sensor package for the GCOM-W2 mission </a:t>
            </a:r>
            <a:r>
              <a:rPr lang="en-US" dirty="0" smtClean="0"/>
              <a:t>– great benefit to the OSVW and earth observation communities.</a:t>
            </a:r>
          </a:p>
          <a:p>
            <a:pPr lvl="0"/>
            <a:r>
              <a:rPr lang="en-US" dirty="0" smtClean="0"/>
              <a:t>Standardization of data, formats and the representation of measurement uncertainty may benefit from additional resources supporting the IOVWST work</a:t>
            </a:r>
            <a:endParaRPr lang="en-GB" dirty="0"/>
          </a:p>
        </p:txBody>
      </p:sp>
      <p:sp>
        <p:nvSpPr>
          <p:cNvPr id="6" name="Espace réservé du contenu 5"/>
          <p:cNvSpPr>
            <a:spLocks noGrp="1"/>
          </p:cNvSpPr>
          <p:nvPr>
            <p:ph sz="quarter" idx="11"/>
          </p:nvPr>
        </p:nvSpPr>
        <p:spPr>
          <a:xfrm>
            <a:off x="2057400" y="304800"/>
            <a:ext cx="5334000" cy="533400"/>
          </a:xfrm>
        </p:spPr>
        <p:txBody>
          <a:bodyPr/>
          <a:lstStyle/>
          <a:p>
            <a:r>
              <a:rPr lang="en-US" smtClean="0">
                <a:solidFill>
                  <a:srgbClr val="FFFFFF"/>
                </a:solidFill>
                <a:latin typeface="Arial Bold"/>
              </a:rPr>
              <a:t>OSVW-VC: CB activities and issues</a:t>
            </a:r>
            <a:endParaRPr lang="en-US" dirty="0"/>
          </a:p>
        </p:txBody>
      </p:sp>
      <p:sp>
        <p:nvSpPr>
          <p:cNvPr id="7" name="Slide Number Placeholder 1"/>
          <p:cNvSpPr>
            <a:spLocks noGrp="1"/>
          </p:cNvSpPr>
          <p:nvPr>
            <p:ph type="sldNum" sz="quarter" idx="2"/>
          </p:nvPr>
        </p:nvSpPr>
        <p:spPr>
          <a:xfrm>
            <a:off x="8763000" y="6629400"/>
            <a:ext cx="304800" cy="187285"/>
          </a:xfrm>
        </p:spPr>
        <p:txBody>
          <a:bodyPr/>
          <a:lstStyle/>
          <a:p>
            <a:fld id="{86CB4B4D-7CA3-9044-876B-883B54F8677D}" type="slidenum">
              <a:rPr lang="uk-UA" smtClean="0"/>
              <a:pPr/>
              <a:t>22</a:t>
            </a:fld>
            <a:endParaRPr lang="uk-UA"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b="1" dirty="0" smtClean="0">
                <a:solidFill>
                  <a:srgbClr val="FFFFFF"/>
                </a:solidFill>
                <a:latin typeface="+mj-lt"/>
              </a:rPr>
              <a:t>Land Surface Imaging - Virtual Constellation (LSI-VC)</a:t>
            </a:r>
            <a:endParaRPr sz="2800" b="1" i="1" u="sng"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Prepared by Jennifer Lacey (USGS),</a:t>
            </a:r>
          </a:p>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Bianca Hoersch (ESA) and</a:t>
            </a:r>
          </a:p>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Adam Lewis (</a:t>
            </a:r>
            <a:r>
              <a:rPr lang="en-US" b="1" dirty="0" err="1" smtClean="0">
                <a:solidFill>
                  <a:srgbClr val="FFFFFF"/>
                </a:solidFill>
                <a:latin typeface="+mj-lt"/>
                <a:ea typeface="Arial Bold"/>
                <a:cs typeface="Arial Bold"/>
                <a:sym typeface="Arial Bold"/>
              </a:rPr>
              <a:t>Geoscience</a:t>
            </a:r>
            <a:r>
              <a:rPr lang="en-US" b="1" dirty="0" smtClean="0">
                <a:solidFill>
                  <a:srgbClr val="FFFFFF"/>
                </a:solidFill>
                <a:latin typeface="+mj-lt"/>
                <a:ea typeface="Arial Bold"/>
                <a:cs typeface="Arial Bold"/>
                <a:sym typeface="Arial Bold"/>
              </a:rPr>
              <a:t> Australia)</a:t>
            </a:r>
            <a:endParaRPr b="1" dirty="0">
              <a:solidFill>
                <a:srgbClr val="FFFFFF"/>
              </a:solidFill>
              <a:latin typeface="+mj-lt"/>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xmlns=""/>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xmlns="" val="125971495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Organization and Meetings</a:t>
            </a:r>
          </a:p>
          <a:p>
            <a:pPr lvl="1"/>
            <a:r>
              <a:rPr lang="en-US" dirty="0" smtClean="0"/>
              <a:t>Initial telecon of LSI-VC was held in December with monthly telecons thereafter</a:t>
            </a:r>
          </a:p>
          <a:p>
            <a:pPr lvl="1"/>
            <a:r>
              <a:rPr lang="en-US" b="1" dirty="0" smtClean="0"/>
              <a:t>LSI-VC-1,</a:t>
            </a:r>
            <a:r>
              <a:rPr lang="en-US" dirty="0" smtClean="0"/>
              <a:t> first </a:t>
            </a:r>
            <a:r>
              <a:rPr lang="en-US" dirty="0" smtClean="0"/>
              <a:t>face-to-face meeting</a:t>
            </a:r>
            <a:r>
              <a:rPr lang="en-US" b="1" dirty="0" smtClean="0"/>
              <a:t>, </a:t>
            </a:r>
            <a:r>
              <a:rPr lang="en-US" dirty="0" smtClean="0"/>
              <a:t>was </a:t>
            </a:r>
            <a:r>
              <a:rPr lang="en-US" dirty="0" smtClean="0"/>
              <a:t>held at ESA ESRIN 22-24 February 2016</a:t>
            </a:r>
          </a:p>
          <a:p>
            <a:pPr lvl="1"/>
            <a:r>
              <a:rPr lang="en-US" dirty="0" smtClean="0"/>
              <a:t>Regularly scheduling monthly LSI-VC meetings and bi-weekly co-Lead meetings</a:t>
            </a:r>
          </a:p>
          <a:p>
            <a:pPr lvl="1"/>
            <a:r>
              <a:rPr lang="en-US" b="1" dirty="0" smtClean="0"/>
              <a:t>LSI-VC-2</a:t>
            </a:r>
            <a:r>
              <a:rPr lang="en-US" dirty="0" smtClean="0"/>
              <a:t> is being tentatively planned for July 20-22 at NASA </a:t>
            </a:r>
            <a:r>
              <a:rPr lang="en-US" dirty="0" smtClean="0"/>
              <a:t>Ames</a:t>
            </a:r>
            <a:endParaRPr lang="en-US" dirty="0" smtClean="0"/>
          </a:p>
          <a:p>
            <a:r>
              <a:rPr lang="en-US" b="1" dirty="0" smtClean="0"/>
              <a:t>Main Issues/Obstacles </a:t>
            </a:r>
          </a:p>
          <a:p>
            <a:pPr lvl="1"/>
            <a:r>
              <a:rPr lang="en-US" b="1" dirty="0" smtClean="0"/>
              <a:t>None at this time</a:t>
            </a:r>
            <a:endParaRPr lang="en-US" b="1" dirty="0"/>
          </a:p>
        </p:txBody>
      </p:sp>
      <p:sp>
        <p:nvSpPr>
          <p:cNvPr id="3" name="Content Placeholder 2"/>
          <p:cNvSpPr>
            <a:spLocks noGrp="1"/>
          </p:cNvSpPr>
          <p:nvPr>
            <p:ph sz="quarter" idx="11"/>
          </p:nvPr>
        </p:nvSpPr>
        <p:spPr/>
        <p:txBody>
          <a:bodyPr/>
          <a:lstStyle/>
          <a:p>
            <a:r>
              <a:rPr lang="en-US" smtClean="0"/>
              <a:t>LSI-VC – Status</a:t>
            </a:r>
            <a:endParaRPr lang="en-US" dirty="0"/>
          </a:p>
        </p:txBody>
      </p:sp>
      <p:sp>
        <p:nvSpPr>
          <p:cNvPr id="4" name="Slide Number Placeholder 1"/>
          <p:cNvSpPr>
            <a:spLocks noGrp="1"/>
          </p:cNvSpPr>
          <p:nvPr>
            <p:ph type="sldNum" sz="quarter" idx="2"/>
          </p:nvPr>
        </p:nvSpPr>
        <p:spPr>
          <a:xfrm>
            <a:off x="8763000" y="6629400"/>
            <a:ext cx="304800" cy="187285"/>
          </a:xfrm>
        </p:spPr>
        <p:txBody>
          <a:bodyPr/>
          <a:lstStyle/>
          <a:p>
            <a:fld id="{86CB4B4D-7CA3-9044-876B-883B54F8677D}" type="slidenum">
              <a:rPr lang="uk-UA" smtClean="0"/>
              <a:pPr/>
              <a:t>24</a:t>
            </a:fld>
            <a:endParaRPr lang="uk-UA" dirty="0"/>
          </a:p>
        </p:txBody>
      </p:sp>
    </p:spTree>
    <p:extLst>
      <p:ext uri="{BB962C8B-B14F-4D97-AF65-F5344CB8AC3E}">
        <p14:creationId xmlns:p14="http://schemas.microsoft.com/office/powerpoint/2010/main" xmlns="" val="252503016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1600" b="1" dirty="0" smtClean="0"/>
              <a:t>Successful first meeting of the renewed LSI-VC</a:t>
            </a:r>
          </a:p>
          <a:p>
            <a:r>
              <a:rPr lang="en-US" sz="1600" b="1" dirty="0" smtClean="0"/>
              <a:t>Met with SDCG for GFOI – valuable exchange of ideas </a:t>
            </a:r>
            <a:r>
              <a:rPr lang="en-US" sz="1600" dirty="0" smtClean="0"/>
              <a:t>to help guide LSI-VC’s initial direction. Discussed ARD and the SDCG’s Global Data Flows Study</a:t>
            </a:r>
          </a:p>
          <a:p>
            <a:r>
              <a:rPr lang="en-US" sz="1600" b="1" dirty="0" smtClean="0"/>
              <a:t>Survey and short report on the tools/processes used by large space agencies to manage multiple different requirements and stakeholders </a:t>
            </a:r>
            <a:r>
              <a:rPr lang="en-US" sz="1600" dirty="0" smtClean="0"/>
              <a:t>in the operation of their space infrastructure (or indeed any complex, high in demand </a:t>
            </a:r>
            <a:r>
              <a:rPr lang="en-US" sz="1600" dirty="0" smtClean="0"/>
              <a:t>systems</a:t>
            </a:r>
          </a:p>
          <a:p>
            <a:pPr lvl="1"/>
            <a:r>
              <a:rPr lang="en-US" sz="1600" b="1" dirty="0" smtClean="0"/>
              <a:t>Results already presented </a:t>
            </a:r>
            <a:r>
              <a:rPr lang="en-US" sz="1600" b="1" dirty="0" smtClean="0"/>
              <a:t>in </a:t>
            </a:r>
            <a:r>
              <a:rPr lang="en-US" sz="1600" b="1" dirty="0" smtClean="0"/>
              <a:t>Session on Thematic </a:t>
            </a:r>
            <a:r>
              <a:rPr lang="en-US" sz="1600" b="1" dirty="0" smtClean="0"/>
              <a:t>Observing </a:t>
            </a:r>
            <a:r>
              <a:rPr lang="en-US" sz="1600" b="1" dirty="0" smtClean="0"/>
              <a:t>Strategies</a:t>
            </a:r>
            <a:endParaRPr lang="en-US" sz="1600" b="1" dirty="0" smtClean="0"/>
          </a:p>
          <a:p>
            <a:r>
              <a:rPr lang="en-US" sz="1600" dirty="0" smtClean="0"/>
              <a:t>Defined an </a:t>
            </a:r>
            <a:r>
              <a:rPr lang="en-US" sz="1600" b="1" dirty="0" smtClean="0"/>
              <a:t>initial LSI-VC Work Plan consisting of five task areas</a:t>
            </a:r>
            <a:r>
              <a:rPr lang="en-US" sz="1600" dirty="0" smtClean="0"/>
              <a:t>, which include a number of sub-tasks.</a:t>
            </a:r>
          </a:p>
          <a:p>
            <a:pPr marL="800100" lvl="1" indent="-342900">
              <a:buFont typeface="+mj-lt"/>
              <a:buAutoNum type="arabicPeriod"/>
            </a:pPr>
            <a:r>
              <a:rPr lang="en-US" sz="1600" dirty="0" smtClean="0"/>
              <a:t>Increase the visibility of land surface imaging data holdings;</a:t>
            </a:r>
          </a:p>
          <a:p>
            <a:pPr marL="800100" lvl="1" indent="-342900">
              <a:buFont typeface="+mj-lt"/>
              <a:buAutoNum type="arabicPeriod"/>
            </a:pPr>
            <a:r>
              <a:rPr lang="en-US" sz="1600" dirty="0" smtClean="0"/>
              <a:t>Identify gaps in/opportunities for acquisition planning in support of the CEOS Carbon Strategy;</a:t>
            </a:r>
          </a:p>
          <a:p>
            <a:pPr marL="800100" lvl="1" indent="-342900">
              <a:buFont typeface="+mj-lt"/>
              <a:buAutoNum type="arabicPeriod"/>
            </a:pPr>
            <a:r>
              <a:rPr lang="en-US" sz="1600" dirty="0" smtClean="0"/>
              <a:t>Define intercomparable Analysis-Ready Data (ARD) products within the context of land surface imaging;</a:t>
            </a:r>
          </a:p>
          <a:p>
            <a:pPr marL="800100" lvl="1" indent="-342900">
              <a:buFont typeface="+mj-lt"/>
              <a:buAutoNum type="arabicPeriod"/>
            </a:pPr>
            <a:r>
              <a:rPr lang="en-US" sz="1600" dirty="0" smtClean="0"/>
              <a:t>Engage in the implementation of trial data cubes;</a:t>
            </a:r>
          </a:p>
          <a:p>
            <a:pPr marL="800100" lvl="1" indent="-342900">
              <a:buFont typeface="+mj-lt"/>
              <a:buAutoNum type="arabicPeriod"/>
            </a:pPr>
            <a:r>
              <a:rPr lang="en-US" sz="1600" dirty="0" smtClean="0"/>
              <a:t>Long-term LSI-VC strategy and vision.</a:t>
            </a:r>
          </a:p>
        </p:txBody>
      </p:sp>
      <p:sp>
        <p:nvSpPr>
          <p:cNvPr id="3" name="Content Placeholder 2"/>
          <p:cNvSpPr>
            <a:spLocks noGrp="1"/>
          </p:cNvSpPr>
          <p:nvPr>
            <p:ph sz="quarter" idx="11"/>
          </p:nvPr>
        </p:nvSpPr>
        <p:spPr/>
        <p:txBody>
          <a:bodyPr/>
          <a:lstStyle/>
          <a:p>
            <a:r>
              <a:rPr lang="en-US" smtClean="0"/>
              <a:t>LSI-VC – Accomplishments and Activities</a:t>
            </a:r>
            <a:endParaRPr lang="en-US" dirty="0"/>
          </a:p>
        </p:txBody>
      </p:sp>
      <p:sp>
        <p:nvSpPr>
          <p:cNvPr id="4" name="Slide Number Placeholder 1"/>
          <p:cNvSpPr>
            <a:spLocks noGrp="1"/>
          </p:cNvSpPr>
          <p:nvPr>
            <p:ph type="sldNum" sz="quarter" idx="2"/>
          </p:nvPr>
        </p:nvSpPr>
        <p:spPr>
          <a:xfrm>
            <a:off x="8763000" y="6629400"/>
            <a:ext cx="304800" cy="187285"/>
          </a:xfrm>
        </p:spPr>
        <p:txBody>
          <a:bodyPr/>
          <a:lstStyle/>
          <a:p>
            <a:fld id="{86CB4B4D-7CA3-9044-876B-883B54F8677D}" type="slidenum">
              <a:rPr lang="uk-UA" smtClean="0"/>
              <a:pPr/>
              <a:t>25</a:t>
            </a:fld>
            <a:endParaRPr lang="uk-UA" dirty="0"/>
          </a:p>
        </p:txBody>
      </p:sp>
    </p:spTree>
    <p:extLst>
      <p:ext uri="{BB962C8B-B14F-4D97-AF65-F5344CB8AC3E}">
        <p14:creationId xmlns:p14="http://schemas.microsoft.com/office/powerpoint/2010/main" xmlns="" val="162117182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0"/>
          </p:nvPr>
        </p:nvSpPr>
        <p:spPr>
          <a:xfrm>
            <a:off x="457200" y="1295400"/>
            <a:ext cx="8153400" cy="4724400"/>
          </a:xfrm>
        </p:spPr>
        <p:txBody>
          <a:bodyPr/>
          <a:lstStyle/>
          <a:p>
            <a:r>
              <a:rPr lang="en-US" sz="1400" dirty="0" smtClean="0"/>
              <a:t>LSI-VC Work Plan Tasks are defined around the CEOS WP Tasks – see </a:t>
            </a:r>
            <a:r>
              <a:rPr lang="en-US" sz="1400" dirty="0" smtClean="0"/>
              <a:t>WP </a:t>
            </a:r>
            <a:r>
              <a:rPr lang="en-US" sz="1400" dirty="0" smtClean="0"/>
              <a:t>for further </a:t>
            </a:r>
            <a:r>
              <a:rPr lang="en-US" sz="1400" dirty="0" smtClean="0"/>
              <a:t>details</a:t>
            </a:r>
            <a:endParaRPr lang="en-US" sz="1400" dirty="0" smtClean="0"/>
          </a:p>
        </p:txBody>
      </p:sp>
      <p:sp>
        <p:nvSpPr>
          <p:cNvPr id="3" name="Content Placeholder 2"/>
          <p:cNvSpPr>
            <a:spLocks noGrp="1"/>
          </p:cNvSpPr>
          <p:nvPr>
            <p:ph sz="quarter" idx="11"/>
          </p:nvPr>
        </p:nvSpPr>
        <p:spPr/>
        <p:txBody>
          <a:bodyPr/>
          <a:lstStyle/>
          <a:p>
            <a:r>
              <a:rPr lang="en-US" dirty="0" smtClean="0"/>
              <a:t>LSI-VC – CEOS Work Plan Status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384988939"/>
              </p:ext>
            </p:extLst>
          </p:nvPr>
        </p:nvGraphicFramePr>
        <p:xfrm>
          <a:off x="457200" y="1752600"/>
          <a:ext cx="8305800" cy="4746278"/>
        </p:xfrm>
        <a:graphic>
          <a:graphicData uri="http://schemas.openxmlformats.org/drawingml/2006/table">
            <a:tbl>
              <a:tblPr firstRow="1" bandRow="1">
                <a:tableStyleId>{69012ECD-51FC-41F1-AA8D-1B2483CD663E}</a:tableStyleId>
              </a:tblPr>
              <a:tblGrid>
                <a:gridCol w="4152900"/>
                <a:gridCol w="4152900"/>
              </a:tblGrid>
              <a:tr h="413040">
                <a:tc>
                  <a:txBody>
                    <a:bodyPr/>
                    <a:lstStyle/>
                    <a:p>
                      <a:pPr algn="ctr">
                        <a:spcBef>
                          <a:spcPts val="0"/>
                        </a:spcBef>
                      </a:pPr>
                      <a:r>
                        <a:rPr lang="en-US" sz="1400" dirty="0" smtClean="0">
                          <a:latin typeface="+mj-lt"/>
                        </a:rPr>
                        <a:t>Objective/Deliverable</a:t>
                      </a:r>
                      <a:endParaRPr lang="en-US" sz="1400" dirty="0">
                        <a:latin typeface="+mj-lt"/>
                      </a:endParaRPr>
                    </a:p>
                  </a:txBody>
                  <a:tcPr/>
                </a:tc>
                <a:tc>
                  <a:txBody>
                    <a:bodyPr/>
                    <a:lstStyle/>
                    <a:p>
                      <a:pPr algn="ctr">
                        <a:spcBef>
                          <a:spcPts val="0"/>
                        </a:spcBef>
                      </a:pPr>
                      <a:r>
                        <a:rPr lang="en-US" sz="1400" dirty="0" smtClean="0">
                          <a:latin typeface="+mj-lt"/>
                        </a:rPr>
                        <a:t>Status</a:t>
                      </a:r>
                      <a:endParaRPr lang="en-US" sz="1400" dirty="0">
                        <a:latin typeface="+mj-lt"/>
                      </a:endParaRPr>
                    </a:p>
                  </a:txBody>
                  <a:tcPr/>
                </a:tc>
              </a:tr>
              <a:tr h="892170">
                <a:tc>
                  <a:txBody>
                    <a:bodyPr/>
                    <a:lstStyle/>
                    <a:p>
                      <a:pPr algn="l">
                        <a:spcBef>
                          <a:spcPts val="0"/>
                        </a:spcBef>
                      </a:pPr>
                      <a:r>
                        <a:rPr lang="en-US" sz="1200" b="1" dirty="0" smtClean="0">
                          <a:latin typeface="+mj-lt"/>
                        </a:rPr>
                        <a:t>VC-23: </a:t>
                      </a:r>
                      <a:r>
                        <a:rPr lang="en-US" sz="1200" dirty="0" smtClean="0">
                          <a:latin typeface="+mj-lt"/>
                        </a:rPr>
                        <a:t>Identify gaps in/opportunities for acquisition-planning in support of the CEOS Carbon Strategy</a:t>
                      </a:r>
                      <a:endParaRPr lang="en-US" sz="1200" dirty="0">
                        <a:latin typeface="+mj-lt"/>
                      </a:endParaRPr>
                    </a:p>
                  </a:txBody>
                  <a:tcPr/>
                </a:tc>
                <a:tc>
                  <a:txBody>
                    <a:bodyPr/>
                    <a:lstStyle/>
                    <a:p>
                      <a:pPr algn="l">
                        <a:spcBef>
                          <a:spcPts val="0"/>
                        </a:spcBef>
                      </a:pPr>
                      <a:r>
                        <a:rPr lang="en-US" sz="1200" dirty="0" smtClean="0">
                          <a:latin typeface="+mj-lt"/>
                        </a:rPr>
                        <a:t>ESA leading a review of the parameters set out in the CEOS Carbon Strategy. A statement of the satellites applicable to each (based on the guidance in the report) will be compiled.</a:t>
                      </a:r>
                      <a:endParaRPr lang="en-US" sz="1200" dirty="0">
                        <a:latin typeface="+mj-lt"/>
                      </a:endParaRPr>
                    </a:p>
                  </a:txBody>
                  <a:tcPr/>
                </a:tc>
              </a:tr>
              <a:tr h="892170">
                <a:tc>
                  <a:txBody>
                    <a:bodyPr/>
                    <a:lstStyle/>
                    <a:p>
                      <a:pPr algn="l">
                        <a:spcBef>
                          <a:spcPts val="0"/>
                        </a:spcBef>
                      </a:pPr>
                      <a:r>
                        <a:rPr lang="en-US" sz="1200" b="1" dirty="0" smtClean="0">
                          <a:latin typeface="+mj-lt"/>
                        </a:rPr>
                        <a:t>VC-24:</a:t>
                      </a:r>
                      <a:r>
                        <a:rPr lang="en-US" sz="1200" dirty="0" smtClean="0">
                          <a:latin typeface="+mj-lt"/>
                        </a:rPr>
                        <a:t> Define intercomparable Analysis-Ready Data (ARD) products within the context of land surface imaging</a:t>
                      </a:r>
                      <a:endParaRPr lang="en-US" sz="1200" dirty="0">
                        <a:latin typeface="+mj-lt"/>
                      </a:endParaRPr>
                    </a:p>
                  </a:txBody>
                  <a:tcPr/>
                </a:tc>
                <a:tc>
                  <a:txBody>
                    <a:bodyPr/>
                    <a:lstStyle/>
                    <a:p>
                      <a:pPr algn="ctr">
                        <a:spcBef>
                          <a:spcPts val="0"/>
                        </a:spcBef>
                      </a:pPr>
                      <a:r>
                        <a:rPr lang="en-US" sz="1200" dirty="0" smtClean="0">
                          <a:solidFill>
                            <a:schemeClr val="tx1"/>
                          </a:solidFill>
                          <a:latin typeface="+mn-lt"/>
                          <a:ea typeface="+mn-ea"/>
                          <a:cs typeface="+mn-cs"/>
                          <a:sym typeface="Calibri"/>
                        </a:rPr>
                        <a:t>LSI-VC</a:t>
                      </a:r>
                      <a:r>
                        <a:rPr lang="en-US" sz="1200" baseline="0" dirty="0" smtClean="0">
                          <a:solidFill>
                            <a:schemeClr val="tx1"/>
                          </a:solidFill>
                          <a:latin typeface="+mn-lt"/>
                          <a:ea typeface="+mn-ea"/>
                          <a:cs typeface="+mn-cs"/>
                          <a:sym typeface="Calibri"/>
                        </a:rPr>
                        <a:t> anticipates a paper that draws out the high level principles that characterize ARD. SEO have initiated work on this drawing input from across CEOS, as well as USGS. LSI-VC are working with SEO to integrate efforts</a:t>
                      </a:r>
                      <a:endParaRPr lang="en-US" sz="1200" dirty="0">
                        <a:solidFill>
                          <a:schemeClr val="tx1"/>
                        </a:solidFill>
                        <a:latin typeface="+mn-lt"/>
                        <a:ea typeface="+mn-ea"/>
                        <a:cs typeface="+mn-cs"/>
                        <a:sym typeface="Calibri"/>
                      </a:endParaRPr>
                    </a:p>
                  </a:txBody>
                  <a:tcPr anchor="ctr"/>
                </a:tc>
              </a:tr>
              <a:tr h="684842">
                <a:tc>
                  <a:txBody>
                    <a:bodyPr/>
                    <a:lstStyle/>
                    <a:p>
                      <a:pPr algn="l">
                        <a:spcBef>
                          <a:spcPts val="0"/>
                        </a:spcBef>
                      </a:pPr>
                      <a:r>
                        <a:rPr lang="en-US" sz="1200" b="1" dirty="0" smtClean="0">
                          <a:latin typeface="+mj-lt"/>
                        </a:rPr>
                        <a:t>VC-25: </a:t>
                      </a:r>
                      <a:r>
                        <a:rPr lang="en-US" sz="1200" dirty="0" smtClean="0">
                          <a:latin typeface="+mj-lt"/>
                        </a:rPr>
                        <a:t>Increase the visibility of land surface imaging</a:t>
                      </a:r>
                    </a:p>
                    <a:p>
                      <a:pPr algn="l">
                        <a:spcBef>
                          <a:spcPts val="0"/>
                        </a:spcBef>
                      </a:pPr>
                      <a:r>
                        <a:rPr lang="en-US" sz="1200" dirty="0" smtClean="0">
                          <a:latin typeface="+mj-lt"/>
                        </a:rPr>
                        <a:t>data holdings</a:t>
                      </a:r>
                      <a:endParaRPr lang="en-US" sz="1200" dirty="0">
                        <a:latin typeface="+mj-lt"/>
                      </a:endParaRPr>
                    </a:p>
                  </a:txBody>
                  <a:tcPr/>
                </a:tc>
                <a:tc>
                  <a:txBody>
                    <a:bodyPr/>
                    <a:lstStyle/>
                    <a:p>
                      <a:pPr algn="ctr">
                        <a:spcBef>
                          <a:spcPts val="0"/>
                        </a:spcBef>
                      </a:pPr>
                      <a:r>
                        <a:rPr lang="en-US" sz="1200" dirty="0" smtClean="0">
                          <a:solidFill>
                            <a:schemeClr val="tx1"/>
                          </a:solidFill>
                          <a:latin typeface="+mn-lt"/>
                          <a:ea typeface="+mn-ea"/>
                          <a:cs typeface="+mn-cs"/>
                          <a:sym typeface="Calibri"/>
                        </a:rPr>
                        <a:t>SEO are preparing</a:t>
                      </a:r>
                      <a:r>
                        <a:rPr lang="en-US" sz="1200" baseline="0" dirty="0" smtClean="0">
                          <a:solidFill>
                            <a:schemeClr val="tx1"/>
                          </a:solidFill>
                          <a:latin typeface="+mn-lt"/>
                          <a:ea typeface="+mn-ea"/>
                          <a:cs typeface="+mn-cs"/>
                          <a:sym typeface="Calibri"/>
                        </a:rPr>
                        <a:t> reports for LSI-VC on some of the technical barriers to visibility of data holdings, e.g., accessible meta-data</a:t>
                      </a:r>
                      <a:endParaRPr lang="en-US" sz="1200" dirty="0">
                        <a:solidFill>
                          <a:schemeClr val="tx1"/>
                        </a:solidFill>
                        <a:latin typeface="+mn-lt"/>
                        <a:ea typeface="+mn-ea"/>
                        <a:cs typeface="+mn-cs"/>
                        <a:sym typeface="Calibri"/>
                      </a:endParaRPr>
                    </a:p>
                  </a:txBody>
                  <a:tcPr anchor="ctr"/>
                </a:tc>
              </a:tr>
              <a:tr h="611988">
                <a:tc>
                  <a:txBody>
                    <a:bodyPr/>
                    <a:lstStyle/>
                    <a:p>
                      <a:pPr algn="l">
                        <a:spcBef>
                          <a:spcPts val="0"/>
                        </a:spcBef>
                      </a:pPr>
                      <a:r>
                        <a:rPr lang="en-US" sz="1200" b="1" dirty="0" smtClean="0">
                          <a:latin typeface="+mj-lt"/>
                        </a:rPr>
                        <a:t>VC-26: </a:t>
                      </a:r>
                      <a:r>
                        <a:rPr lang="en-US" sz="1200" dirty="0" smtClean="0">
                          <a:latin typeface="+mj-lt"/>
                        </a:rPr>
                        <a:t>Pilot approaches to conducting integrated assessments of gaps/opportunities in asset usage</a:t>
                      </a:r>
                      <a:endParaRPr lang="en-US" sz="1200" dirty="0">
                        <a:latin typeface="+mj-lt"/>
                      </a:endParaRPr>
                    </a:p>
                  </a:txBody>
                  <a:tcPr/>
                </a:tc>
                <a:tc>
                  <a:txBody>
                    <a:bodyPr/>
                    <a:lstStyle/>
                    <a:p>
                      <a:pPr algn="ctr">
                        <a:spcBef>
                          <a:spcPts val="0"/>
                        </a:spcBef>
                      </a:pPr>
                      <a:r>
                        <a:rPr lang="en-US" sz="1200" b="1" dirty="0" smtClean="0">
                          <a:latin typeface="+mj-lt"/>
                        </a:rPr>
                        <a:t>Results</a:t>
                      </a:r>
                      <a:r>
                        <a:rPr lang="en-US" sz="1200" b="1" baseline="0" dirty="0" smtClean="0">
                          <a:latin typeface="+mj-lt"/>
                        </a:rPr>
                        <a:t> from initial survey presented for discussion at SIT-31 (Session 7)</a:t>
                      </a:r>
                      <a:endParaRPr lang="en-US" sz="1200" b="1" dirty="0">
                        <a:latin typeface="+mj-lt"/>
                      </a:endParaRPr>
                    </a:p>
                  </a:txBody>
                  <a:tcPr anchor="ctr"/>
                </a:tc>
              </a:tr>
              <a:tr h="495650">
                <a:tc>
                  <a:txBody>
                    <a:bodyPr/>
                    <a:lstStyle/>
                    <a:p>
                      <a:pPr algn="l">
                        <a:spcBef>
                          <a:spcPts val="0"/>
                        </a:spcBef>
                      </a:pPr>
                      <a:r>
                        <a:rPr lang="en-US" sz="1200" b="1" dirty="0" smtClean="0">
                          <a:latin typeface="+mj-lt"/>
                        </a:rPr>
                        <a:t>VC-27: </a:t>
                      </a:r>
                      <a:r>
                        <a:rPr lang="en-US" sz="1200" dirty="0" smtClean="0">
                          <a:latin typeface="+mj-lt"/>
                        </a:rPr>
                        <a:t>Develop a roadmap for the routine production of intercomparable ARD</a:t>
                      </a:r>
                      <a:endParaRPr lang="en-US" sz="1200" dirty="0">
                        <a:latin typeface="+mj-lt"/>
                      </a:endParaRPr>
                    </a:p>
                  </a:txBody>
                  <a:tcPr/>
                </a:tc>
                <a:tc>
                  <a:txBody>
                    <a:bodyPr/>
                    <a:lstStyle/>
                    <a:p>
                      <a:pPr algn="ctr">
                        <a:spcBef>
                          <a:spcPts val="0"/>
                        </a:spcBef>
                      </a:pPr>
                      <a:r>
                        <a:rPr lang="en-US" sz="1200" dirty="0" smtClean="0">
                          <a:solidFill>
                            <a:schemeClr val="tx1"/>
                          </a:solidFill>
                          <a:latin typeface="+mn-lt"/>
                          <a:ea typeface="+mn-ea"/>
                          <a:cs typeface="+mn-cs"/>
                          <a:sym typeface="Calibri"/>
                        </a:rPr>
                        <a:t>Work on this has</a:t>
                      </a:r>
                      <a:r>
                        <a:rPr lang="en-US" sz="1200" baseline="0" dirty="0" smtClean="0">
                          <a:solidFill>
                            <a:schemeClr val="tx1"/>
                          </a:solidFill>
                          <a:latin typeface="+mn-lt"/>
                          <a:ea typeface="+mn-ea"/>
                          <a:cs typeface="+mn-cs"/>
                          <a:sym typeface="Calibri"/>
                        </a:rPr>
                        <a:t> not commenced.  A key step toward a meaningful roadmap will be CEOS agency commitment to the concept of ARD</a:t>
                      </a:r>
                      <a:endParaRPr lang="en-US" sz="1200" dirty="0">
                        <a:solidFill>
                          <a:schemeClr val="tx1"/>
                        </a:solidFill>
                        <a:latin typeface="+mn-lt"/>
                        <a:ea typeface="+mn-ea"/>
                        <a:cs typeface="+mn-cs"/>
                        <a:sym typeface="Calibri"/>
                      </a:endParaRPr>
                    </a:p>
                  </a:txBody>
                  <a:tcPr anchor="ctr"/>
                </a:tc>
              </a:tr>
              <a:tr h="611988">
                <a:tc>
                  <a:txBody>
                    <a:bodyPr/>
                    <a:lstStyle/>
                    <a:p>
                      <a:pPr algn="l">
                        <a:spcBef>
                          <a:spcPts val="0"/>
                        </a:spcBef>
                      </a:pPr>
                      <a:r>
                        <a:rPr lang="en-US" sz="1200" b="1" dirty="0" smtClean="0">
                          <a:latin typeface="+mj-lt"/>
                        </a:rPr>
                        <a:t>VC-28: </a:t>
                      </a:r>
                      <a:r>
                        <a:rPr lang="en-US" sz="1200" dirty="0" smtClean="0">
                          <a:latin typeface="+mj-lt"/>
                        </a:rPr>
                        <a:t>Establishing enhanced collaboration on wetlands and inland waterway monitoring</a:t>
                      </a:r>
                      <a:endParaRPr lang="en-US" sz="1200" dirty="0">
                        <a:latin typeface="+mj-lt"/>
                      </a:endParaRPr>
                    </a:p>
                  </a:txBody>
                  <a:tcPr/>
                </a:tc>
                <a:tc>
                  <a:txBody>
                    <a:bodyPr/>
                    <a:lstStyle/>
                    <a:p>
                      <a:pPr algn="ctr">
                        <a:spcBef>
                          <a:spcPts val="0"/>
                        </a:spcBef>
                      </a:pPr>
                      <a:r>
                        <a:rPr lang="en-US" sz="1200" dirty="0" smtClean="0">
                          <a:latin typeface="+mj-lt"/>
                        </a:rPr>
                        <a:t>No progress</a:t>
                      </a:r>
                      <a:endParaRPr lang="en-US" sz="1200" dirty="0">
                        <a:latin typeface="+mj-lt"/>
                      </a:endParaRPr>
                    </a:p>
                  </a:txBody>
                  <a:tcPr anchor="ctr"/>
                </a:tc>
              </a:tr>
            </a:tbl>
          </a:graphicData>
        </a:graphic>
      </p:graphicFrame>
      <p:sp>
        <p:nvSpPr>
          <p:cNvPr id="6" name="Slide Number Placeholder 1"/>
          <p:cNvSpPr>
            <a:spLocks noGrp="1"/>
          </p:cNvSpPr>
          <p:nvPr>
            <p:ph type="sldNum" sz="quarter" idx="2"/>
          </p:nvPr>
        </p:nvSpPr>
        <p:spPr>
          <a:xfrm>
            <a:off x="8763000" y="6629400"/>
            <a:ext cx="304800" cy="187285"/>
          </a:xfrm>
        </p:spPr>
        <p:txBody>
          <a:bodyPr/>
          <a:lstStyle/>
          <a:p>
            <a:fld id="{86CB4B4D-7CA3-9044-876B-883B54F8677D}" type="slidenum">
              <a:rPr lang="uk-UA" smtClean="0"/>
              <a:pPr/>
              <a:t>26</a:t>
            </a:fld>
            <a:endParaRPr lang="uk-UA" dirty="0"/>
          </a:p>
        </p:txBody>
      </p:sp>
    </p:spTree>
    <p:extLst>
      <p:ext uri="{BB962C8B-B14F-4D97-AF65-F5344CB8AC3E}">
        <p14:creationId xmlns:p14="http://schemas.microsoft.com/office/powerpoint/2010/main" xmlns="" val="188843505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mtClean="0"/>
              <a:t>Adam Lewis*</a:t>
            </a:r>
          </a:p>
          <a:p>
            <a:r>
              <a:rPr lang="en-US" smtClean="0"/>
              <a:t>Bianca Hoersch*</a:t>
            </a:r>
          </a:p>
          <a:p>
            <a:r>
              <a:rPr lang="en-US" smtClean="0"/>
              <a:t>Jenn Lacey*</a:t>
            </a:r>
          </a:p>
          <a:p>
            <a:r>
              <a:rPr lang="en-US" smtClean="0"/>
              <a:t>Alan Belward</a:t>
            </a:r>
          </a:p>
          <a:p>
            <a:r>
              <a:rPr lang="en-US" smtClean="0"/>
              <a:t>Albrecht von Bargen</a:t>
            </a:r>
          </a:p>
          <a:p>
            <a:r>
              <a:rPr lang="en-US" smtClean="0"/>
              <a:t>Bimal Bhattacharya</a:t>
            </a:r>
          </a:p>
          <a:p>
            <a:r>
              <a:rPr lang="en-US" smtClean="0"/>
              <a:t>Brian Killough</a:t>
            </a:r>
          </a:p>
          <a:p>
            <a:r>
              <a:rPr lang="en-US" smtClean="0"/>
              <a:t>David Jarrett</a:t>
            </a:r>
          </a:p>
          <a:p>
            <a:r>
              <a:rPr lang="en-US" smtClean="0"/>
              <a:t>Gene Fosnight</a:t>
            </a:r>
          </a:p>
          <a:p>
            <a:r>
              <a:rPr lang="en-US" smtClean="0"/>
              <a:t>George Dyke</a:t>
            </a:r>
          </a:p>
          <a:p>
            <a:r>
              <a:rPr lang="en-US" smtClean="0"/>
              <a:t>Jeff Masek</a:t>
            </a:r>
          </a:p>
          <a:p>
            <a:r>
              <a:rPr lang="en-US" smtClean="0"/>
              <a:t>*Denotes co-chair</a:t>
            </a:r>
            <a:endParaRPr lang="en-US" dirty="0"/>
          </a:p>
        </p:txBody>
      </p:sp>
      <p:sp>
        <p:nvSpPr>
          <p:cNvPr id="3" name="Content Placeholder 2"/>
          <p:cNvSpPr>
            <a:spLocks noGrp="1"/>
          </p:cNvSpPr>
          <p:nvPr>
            <p:ph sz="quarter" idx="11"/>
          </p:nvPr>
        </p:nvSpPr>
        <p:spPr/>
        <p:txBody>
          <a:bodyPr/>
          <a:lstStyle/>
          <a:p>
            <a:r>
              <a:rPr lang="en-US" dirty="0" smtClean="0"/>
              <a:t>LSI-VC – Team Members</a:t>
            </a:r>
            <a:endParaRPr lang="en-US" dirty="0"/>
          </a:p>
        </p:txBody>
      </p:sp>
      <p:sp>
        <p:nvSpPr>
          <p:cNvPr id="4" name="Content Placeholder 1"/>
          <p:cNvSpPr txBox="1">
            <a:spLocks/>
          </p:cNvSpPr>
          <p:nvPr/>
        </p:nvSpPr>
        <p:spPr>
          <a:xfrm>
            <a:off x="4533900" y="1524000"/>
            <a:ext cx="3581400" cy="47244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spcAft>
                <a:spcPts val="300"/>
              </a:spcAft>
            </a:pPr>
            <a:r>
              <a:rPr lang="en-US" dirty="0"/>
              <a:t>Kevin </a:t>
            </a:r>
            <a:r>
              <a:rPr lang="en-US" dirty="0" smtClean="0"/>
              <a:t>Gallo</a:t>
            </a:r>
          </a:p>
          <a:p>
            <a:pPr defTabSz="914400">
              <a:spcAft>
                <a:spcPts val="300"/>
              </a:spcAft>
            </a:pPr>
            <a:r>
              <a:rPr lang="en-US" dirty="0" smtClean="0"/>
              <a:t>Kim Holloway</a:t>
            </a:r>
          </a:p>
          <a:p>
            <a:pPr defTabSz="914400">
              <a:spcAft>
                <a:spcPts val="300"/>
              </a:spcAft>
            </a:pPr>
            <a:r>
              <a:rPr lang="en-US" dirty="0" smtClean="0"/>
              <a:t>Kurt </a:t>
            </a:r>
            <a:r>
              <a:rPr lang="en-US" dirty="0" err="1" smtClean="0"/>
              <a:t>Thome</a:t>
            </a:r>
            <a:endParaRPr lang="en-US" dirty="0" smtClean="0"/>
          </a:p>
          <a:p>
            <a:pPr defTabSz="914400">
              <a:spcAft>
                <a:spcPts val="300"/>
              </a:spcAft>
            </a:pPr>
            <a:r>
              <a:rPr lang="en-US" dirty="0" smtClean="0"/>
              <a:t>Matt </a:t>
            </a:r>
            <a:r>
              <a:rPr lang="en-US" dirty="0" err="1" smtClean="0"/>
              <a:t>Steventon</a:t>
            </a:r>
            <a:endParaRPr lang="en-US" dirty="0" smtClean="0"/>
          </a:p>
          <a:p>
            <a:pPr defTabSz="914400">
              <a:spcAft>
                <a:spcPts val="300"/>
              </a:spcAft>
            </a:pPr>
            <a:r>
              <a:rPr lang="en-US" dirty="0" smtClean="0"/>
              <a:t>Patrice Henry</a:t>
            </a:r>
          </a:p>
          <a:p>
            <a:pPr defTabSz="914400">
              <a:spcAft>
                <a:spcPts val="300"/>
              </a:spcAft>
            </a:pPr>
            <a:r>
              <a:rPr lang="en-US" dirty="0" smtClean="0"/>
              <a:t>Paul Briand</a:t>
            </a:r>
          </a:p>
          <a:p>
            <a:pPr defTabSz="914400">
              <a:spcAft>
                <a:spcPts val="300"/>
              </a:spcAft>
            </a:pPr>
            <a:r>
              <a:rPr lang="en-US" dirty="0" smtClean="0"/>
              <a:t>Rajeev Jaiswal</a:t>
            </a:r>
          </a:p>
          <a:p>
            <a:pPr defTabSz="914400">
              <a:spcAft>
                <a:spcPts val="300"/>
              </a:spcAft>
            </a:pPr>
            <a:r>
              <a:rPr lang="en-US" dirty="0" smtClean="0"/>
              <a:t>Stephen Ward</a:t>
            </a:r>
          </a:p>
          <a:p>
            <a:pPr defTabSz="914400">
              <a:spcAft>
                <a:spcPts val="300"/>
              </a:spcAft>
            </a:pPr>
            <a:r>
              <a:rPr lang="en-US" dirty="0" smtClean="0"/>
              <a:t>Stuart </a:t>
            </a:r>
            <a:r>
              <a:rPr lang="en-US" dirty="0" err="1" smtClean="0"/>
              <a:t>Phinn</a:t>
            </a:r>
            <a:endParaRPr lang="en-US" dirty="0" smtClean="0"/>
          </a:p>
          <a:p>
            <a:pPr defTabSz="914400">
              <a:spcAft>
                <a:spcPts val="300"/>
              </a:spcAft>
            </a:pPr>
            <a:r>
              <a:rPr lang="en-US" dirty="0" smtClean="0"/>
              <a:t>Takeo </a:t>
            </a:r>
            <a:r>
              <a:rPr lang="en-US" dirty="0" err="1" smtClean="0"/>
              <a:t>Tadono</a:t>
            </a:r>
            <a:endParaRPr lang="en-US" dirty="0" smtClean="0"/>
          </a:p>
          <a:p>
            <a:pPr defTabSz="914400">
              <a:spcAft>
                <a:spcPts val="300"/>
              </a:spcAft>
            </a:pPr>
            <a:r>
              <a:rPr lang="en-US" dirty="0" smtClean="0"/>
              <a:t>Tom </a:t>
            </a:r>
            <a:r>
              <a:rPr lang="en-US" dirty="0" err="1" smtClean="0"/>
              <a:t>Cecere</a:t>
            </a:r>
            <a:endParaRPr lang="en-US" dirty="0" smtClean="0"/>
          </a:p>
          <a:p>
            <a:pPr defTabSz="914400">
              <a:spcAft>
                <a:spcPts val="300"/>
              </a:spcAft>
            </a:pPr>
            <a:r>
              <a:rPr lang="en-US" dirty="0" smtClean="0"/>
              <a:t>Zoltan </a:t>
            </a:r>
            <a:r>
              <a:rPr lang="en-US" dirty="0" err="1" smtClean="0"/>
              <a:t>Szantoi</a:t>
            </a:r>
            <a:endParaRPr lang="en-US" dirty="0"/>
          </a:p>
        </p:txBody>
      </p:sp>
      <p:pic>
        <p:nvPicPr>
          <p:cNvPr id="6" name="Picture 5" descr="european-commission-logo.pn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410305" y="2514600"/>
            <a:ext cx="777139" cy="536008"/>
          </a:xfrm>
          <a:prstGeom prst="rect">
            <a:avLst/>
          </a:prstGeom>
        </p:spPr>
      </p:pic>
      <p:pic>
        <p:nvPicPr>
          <p:cNvPr id="7" name="Picture 6" descr="800px-Jaxa_logo.svg.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54644" y="5166409"/>
            <a:ext cx="609600" cy="368808"/>
          </a:xfrm>
          <a:prstGeom prst="rect">
            <a:avLst/>
          </a:prstGeom>
        </p:spPr>
      </p:pic>
      <p:pic>
        <p:nvPicPr>
          <p:cNvPr id="8" name="Picture 7" descr="nasa-logo-meatball.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086600" y="2213036"/>
            <a:ext cx="729453" cy="469768"/>
          </a:xfrm>
          <a:prstGeom prst="rect">
            <a:avLst/>
          </a:prstGeom>
        </p:spPr>
      </p:pic>
      <p:pic>
        <p:nvPicPr>
          <p:cNvPr id="9" name="Picture 8" descr="USGS_logo.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010400" y="5607131"/>
            <a:ext cx="838200" cy="309086"/>
          </a:xfrm>
          <a:prstGeom prst="rect">
            <a:avLst/>
          </a:prstGeom>
        </p:spPr>
      </p:pic>
      <p:pic>
        <p:nvPicPr>
          <p:cNvPr id="10" name="Picture 9" descr="logo_cnes.jpg"/>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858000" y="3070905"/>
            <a:ext cx="990600" cy="345258"/>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192105" y="1524000"/>
            <a:ext cx="570941" cy="365402"/>
          </a:xfrm>
          <a:prstGeom prst="rect">
            <a:avLst/>
          </a:prstGeom>
        </p:spPr>
      </p:pic>
      <p:pic>
        <p:nvPicPr>
          <p:cNvPr id="12" name="Picture 11" descr="Indian_Space_Research_Organisation_Logo.svg.png"/>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3632509" y="3400117"/>
            <a:ext cx="660500" cy="638483"/>
          </a:xfrm>
          <a:prstGeom prst="rect">
            <a:avLst/>
          </a:prstGeom>
        </p:spPr>
      </p:pic>
      <p:sp>
        <p:nvSpPr>
          <p:cNvPr id="13" name="TextBox 12"/>
          <p:cNvSpPr txBox="1"/>
          <p:nvPr/>
        </p:nvSpPr>
        <p:spPr>
          <a:xfrm>
            <a:off x="3685868" y="4038600"/>
            <a:ext cx="618309" cy="35394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700" b="1" i="0" u="none" strike="noStrike" cap="none" spc="0" normalizeH="0" baseline="0" dirty="0" smtClean="0">
                <a:ln>
                  <a:noFill/>
                </a:ln>
                <a:solidFill>
                  <a:srgbClr val="002569"/>
                </a:solidFill>
                <a:effectLst/>
                <a:uFillTx/>
              </a:rPr>
              <a:t>SEO</a:t>
            </a:r>
            <a:endParaRPr kumimoji="0" lang="en-US" sz="1700" b="1" i="0" u="none" strike="noStrike" cap="none" spc="0" normalizeH="0" baseline="0" dirty="0">
              <a:ln>
                <a:noFill/>
              </a:ln>
              <a:solidFill>
                <a:srgbClr val="002569"/>
              </a:solidFill>
              <a:effectLst/>
              <a:uFillTx/>
            </a:endParaRPr>
          </a:p>
        </p:txBody>
      </p:sp>
      <p:pic>
        <p:nvPicPr>
          <p:cNvPr id="14" name="Picture 13"/>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3124200" y="4046099"/>
            <a:ext cx="753291" cy="298303"/>
          </a:xfrm>
          <a:prstGeom prst="rect">
            <a:avLst/>
          </a:prstGeom>
        </p:spPr>
      </p:pic>
      <p:pic>
        <p:nvPicPr>
          <p:cNvPr id="15" name="Picture 14"/>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7232519" y="4632099"/>
            <a:ext cx="522118" cy="522118"/>
          </a:xfrm>
          <a:prstGeom prst="rect">
            <a:avLst/>
          </a:prstGeom>
        </p:spPr>
      </p:pic>
      <p:pic>
        <p:nvPicPr>
          <p:cNvPr id="16" name="Picture 15" descr="esa_logo.bmp"/>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3501817" y="1905000"/>
            <a:ext cx="530956" cy="381000"/>
          </a:xfrm>
          <a:prstGeom prst="rect">
            <a:avLst/>
          </a:prstGeom>
        </p:spPr>
      </p:pic>
      <p:pic>
        <p:nvPicPr>
          <p:cNvPr id="17" name="Picture 16" descr="GeoscienceAustralia_logo.JPG"/>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a:off x="3074558" y="1523674"/>
            <a:ext cx="1120589" cy="381000"/>
          </a:xfrm>
          <a:prstGeom prst="rect">
            <a:avLst/>
          </a:prstGeom>
        </p:spPr>
      </p:pic>
      <p:pic>
        <p:nvPicPr>
          <p:cNvPr id="18" name="Picture 17" descr="USGS_logo.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349244" y="2357914"/>
            <a:ext cx="838200" cy="309086"/>
          </a:xfrm>
          <a:prstGeom prst="rect">
            <a:avLst/>
          </a:prstGeom>
        </p:spPr>
      </p:pic>
      <p:pic>
        <p:nvPicPr>
          <p:cNvPr id="19" name="Picture 18" descr="nasa-logo-meatball.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320804" y="5493919"/>
            <a:ext cx="729453" cy="469768"/>
          </a:xfrm>
          <a:prstGeom prst="rect">
            <a:avLst/>
          </a:prstGeom>
        </p:spPr>
      </p:pic>
      <p:pic>
        <p:nvPicPr>
          <p:cNvPr id="20" name="Picture 19" descr="nasa-logo-meatball.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276600" y="4366790"/>
            <a:ext cx="729453" cy="469768"/>
          </a:xfrm>
          <a:prstGeom prst="rect">
            <a:avLst/>
          </a:prstGeom>
        </p:spPr>
      </p:pic>
      <p:pic>
        <p:nvPicPr>
          <p:cNvPr id="21" name="Picture 20" descr="USGS_logo.png"/>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213409" y="4841933"/>
            <a:ext cx="838200" cy="309086"/>
          </a:xfrm>
          <a:prstGeom prst="rect">
            <a:avLst/>
          </a:prstGeom>
        </p:spPr>
      </p:pic>
      <p:sp>
        <p:nvSpPr>
          <p:cNvPr id="22" name="TextBox 21"/>
          <p:cNvSpPr txBox="1"/>
          <p:nvPr/>
        </p:nvSpPr>
        <p:spPr>
          <a:xfrm>
            <a:off x="7535091" y="1953817"/>
            <a:ext cx="618309" cy="35394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700" b="1" i="0" u="none" strike="noStrike" cap="none" spc="0" normalizeH="0" baseline="0" dirty="0" smtClean="0">
                <a:ln>
                  <a:noFill/>
                </a:ln>
                <a:solidFill>
                  <a:srgbClr val="002569"/>
                </a:solidFill>
                <a:effectLst/>
                <a:uFillTx/>
              </a:rPr>
              <a:t>SEO</a:t>
            </a:r>
            <a:endParaRPr kumimoji="0" lang="en-US" sz="1700" b="1" i="0" u="none" strike="noStrike" cap="none" spc="0" normalizeH="0" baseline="0" dirty="0">
              <a:ln>
                <a:noFill/>
              </a:ln>
              <a:solidFill>
                <a:srgbClr val="002569"/>
              </a:solidFill>
              <a:effectLst/>
              <a:uFillTx/>
            </a:endParaRPr>
          </a:p>
        </p:txBody>
      </p:sp>
      <p:pic>
        <p:nvPicPr>
          <p:cNvPr id="23" name="Picture 22"/>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6973423" y="1961316"/>
            <a:ext cx="753291" cy="298303"/>
          </a:xfrm>
          <a:prstGeom prst="rect">
            <a:avLst/>
          </a:prstGeom>
        </p:spPr>
      </p:pic>
      <p:pic>
        <p:nvPicPr>
          <p:cNvPr id="24" name="Picture 23"/>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3276600" y="5245019"/>
            <a:ext cx="753291" cy="298303"/>
          </a:xfrm>
          <a:prstGeom prst="rect">
            <a:avLst/>
          </a:prstGeom>
        </p:spPr>
      </p:pic>
      <p:pic>
        <p:nvPicPr>
          <p:cNvPr id="25" name="Picture 24"/>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7086600" y="4316017"/>
            <a:ext cx="753291" cy="298303"/>
          </a:xfrm>
          <a:prstGeom prst="rect">
            <a:avLst/>
          </a:prstGeom>
        </p:spPr>
      </p:pic>
      <p:pic>
        <p:nvPicPr>
          <p:cNvPr id="26" name="Picture 25"/>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7010400" y="2715817"/>
            <a:ext cx="753291" cy="298303"/>
          </a:xfrm>
          <a:prstGeom prst="rect">
            <a:avLst/>
          </a:prstGeom>
        </p:spPr>
      </p:pic>
      <p:pic>
        <p:nvPicPr>
          <p:cNvPr id="27" name="Picture 26" descr="european-commission-logo.png"/>
          <p:cNvPicPr>
            <a:picLocks noChangeAspect="1"/>
          </p:cNvPicPr>
          <p:nvPr/>
        </p:nvPicPr>
        <p:blipFill>
          <a:blip r:embed="rId13" cstate="screen">
            <a:extLst>
              <a:ext uri="{28A0092B-C50C-407E-A947-70E740481C1C}">
                <a14:useLocalDpi xmlns:a14="http://schemas.microsoft.com/office/drawing/2010/main" xmlns=""/>
              </a:ext>
            </a:extLst>
          </a:blip>
          <a:stretch>
            <a:fillRect/>
          </a:stretch>
        </p:blipFill>
        <p:spPr>
          <a:xfrm>
            <a:off x="7219469" y="5836868"/>
            <a:ext cx="777923" cy="536549"/>
          </a:xfrm>
          <a:prstGeom prst="rect">
            <a:avLst/>
          </a:prstGeom>
        </p:spPr>
      </p:pic>
      <p:pic>
        <p:nvPicPr>
          <p:cNvPr id="1026" name="Picture 2" descr="https://lh6.googleusercontent.com/-2sTqZSHKYkg/AAAAAAAAAAI/AAAAAAAAB4c/AylbgwAMgWo/s0-c-k-no-ns/photo.jpg"/>
          <p:cNvPicPr>
            <a:picLocks noChangeAspect="1" noChangeArrowheads="1"/>
          </p:cNvPicPr>
          <p:nvPr/>
        </p:nvPicPr>
        <p:blipFill>
          <a:blip r:embed="rId14" cstate="print">
            <a:extLst>
              <a:ext uri="{28A0092B-C50C-407E-A947-70E740481C1C}">
                <a14:useLocalDpi xmlns:a14="http://schemas.microsoft.com/office/drawing/2010/main" xmlns=""/>
              </a:ext>
            </a:extLst>
          </a:blip>
          <a:srcRect/>
          <a:stretch>
            <a:fillRect/>
          </a:stretch>
        </p:blipFill>
        <p:spPr bwMode="auto">
          <a:xfrm>
            <a:off x="3223049" y="2971800"/>
            <a:ext cx="654442" cy="654442"/>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descr="Canadian_Space_Agency_logo_1.jpg"/>
          <p:cNvPicPr>
            <a:picLocks noChangeAspect="1"/>
          </p:cNvPicPr>
          <p:nvPr/>
        </p:nvPicPr>
        <p:blipFill>
          <a:blip r:embed="rId15" cstate="screen">
            <a:extLst>
              <a:ext uri="{28A0092B-C50C-407E-A947-70E740481C1C}">
                <a14:useLocalDpi xmlns:a14="http://schemas.microsoft.com/office/drawing/2010/main" xmlns=""/>
              </a:ext>
            </a:extLst>
          </a:blip>
          <a:stretch>
            <a:fillRect/>
          </a:stretch>
        </p:blipFill>
        <p:spPr>
          <a:xfrm>
            <a:off x="7166017" y="3419565"/>
            <a:ext cx="658878" cy="439252"/>
          </a:xfrm>
          <a:prstGeom prst="rect">
            <a:avLst/>
          </a:prstGeom>
        </p:spPr>
      </p:pic>
      <p:pic>
        <p:nvPicPr>
          <p:cNvPr id="30" name="Picture 29" descr="Indian_Space_Research_Organisation_Logo.svg.png"/>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7469442" y="3753734"/>
            <a:ext cx="660500" cy="638483"/>
          </a:xfrm>
          <a:prstGeom prst="rect">
            <a:avLst/>
          </a:prstGeom>
        </p:spPr>
      </p:pic>
      <p:sp>
        <p:nvSpPr>
          <p:cNvPr id="31" name="Slide Number Placeholder 1"/>
          <p:cNvSpPr>
            <a:spLocks noGrp="1"/>
          </p:cNvSpPr>
          <p:nvPr>
            <p:ph type="sldNum" sz="quarter" idx="2"/>
          </p:nvPr>
        </p:nvSpPr>
        <p:spPr>
          <a:xfrm>
            <a:off x="8763000" y="6629400"/>
            <a:ext cx="304800" cy="187285"/>
          </a:xfrm>
        </p:spPr>
        <p:txBody>
          <a:bodyPr/>
          <a:lstStyle/>
          <a:p>
            <a:fld id="{86CB4B4D-7CA3-9044-876B-883B54F8677D}" type="slidenum">
              <a:rPr lang="uk-UA" smtClean="0"/>
              <a:pPr/>
              <a:t>27</a:t>
            </a:fld>
            <a:endParaRPr lang="uk-UA" dirty="0"/>
          </a:p>
        </p:txBody>
      </p:sp>
    </p:spTree>
    <p:extLst>
      <p:ext uri="{BB962C8B-B14F-4D97-AF65-F5344CB8AC3E}">
        <p14:creationId xmlns:p14="http://schemas.microsoft.com/office/powerpoint/2010/main" xmlns="" val="387966293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eos_logo.png"/>
          <p:cNvPicPr/>
          <p:nvPr/>
        </p:nvPicPr>
        <p:blipFill>
          <a:blip r:embed="rId2" cstate="screen">
            <a:extLst>
              <a:ext uri="{28A0092B-C50C-407E-A947-70E740481C1C}">
                <a14:useLocalDpi xmlns:a14="http://schemas.microsoft.com/office/drawing/2010/main" xmlns=""/>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
        <p:nvSpPr>
          <p:cNvPr id="6" name="Shape 10"/>
          <p:cNvSpPr txBox="1">
            <a:spLocks/>
          </p:cNvSpPr>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marL="0" marR="0" lvl="0" indent="0" algn="l" defTabSz="914400" eaLnBrk="1" fontAlgn="auto" latinLnBrk="0" hangingPunct="1">
              <a:lnSpc>
                <a:spcPct val="100000"/>
              </a:lnSpc>
              <a:spcBef>
                <a:spcPts val="0"/>
              </a:spcBef>
              <a:spcAft>
                <a:spcPts val="0"/>
              </a:spcAft>
              <a:buClrTx/>
              <a:buSzTx/>
              <a:buFontTx/>
              <a:buNone/>
              <a:tabLst/>
              <a:defRPr sz="1800" b="0">
                <a:solidFill>
                  <a:srgbClr val="000000"/>
                </a:solidFill>
              </a:defRPr>
            </a:pPr>
            <a:r>
              <a:rPr kumimoji="0" lang="en-US" sz="2800" b="1" i="0" u="none" strike="noStrike" kern="0" cap="none" spc="0" normalizeH="0" baseline="0" noProof="0" dirty="0" smtClean="0">
                <a:ln>
                  <a:noFill/>
                </a:ln>
                <a:solidFill>
                  <a:srgbClr val="FFFFFF"/>
                </a:solidFill>
                <a:effectLst/>
                <a:uLnTx/>
                <a:uFillTx/>
                <a:latin typeface="+mj-lt"/>
                <a:ea typeface="Droid Serif"/>
                <a:cs typeface="Droid Serif"/>
                <a:sym typeface="Droid Serif"/>
              </a:rPr>
              <a:t>Sea Surface Temperature - Virtual Constellation (SST-VC)</a:t>
            </a:r>
            <a:endParaRPr kumimoji="0" lang="en-US" sz="2800" b="1" i="1" u="sng" strike="noStrike" kern="0" cap="none" spc="0" normalizeH="0" baseline="0" noProof="0" dirty="0">
              <a:ln>
                <a:noFill/>
              </a:ln>
              <a:solidFill>
                <a:srgbClr val="FFFFFF"/>
              </a:solidFill>
              <a:effectLst/>
              <a:uLnTx/>
              <a:uFillTx/>
              <a:latin typeface="+mj-lt"/>
              <a:ea typeface="Droid Serif"/>
              <a:cs typeface="Droid Serif"/>
              <a:sym typeface="Droid Serif"/>
            </a:endParaRPr>
          </a:p>
        </p:txBody>
      </p:sp>
      <p:sp>
        <p:nvSpPr>
          <p:cNvPr id="7"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Prepared by Anne O’Carroll (EUMETSAT) </a:t>
            </a:r>
            <a:r>
              <a:rPr lang="en-US" b="1" dirty="0" smtClean="0">
                <a:solidFill>
                  <a:srgbClr val="FFFFFF"/>
                </a:solidFill>
                <a:latin typeface="+mj-lt"/>
                <a:ea typeface="Arial Bold"/>
                <a:cs typeface="Arial Bold"/>
                <a:sym typeface="Arial Bold"/>
              </a:rPr>
              <a:t>and Ken </a:t>
            </a:r>
            <a:r>
              <a:rPr lang="en-US" b="1" dirty="0" smtClean="0">
                <a:solidFill>
                  <a:srgbClr val="FFFFFF"/>
                </a:solidFill>
                <a:latin typeface="+mj-lt"/>
                <a:ea typeface="Arial Bold"/>
                <a:cs typeface="Arial Bold"/>
                <a:sym typeface="Arial Bold"/>
              </a:rPr>
              <a:t>Casey (NOAA)</a:t>
            </a:r>
            <a:endParaRPr b="1" dirty="0">
              <a:solidFill>
                <a:srgbClr val="FFFFFF"/>
              </a:solidFill>
              <a:latin typeface="+mj-lt"/>
              <a:ea typeface="Arial Bold"/>
              <a:cs typeface="Arial Bold"/>
              <a:sym typeface="Arial Bo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29</a:t>
            </a:fld>
            <a:endParaRPr lang="uk-UA"/>
          </a:p>
        </p:txBody>
      </p:sp>
      <p:sp>
        <p:nvSpPr>
          <p:cNvPr id="15" name="Espace réservé du contenu 14"/>
          <p:cNvSpPr>
            <a:spLocks noGrp="1"/>
          </p:cNvSpPr>
          <p:nvPr>
            <p:ph sz="quarter" idx="10"/>
          </p:nvPr>
        </p:nvSpPr>
        <p:spPr/>
        <p:txBody>
          <a:bodyPr/>
          <a:lstStyle/>
          <a:p>
            <a:r>
              <a:rPr lang="en-US" sz="2400" b="1" smtClean="0">
                <a:sym typeface="Arial"/>
              </a:rPr>
              <a:t>VC-1</a:t>
            </a:r>
            <a:r>
              <a:rPr lang="en-US" sz="2400" smtClean="0">
                <a:sym typeface="Arial"/>
              </a:rPr>
              <a:t>: Regional/Global task sharing activities continue. </a:t>
            </a:r>
            <a:r>
              <a:rPr lang="en-US" sz="2400" b="1" smtClean="0">
                <a:sym typeface="Arial"/>
              </a:rPr>
              <a:t>81 GHRSST </a:t>
            </a:r>
            <a:r>
              <a:rPr lang="en-US" sz="2400" smtClean="0">
                <a:sym typeface="Arial"/>
              </a:rPr>
              <a:t>(Group for High Resolution SST) </a:t>
            </a:r>
            <a:r>
              <a:rPr lang="en-US" sz="2400" b="1" smtClean="0">
                <a:sym typeface="Arial"/>
              </a:rPr>
              <a:t>products</a:t>
            </a:r>
            <a:r>
              <a:rPr lang="en-US" sz="2400" smtClean="0">
                <a:sym typeface="Arial"/>
              </a:rPr>
              <a:t> now in archive.</a:t>
            </a:r>
          </a:p>
          <a:p>
            <a:pPr lvl="0"/>
            <a:r>
              <a:rPr lang="en-US" sz="2400" b="1" smtClean="0">
                <a:sym typeface="Arial"/>
              </a:rPr>
              <a:t>New ISRO member </a:t>
            </a:r>
            <a:r>
              <a:rPr lang="en-US" sz="2400" smtClean="0">
                <a:sym typeface="Arial"/>
              </a:rPr>
              <a:t>welcomed October 2015.</a:t>
            </a:r>
          </a:p>
          <a:p>
            <a:pPr lvl="0"/>
            <a:r>
              <a:rPr lang="en-US" sz="2400" b="1" smtClean="0">
                <a:sym typeface="Arial"/>
              </a:rPr>
              <a:t>Satellite Oceanography User Workshop</a:t>
            </a:r>
            <a:r>
              <a:rPr lang="en-US" sz="2400" smtClean="0">
                <a:sym typeface="Arial"/>
              </a:rPr>
              <a:t>, Melbourne, 9-11</a:t>
            </a:r>
            <a:r>
              <a:rPr lang="en-US" sz="2400" baseline="30000" smtClean="0">
                <a:sym typeface="Arial"/>
              </a:rPr>
              <a:t>th</a:t>
            </a:r>
            <a:r>
              <a:rPr lang="en-US" sz="2400" smtClean="0">
                <a:sym typeface="Arial"/>
              </a:rPr>
              <a:t> November 2015</a:t>
            </a:r>
          </a:p>
          <a:p>
            <a:pPr lvl="1"/>
            <a:r>
              <a:rPr lang="en-AU" sz="2400" smtClean="0">
                <a:hlinkClick r:id="rId2"/>
              </a:rPr>
              <a:t>https://www.ghrsst.org/ghrsst/Meetings-and-workshops/satellite-oceanography-user-workshop/</a:t>
            </a:r>
            <a:endParaRPr lang="en-AU" sz="2400" smtClean="0"/>
          </a:p>
          <a:p>
            <a:pPr lvl="0"/>
            <a:r>
              <a:rPr lang="en-US" sz="2400" b="1" smtClean="0">
                <a:sym typeface="Arial"/>
              </a:rPr>
              <a:t>Possible SST-VC presentation to </a:t>
            </a:r>
            <a:r>
              <a:rPr lang="en-GB" sz="2400" b="1" smtClean="0"/>
              <a:t>IOVWST </a:t>
            </a:r>
            <a:r>
              <a:rPr lang="en-GB" sz="2400" smtClean="0"/>
              <a:t>in Sapporo, May 2016</a:t>
            </a:r>
            <a:endParaRPr lang="en-GB" sz="2400" dirty="0" smtClean="0"/>
          </a:p>
        </p:txBody>
      </p:sp>
      <p:sp>
        <p:nvSpPr>
          <p:cNvPr id="11" name="Espace réservé du contenu 10"/>
          <p:cNvSpPr>
            <a:spLocks noGrp="1"/>
          </p:cNvSpPr>
          <p:nvPr>
            <p:ph sz="quarter" idx="11"/>
          </p:nvPr>
        </p:nvSpPr>
        <p:spPr/>
        <p:txBody>
          <a:bodyPr/>
          <a:lstStyle/>
          <a:p>
            <a:r>
              <a:rPr lang="en-US" smtClean="0"/>
              <a:t>SST-VC Achievement</a:t>
            </a:r>
            <a:endParaRPr lang="en-US" dirty="0"/>
          </a:p>
        </p:txBody>
      </p:sp>
    </p:spTree>
    <p:extLst>
      <p:ext uri="{BB962C8B-B14F-4D97-AF65-F5344CB8AC3E}">
        <p14:creationId xmlns:p14="http://schemas.microsoft.com/office/powerpoint/2010/main" xmlns="" val="197432378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p:cNvSpPr>
            <a:spLocks noGrp="1"/>
          </p:cNvSpPr>
          <p:nvPr>
            <p:ph sz="quarter" idx="10"/>
          </p:nvPr>
        </p:nvSpPr>
        <p:spPr/>
        <p:txBody>
          <a:bodyPr/>
          <a:lstStyle/>
          <a:p>
            <a:pPr lvl="0">
              <a:spcBef>
                <a:spcPts val="0"/>
              </a:spcBef>
            </a:pPr>
            <a:r>
              <a:rPr lang="en-US" sz="1800" b="1" smtClean="0"/>
              <a:t>March 14</a:t>
            </a:r>
            <a:r>
              <a:rPr lang="en-US" sz="1800" b="1" baseline="30000" smtClean="0"/>
              <a:t>th</a:t>
            </a:r>
            <a:r>
              <a:rPr lang="en-US" sz="1800" b="1" smtClean="0"/>
              <a:t> to 18</a:t>
            </a:r>
            <a:r>
              <a:rPr lang="en-US" sz="1800" b="1" baseline="30000" smtClean="0"/>
              <a:t>th</a:t>
            </a:r>
            <a:r>
              <a:rPr lang="en-US" sz="1800" b="1" smtClean="0"/>
              <a:t> the </a:t>
            </a:r>
            <a:r>
              <a:rPr lang="en-US" sz="1800" b="1" i="1" u="sng" smtClean="0"/>
              <a:t>WGISS-41 and WGCV-40 meetings </a:t>
            </a:r>
            <a:r>
              <a:rPr lang="en-US" sz="1800" b="1" smtClean="0"/>
              <a:t>were jointly held in Canberra, AU</a:t>
            </a:r>
            <a:r>
              <a:rPr lang="en-US" sz="1800" smtClean="0"/>
              <a:t>.</a:t>
            </a:r>
          </a:p>
          <a:p>
            <a:pPr lvl="1">
              <a:spcBef>
                <a:spcPts val="0"/>
              </a:spcBef>
            </a:pPr>
            <a:r>
              <a:rPr lang="en-US" sz="1600" smtClean="0"/>
              <a:t>Discussions centered around ways in which they might help ensure a cohesive life-cycle for satellite Earth observation data, from its proper calibration and validation to its discovery, access, and analysis. </a:t>
            </a:r>
            <a:r>
              <a:rPr lang="en-US" sz="1600" b="1" i="1" smtClean="0"/>
              <a:t>Both WGs agreed to address their Carbon Action Items jointly by developing a process based on a work break-down structure which allows the management of priorities and resources while highlighting areas of collaboration. </a:t>
            </a:r>
          </a:p>
          <a:p>
            <a:pPr lvl="0">
              <a:spcBef>
                <a:spcPts val="0"/>
              </a:spcBef>
            </a:pPr>
            <a:r>
              <a:rPr lang="en-US" sz="1800" b="1" smtClean="0"/>
              <a:t>WGISS is supporting the creation of guidelines/standards on </a:t>
            </a:r>
            <a:r>
              <a:rPr lang="en-US" sz="1800" b="1" i="1" u="sng" smtClean="0"/>
              <a:t>Data Cubes and on Analysis-Ready Data (ARD)</a:t>
            </a:r>
            <a:r>
              <a:rPr lang="en-US" sz="1800" smtClean="0"/>
              <a:t> to address the CEOS Chair initiative on the study of future data access and analysis architectures.</a:t>
            </a:r>
          </a:p>
          <a:p>
            <a:pPr lvl="1">
              <a:spcBef>
                <a:spcPts val="0"/>
              </a:spcBef>
            </a:pPr>
            <a:r>
              <a:rPr lang="en-US" sz="1600" smtClean="0"/>
              <a:t>Hosting a 1-2 day(s) "Future Data Architecture" Workshop during WGISS-42 in September 2016.</a:t>
            </a:r>
          </a:p>
          <a:p>
            <a:pPr lvl="1">
              <a:spcBef>
                <a:spcPts val="0"/>
              </a:spcBef>
            </a:pPr>
            <a:r>
              <a:rPr lang="en-US" sz="1600" smtClean="0"/>
              <a:t>WGISS is documenting their efforts in Big Data and Cloud Computing for the FDA Study Report.</a:t>
            </a:r>
          </a:p>
          <a:p>
            <a:pPr>
              <a:spcBef>
                <a:spcPts val="0"/>
              </a:spcBef>
            </a:pPr>
            <a:r>
              <a:rPr lang="en-US" sz="1800" smtClean="0">
                <a:ea typeface="Calibri" panose="020F0502020204030204" pitchFamily="34" charset="0"/>
                <a:cs typeface="Times New Roman" panose="02020603050405020304" pitchFamily="18" charset="0"/>
              </a:rPr>
              <a:t>Both the </a:t>
            </a:r>
            <a:r>
              <a:rPr lang="en-US" sz="1800" b="1" i="1" u="sng" smtClean="0">
                <a:ea typeface="Calibri" panose="020F0502020204030204" pitchFamily="34" charset="0"/>
                <a:cs typeface="Times New Roman" panose="02020603050405020304" pitchFamily="18" charset="0"/>
              </a:rPr>
              <a:t>CWIC</a:t>
            </a:r>
            <a:r>
              <a:rPr lang="en-US" sz="1800" b="1" smtClean="0">
                <a:ea typeface="Calibri" panose="020F0502020204030204" pitchFamily="34" charset="0"/>
                <a:cs typeface="Times New Roman" panose="02020603050405020304" pitchFamily="18" charset="0"/>
              </a:rPr>
              <a:t> </a:t>
            </a:r>
            <a:r>
              <a:rPr lang="en-US" sz="1800" smtClean="0">
                <a:ea typeface="Calibri" panose="020F0502020204030204" pitchFamily="34" charset="0"/>
                <a:cs typeface="Times New Roman" panose="02020603050405020304" pitchFamily="18" charset="0"/>
              </a:rPr>
              <a:t>and </a:t>
            </a:r>
            <a:r>
              <a:rPr lang="en-US" sz="1800" b="1" i="1" u="sng" smtClean="0">
                <a:ea typeface="Calibri" panose="020F0502020204030204" pitchFamily="34" charset="0"/>
                <a:cs typeface="Times New Roman" panose="02020603050405020304" pitchFamily="18" charset="0"/>
              </a:rPr>
              <a:t>FedEO</a:t>
            </a:r>
            <a:r>
              <a:rPr lang="en-US" sz="1800" smtClean="0">
                <a:ea typeface="Calibri" panose="020F0502020204030204" pitchFamily="34" charset="0"/>
                <a:cs typeface="Times New Roman" panose="02020603050405020304" pitchFamily="18" charset="0"/>
              </a:rPr>
              <a:t> have implemented the </a:t>
            </a:r>
            <a:r>
              <a:rPr lang="en-US" sz="1800" b="1" i="1" u="sng" smtClean="0">
                <a:ea typeface="Calibri" panose="020F0502020204030204" pitchFamily="34" charset="0"/>
                <a:cs typeface="Times New Roman" panose="02020603050405020304" pitchFamily="18" charset="0"/>
              </a:rPr>
              <a:t>CEOS OpenSearch interface</a:t>
            </a:r>
            <a:r>
              <a:rPr lang="en-US" sz="1800" smtClean="0">
                <a:ea typeface="Calibri" panose="020F0502020204030204" pitchFamily="34" charset="0"/>
                <a:cs typeface="Times New Roman" panose="02020603050405020304" pitchFamily="18" charset="0"/>
              </a:rPr>
              <a:t> and are jointly providing access to over 2,300 collections and 76+ millions granules of EO mission data standard interfaces.</a:t>
            </a:r>
            <a:endParaRPr lang="en-US" sz="2400" dirty="0"/>
          </a:p>
        </p:txBody>
      </p:sp>
      <p:sp>
        <p:nvSpPr>
          <p:cNvPr id="4" name="Content Placeholder 3"/>
          <p:cNvSpPr>
            <a:spLocks noGrp="1"/>
          </p:cNvSpPr>
          <p:nvPr>
            <p:ph sz="quarter" idx="11"/>
          </p:nvPr>
        </p:nvSpPr>
        <p:spPr/>
        <p:txBody>
          <a:bodyPr/>
          <a:lstStyle/>
          <a:p>
            <a:r>
              <a:rPr lang="en-US" dirty="0" smtClean="0"/>
              <a:t>WGISS Recent Achievements &amp; On-going Activities</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8514914" y="1633251"/>
            <a:ext cx="539115" cy="567489"/>
          </a:xfrm>
          <a:prstGeom prst="rect">
            <a:avLst/>
          </a:prstGeom>
        </p:spPr>
      </p:pic>
    </p:spTree>
    <p:extLst>
      <p:ext uri="{BB962C8B-B14F-4D97-AF65-F5344CB8AC3E}">
        <p14:creationId xmlns:p14="http://schemas.microsoft.com/office/powerpoint/2010/main" xmlns="" val="355757329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30</a:t>
            </a:fld>
            <a:endParaRPr lang="uk-UA" dirty="0"/>
          </a:p>
        </p:txBody>
      </p:sp>
      <p:sp>
        <p:nvSpPr>
          <p:cNvPr id="4" name="Content Placeholder 3"/>
          <p:cNvSpPr>
            <a:spLocks noGrp="1"/>
          </p:cNvSpPr>
          <p:nvPr>
            <p:ph sz="quarter" idx="10"/>
          </p:nvPr>
        </p:nvSpPr>
        <p:spPr/>
        <p:txBody>
          <a:bodyPr/>
          <a:lstStyle/>
          <a:p>
            <a:pPr lvl="0"/>
            <a:r>
              <a:rPr lang="en-US" sz="1800" b="1" dirty="0" smtClean="0">
                <a:sym typeface="Arial"/>
              </a:rPr>
              <a:t>VC-19</a:t>
            </a:r>
            <a:r>
              <a:rPr lang="en-US" sz="1800" dirty="0" smtClean="0">
                <a:sym typeface="Arial"/>
              </a:rPr>
              <a:t>: First draft of white paper in progress</a:t>
            </a:r>
          </a:p>
          <a:p>
            <a:pPr lvl="1"/>
            <a:r>
              <a:rPr lang="en-US" sz="1800" dirty="0" smtClean="0">
                <a:sym typeface="Arial"/>
              </a:rPr>
              <a:t>To include next generation SST Virtual Constellation, including necessary on-orbit assets, measurement methods (MW and IR, Geo and Polar), climate/NWP applications, </a:t>
            </a:r>
            <a:r>
              <a:rPr lang="en-US" sz="1800" dirty="0" err="1" smtClean="0">
                <a:sym typeface="Arial"/>
              </a:rPr>
              <a:t>fiducial</a:t>
            </a:r>
            <a:r>
              <a:rPr lang="en-US" sz="1800" dirty="0" smtClean="0">
                <a:sym typeface="Arial"/>
              </a:rPr>
              <a:t> reference measurements, and data management systems.</a:t>
            </a:r>
          </a:p>
          <a:p>
            <a:pPr lvl="2"/>
            <a:r>
              <a:rPr lang="en-US" sz="1800" dirty="0" smtClean="0">
                <a:sym typeface="Arial"/>
              </a:rPr>
              <a:t>Dual view IR reference solved by S-3 SLSTR (launch Feb 16)</a:t>
            </a:r>
          </a:p>
          <a:p>
            <a:pPr lvl="2"/>
            <a:r>
              <a:rPr lang="en-US" sz="1800" dirty="0" smtClean="0">
                <a:sym typeface="Arial"/>
              </a:rPr>
              <a:t>Complete geo latitudinal coverage -&gt; ISRO and hopefully CMA</a:t>
            </a:r>
          </a:p>
          <a:p>
            <a:pPr lvl="1"/>
            <a:r>
              <a:rPr lang="en-US" sz="1800" b="1" dirty="0" smtClean="0">
                <a:sym typeface="Arial"/>
              </a:rPr>
              <a:t>First draft ready by beginning of May </a:t>
            </a:r>
            <a:r>
              <a:rPr lang="en-US" sz="1800" dirty="0" smtClean="0">
                <a:sym typeface="Arial"/>
              </a:rPr>
              <a:t>to allow review by the SST-VC and final discussions at the next SST-VC meeting #5 on 10</a:t>
            </a:r>
            <a:r>
              <a:rPr lang="en-US" sz="1800" baseline="30000" dirty="0" smtClean="0">
                <a:sym typeface="Arial"/>
              </a:rPr>
              <a:t>th</a:t>
            </a:r>
            <a:r>
              <a:rPr lang="en-US" sz="1800" dirty="0" smtClean="0">
                <a:sym typeface="Arial"/>
              </a:rPr>
              <a:t> June 2016, Washington DC.</a:t>
            </a:r>
          </a:p>
          <a:p>
            <a:pPr lvl="0"/>
            <a:r>
              <a:rPr lang="en-US" sz="1800" b="1" dirty="0" smtClean="0">
                <a:sym typeface="Arial"/>
              </a:rPr>
              <a:t>Constellation</a:t>
            </a:r>
          </a:p>
          <a:p>
            <a:pPr lvl="1"/>
            <a:r>
              <a:rPr lang="en-US" sz="1800" dirty="0" smtClean="0">
                <a:sym typeface="Arial"/>
              </a:rPr>
              <a:t>SST-VC position paper prepared on Passive Microwave radiometer constellation for SST.</a:t>
            </a:r>
          </a:p>
          <a:p>
            <a:pPr lvl="1"/>
            <a:r>
              <a:rPr lang="en-US" sz="1800" dirty="0" smtClean="0">
                <a:sym typeface="Arial"/>
              </a:rPr>
              <a:t>Seeking continuation and redundancy of PMW with 6-7GHz channel(s)</a:t>
            </a:r>
          </a:p>
          <a:p>
            <a:pPr lvl="2"/>
            <a:r>
              <a:rPr lang="en-US" sz="1800" b="1" dirty="0" smtClean="0">
                <a:solidFill>
                  <a:srgbClr val="C00000"/>
                </a:solidFill>
                <a:sym typeface="Arial"/>
              </a:rPr>
              <a:t>This topic will be discussed separately</a:t>
            </a:r>
            <a:endParaRPr lang="en-US" sz="1800" b="1" dirty="0">
              <a:solidFill>
                <a:srgbClr val="C00000"/>
              </a:solidFill>
              <a:sym typeface="Arial"/>
            </a:endParaRPr>
          </a:p>
        </p:txBody>
      </p:sp>
      <p:sp>
        <p:nvSpPr>
          <p:cNvPr id="6" name="Espace réservé du contenu 5"/>
          <p:cNvSpPr>
            <a:spLocks noGrp="1"/>
          </p:cNvSpPr>
          <p:nvPr>
            <p:ph sz="quarter" idx="11"/>
          </p:nvPr>
        </p:nvSpPr>
        <p:spPr/>
        <p:txBody>
          <a:bodyPr/>
          <a:lstStyle/>
          <a:p>
            <a:r>
              <a:rPr lang="en-US" smtClean="0"/>
              <a:t>SST-VC Current activities</a:t>
            </a:r>
            <a:endParaRPr lang="en-US"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eos_logo.png"/>
          <p:cNvPicPr/>
          <p:nvPr/>
        </p:nvPicPr>
        <p:blipFill>
          <a:blip r:embed="rId2" cstate="screen">
            <a:extLst>
              <a:ext uri="{28A0092B-C50C-407E-A947-70E740481C1C}">
                <a14:useLocalDpi xmlns:a14="http://schemas.microsoft.com/office/drawing/2010/main" xmlns=""/>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
        <p:nvSpPr>
          <p:cNvPr id="6" name="Shape 10"/>
          <p:cNvSpPr txBox="1">
            <a:spLocks/>
          </p:cNvSpPr>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marL="0" marR="0" lvl="0" indent="0" algn="l" defTabSz="914400" eaLnBrk="1" fontAlgn="auto" latinLnBrk="0" hangingPunct="1">
              <a:lnSpc>
                <a:spcPct val="100000"/>
              </a:lnSpc>
              <a:spcBef>
                <a:spcPts val="0"/>
              </a:spcBef>
              <a:spcAft>
                <a:spcPts val="0"/>
              </a:spcAft>
              <a:buClrTx/>
              <a:buSzTx/>
              <a:buFontTx/>
              <a:buNone/>
              <a:tabLst/>
              <a:defRPr sz="1800" b="0">
                <a:solidFill>
                  <a:srgbClr val="000000"/>
                </a:solidFill>
              </a:defRPr>
            </a:pPr>
            <a:r>
              <a:rPr kumimoji="0" lang="en-US" sz="2800" b="1" i="0" u="none" strike="noStrike" kern="0" cap="none" spc="0" normalizeH="0" baseline="0" noProof="0" dirty="0" smtClean="0">
                <a:ln>
                  <a:noFill/>
                </a:ln>
                <a:solidFill>
                  <a:srgbClr val="FFFFFF"/>
                </a:solidFill>
                <a:effectLst/>
                <a:uLnTx/>
                <a:uFillTx/>
                <a:latin typeface="+mj-lt"/>
                <a:ea typeface="Droid Serif"/>
                <a:cs typeface="Droid Serif"/>
                <a:sym typeface="Droid Serif"/>
              </a:rPr>
              <a:t>Ocean Surface Topography - Virtual Constellation (OST-VC)</a:t>
            </a:r>
            <a:endParaRPr kumimoji="0" lang="en-US" sz="2800" b="1" i="1" u="sng" strike="noStrike" kern="0" cap="none" spc="0" normalizeH="0" baseline="0" noProof="0" dirty="0">
              <a:ln>
                <a:noFill/>
              </a:ln>
              <a:solidFill>
                <a:srgbClr val="FFFFFF"/>
              </a:solidFill>
              <a:effectLst/>
              <a:uLnTx/>
              <a:uFillTx/>
              <a:latin typeface="+mj-lt"/>
              <a:ea typeface="Droid Serif"/>
              <a:cs typeface="Droid Serif"/>
              <a:sym typeface="Droid Serif"/>
            </a:endParaRPr>
          </a:p>
        </p:txBody>
      </p:sp>
      <p:sp>
        <p:nvSpPr>
          <p:cNvPr id="7"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Prepared by Philippe Escudier (CNES) and</a:t>
            </a:r>
          </a:p>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Hans Bonekamp (EUMETSAT)</a:t>
            </a:r>
            <a:endParaRPr b="1" dirty="0">
              <a:solidFill>
                <a:srgbClr val="FFFFFF"/>
              </a:solidFill>
              <a:latin typeface="+mj-lt"/>
              <a:ea typeface="Arial Bold"/>
              <a:cs typeface="Arial Bold"/>
              <a:sym typeface="Arial Bo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32</a:t>
            </a:fld>
            <a:endParaRPr lang="uk-UA" dirty="0"/>
          </a:p>
        </p:txBody>
      </p:sp>
      <p:sp>
        <p:nvSpPr>
          <p:cNvPr id="11" name="Espace réservé du contenu 10"/>
          <p:cNvSpPr>
            <a:spLocks noGrp="1"/>
          </p:cNvSpPr>
          <p:nvPr>
            <p:ph sz="quarter" idx="10"/>
          </p:nvPr>
        </p:nvSpPr>
        <p:spPr/>
        <p:txBody>
          <a:bodyPr/>
          <a:lstStyle/>
          <a:p>
            <a:r>
              <a:rPr lang="en-US" sz="1800" b="1" dirty="0" smtClean="0"/>
              <a:t>Meetings</a:t>
            </a:r>
          </a:p>
          <a:p>
            <a:pPr lvl="1"/>
            <a:r>
              <a:rPr lang="en-US" sz="1600" dirty="0" smtClean="0"/>
              <a:t>The OSTST (Ocean Surface Topography Science Team) international meeting, Reston (VA, USA), October 20-23, 2015</a:t>
            </a:r>
          </a:p>
          <a:p>
            <a:pPr lvl="2"/>
            <a:r>
              <a:rPr lang="en-US" sz="1600" dirty="0" smtClean="0"/>
              <a:t>Provided </a:t>
            </a:r>
            <a:r>
              <a:rPr lang="en-US" sz="1600" dirty="0" smtClean="0"/>
              <a:t>updates on the status of Jason-2/3 missions</a:t>
            </a:r>
            <a:endParaRPr lang="fr-FR" sz="1600" dirty="0" smtClean="0"/>
          </a:p>
          <a:p>
            <a:pPr lvl="2"/>
            <a:r>
              <a:rPr lang="en-US" sz="1600" dirty="0" smtClean="0"/>
              <a:t>Held </a:t>
            </a:r>
            <a:r>
              <a:rPr lang="en-US" sz="1600" dirty="0" smtClean="0"/>
              <a:t>splinter meetings on systems performance (orbit, measurements, </a:t>
            </a:r>
            <a:r>
              <a:rPr lang="en-US" sz="1600" dirty="0" smtClean="0"/>
              <a:t>corrections</a:t>
            </a:r>
            <a:r>
              <a:rPr lang="en-US" sz="1600" dirty="0" smtClean="0"/>
              <a:t>), altimetry data products, science outcomes, and outreach</a:t>
            </a:r>
          </a:p>
          <a:p>
            <a:pPr lvl="3"/>
            <a:r>
              <a:rPr lang="en-US" sz="1600" dirty="0" smtClean="0"/>
              <a:t>In addition to the analysis of data from the </a:t>
            </a:r>
            <a:r>
              <a:rPr lang="en-US" sz="1600" dirty="0" err="1" smtClean="0"/>
              <a:t>Topex</a:t>
            </a:r>
            <a:r>
              <a:rPr lang="en-US" sz="1600" dirty="0" smtClean="0"/>
              <a:t>/Poseidon-Jason series, </a:t>
            </a:r>
            <a:r>
              <a:rPr lang="en-US" sz="1600" b="1" dirty="0" smtClean="0"/>
              <a:t>data analyses from other international missions bringing reciprocal benefits were welcomed</a:t>
            </a:r>
            <a:r>
              <a:rPr lang="en-US" sz="1600" dirty="0" smtClean="0"/>
              <a:t>.</a:t>
            </a:r>
          </a:p>
          <a:p>
            <a:r>
              <a:rPr lang="en-US" sz="1800" b="1" dirty="0" smtClean="0"/>
              <a:t>Missions</a:t>
            </a:r>
          </a:p>
          <a:p>
            <a:pPr lvl="1"/>
            <a:r>
              <a:rPr lang="en-US" sz="1600" dirty="0" smtClean="0"/>
              <a:t>Two recent successful launches represent major milestones for the future of the Ocean Surface Topography constellation :</a:t>
            </a:r>
            <a:endParaRPr lang="fr-FR" sz="1600" dirty="0" smtClean="0"/>
          </a:p>
          <a:p>
            <a:pPr lvl="2"/>
            <a:r>
              <a:rPr lang="en-US" sz="1600" b="1" dirty="0" smtClean="0"/>
              <a:t>Jason-3</a:t>
            </a:r>
            <a:r>
              <a:rPr lang="en-US" sz="1600" dirty="0" smtClean="0"/>
              <a:t> (US-Europe) launched January 17, 2016</a:t>
            </a:r>
            <a:endParaRPr lang="fr-FR" sz="1600" dirty="0" smtClean="0"/>
          </a:p>
          <a:p>
            <a:pPr lvl="2"/>
            <a:r>
              <a:rPr lang="en-US" sz="1600" b="1" dirty="0" smtClean="0"/>
              <a:t>Sentinel 3-A </a:t>
            </a:r>
            <a:r>
              <a:rPr lang="en-US" sz="1600" dirty="0" smtClean="0"/>
              <a:t>(European mission in the framework of the Copernicus program) launched February 16, 2016.</a:t>
            </a:r>
            <a:endParaRPr lang="fr-FR" sz="1600" dirty="0" smtClean="0"/>
          </a:p>
          <a:p>
            <a:pPr lvl="3"/>
            <a:r>
              <a:rPr lang="en-US" sz="1600" dirty="0" smtClean="0"/>
              <a:t>As soon as they are declared operational, these two new satellites will extend the current OST constellation</a:t>
            </a:r>
            <a:endParaRPr lang="en-US" sz="1600" dirty="0"/>
          </a:p>
        </p:txBody>
      </p:sp>
      <p:sp>
        <p:nvSpPr>
          <p:cNvPr id="4" name="Espace réservé du contenu 3"/>
          <p:cNvSpPr>
            <a:spLocks noGrp="1"/>
          </p:cNvSpPr>
          <p:nvPr>
            <p:ph sz="quarter" idx="11"/>
          </p:nvPr>
        </p:nvSpPr>
        <p:spPr/>
        <p:txBody>
          <a:bodyPr/>
          <a:lstStyle/>
          <a:p>
            <a:r>
              <a:rPr lang="en-US" dirty="0" smtClean="0"/>
              <a:t>OST-VC recent achievements</a:t>
            </a:r>
            <a:endParaRPr lang="en-US" dirty="0"/>
          </a:p>
        </p:txBody>
      </p:sp>
    </p:spTree>
    <p:extLst>
      <p:ext uri="{BB962C8B-B14F-4D97-AF65-F5344CB8AC3E}">
        <p14:creationId xmlns:p14="http://schemas.microsoft.com/office/powerpoint/2010/main" xmlns="" val="177022115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33</a:t>
            </a:fld>
            <a:endParaRPr lang="uk-UA" dirty="0"/>
          </a:p>
        </p:txBody>
      </p:sp>
      <p:sp>
        <p:nvSpPr>
          <p:cNvPr id="3" name="Content Placeholder 2"/>
          <p:cNvSpPr>
            <a:spLocks noGrp="1"/>
          </p:cNvSpPr>
          <p:nvPr>
            <p:ph sz="quarter" idx="10"/>
          </p:nvPr>
        </p:nvSpPr>
        <p:spPr/>
        <p:txBody>
          <a:bodyPr/>
          <a:lstStyle/>
          <a:p>
            <a:r>
              <a:rPr lang="en-US" b="1" dirty="0" smtClean="0"/>
              <a:t>Jason-2</a:t>
            </a:r>
            <a:r>
              <a:rPr lang="en-US" dirty="0" smtClean="0"/>
              <a:t> will be moved into an interleaved orbit with Jason-3</a:t>
            </a:r>
            <a:endParaRPr lang="fr-FR" dirty="0" smtClean="0"/>
          </a:p>
          <a:p>
            <a:r>
              <a:rPr lang="en-US" b="1" dirty="0" err="1" smtClean="0"/>
              <a:t>Saral</a:t>
            </a:r>
            <a:r>
              <a:rPr lang="en-US" b="1" dirty="0" smtClean="0"/>
              <a:t>/</a:t>
            </a:r>
            <a:r>
              <a:rPr lang="en-US" b="1" dirty="0" err="1" smtClean="0"/>
              <a:t>Altika</a:t>
            </a:r>
            <a:r>
              <a:rPr lang="en-US" dirty="0" smtClean="0"/>
              <a:t> (India-France) </a:t>
            </a:r>
          </a:p>
          <a:p>
            <a:pPr lvl="1"/>
            <a:r>
              <a:rPr lang="en-US" dirty="0" smtClean="0"/>
              <a:t>In operation, 3 years nominal lifetime mission reached end of February 2016, beginning a two-yr extended mission</a:t>
            </a:r>
            <a:endParaRPr lang="fr-FR" dirty="0" smtClean="0"/>
          </a:p>
          <a:p>
            <a:r>
              <a:rPr lang="en-US" b="1" dirty="0" err="1" smtClean="0"/>
              <a:t>CryoSat</a:t>
            </a:r>
            <a:r>
              <a:rPr lang="en-US" dirty="0" smtClean="0"/>
              <a:t> (ESA)</a:t>
            </a:r>
          </a:p>
          <a:p>
            <a:pPr lvl="1"/>
            <a:r>
              <a:rPr lang="en-US" dirty="0" smtClean="0"/>
              <a:t>Dedicated to ice topography measurement, but providing a valuable complementary ocean surface topography mission</a:t>
            </a:r>
            <a:endParaRPr lang="fr-FR" dirty="0" smtClean="0"/>
          </a:p>
          <a:p>
            <a:r>
              <a:rPr lang="en-US" b="1" dirty="0" smtClean="0"/>
              <a:t>HY-2</a:t>
            </a:r>
            <a:r>
              <a:rPr lang="en-US" dirty="0" smtClean="0"/>
              <a:t> (China, with French contribution)</a:t>
            </a:r>
          </a:p>
          <a:p>
            <a:pPr lvl="1"/>
            <a:r>
              <a:rPr lang="en-US" dirty="0" smtClean="0"/>
              <a:t>Operations suspended</a:t>
            </a:r>
          </a:p>
          <a:p>
            <a:r>
              <a:rPr lang="en-US" b="1" dirty="0" smtClean="0"/>
              <a:t>Jason-3</a:t>
            </a:r>
            <a:r>
              <a:rPr lang="en-US" dirty="0" smtClean="0"/>
              <a:t> and </a:t>
            </a:r>
            <a:r>
              <a:rPr lang="en-US" b="1" dirty="0" smtClean="0"/>
              <a:t>Sentinel 3-A</a:t>
            </a:r>
          </a:p>
          <a:p>
            <a:pPr lvl="1"/>
            <a:r>
              <a:rPr lang="en-US" dirty="0" smtClean="0"/>
              <a:t>Under validation, will soon become operational</a:t>
            </a:r>
            <a:endParaRPr lang="fr-FR" dirty="0" smtClean="0"/>
          </a:p>
          <a:p>
            <a:r>
              <a:rPr lang="en-US" b="1" dirty="0" smtClean="0"/>
              <a:t>In this new configuration, the requirements expressed in the CEOS OST-VC requirement document will be met</a:t>
            </a:r>
            <a:endParaRPr lang="fr-FR" b="1" dirty="0"/>
          </a:p>
        </p:txBody>
      </p:sp>
      <p:sp>
        <p:nvSpPr>
          <p:cNvPr id="4" name="Espace réservé du contenu 3"/>
          <p:cNvSpPr>
            <a:spLocks noGrp="1"/>
          </p:cNvSpPr>
          <p:nvPr>
            <p:ph sz="quarter" idx="11"/>
          </p:nvPr>
        </p:nvSpPr>
        <p:spPr/>
        <p:txBody>
          <a:bodyPr/>
          <a:lstStyle/>
          <a:p>
            <a:r>
              <a:rPr lang="en-US" dirty="0" smtClean="0"/>
              <a:t>OST-VC current status</a:t>
            </a:r>
          </a:p>
          <a:p>
            <a:endParaRPr lang="en-US" dirty="0"/>
          </a:p>
        </p:txBody>
      </p:sp>
    </p:spTree>
    <p:extLst>
      <p:ext uri="{BB962C8B-B14F-4D97-AF65-F5344CB8AC3E}">
        <p14:creationId xmlns:p14="http://schemas.microsoft.com/office/powerpoint/2010/main" xmlns="" val="293104061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34</a:t>
            </a:fld>
            <a:endParaRPr lang="uk-UA" dirty="0"/>
          </a:p>
        </p:txBody>
      </p:sp>
      <p:sp>
        <p:nvSpPr>
          <p:cNvPr id="3" name="Content Placeholder 2"/>
          <p:cNvSpPr>
            <a:spLocks noGrp="1"/>
          </p:cNvSpPr>
          <p:nvPr>
            <p:ph sz="quarter" idx="10"/>
          </p:nvPr>
        </p:nvSpPr>
        <p:spPr/>
        <p:txBody>
          <a:bodyPr/>
          <a:lstStyle/>
          <a:p>
            <a:r>
              <a:rPr lang="en-US" dirty="0" smtClean="0"/>
              <a:t> </a:t>
            </a:r>
            <a:r>
              <a:rPr lang="en-US" b="1" dirty="0" smtClean="0"/>
              <a:t>The OSTST is being renewed</a:t>
            </a:r>
          </a:p>
          <a:p>
            <a:pPr lvl="1"/>
            <a:r>
              <a:rPr lang="en-US" dirty="0" smtClean="0"/>
              <a:t>NASA Announcement of Opportunity (AO) released in Feb 2016</a:t>
            </a:r>
          </a:p>
          <a:p>
            <a:pPr lvl="1"/>
            <a:r>
              <a:rPr lang="en-US" dirty="0" smtClean="0"/>
              <a:t>CNES/EUMETSAT International AO to be released in May</a:t>
            </a:r>
          </a:p>
          <a:p>
            <a:pPr lvl="1"/>
            <a:r>
              <a:rPr lang="en-US" dirty="0" smtClean="0"/>
              <a:t>Joint team selection announcement by end 2016</a:t>
            </a:r>
          </a:p>
          <a:p>
            <a:r>
              <a:rPr lang="en-US" b="1" dirty="0" smtClean="0"/>
              <a:t>Forthcoming meeting</a:t>
            </a:r>
          </a:p>
          <a:p>
            <a:pPr lvl="1"/>
            <a:r>
              <a:rPr lang="en-US" dirty="0" smtClean="0"/>
              <a:t>Ocean Surface Topography Science Team meeting, to be held in La Rochelle, France, 31 October - 4 November</a:t>
            </a:r>
          </a:p>
          <a:p>
            <a:pPr lvl="1"/>
            <a:r>
              <a:rPr lang="en-US" dirty="0" smtClean="0"/>
              <a:t>An OST-VC meeting is planned during this event</a:t>
            </a:r>
          </a:p>
          <a:p>
            <a:pPr lvl="2"/>
            <a:r>
              <a:rPr lang="en-US" dirty="0" smtClean="0"/>
              <a:t>Specific item to be addressed :</a:t>
            </a:r>
          </a:p>
          <a:p>
            <a:pPr lvl="3"/>
            <a:r>
              <a:rPr lang="en-US" dirty="0" smtClean="0"/>
              <a:t>Catalog of Cal/Val infrastructure</a:t>
            </a:r>
          </a:p>
          <a:p>
            <a:pPr lvl="3"/>
            <a:r>
              <a:rPr lang="en-US" b="1" dirty="0" smtClean="0">
                <a:solidFill>
                  <a:srgbClr val="C00000"/>
                </a:solidFill>
              </a:rPr>
              <a:t>Steps towards a new generation of OST-VC to support high resolution oceanography. This topic will be addressed in a special presentation later in this session</a:t>
            </a:r>
          </a:p>
        </p:txBody>
      </p:sp>
      <p:sp>
        <p:nvSpPr>
          <p:cNvPr id="4" name="Espace réservé du contenu 3"/>
          <p:cNvSpPr>
            <a:spLocks noGrp="1"/>
          </p:cNvSpPr>
          <p:nvPr>
            <p:ph sz="quarter" idx="11"/>
          </p:nvPr>
        </p:nvSpPr>
        <p:spPr>
          <a:xfrm>
            <a:off x="2057400" y="304800"/>
            <a:ext cx="5257800" cy="533400"/>
          </a:xfrm>
        </p:spPr>
        <p:txBody>
          <a:bodyPr/>
          <a:lstStyle/>
          <a:p>
            <a:r>
              <a:rPr lang="en-US" dirty="0" smtClean="0"/>
              <a:t>On-going activities, status of actions</a:t>
            </a:r>
            <a:endParaRPr lang="en-US" dirty="0"/>
          </a:p>
        </p:txBody>
      </p:sp>
    </p:spTree>
    <p:extLst>
      <p:ext uri="{BB962C8B-B14F-4D97-AF65-F5344CB8AC3E}">
        <p14:creationId xmlns:p14="http://schemas.microsoft.com/office/powerpoint/2010/main" xmlns="" val="46276618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b="1" dirty="0" smtClean="0">
                <a:solidFill>
                  <a:srgbClr val="FFFFFF"/>
                </a:solidFill>
                <a:latin typeface="+mj-lt"/>
              </a:rPr>
              <a:t>Precipitation Virtual Constellation (P-VC)</a:t>
            </a:r>
            <a:endParaRPr sz="28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Prepared by Riko Oki (JAXA) and</a:t>
            </a:r>
          </a:p>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Steven Neeck (NASA)</a:t>
            </a:r>
            <a:endParaRPr lang="en-US" b="1" dirty="0">
              <a:solidFill>
                <a:srgbClr val="FFFFFF"/>
              </a:solidFill>
              <a:latin typeface="+mj-lt"/>
              <a:ea typeface="Arial Bold"/>
              <a:cs typeface="Arial Bold"/>
              <a:sym typeface="Arial Bold"/>
            </a:endParaRPr>
          </a:p>
        </p:txBody>
      </p:sp>
      <p:pic>
        <p:nvPicPr>
          <p:cNvPr id="12" name="ceos_logo.png"/>
          <p:cNvPicPr/>
          <p:nvPr/>
        </p:nvPicPr>
        <p:blipFill>
          <a:blip r:embed="rId2" cstate="prin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36</a:t>
            </a:fld>
            <a:endParaRPr lang="uk-UA"/>
          </a:p>
        </p:txBody>
      </p:sp>
      <p:sp>
        <p:nvSpPr>
          <p:cNvPr id="2" name="Content Placeholder 1"/>
          <p:cNvSpPr>
            <a:spLocks noGrp="1"/>
          </p:cNvSpPr>
          <p:nvPr>
            <p:ph sz="quarter" idx="10"/>
          </p:nvPr>
        </p:nvSpPr>
        <p:spPr>
          <a:xfrm>
            <a:off x="457200" y="1600200"/>
            <a:ext cx="8305800" cy="4724400"/>
          </a:xfrm>
        </p:spPr>
        <p:txBody>
          <a:bodyPr/>
          <a:lstStyle/>
          <a:p>
            <a:pPr lvl="0"/>
            <a:r>
              <a:rPr lang="en-US" sz="1800" b="1" dirty="0" smtClean="0"/>
              <a:t>VC-16</a:t>
            </a:r>
            <a:r>
              <a:rPr lang="en-US" sz="1800" dirty="0" smtClean="0"/>
              <a:t>: P-VC Data Portal and links to CEOS Water Portal (</a:t>
            </a:r>
            <a:r>
              <a:rPr lang="en-US" sz="1800" b="1" dirty="0" smtClean="0"/>
              <a:t>CLOSED</a:t>
            </a:r>
            <a:r>
              <a:rPr lang="en-US" sz="1800" dirty="0" smtClean="0"/>
              <a:t>)</a:t>
            </a:r>
          </a:p>
          <a:p>
            <a:pPr lvl="1"/>
            <a:r>
              <a:rPr lang="en-US" sz="1600" dirty="0" smtClean="0"/>
              <a:t>PVCDP has been released and is deployed at </a:t>
            </a:r>
            <a:r>
              <a:rPr lang="en-US" sz="1600" dirty="0" smtClean="0">
                <a:hlinkClick r:id="rId2"/>
              </a:rPr>
              <a:t>http://pvcportal.pps.eosdis.nasa.gov</a:t>
            </a:r>
            <a:r>
              <a:rPr lang="en-US" sz="1600" dirty="0" smtClean="0"/>
              <a:t>.</a:t>
            </a:r>
          </a:p>
          <a:p>
            <a:pPr lvl="1"/>
            <a:r>
              <a:rPr lang="en-US" sz="1600" dirty="0" smtClean="0"/>
              <a:t>Further refinement is continuing including resolution of firewall issue and the addition of partner data sets.</a:t>
            </a:r>
          </a:p>
          <a:p>
            <a:pPr lvl="0"/>
            <a:r>
              <a:rPr lang="en-US" sz="1800" b="1" dirty="0" smtClean="0"/>
              <a:t>VC-17</a:t>
            </a:r>
            <a:r>
              <a:rPr lang="en-US" sz="1800" dirty="0" smtClean="0"/>
              <a:t>: Support to ECV precipitation parameters</a:t>
            </a:r>
          </a:p>
          <a:p>
            <a:pPr lvl="1"/>
            <a:r>
              <a:rPr lang="en-US" sz="1600" dirty="0" smtClean="0"/>
              <a:t>The GPM constellation has remained stable with full observational capabilities. </a:t>
            </a:r>
            <a:r>
              <a:rPr lang="en-US" sz="1600" b="1" dirty="0" smtClean="0"/>
              <a:t>Next scheduled additions are JPSS-1 and </a:t>
            </a:r>
            <a:r>
              <a:rPr lang="en-US" sz="1600" b="1" dirty="0" err="1" smtClean="0"/>
              <a:t>Metop</a:t>
            </a:r>
            <a:r>
              <a:rPr lang="en-US" sz="1600" b="1" dirty="0" smtClean="0"/>
              <a:t>-C in 2017 and 2018</a:t>
            </a:r>
            <a:r>
              <a:rPr lang="en-US" sz="1600" dirty="0" smtClean="0"/>
              <a:t>, respectively (Deliverable #1).</a:t>
            </a:r>
          </a:p>
          <a:p>
            <a:pPr lvl="1"/>
            <a:r>
              <a:rPr lang="en-US" sz="1600" dirty="0" smtClean="0"/>
              <a:t>P-VC members submitted white papers on </a:t>
            </a:r>
            <a:r>
              <a:rPr lang="en-US" sz="1600" b="1" dirty="0" smtClean="0"/>
              <a:t>a combined Cloud and Precipitation Processes mission concept and an End-to-End Water Cycle mission concept</a:t>
            </a:r>
            <a:r>
              <a:rPr lang="en-US" sz="1600" dirty="0" smtClean="0"/>
              <a:t> to the U.S. 2017 NRC Decadal Survey team in response to a recent RFI (Deliverable #1).</a:t>
            </a:r>
          </a:p>
          <a:p>
            <a:r>
              <a:rPr lang="en-US" sz="1800" b="1" dirty="0" smtClean="0"/>
              <a:t>Cross-Calibration Working Group </a:t>
            </a:r>
            <a:r>
              <a:rPr lang="en-US" sz="1800" dirty="0" smtClean="0"/>
              <a:t>met at UCF.</a:t>
            </a:r>
          </a:p>
          <a:p>
            <a:pPr lvl="1"/>
            <a:r>
              <a:rPr lang="en-US" sz="1600" dirty="0" smtClean="0"/>
              <a:t>The focus remains on improving passive microwave radiometer inter-calibration (Deliverables #2, #3, #4, and #5).</a:t>
            </a:r>
          </a:p>
        </p:txBody>
      </p:sp>
      <p:sp>
        <p:nvSpPr>
          <p:cNvPr id="5" name="Espace réservé du contenu 4"/>
          <p:cNvSpPr>
            <a:spLocks noGrp="1"/>
          </p:cNvSpPr>
          <p:nvPr>
            <p:ph sz="quarter" idx="11"/>
          </p:nvPr>
        </p:nvSpPr>
        <p:spPr/>
        <p:txBody>
          <a:bodyPr/>
          <a:lstStyle/>
          <a:p>
            <a:r>
              <a:rPr lang="en-US" dirty="0" smtClean="0"/>
              <a:t>Recent achievements, on-going activities</a:t>
            </a:r>
            <a:endParaRPr lang="en-US" dirty="0"/>
          </a:p>
        </p:txBody>
      </p:sp>
    </p:spTree>
    <p:extLst>
      <p:ext uri="{BB962C8B-B14F-4D97-AF65-F5344CB8AC3E}">
        <p14:creationId xmlns:p14="http://schemas.microsoft.com/office/powerpoint/2010/main" xmlns="" val="197432378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fr-FR" smtClean="0"/>
              <a:pPr/>
              <a:t>37</a:t>
            </a:fld>
            <a:endParaRPr lang="fr-FR"/>
          </a:p>
        </p:txBody>
      </p:sp>
      <p:sp>
        <p:nvSpPr>
          <p:cNvPr id="2" name="Content Placeholder 1"/>
          <p:cNvSpPr>
            <a:spLocks noGrp="1"/>
          </p:cNvSpPr>
          <p:nvPr>
            <p:ph sz="quarter" idx="10"/>
          </p:nvPr>
        </p:nvSpPr>
        <p:spPr/>
        <p:txBody>
          <a:bodyPr/>
          <a:lstStyle/>
          <a:p>
            <a:r>
              <a:rPr lang="en-US" sz="1800" b="1" dirty="0" smtClean="0"/>
              <a:t>PPS/MOS</a:t>
            </a:r>
            <a:r>
              <a:rPr lang="en-US" sz="1800" dirty="0" smtClean="0"/>
              <a:t> continued to produce and distribute all GPM Standard Data Products and specialized NRT products (IMERG, </a:t>
            </a:r>
            <a:r>
              <a:rPr lang="en-US" sz="1800" dirty="0" err="1" smtClean="0"/>
              <a:t>GSMaP</a:t>
            </a:r>
            <a:r>
              <a:rPr lang="en-US" sz="1800" dirty="0" smtClean="0"/>
              <a:t>) to public users.</a:t>
            </a:r>
          </a:p>
          <a:p>
            <a:pPr lvl="1"/>
            <a:r>
              <a:rPr lang="en-US" sz="1600" dirty="0" smtClean="0"/>
              <a:t>The IMERG NRT version is currently available with 4-5 hour latency with plans to reduce this to 3-4 hour latency.</a:t>
            </a:r>
          </a:p>
          <a:p>
            <a:pPr lvl="1"/>
            <a:r>
              <a:rPr lang="en-US" sz="1600" dirty="0" smtClean="0"/>
              <a:t>Reprocessing of GPM Standard Data Products to V4 has begun (Deliverables #2, #3, #4, and #5).</a:t>
            </a:r>
          </a:p>
          <a:p>
            <a:r>
              <a:rPr lang="en-US" sz="1800" b="1" dirty="0" smtClean="0"/>
              <a:t>Multi-month OLYMPEX Ground Validation Campaign </a:t>
            </a:r>
            <a:r>
              <a:rPr lang="en-US" sz="1800" dirty="0" smtClean="0"/>
              <a:t>in the U.S. Pacific Northwest was completed in February.</a:t>
            </a:r>
          </a:p>
          <a:p>
            <a:pPr lvl="1"/>
            <a:r>
              <a:rPr lang="en-US" sz="1600" dirty="0" smtClean="0"/>
              <a:t>This was the 7</a:t>
            </a:r>
            <a:r>
              <a:rPr lang="en-US" sz="1600" baseline="30000" dirty="0" smtClean="0"/>
              <a:t>th</a:t>
            </a:r>
            <a:r>
              <a:rPr lang="en-US" sz="1600" dirty="0" smtClean="0"/>
              <a:t> and final major GPM field campaign. (Deliverable #2).</a:t>
            </a:r>
          </a:p>
          <a:p>
            <a:r>
              <a:rPr lang="en-US" sz="1800" b="1" dirty="0" smtClean="0"/>
              <a:t>PMM Science Team selections </a:t>
            </a:r>
            <a:r>
              <a:rPr lang="en-US" sz="1800" dirty="0" smtClean="0"/>
              <a:t>were completed.</a:t>
            </a:r>
          </a:p>
          <a:p>
            <a:pPr lvl="1"/>
            <a:r>
              <a:rPr lang="en-US" sz="1600" dirty="0" smtClean="0"/>
              <a:t>The 60 research proposals selected included activities in multi-satellite inter-calibration, algorithm development, and flood and landslide applications areas. Japanese PMM Science Team selections were also completed and 41 research proposals were selected (Deliverables #2, #3, and #4).</a:t>
            </a:r>
            <a:endParaRPr lang="en-US" sz="1600" dirty="0"/>
          </a:p>
        </p:txBody>
      </p:sp>
      <p:sp>
        <p:nvSpPr>
          <p:cNvPr id="7" name="Espace réservé du contenu 6"/>
          <p:cNvSpPr>
            <a:spLocks noGrp="1"/>
          </p:cNvSpPr>
          <p:nvPr>
            <p:ph sz="quarter" idx="11"/>
          </p:nvPr>
        </p:nvSpPr>
        <p:spPr/>
        <p:txBody>
          <a:bodyPr/>
          <a:lstStyle/>
          <a:p>
            <a:r>
              <a:rPr lang="en-US" dirty="0" smtClean="0"/>
              <a:t>Recent achievements, on-going activities (cont’d)</a:t>
            </a:r>
            <a:endParaRPr lang="en-US" dirty="0"/>
          </a:p>
        </p:txBody>
      </p:sp>
    </p:spTree>
    <p:extLst>
      <p:ext uri="{BB962C8B-B14F-4D97-AF65-F5344CB8AC3E}">
        <p14:creationId xmlns:p14="http://schemas.microsoft.com/office/powerpoint/2010/main" xmlns="" val="107931239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fr-FR" smtClean="0"/>
              <a:pPr/>
              <a:t>38</a:t>
            </a:fld>
            <a:endParaRPr lang="fr-FR"/>
          </a:p>
        </p:txBody>
      </p:sp>
      <p:sp>
        <p:nvSpPr>
          <p:cNvPr id="2" name="Content Placeholder 1"/>
          <p:cNvSpPr>
            <a:spLocks noGrp="1"/>
          </p:cNvSpPr>
          <p:nvPr>
            <p:ph sz="quarter" idx="10"/>
          </p:nvPr>
        </p:nvSpPr>
        <p:spPr/>
        <p:txBody>
          <a:bodyPr/>
          <a:lstStyle/>
          <a:p>
            <a:pPr>
              <a:spcBef>
                <a:spcPts val="0"/>
              </a:spcBef>
            </a:pPr>
            <a:r>
              <a:rPr lang="en-US" sz="1800" b="1" dirty="0" smtClean="0"/>
              <a:t>VC-18</a:t>
            </a:r>
            <a:r>
              <a:rPr lang="en-US" sz="1800" dirty="0" smtClean="0"/>
              <a:t>: Programs for improvement of global precipitation products</a:t>
            </a:r>
          </a:p>
          <a:p>
            <a:pPr lvl="1">
              <a:spcBef>
                <a:spcPts val="0"/>
              </a:spcBef>
            </a:pPr>
            <a:r>
              <a:rPr lang="en-US" sz="1600" dirty="0" smtClean="0"/>
              <a:t>PPS began producing a GIS translation of the IMERG multi-satellite data product distinguishing surface rain and frozen precipitation in addition to total precipitation GIS product.</a:t>
            </a:r>
          </a:p>
          <a:p>
            <a:pPr lvl="1">
              <a:spcBef>
                <a:spcPts val="0"/>
              </a:spcBef>
            </a:pPr>
            <a:r>
              <a:rPr lang="en-US" sz="1600" b="1" dirty="0" smtClean="0"/>
              <a:t>P-VC is supporting the CEOS Disasters Working Group in a new Landslide Pilot in addition to its support to the Flood Pilot</a:t>
            </a:r>
            <a:r>
              <a:rPr lang="en-US" sz="1600" dirty="0" smtClean="0"/>
              <a:t>.</a:t>
            </a:r>
          </a:p>
          <a:p>
            <a:pPr>
              <a:spcBef>
                <a:spcPts val="0"/>
              </a:spcBef>
            </a:pPr>
            <a:r>
              <a:rPr lang="en-US" sz="1800" b="1" dirty="0" smtClean="0"/>
              <a:t>VC-22</a:t>
            </a:r>
            <a:r>
              <a:rPr lang="en-US" sz="1800" dirty="0" smtClean="0"/>
              <a:t>: Response to precipitation-related aspects of CEOS Strategy for Water Observations from Space</a:t>
            </a:r>
          </a:p>
          <a:p>
            <a:pPr lvl="1">
              <a:spcBef>
                <a:spcPts val="0"/>
              </a:spcBef>
            </a:pPr>
            <a:r>
              <a:rPr lang="en-US" sz="1600" dirty="0" smtClean="0"/>
              <a:t>P-VC members are developing responses (e.g. Huffman </a:t>
            </a:r>
            <a:r>
              <a:rPr lang="en-US" sz="1600" i="1" dirty="0" smtClean="0"/>
              <a:t>et al</a:t>
            </a:r>
            <a:r>
              <a:rPr lang="en-US" sz="1600" dirty="0" smtClean="0"/>
              <a:t>./White Paper prospectus, Ferraro </a:t>
            </a:r>
            <a:r>
              <a:rPr lang="en-US" sz="1600" i="1" dirty="0" smtClean="0"/>
              <a:t>et al</a:t>
            </a:r>
            <a:r>
              <a:rPr lang="en-US" sz="1600" dirty="0" smtClean="0"/>
              <a:t>./CGMS-44 and 8th IPWG side meetings, post-GPM study report to WSIST Water Constellation FS study team).</a:t>
            </a:r>
          </a:p>
          <a:p>
            <a:pPr>
              <a:spcBef>
                <a:spcPts val="0"/>
              </a:spcBef>
            </a:pPr>
            <a:r>
              <a:rPr lang="en-US" sz="1800" b="1" dirty="0" smtClean="0"/>
              <a:t>Issue</a:t>
            </a:r>
            <a:r>
              <a:rPr lang="en-US" sz="1800" dirty="0" smtClean="0"/>
              <a:t>: Concern remains regarding microwave radiometer (GCOM-W2/W3, DMSP FO) and precipitation radar continuity. NASA TROPICS </a:t>
            </a:r>
            <a:r>
              <a:rPr lang="en-US" sz="1800" dirty="0" err="1" smtClean="0"/>
              <a:t>cubesat</a:t>
            </a:r>
            <a:r>
              <a:rPr lang="en-US" sz="1800" dirty="0" smtClean="0"/>
              <a:t> constellation and JAXA post-GPM study suggest alternative technology paths (</a:t>
            </a:r>
            <a:r>
              <a:rPr lang="en-US" sz="1800" b="1" dirty="0" smtClean="0">
                <a:solidFill>
                  <a:srgbClr val="C00000"/>
                </a:solidFill>
              </a:rPr>
              <a:t>No SIT Chair action requested</a:t>
            </a:r>
            <a:r>
              <a:rPr lang="en-US" sz="1800" dirty="0" smtClean="0"/>
              <a:t>)</a:t>
            </a:r>
          </a:p>
          <a:p>
            <a:pPr>
              <a:spcBef>
                <a:spcPts val="0"/>
              </a:spcBef>
            </a:pPr>
            <a:endParaRPr lang="en-US" sz="1800" dirty="0"/>
          </a:p>
        </p:txBody>
      </p:sp>
      <p:sp>
        <p:nvSpPr>
          <p:cNvPr id="7" name="Espace réservé du contenu 6"/>
          <p:cNvSpPr>
            <a:spLocks noGrp="1"/>
          </p:cNvSpPr>
          <p:nvPr>
            <p:ph sz="quarter" idx="11"/>
          </p:nvPr>
        </p:nvSpPr>
        <p:spPr/>
        <p:txBody>
          <a:bodyPr/>
          <a:lstStyle/>
          <a:p>
            <a:r>
              <a:rPr lang="en-US" dirty="0" smtClean="0"/>
              <a:t>Recent achievements, on-going activities (cont’d)</a:t>
            </a:r>
          </a:p>
        </p:txBody>
      </p:sp>
    </p:spTree>
    <p:extLst>
      <p:ext uri="{BB962C8B-B14F-4D97-AF65-F5344CB8AC3E}">
        <p14:creationId xmlns:p14="http://schemas.microsoft.com/office/powerpoint/2010/main" xmlns="" val="2397505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b="1" dirty="0" smtClean="0">
                <a:solidFill>
                  <a:srgbClr val="FFFFFF"/>
                </a:solidFill>
                <a:latin typeface="+mj-lt"/>
              </a:rPr>
              <a:t>Atmospheric Composition Constellation (ACC-VC)</a:t>
            </a:r>
            <a:endParaRPr sz="28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Prepared by Claus Zehner (ESA</a:t>
            </a:r>
            <a:r>
              <a:rPr lang="en-US" b="1" dirty="0" smtClean="0">
                <a:solidFill>
                  <a:srgbClr val="FFFFFF"/>
                </a:solidFill>
                <a:latin typeface="+mj-lt"/>
                <a:ea typeface="Arial Bold"/>
                <a:cs typeface="Arial Bold"/>
                <a:sym typeface="Arial Bold"/>
              </a:rPr>
              <a:t>),</a:t>
            </a:r>
          </a:p>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Jassim </a:t>
            </a:r>
            <a:r>
              <a:rPr lang="en-US" b="1" dirty="0" smtClean="0">
                <a:solidFill>
                  <a:srgbClr val="FFFFFF"/>
                </a:solidFill>
                <a:latin typeface="+mj-lt"/>
                <a:ea typeface="Arial Bold"/>
                <a:cs typeface="Arial Bold"/>
                <a:sym typeface="Arial Bold"/>
              </a:rPr>
              <a:t>Al-Saadi (NASA) and</a:t>
            </a:r>
          </a:p>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Ben Veihelmann (ESA)</a:t>
            </a:r>
            <a:endParaRPr lang="en-US" b="1" dirty="0">
              <a:solidFill>
                <a:srgbClr val="FFFFFF"/>
              </a:solidFill>
              <a:latin typeface="+mj-lt"/>
              <a:ea typeface="Arial Bold"/>
              <a:cs typeface="Arial Bold"/>
              <a:sym typeface="Arial Bold"/>
            </a:endParaRPr>
          </a:p>
        </p:txBody>
      </p:sp>
      <p:pic>
        <p:nvPicPr>
          <p:cNvPr id="12" name="ceos_logo.png"/>
          <p:cNvPicPr/>
          <p:nvPr/>
        </p:nvPicPr>
        <p:blipFill>
          <a:blip r:embed="rId2" cstate="prin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p:cNvSpPr>
            <a:spLocks noGrp="1"/>
          </p:cNvSpPr>
          <p:nvPr>
            <p:ph sz="quarter" idx="10"/>
          </p:nvPr>
        </p:nvSpPr>
        <p:spPr/>
        <p:txBody>
          <a:bodyPr/>
          <a:lstStyle/>
          <a:p>
            <a:pPr lvl="0"/>
            <a:r>
              <a:rPr lang="en-US" sz="1800" b="1" i="1" u="sng" smtClean="0"/>
              <a:t>Recovery Observatory Infrastructure</a:t>
            </a:r>
            <a:r>
              <a:rPr lang="en-US" sz="1800" smtClean="0"/>
              <a:t> </a:t>
            </a:r>
            <a:r>
              <a:rPr lang="en-US" sz="1800" b="1" smtClean="0"/>
              <a:t>ready for a triggering by CEOS Disasters WG</a:t>
            </a:r>
            <a:r>
              <a:rPr lang="en-US" sz="1800" smtClean="0"/>
              <a:t>. In operational use by the KalHaiti project in CNES.  </a:t>
            </a:r>
          </a:p>
          <a:p>
            <a:pPr lvl="0"/>
            <a:r>
              <a:rPr lang="en-US" sz="1800" b="1" i="1" u="sng" smtClean="0"/>
              <a:t>WGISS Water Portal Project</a:t>
            </a:r>
            <a:r>
              <a:rPr lang="en-US" sz="1800" smtClean="0"/>
              <a:t> </a:t>
            </a:r>
            <a:r>
              <a:rPr lang="en-US" sz="1800" b="1" smtClean="0"/>
              <a:t>was successfully completed</a:t>
            </a:r>
            <a:r>
              <a:rPr lang="en-US" sz="1800" smtClean="0"/>
              <a:t>. The operation of the portal was transferred to Tokyo University on April 1</a:t>
            </a:r>
            <a:r>
              <a:rPr lang="en-US" sz="1800" baseline="30000" smtClean="0"/>
              <a:t>st</a:t>
            </a:r>
            <a:r>
              <a:rPr lang="en-US" sz="1800" smtClean="0"/>
              <a:t>.</a:t>
            </a:r>
          </a:p>
          <a:p>
            <a:pPr lvl="0"/>
            <a:r>
              <a:rPr lang="en-US" sz="1800" b="1" i="1" u="sng" smtClean="0"/>
              <a:t>Data Stewardship</a:t>
            </a:r>
            <a:r>
              <a:rPr lang="en-US" sz="1800" smtClean="0"/>
              <a:t>: Persistent Identifiers (PI) Best Practice is being updated. Implemented </a:t>
            </a:r>
            <a:r>
              <a:rPr lang="en-US" sz="1800" b="1" smtClean="0"/>
              <a:t>the new procedure for a </a:t>
            </a:r>
            <a:r>
              <a:rPr lang="en-US" sz="1800" b="1" i="1" smtClean="0"/>
              <a:t>Data Purge Alert</a:t>
            </a:r>
            <a:r>
              <a:rPr lang="en-US" sz="1800" b="1" smtClean="0"/>
              <a:t> that was endorsed at the Plenary</a:t>
            </a:r>
            <a:r>
              <a:rPr lang="en-US" sz="1800" smtClean="0"/>
              <a:t>. Finalizing the WGISS Glossary of Terms. Investigating the benefit of developing a CEOS-recommended metadata model.</a:t>
            </a:r>
          </a:p>
          <a:p>
            <a:r>
              <a:rPr lang="en-US" sz="1800" smtClean="0"/>
              <a:t>WGISS is hosting a series of </a:t>
            </a:r>
            <a:r>
              <a:rPr lang="en-US" sz="1800" b="1" i="1" u="sng" smtClean="0"/>
              <a:t>Technology Exploration Webinars </a:t>
            </a:r>
            <a:r>
              <a:rPr lang="en-US" sz="1800" smtClean="0"/>
              <a:t>(including topics on </a:t>
            </a:r>
            <a:r>
              <a:rPr lang="en-US" altLang="ja-JP" sz="1800" smtClean="0"/>
              <a:t>Big Data, High Performance Computing (HPC) and Cloud Computing</a:t>
            </a:r>
          </a:p>
          <a:p>
            <a:r>
              <a:rPr lang="en-US" sz="1800" smtClean="0"/>
              <a:t>WGISS is supporting the </a:t>
            </a:r>
            <a:r>
              <a:rPr lang="en-US" sz="1800" b="1" i="1" u="sng" smtClean="0"/>
              <a:t>2016 CEOS EO Handbook </a:t>
            </a:r>
            <a:r>
              <a:rPr lang="en-US" sz="1800" smtClean="0"/>
              <a:t>in updating the MIM Instrument/Measurement pages with links to agency’s data access portals for the mission data.</a:t>
            </a:r>
            <a:endParaRPr lang="en-US" sz="2400" dirty="0"/>
          </a:p>
        </p:txBody>
      </p:sp>
      <p:sp>
        <p:nvSpPr>
          <p:cNvPr id="4" name="Content Placeholder 3"/>
          <p:cNvSpPr>
            <a:spLocks noGrp="1"/>
          </p:cNvSpPr>
          <p:nvPr>
            <p:ph sz="quarter" idx="11"/>
          </p:nvPr>
        </p:nvSpPr>
        <p:spPr/>
        <p:txBody>
          <a:bodyPr/>
          <a:lstStyle/>
          <a:p>
            <a:r>
              <a:rPr lang="en-US" smtClean="0"/>
              <a:t>WGISS Recent Achievements &amp; On-going Activities (cont’d)</a:t>
            </a:r>
            <a:endParaRPr lang="en-US" dirty="0"/>
          </a:p>
        </p:txBody>
      </p:sp>
    </p:spTree>
    <p:extLst>
      <p:ext uri="{BB962C8B-B14F-4D97-AF65-F5344CB8AC3E}">
        <p14:creationId xmlns:p14="http://schemas.microsoft.com/office/powerpoint/2010/main" xmlns="" val="1902406090"/>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2"/>
          </p:nvPr>
        </p:nvSpPr>
        <p:spPr/>
        <p:txBody>
          <a:bodyPr/>
          <a:lstStyle/>
          <a:p>
            <a:fld id="{86CB4B4D-7CA3-9044-876B-883B54F8677D}" type="slidenum">
              <a:rPr lang="uk-UA" smtClean="0"/>
              <a:pPr/>
              <a:t>40</a:t>
            </a:fld>
            <a:endParaRPr lang="uk-UA" dirty="0"/>
          </a:p>
        </p:txBody>
      </p:sp>
      <p:sp>
        <p:nvSpPr>
          <p:cNvPr id="2" name="Content Placeholder 1"/>
          <p:cNvSpPr>
            <a:spLocks noGrp="1"/>
          </p:cNvSpPr>
          <p:nvPr>
            <p:ph sz="quarter" idx="10"/>
          </p:nvPr>
        </p:nvSpPr>
        <p:spPr/>
        <p:txBody>
          <a:bodyPr/>
          <a:lstStyle/>
          <a:p>
            <a:pPr>
              <a:spcBef>
                <a:spcPts val="0"/>
              </a:spcBef>
            </a:pPr>
            <a:r>
              <a:rPr lang="en-US" altLang="ja-JP" b="1" dirty="0" smtClean="0"/>
              <a:t>VC-2</a:t>
            </a:r>
            <a:r>
              <a:rPr lang="en-US" altLang="ja-JP" dirty="0" smtClean="0"/>
              <a:t> </a:t>
            </a:r>
            <a:r>
              <a:rPr lang="en-US" altLang="ja-JP" dirty="0" smtClean="0"/>
              <a:t>– “Total </a:t>
            </a:r>
            <a:r>
              <a:rPr lang="en-US" altLang="ja-JP" dirty="0" smtClean="0"/>
              <a:t>ozone dataset validation and harmonization”</a:t>
            </a:r>
          </a:p>
          <a:p>
            <a:pPr lvl="1">
              <a:spcBef>
                <a:spcPts val="0"/>
              </a:spcBef>
            </a:pPr>
            <a:r>
              <a:rPr lang="en-US" altLang="ja-JP" sz="1800" b="1" dirty="0" smtClean="0"/>
              <a:t>2015 deliverable completed 2015-Q2 on total ozone </a:t>
            </a:r>
            <a:r>
              <a:rPr lang="en-US" altLang="ja-JP" sz="1800" dirty="0" smtClean="0"/>
              <a:t>(peer-reviewed papers on inter-comparison results, European and USA long term data sets – e.g.: </a:t>
            </a:r>
            <a:r>
              <a:rPr lang="en-US" altLang="ja-JP" sz="1800" dirty="0" smtClean="0">
                <a:hlinkClick r:id="rId2"/>
              </a:rPr>
              <a:t>http://www.esa-ozone-cci.org/?q=node/160</a:t>
            </a:r>
            <a:r>
              <a:rPr lang="en-US" altLang="ja-JP" sz="1800" dirty="0" smtClean="0"/>
              <a:t>, </a:t>
            </a:r>
            <a:r>
              <a:rPr lang="en-US" altLang="ja-JP" sz="1800" dirty="0" smtClean="0">
                <a:hlinkClick r:id="rId3"/>
              </a:rPr>
              <a:t>http://acd-ext.gsfc.nasa.gov/Data_services/merged/</a:t>
            </a:r>
            <a:r>
              <a:rPr lang="en-US" altLang="ja-JP" sz="1800" dirty="0" smtClean="0"/>
              <a:t>). </a:t>
            </a:r>
          </a:p>
          <a:p>
            <a:pPr lvl="1">
              <a:spcBef>
                <a:spcPts val="0"/>
              </a:spcBef>
            </a:pPr>
            <a:r>
              <a:rPr lang="en-US" altLang="ja-JP" sz="1800" b="1" dirty="0" smtClean="0"/>
              <a:t>New deliverable </a:t>
            </a:r>
            <a:r>
              <a:rPr lang="en-US" altLang="ja-JP" sz="1800" dirty="0" smtClean="0"/>
              <a:t>for 2017-Q4 to produce peer-reviewed papers on </a:t>
            </a:r>
            <a:r>
              <a:rPr lang="en-US" altLang="ja-JP" sz="1800" b="1" dirty="0" smtClean="0"/>
              <a:t>nadir profile inter-comparisons </a:t>
            </a:r>
            <a:r>
              <a:rPr lang="en-US" altLang="ja-JP" sz="1800" dirty="0" smtClean="0"/>
              <a:t>and </a:t>
            </a:r>
            <a:r>
              <a:rPr lang="en-US" altLang="ja-JP" sz="1800" b="1" dirty="0" smtClean="0"/>
              <a:t>long term (1979-now) combined (US-Europe) total ozone data sets</a:t>
            </a:r>
          </a:p>
          <a:p>
            <a:pPr>
              <a:spcBef>
                <a:spcPts val="0"/>
              </a:spcBef>
            </a:pPr>
            <a:r>
              <a:rPr lang="en-US" altLang="ja-JP" b="1" dirty="0" smtClean="0"/>
              <a:t>VC-3</a:t>
            </a:r>
            <a:r>
              <a:rPr lang="en-US" altLang="ja-JP" dirty="0" smtClean="0"/>
              <a:t> </a:t>
            </a:r>
            <a:r>
              <a:rPr lang="en-US" altLang="ja-JP" dirty="0" smtClean="0"/>
              <a:t>– “Air </a:t>
            </a:r>
            <a:r>
              <a:rPr lang="en-US" altLang="ja-JP" dirty="0" smtClean="0"/>
              <a:t>Quality (AQ) Constellation coordination” </a:t>
            </a:r>
          </a:p>
          <a:p>
            <a:pPr lvl="1">
              <a:spcBef>
                <a:spcPts val="0"/>
              </a:spcBef>
            </a:pPr>
            <a:r>
              <a:rPr lang="en-US" altLang="ja-JP" sz="1800" dirty="0" smtClean="0">
                <a:hlinkClick r:id="rId4"/>
              </a:rPr>
              <a:t>http://ceos.org/document_management/Virtual_Constellations/ACC/Documents/ACC_White-Paper-A-Geostationary-Satellite-Cx-for-Observing-Global-AQ-v4_Apr2011.pdf</a:t>
            </a:r>
            <a:endParaRPr lang="en-US" altLang="ja-JP" sz="1800" dirty="0" smtClean="0"/>
          </a:p>
          <a:p>
            <a:pPr lvl="1">
              <a:spcBef>
                <a:spcPts val="0"/>
              </a:spcBef>
            </a:pPr>
            <a:r>
              <a:rPr lang="en-US" altLang="ja-JP" sz="1800" dirty="0" smtClean="0"/>
              <a:t>A new document is now being prepared to define geophysical validation needs for the AQ constellation, deliverable Q2-2017.</a:t>
            </a:r>
            <a:endParaRPr lang="en-US" altLang="ja-JP" sz="1800" dirty="0"/>
          </a:p>
        </p:txBody>
      </p:sp>
      <p:sp>
        <p:nvSpPr>
          <p:cNvPr id="3" name="Content Placeholder 2"/>
          <p:cNvSpPr>
            <a:spLocks noGrp="1"/>
          </p:cNvSpPr>
          <p:nvPr>
            <p:ph sz="quarter" idx="11"/>
          </p:nvPr>
        </p:nvSpPr>
        <p:spPr>
          <a:xfrm>
            <a:off x="2057400" y="152400"/>
            <a:ext cx="4953000" cy="533400"/>
          </a:xfrm>
        </p:spPr>
        <p:txBody>
          <a:bodyPr/>
          <a:lstStyle/>
          <a:p>
            <a:r>
              <a:rPr lang="en-US" altLang="ja-JP" sz="2000" dirty="0" smtClean="0"/>
              <a:t>ACC-VC – Recent achievements, on-going activities, and status of actions in the CEOS Work Plan</a:t>
            </a:r>
            <a:endParaRPr lang="ja-JP" altLang="en-US" sz="2000" dirty="0"/>
          </a:p>
        </p:txBody>
      </p:sp>
    </p:spTree>
    <p:extLst>
      <p:ext uri="{BB962C8B-B14F-4D97-AF65-F5344CB8AC3E}">
        <p14:creationId xmlns:p14="http://schemas.microsoft.com/office/powerpoint/2010/main" xmlns="" val="3748540115"/>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2"/>
          </p:nvPr>
        </p:nvSpPr>
        <p:spPr/>
        <p:txBody>
          <a:bodyPr/>
          <a:lstStyle/>
          <a:p>
            <a:fld id="{86CB4B4D-7CA3-9044-876B-883B54F8677D}" type="slidenum">
              <a:rPr lang="uk-UA" smtClean="0"/>
              <a:pPr/>
              <a:t>41</a:t>
            </a:fld>
            <a:endParaRPr lang="uk-UA" dirty="0"/>
          </a:p>
        </p:txBody>
      </p:sp>
      <p:sp>
        <p:nvSpPr>
          <p:cNvPr id="2" name="Content Placeholder 1"/>
          <p:cNvSpPr>
            <a:spLocks noGrp="1"/>
          </p:cNvSpPr>
          <p:nvPr>
            <p:ph sz="quarter" idx="10"/>
          </p:nvPr>
        </p:nvSpPr>
        <p:spPr/>
        <p:txBody>
          <a:bodyPr/>
          <a:lstStyle/>
          <a:p>
            <a:pPr>
              <a:spcBef>
                <a:spcPts val="300"/>
              </a:spcBef>
            </a:pPr>
            <a:r>
              <a:rPr lang="en-US" altLang="ja-JP" sz="1800" b="1" dirty="0" smtClean="0"/>
              <a:t>VC-5</a:t>
            </a:r>
            <a:r>
              <a:rPr lang="en-US" altLang="ja-JP" sz="1800" dirty="0" smtClean="0"/>
              <a:t> </a:t>
            </a:r>
            <a:r>
              <a:rPr lang="en-US" altLang="ja-JP" sz="1800" dirty="0" smtClean="0"/>
              <a:t>– “Greenhouse </a:t>
            </a:r>
            <a:r>
              <a:rPr lang="en-US" altLang="ja-JP" sz="1800" dirty="0" smtClean="0"/>
              <a:t>Gas Constellation coordination” </a:t>
            </a:r>
          </a:p>
          <a:p>
            <a:pPr lvl="1">
              <a:spcBef>
                <a:spcPts val="300"/>
              </a:spcBef>
            </a:pPr>
            <a:r>
              <a:rPr lang="en-US" altLang="ja-JP" sz="1600" dirty="0" smtClean="0"/>
              <a:t>2015 deliverable initiating coordination completed 2015-Q2.</a:t>
            </a:r>
          </a:p>
          <a:p>
            <a:pPr lvl="1">
              <a:spcBef>
                <a:spcPts val="300"/>
              </a:spcBef>
            </a:pPr>
            <a:r>
              <a:rPr lang="en-US" altLang="ja-JP" sz="1600" dirty="0" smtClean="0"/>
              <a:t>Continuing as an on-going VC activity, with specific deliverables TBD based on developments since CEOS-Strategy-for-Carbon-Observations-from-Space report</a:t>
            </a:r>
          </a:p>
          <a:p>
            <a:pPr>
              <a:spcBef>
                <a:spcPts val="300"/>
              </a:spcBef>
            </a:pPr>
            <a:r>
              <a:rPr lang="en-US" altLang="ja-JP" sz="1800" b="1" dirty="0" smtClean="0"/>
              <a:t>Main issues/obstacles</a:t>
            </a:r>
          </a:p>
          <a:p>
            <a:pPr lvl="1">
              <a:spcBef>
                <a:spcPts val="300"/>
              </a:spcBef>
            </a:pPr>
            <a:r>
              <a:rPr lang="en-US" altLang="ja-JP" sz="1600" dirty="0" smtClean="0"/>
              <a:t>6 individual Carbon tasks were initially reassigned to ACC as Action Items/Deliverables. </a:t>
            </a:r>
          </a:p>
          <a:p>
            <a:pPr lvl="2">
              <a:spcBef>
                <a:spcPts val="300"/>
              </a:spcBef>
            </a:pPr>
            <a:r>
              <a:rPr lang="en-US" altLang="ja-JP" sz="1600" b="1" dirty="0" smtClean="0"/>
              <a:t>Some of these tasks can be implemented </a:t>
            </a:r>
            <a:r>
              <a:rPr lang="en-US" altLang="ja-JP" sz="1600" dirty="0" smtClean="0"/>
              <a:t>(e.g. organize international Workshops, work together on improved algorithms, etc.) and </a:t>
            </a:r>
            <a:r>
              <a:rPr lang="en-US" altLang="ja-JP" sz="1600" b="1" dirty="0" smtClean="0"/>
              <a:t>some cannot </a:t>
            </a:r>
            <a:r>
              <a:rPr lang="en-US" altLang="ja-JP" sz="1600" dirty="0" smtClean="0"/>
              <a:t>(e.g. establish a GHG Constellation in space) – such a task can only be supported by ACC</a:t>
            </a:r>
          </a:p>
          <a:p>
            <a:pPr lvl="2">
              <a:spcBef>
                <a:spcPts val="300"/>
              </a:spcBef>
            </a:pPr>
            <a:r>
              <a:rPr lang="en-US" altLang="ja-JP" sz="1600" dirty="0" smtClean="0"/>
              <a:t>During 2016 the GHG subgroup within ACC will develop a tractable scope for specific deliverables (likely to be a subset of the original 6) and work with SIT chair to help identify a path forward for the other tasks.</a:t>
            </a:r>
          </a:p>
          <a:p>
            <a:pPr>
              <a:spcBef>
                <a:spcPts val="300"/>
              </a:spcBef>
            </a:pPr>
            <a:r>
              <a:rPr lang="en-US" altLang="ja-JP" sz="1800" b="1" dirty="0" smtClean="0"/>
              <a:t>The ACC/GHG Constellation membership will be expanded </a:t>
            </a:r>
            <a:r>
              <a:rPr lang="en-US" altLang="ja-JP" sz="1800" dirty="0" smtClean="0"/>
              <a:t>(e.g. </a:t>
            </a:r>
            <a:r>
              <a:rPr lang="en-US" altLang="ja-JP" sz="1800" dirty="0" err="1" smtClean="0"/>
              <a:t>TanSat</a:t>
            </a:r>
            <a:r>
              <a:rPr lang="en-US" altLang="ja-JP" sz="1800" dirty="0" smtClean="0"/>
              <a:t>, </a:t>
            </a:r>
            <a:r>
              <a:rPr lang="en-US" altLang="ja-JP" sz="1800" dirty="0" err="1" smtClean="0"/>
              <a:t>Microcarb</a:t>
            </a:r>
            <a:r>
              <a:rPr lang="en-US" altLang="ja-JP" sz="1800" dirty="0" smtClean="0"/>
              <a:t>, MERLIN, EC activity on an CO</a:t>
            </a:r>
            <a:r>
              <a:rPr lang="en-US" altLang="ja-JP" sz="1800" baseline="-25000" dirty="0" smtClean="0"/>
              <a:t>2</a:t>
            </a:r>
            <a:r>
              <a:rPr lang="en-US" altLang="ja-JP" sz="1800" dirty="0" smtClean="0"/>
              <a:t> mission) during 2016</a:t>
            </a:r>
          </a:p>
        </p:txBody>
      </p:sp>
      <p:sp>
        <p:nvSpPr>
          <p:cNvPr id="3" name="Content Placeholder 2"/>
          <p:cNvSpPr>
            <a:spLocks noGrp="1"/>
          </p:cNvSpPr>
          <p:nvPr>
            <p:ph sz="quarter" idx="11"/>
          </p:nvPr>
        </p:nvSpPr>
        <p:spPr>
          <a:xfrm>
            <a:off x="2057400" y="152400"/>
            <a:ext cx="4953000" cy="533400"/>
          </a:xfrm>
        </p:spPr>
        <p:txBody>
          <a:bodyPr/>
          <a:lstStyle/>
          <a:p>
            <a:r>
              <a:rPr lang="en-US" altLang="ja-JP" sz="2000" dirty="0" smtClean="0"/>
              <a:t>ACC-VC – Recent achievements, on-going activities, and status of actions in the CEOS Work Plan</a:t>
            </a:r>
            <a:endParaRPr lang="ja-JP" altLang="en-US" sz="2000" dirty="0"/>
          </a:p>
        </p:txBody>
      </p:sp>
    </p:spTree>
    <p:extLst>
      <p:ext uri="{BB962C8B-B14F-4D97-AF65-F5344CB8AC3E}">
        <p14:creationId xmlns:p14="http://schemas.microsoft.com/office/powerpoint/2010/main" xmlns="" val="2078018285"/>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42</a:t>
            </a:fld>
            <a:endParaRPr lang="uk-UA" dirty="0"/>
          </a:p>
        </p:txBody>
      </p:sp>
      <p:sp>
        <p:nvSpPr>
          <p:cNvPr id="3" name="Content Placeholder 2"/>
          <p:cNvSpPr>
            <a:spLocks noGrp="1"/>
          </p:cNvSpPr>
          <p:nvPr>
            <p:ph sz="quarter" idx="10"/>
          </p:nvPr>
        </p:nvSpPr>
        <p:spPr/>
        <p:txBody>
          <a:bodyPr/>
          <a:lstStyle/>
          <a:p>
            <a:r>
              <a:rPr kumimoji="1" lang="en-US" altLang="ja-JP" dirty="0" smtClean="0"/>
              <a:t>ACC-12 Meeting will be held in Seoul, Korea, in the week of October 10, 2016.</a:t>
            </a:r>
          </a:p>
          <a:p>
            <a:pPr lvl="1"/>
            <a:r>
              <a:rPr kumimoji="1" lang="en-US" altLang="ja-JP" dirty="0" smtClean="0"/>
              <a:t>Hosted by Korea National Institute of Environmental Research</a:t>
            </a:r>
          </a:p>
          <a:p>
            <a:pPr lvl="1"/>
            <a:r>
              <a:rPr kumimoji="1" lang="en-US" altLang="ja-JP" b="1" dirty="0" smtClean="0"/>
              <a:t>This will be the first ACC meeting held outside Europe or US</a:t>
            </a:r>
            <a:r>
              <a:rPr kumimoji="1" lang="en-US" altLang="ja-JP" dirty="0" smtClean="0"/>
              <a:t>!</a:t>
            </a:r>
          </a:p>
          <a:p>
            <a:pPr marL="0" indent="0">
              <a:buNone/>
            </a:pPr>
            <a:endParaRPr lang="en-US" sz="2400" b="1" dirty="0" smtClean="0"/>
          </a:p>
        </p:txBody>
      </p:sp>
      <p:sp>
        <p:nvSpPr>
          <p:cNvPr id="4" name="Espace réservé du contenu 3"/>
          <p:cNvSpPr>
            <a:spLocks noGrp="1"/>
          </p:cNvSpPr>
          <p:nvPr>
            <p:ph sz="quarter" idx="11"/>
          </p:nvPr>
        </p:nvSpPr>
        <p:spPr/>
        <p:txBody>
          <a:bodyPr/>
          <a:lstStyle/>
          <a:p>
            <a:r>
              <a:rPr lang="en-US" smtClean="0"/>
              <a:t>ACC-VC – Future meetings</a:t>
            </a:r>
            <a:endParaRPr lang="en-US" dirty="0"/>
          </a:p>
        </p:txBody>
      </p:sp>
    </p:spTree>
    <p:extLst>
      <p:ext uri="{BB962C8B-B14F-4D97-AF65-F5344CB8AC3E}">
        <p14:creationId xmlns:p14="http://schemas.microsoft.com/office/powerpoint/2010/main" xmlns="" val="1770221153"/>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b="1" dirty="0" smtClean="0">
                <a:solidFill>
                  <a:srgbClr val="FFFFFF"/>
                </a:solidFill>
                <a:latin typeface="+mj-lt"/>
              </a:rPr>
              <a:t>Ocean Color Reflectance</a:t>
            </a:r>
            <a:br>
              <a:rPr lang="en-US" sz="2800" b="1" dirty="0" smtClean="0">
                <a:solidFill>
                  <a:srgbClr val="FFFFFF"/>
                </a:solidFill>
                <a:latin typeface="+mj-lt"/>
              </a:rPr>
            </a:br>
            <a:r>
              <a:rPr lang="en-US" sz="2800" b="1" dirty="0" smtClean="0">
                <a:solidFill>
                  <a:srgbClr val="FFFFFF"/>
                </a:solidFill>
                <a:latin typeface="+mj-lt"/>
              </a:rPr>
              <a:t>Virtual Constellation (OCR-VC)</a:t>
            </a:r>
            <a:endParaRPr sz="28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Prepared by </a:t>
            </a:r>
            <a:r>
              <a:rPr lang="en-US" b="1" dirty="0" smtClean="0">
                <a:solidFill>
                  <a:srgbClr val="FFFFFF"/>
                </a:solidFill>
                <a:ea typeface="Arial Bold"/>
                <a:cs typeface="Arial Bold"/>
                <a:sym typeface="Arial Bold"/>
              </a:rPr>
              <a:t>Paul DiGiacomo (NOAA</a:t>
            </a:r>
            <a:r>
              <a:rPr lang="en-US" b="1" dirty="0" smtClean="0">
                <a:solidFill>
                  <a:srgbClr val="FFFFFF"/>
                </a:solidFill>
                <a:ea typeface="Arial Bold"/>
                <a:cs typeface="Arial Bold"/>
                <a:sym typeface="Arial Bold"/>
              </a:rPr>
              <a:t>),</a:t>
            </a:r>
          </a:p>
          <a:p>
            <a:pPr lvl="0" defTabSz="914400">
              <a:lnSpc>
                <a:spcPct val="150000"/>
              </a:lnSpc>
              <a:defRPr>
                <a:solidFill>
                  <a:srgbClr val="000000"/>
                </a:solidFill>
              </a:defRPr>
            </a:pPr>
            <a:r>
              <a:rPr lang="en-US" b="1" dirty="0" smtClean="0">
                <a:solidFill>
                  <a:srgbClr val="FFFFFF"/>
                </a:solidFill>
                <a:ea typeface="Arial Bold"/>
                <a:cs typeface="Arial Bold"/>
                <a:sym typeface="Arial Bold"/>
              </a:rPr>
              <a:t>Paula </a:t>
            </a:r>
            <a:r>
              <a:rPr lang="en-US" b="1" dirty="0" smtClean="0">
                <a:solidFill>
                  <a:srgbClr val="FFFFFF"/>
                </a:solidFill>
                <a:ea typeface="Arial Bold"/>
                <a:cs typeface="Arial Bold"/>
                <a:sym typeface="Arial Bold"/>
              </a:rPr>
              <a:t>Bontempi (NASA) and</a:t>
            </a:r>
          </a:p>
          <a:p>
            <a:pPr lvl="0" defTabSz="914400">
              <a:lnSpc>
                <a:spcPct val="150000"/>
              </a:lnSpc>
              <a:defRPr>
                <a:solidFill>
                  <a:srgbClr val="000000"/>
                </a:solidFill>
              </a:defRPr>
            </a:pPr>
            <a:r>
              <a:rPr lang="en-US" b="1" dirty="0" smtClean="0">
                <a:solidFill>
                  <a:srgbClr val="FFFFFF"/>
                </a:solidFill>
                <a:ea typeface="Arial Bold"/>
                <a:cs typeface="Arial Bold"/>
                <a:sym typeface="Arial Bold"/>
              </a:rPr>
              <a:t>Craig Donlon (ESA)</a:t>
            </a:r>
          </a:p>
        </p:txBody>
      </p:sp>
      <p:pic>
        <p:nvPicPr>
          <p:cNvPr id="12" name="ceos_logo.png"/>
          <p:cNvPicPr/>
          <p:nvPr/>
        </p:nvPicPr>
        <p:blipFill>
          <a:blip r:embed="rId2" cstate="prin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xmlns="" val="250099878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44</a:t>
            </a:fld>
            <a:endParaRPr lang="uk-UA"/>
          </a:p>
        </p:txBody>
      </p:sp>
      <p:sp>
        <p:nvSpPr>
          <p:cNvPr id="6" name="Espace réservé du contenu 5"/>
          <p:cNvSpPr>
            <a:spLocks noGrp="1"/>
          </p:cNvSpPr>
          <p:nvPr>
            <p:ph sz="quarter" idx="10"/>
          </p:nvPr>
        </p:nvSpPr>
        <p:spPr>
          <a:xfrm>
            <a:off x="457200" y="2743200"/>
            <a:ext cx="8153400" cy="3581400"/>
          </a:xfrm>
        </p:spPr>
        <p:txBody>
          <a:bodyPr/>
          <a:lstStyle/>
          <a:p>
            <a:pPr lvl="0"/>
            <a:r>
              <a:rPr lang="en-US" sz="1600" b="1" dirty="0" smtClean="0">
                <a:sym typeface="Arial"/>
              </a:rPr>
              <a:t>VC-7</a:t>
            </a:r>
            <a:r>
              <a:rPr lang="en-US" sz="1600" dirty="0" smtClean="0">
                <a:sym typeface="Arial"/>
              </a:rPr>
              <a:t>: Agency mapping exercise </a:t>
            </a:r>
            <a:r>
              <a:rPr lang="en-US" sz="1600" b="1" dirty="0" smtClean="0">
                <a:sym typeface="Arial"/>
              </a:rPr>
              <a:t>complete</a:t>
            </a:r>
            <a:r>
              <a:rPr lang="en-US" sz="1600" dirty="0" smtClean="0">
                <a:sym typeface="Arial"/>
              </a:rPr>
              <a:t>; IOCCG has reviewed and is finalizing.</a:t>
            </a:r>
          </a:p>
          <a:p>
            <a:pPr lvl="0"/>
            <a:r>
              <a:rPr lang="en-US" sz="1600" b="1" dirty="0" smtClean="0">
                <a:sym typeface="Arial"/>
              </a:rPr>
              <a:t>VC-8</a:t>
            </a:r>
            <a:r>
              <a:rPr lang="en-US" sz="1600" dirty="0" smtClean="0">
                <a:sym typeface="Arial"/>
              </a:rPr>
              <a:t>: Overall Blue Planet Implementation plan </a:t>
            </a:r>
            <a:r>
              <a:rPr lang="en-US" sz="1600" b="1" dirty="0" smtClean="0">
                <a:sym typeface="Arial"/>
              </a:rPr>
              <a:t>DELIVERED </a:t>
            </a:r>
            <a:r>
              <a:rPr lang="en-US" sz="1600" dirty="0" smtClean="0">
                <a:sym typeface="Arial"/>
              </a:rPr>
              <a:t>15 April 2016; active CEOS engagement, including leadership and participation in the 3</a:t>
            </a:r>
            <a:r>
              <a:rPr lang="en-US" sz="1600" baseline="30000" dirty="0" smtClean="0">
                <a:sym typeface="Arial"/>
              </a:rPr>
              <a:t>rd</a:t>
            </a:r>
            <a:r>
              <a:rPr lang="en-US" sz="1600" dirty="0" smtClean="0">
                <a:sym typeface="Arial"/>
              </a:rPr>
              <a:t> Blue Planet Symposium to be held in the U.S. in Spring/Summer 2017</a:t>
            </a:r>
          </a:p>
          <a:p>
            <a:pPr lvl="0"/>
            <a:r>
              <a:rPr lang="en-US" sz="1600" b="1" dirty="0" smtClean="0">
                <a:sym typeface="Arial"/>
              </a:rPr>
              <a:t>VC-9</a:t>
            </a:r>
            <a:r>
              <a:rPr lang="en-US" sz="1600" dirty="0" smtClean="0">
                <a:sym typeface="Arial"/>
              </a:rPr>
              <a:t>: </a:t>
            </a:r>
            <a:r>
              <a:rPr lang="en-US" sz="1600" b="1" dirty="0" smtClean="0">
                <a:sym typeface="Arial"/>
              </a:rPr>
              <a:t>Moving forward </a:t>
            </a:r>
            <a:r>
              <a:rPr lang="en-US" sz="1600" dirty="0" smtClean="0">
                <a:sym typeface="Arial"/>
              </a:rPr>
              <a:t>w/modular implementation; gaps/challenges exist</a:t>
            </a:r>
          </a:p>
          <a:p>
            <a:pPr lvl="0"/>
            <a:r>
              <a:rPr lang="en-US" sz="1600" b="1" dirty="0" smtClean="0">
                <a:sym typeface="Arial"/>
              </a:rPr>
              <a:t>VC-10</a:t>
            </a:r>
            <a:r>
              <a:rPr lang="en-US" sz="1600" dirty="0" smtClean="0">
                <a:sym typeface="Arial"/>
              </a:rPr>
              <a:t>: Water Quality </a:t>
            </a:r>
            <a:r>
              <a:rPr lang="en-US" sz="1600" dirty="0" err="1" smtClean="0">
                <a:sym typeface="Arial"/>
              </a:rPr>
              <a:t>CoP</a:t>
            </a:r>
            <a:r>
              <a:rPr lang="en-US" sz="1600" dirty="0" smtClean="0">
                <a:sym typeface="Arial"/>
              </a:rPr>
              <a:t> </a:t>
            </a:r>
            <a:r>
              <a:rPr lang="en-US" sz="1600" b="1" dirty="0" smtClean="0">
                <a:sym typeface="Arial"/>
              </a:rPr>
              <a:t>created</a:t>
            </a:r>
            <a:r>
              <a:rPr lang="en-US" sz="1600" dirty="0" smtClean="0">
                <a:sym typeface="Arial"/>
              </a:rPr>
              <a:t>; implementation plans now being formulated</a:t>
            </a:r>
          </a:p>
          <a:p>
            <a:pPr lvl="0"/>
            <a:r>
              <a:rPr lang="en-US" sz="1600" dirty="0" smtClean="0">
                <a:sym typeface="Arial"/>
              </a:rPr>
              <a:t>Also: IOCCG Phytoplankton Functional Types and Polar Seas Reports being printed</a:t>
            </a:r>
          </a:p>
          <a:p>
            <a:pPr lvl="0"/>
            <a:r>
              <a:rPr lang="en-US" sz="1600" dirty="0" smtClean="0">
                <a:sym typeface="Arial"/>
              </a:rPr>
              <a:t>Also: Sentinel-3A successfully launched 16 Feb 2016 - first of four Ocean and Land </a:t>
            </a:r>
            <a:r>
              <a:rPr lang="en-US" sz="1600" dirty="0" err="1" smtClean="0">
                <a:sym typeface="Arial"/>
              </a:rPr>
              <a:t>Colour</a:t>
            </a:r>
            <a:r>
              <a:rPr lang="en-US" sz="1600" dirty="0" smtClean="0">
                <a:sym typeface="Arial"/>
              </a:rPr>
              <a:t> Imagers providing a sustained operational OCR (w/VIIRS) capability to 2030. Complemented by four Sentinel-2 instruments that also have a significant contribution to coastal OCR (S2A was launched June 2015 and S2B will launch later in 2016)</a:t>
            </a:r>
            <a:endParaRPr lang="en-US" sz="1600" dirty="0"/>
          </a:p>
        </p:txBody>
      </p:sp>
      <p:sp>
        <p:nvSpPr>
          <p:cNvPr id="10" name="Espace réservé du contenu 9"/>
          <p:cNvSpPr>
            <a:spLocks noGrp="1"/>
          </p:cNvSpPr>
          <p:nvPr>
            <p:ph sz="quarter" idx="11"/>
          </p:nvPr>
        </p:nvSpPr>
        <p:spPr/>
        <p:txBody>
          <a:bodyPr/>
          <a:lstStyle/>
          <a:p>
            <a:r>
              <a:rPr lang="en-US" dirty="0" smtClean="0"/>
              <a:t>OCR-VC </a:t>
            </a:r>
            <a:r>
              <a:rPr lang="en-US" dirty="0" smtClean="0"/>
              <a:t>– Final </a:t>
            </a:r>
            <a:r>
              <a:rPr lang="en-US" dirty="0" smtClean="0"/>
              <a:t>status of </a:t>
            </a:r>
            <a:r>
              <a:rPr lang="en-US" dirty="0" smtClean="0"/>
              <a:t>previous </a:t>
            </a:r>
            <a:r>
              <a:rPr lang="en-US" dirty="0" smtClean="0"/>
              <a:t>Work Plan actions</a:t>
            </a:r>
            <a:endParaRPr lang="en-US" dirty="0"/>
          </a:p>
        </p:txBody>
      </p:sp>
      <p:graphicFrame>
        <p:nvGraphicFramePr>
          <p:cNvPr id="1027" name="Object 3"/>
          <p:cNvGraphicFramePr>
            <a:graphicFrameLocks/>
          </p:cNvGraphicFramePr>
          <p:nvPr/>
        </p:nvGraphicFramePr>
        <p:xfrm>
          <a:off x="236538" y="1295400"/>
          <a:ext cx="8831262" cy="2106613"/>
        </p:xfrm>
        <a:graphic>
          <a:graphicData uri="http://schemas.openxmlformats.org/presentationml/2006/ole">
            <p:oleObj spid="_x0000_s1027" name="Document" r:id="rId3" imgW="5910177" imgH="1404218" progId="Word.Document.12">
              <p:embed/>
            </p:oleObj>
          </a:graphicData>
        </a:graphic>
      </p:graphicFrame>
    </p:spTree>
    <p:extLst>
      <p:ext uri="{BB962C8B-B14F-4D97-AF65-F5344CB8AC3E}">
        <p14:creationId xmlns:p14="http://schemas.microsoft.com/office/powerpoint/2010/main" xmlns="" val="1974323787"/>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quarter" idx="10"/>
          </p:nvPr>
        </p:nvSpPr>
        <p:spPr/>
        <p:txBody>
          <a:bodyPr/>
          <a:lstStyle/>
          <a:p>
            <a:r>
              <a:rPr lang="en-US" sz="1800" dirty="0" smtClean="0"/>
              <a:t>Ready access to L0 or L1A ocean color radiometry data remains a challenge and item of significant concern for the OCR-VC. </a:t>
            </a:r>
          </a:p>
          <a:p>
            <a:pPr lvl="1"/>
            <a:r>
              <a:rPr lang="en-US" sz="1600" dirty="0" smtClean="0"/>
              <a:t>CEOS-SIT, at the OCR-VC’s request, sent out a letter in July 2015 to those agencies that (plan to) have ocean color missions requesting they consider distribution of Level 0 and Level 1A mission data.   </a:t>
            </a:r>
          </a:p>
          <a:p>
            <a:pPr lvl="1"/>
            <a:r>
              <a:rPr lang="en-US" sz="1600" dirty="0" smtClean="0"/>
              <a:t>Formal replies were (only) received from ESA and NOAA (note that NASA already fulfills this requirement), and via email from CNES. The NOAA and CNES responses were in the affirmative regarding access to these data; ESA indicated there was no plan or resources to deliver these data (NB: CEOS-SIT to follow up with EC please as per ESA guidance).  </a:t>
            </a:r>
          </a:p>
          <a:p>
            <a:r>
              <a:rPr lang="en-US" sz="1800" dirty="0" smtClean="0"/>
              <a:t>OCR-VC would be most appreciative if all relevant CEOS agencies could respond as to their plans/intentions regarding access to L1A (really as close to L0 as feasibly possible) ocean color data, and more so that this general issue is discussed during SIT/Plenary to advance free, open, routine </a:t>
            </a:r>
            <a:r>
              <a:rPr lang="en-US" sz="1800" dirty="0" smtClean="0"/>
              <a:t>and </a:t>
            </a:r>
            <a:r>
              <a:rPr lang="en-US" sz="1800" dirty="0" smtClean="0"/>
              <a:t>timely data exchange of these data.</a:t>
            </a:r>
            <a:endParaRPr lang="en-US" sz="1800" dirty="0"/>
          </a:p>
        </p:txBody>
      </p:sp>
      <p:sp>
        <p:nvSpPr>
          <p:cNvPr id="4" name="Espace réservé du contenu 3"/>
          <p:cNvSpPr>
            <a:spLocks noGrp="1"/>
          </p:cNvSpPr>
          <p:nvPr>
            <p:ph sz="quarter" idx="11"/>
          </p:nvPr>
        </p:nvSpPr>
        <p:spPr/>
        <p:txBody>
          <a:bodyPr/>
          <a:lstStyle/>
          <a:p>
            <a:r>
              <a:rPr lang="en-US" smtClean="0"/>
              <a:t>OCR-VC Issues for CEOS-SIT</a:t>
            </a:r>
          </a:p>
          <a:p>
            <a:endParaRPr lang="en-US" dirty="0"/>
          </a:p>
        </p:txBody>
      </p:sp>
      <p:sp>
        <p:nvSpPr>
          <p:cNvPr id="5" name="Slide Number Placeholder 1"/>
          <p:cNvSpPr>
            <a:spLocks noGrp="1"/>
          </p:cNvSpPr>
          <p:nvPr>
            <p:ph type="sldNum" sz="quarter" idx="2"/>
          </p:nvPr>
        </p:nvSpPr>
        <p:spPr>
          <a:xfrm>
            <a:off x="8763000" y="6629400"/>
            <a:ext cx="304800" cy="187285"/>
          </a:xfrm>
        </p:spPr>
        <p:txBody>
          <a:bodyPr/>
          <a:lstStyle/>
          <a:p>
            <a:fld id="{86CB4B4D-7CA3-9044-876B-883B54F8677D}" type="slidenum">
              <a:rPr lang="uk-UA" smtClean="0"/>
              <a:pPr/>
              <a:t>45</a:t>
            </a:fld>
            <a:endParaRPr lang="uk-UA" dirty="0"/>
          </a:p>
        </p:txBody>
      </p:sp>
    </p:spTree>
    <p:extLst>
      <p:ext uri="{BB962C8B-B14F-4D97-AF65-F5344CB8AC3E}">
        <p14:creationId xmlns:p14="http://schemas.microsoft.com/office/powerpoint/2010/main" xmlns="" val="294138093"/>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46</a:t>
            </a:fld>
            <a:endParaRPr lang="uk-UA" dirty="0"/>
          </a:p>
        </p:txBody>
      </p:sp>
      <p:sp>
        <p:nvSpPr>
          <p:cNvPr id="12" name="Espace réservé du contenu 11"/>
          <p:cNvSpPr>
            <a:spLocks noGrp="1"/>
          </p:cNvSpPr>
          <p:nvPr>
            <p:ph sz="quarter" idx="10"/>
          </p:nvPr>
        </p:nvSpPr>
        <p:spPr/>
        <p:txBody>
          <a:bodyPr/>
          <a:lstStyle/>
          <a:p>
            <a:pPr lvl="0"/>
            <a:r>
              <a:rPr lang="en-US" dirty="0" smtClean="0"/>
              <a:t>The OCR-VC (participation, expertise, data, products </a:t>
            </a:r>
            <a:r>
              <a:rPr lang="en-US" i="1" dirty="0" smtClean="0"/>
              <a:t>et al</a:t>
            </a:r>
            <a:r>
              <a:rPr lang="en-US" dirty="0" smtClean="0"/>
              <a:t>.) will play a significant role in the GEO Blue Planet Initiative, cross-cutting its Foundational as well as Service Components (Session #4)</a:t>
            </a:r>
          </a:p>
          <a:p>
            <a:endParaRPr lang="en-US" dirty="0"/>
          </a:p>
        </p:txBody>
      </p:sp>
      <p:sp>
        <p:nvSpPr>
          <p:cNvPr id="9" name="Espace réservé du contenu 8"/>
          <p:cNvSpPr>
            <a:spLocks noGrp="1"/>
          </p:cNvSpPr>
          <p:nvPr>
            <p:ph sz="quarter" idx="11"/>
          </p:nvPr>
        </p:nvSpPr>
        <p:spPr/>
        <p:txBody>
          <a:bodyPr/>
          <a:lstStyle/>
          <a:p>
            <a:r>
              <a:rPr lang="en-US" smtClean="0"/>
              <a:t>OCR-VC role in GEO Blue Planet</a:t>
            </a:r>
            <a:endParaRPr lang="en-US" dirty="0"/>
          </a:p>
        </p:txBody>
      </p:sp>
      <p:pic>
        <p:nvPicPr>
          <p:cNvPr id="7" name="Picture 6" descr="Blue Planet components diagram FINAL-01.jpg"/>
          <p:cNvPicPr>
            <a:picLocks noChangeAspect="1"/>
          </p:cNvPicPr>
          <p:nvPr/>
        </p:nvPicPr>
        <p:blipFill>
          <a:blip r:embed="rId2" cstate="print">
            <a:clrChange>
              <a:clrFrom>
                <a:srgbClr val="FFFFFF"/>
              </a:clrFrom>
              <a:clrTo>
                <a:srgbClr val="FFFFFF">
                  <a:alpha val="0"/>
                </a:srgbClr>
              </a:clrTo>
            </a:clrChange>
          </a:blip>
          <a:srcRect l="5444" t="4444" r="4301" b="5556"/>
          <a:stretch>
            <a:fillRect/>
          </a:stretch>
        </p:blipFill>
        <p:spPr>
          <a:xfrm>
            <a:off x="2627904" y="2687158"/>
            <a:ext cx="3772896" cy="3866042"/>
          </a:xfrm>
          <a:prstGeom prst="rect">
            <a:avLst/>
          </a:prstGeom>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47</a:t>
            </a:fld>
            <a:endParaRPr lang="uk-UA" dirty="0"/>
          </a:p>
        </p:txBody>
      </p:sp>
      <p:sp>
        <p:nvSpPr>
          <p:cNvPr id="5" name="ZoneTexte 4"/>
          <p:cNvSpPr txBox="1"/>
          <p:nvPr/>
        </p:nvSpPr>
        <p:spPr>
          <a:xfrm>
            <a:off x="1447800" y="1752600"/>
            <a:ext cx="6248400" cy="15696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chemeClr val="bg1"/>
                </a:solidFill>
                <a:effectLst/>
                <a:uFillTx/>
              </a:rPr>
              <a:t>THANK YOU</a:t>
            </a:r>
          </a:p>
          <a:p>
            <a:pPr marL="0" marR="0" indent="0" algn="l" defTabSz="457200" rtl="0" fontAlgn="auto" latinLnBrk="1"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chemeClr val="bg1"/>
                </a:solidFill>
                <a:effectLst/>
                <a:uFillTx/>
              </a:rPr>
              <a:t>FOR YOUR ATTENTION</a:t>
            </a:r>
          </a:p>
          <a:p>
            <a:pPr marL="0" marR="0" indent="0" algn="l" defTabSz="457200" rtl="0" fontAlgn="auto" latinLnBrk="1" hangingPunct="0">
              <a:lnSpc>
                <a:spcPct val="100000"/>
              </a:lnSpc>
              <a:spcBef>
                <a:spcPts val="0"/>
              </a:spcBef>
              <a:spcAft>
                <a:spcPts val="0"/>
              </a:spcAft>
              <a:buClrTx/>
              <a:buSzTx/>
              <a:buFontTx/>
              <a:buNone/>
              <a:tabLst/>
            </a:pPr>
            <a:r>
              <a:rPr kumimoji="0" lang="en-US" sz="3200" b="1" i="0" u="none" strike="noStrike" cap="none" spc="0" normalizeH="0" baseline="0" dirty="0" smtClean="0">
                <a:ln>
                  <a:noFill/>
                </a:ln>
                <a:solidFill>
                  <a:schemeClr val="bg1"/>
                </a:solidFill>
                <a:effectLst/>
                <a:uFillTx/>
              </a:rPr>
              <a:t>AND PATIENCE!</a:t>
            </a:r>
            <a:endParaRPr kumimoji="0" lang="en-US" sz="3200" b="1"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xmlns="" val="24773552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2"/>
          </p:nvPr>
        </p:nvSpPr>
        <p:spPr/>
        <p:txBody>
          <a:bodyPr/>
          <a:lstStyle/>
          <a:p>
            <a:fld id="{685D9731-F711-4403-8BC4-60A829C86C9C}" type="slidenum">
              <a:rPr lang="en-US" smtClean="0"/>
              <a:pPr/>
              <a:t>5</a:t>
            </a:fld>
            <a:endParaRPr lang="en-US" dirty="0" smtClean="0"/>
          </a:p>
        </p:txBody>
      </p:sp>
      <p:sp>
        <p:nvSpPr>
          <p:cNvPr id="10" name="Espace réservé du contenu 9"/>
          <p:cNvSpPr>
            <a:spLocks noGrp="1"/>
          </p:cNvSpPr>
          <p:nvPr>
            <p:ph sz="quarter" idx="10"/>
          </p:nvPr>
        </p:nvSpPr>
        <p:spPr/>
        <p:txBody>
          <a:bodyPr/>
          <a:lstStyle/>
          <a:p>
            <a:pPr marL="31173" indent="0"/>
            <a:r>
              <a:rPr lang="en-US" sz="1800" smtClean="0"/>
              <a:t>WGISS has been added as a contributor to the </a:t>
            </a:r>
            <a:r>
              <a:rPr lang="en-US" sz="1800" b="1" i="1" u="sng" smtClean="0"/>
              <a:t>2016 GEO Work Program</a:t>
            </a:r>
            <a:r>
              <a:rPr lang="en-US" sz="1800" smtClean="0"/>
              <a:t> </a:t>
            </a:r>
            <a:r>
              <a:rPr lang="en-US" sz="1800" b="1" smtClean="0"/>
              <a:t>Foundational Task GD-7 </a:t>
            </a:r>
            <a:r>
              <a:rPr lang="en-US" sz="1800" smtClean="0"/>
              <a:t>Subtask 2 ‘GCI Development’ </a:t>
            </a:r>
            <a:r>
              <a:rPr lang="en-US" sz="1800" b="1" smtClean="0"/>
              <a:t>and GD-2 </a:t>
            </a:r>
            <a:r>
              <a:rPr lang="en-US" sz="1800" smtClean="0"/>
              <a:t>‘GCI Operations’.</a:t>
            </a:r>
          </a:p>
          <a:p>
            <a:pPr marL="31173" indent="0"/>
            <a:r>
              <a:rPr lang="en-US" sz="1800" smtClean="0"/>
              <a:t>As contributors, WGISS will:</a:t>
            </a:r>
          </a:p>
          <a:p>
            <a:pPr marL="457200" lvl="1" indent="0"/>
            <a:r>
              <a:rPr lang="en-US" sz="1600" smtClean="0"/>
              <a:t>Continue to </a:t>
            </a:r>
            <a:r>
              <a:rPr lang="en-US" sz="1600" b="1" i="1" smtClean="0"/>
              <a:t>advocate for CEOS agency mission data to be contributed to the implementation of the GEOSS </a:t>
            </a:r>
            <a:r>
              <a:rPr lang="en-US" sz="1600" smtClean="0"/>
              <a:t>via the WGISS interoperable systems and standards. As more CEOS data providers adopt WGISS supported standards (e.g. OGC CSW 2.0.2 and CEOS OpenSearch Best Practices) these data providers holdings will be made discoverable via IDN, CWIC, and FedEO.</a:t>
            </a:r>
          </a:p>
          <a:p>
            <a:pPr marL="457200" lvl="1" indent="0"/>
            <a:r>
              <a:rPr lang="en-US" sz="1600" b="1" i="1" smtClean="0"/>
              <a:t>Maintain the website titled ‘Connected data assets’ </a:t>
            </a:r>
            <a:r>
              <a:rPr lang="en-US" sz="1600" smtClean="0"/>
              <a:t>to provide up-to-date metrics for IDN, CWIC and FedEO.</a:t>
            </a:r>
          </a:p>
          <a:p>
            <a:pPr marL="457200" lvl="1" indent="0"/>
            <a:r>
              <a:rPr lang="en-US" sz="1600" smtClean="0"/>
              <a:t>Contribute to this activity through the WGISS Technology Exploration Interest Group which </a:t>
            </a:r>
            <a:r>
              <a:rPr lang="en-US" sz="1600" b="1" i="1" smtClean="0"/>
              <a:t>serves as a forum for the exchange of technical information </a:t>
            </a:r>
            <a:r>
              <a:rPr lang="en-US" sz="1600" smtClean="0"/>
              <a:t>and lessons-learned about current and trending software technologies, services, and other internet-based software technologies.</a:t>
            </a:r>
            <a:endParaRPr lang="en-US" dirty="0"/>
          </a:p>
        </p:txBody>
      </p:sp>
      <p:sp>
        <p:nvSpPr>
          <p:cNvPr id="11" name="Espace réservé du contenu 10"/>
          <p:cNvSpPr>
            <a:spLocks noGrp="1"/>
          </p:cNvSpPr>
          <p:nvPr>
            <p:ph sz="quarter" idx="11"/>
          </p:nvPr>
        </p:nvSpPr>
        <p:spPr/>
        <p:txBody>
          <a:bodyPr/>
          <a:lstStyle/>
          <a:p>
            <a:r>
              <a:rPr lang="en-US" dirty="0" smtClean="0"/>
              <a:t>WGISS Contributions to GEO</a:t>
            </a:r>
            <a:endParaRPr lang="en-US" dirty="0"/>
          </a:p>
        </p:txBody>
      </p:sp>
    </p:spTree>
    <p:extLst>
      <p:ext uri="{BB962C8B-B14F-4D97-AF65-F5344CB8AC3E}">
        <p14:creationId xmlns:p14="http://schemas.microsoft.com/office/powerpoint/2010/main" xmlns="" val="403602132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b="1" dirty="0" smtClean="0">
                <a:solidFill>
                  <a:srgbClr val="FFFFFF"/>
                </a:solidFill>
                <a:latin typeface="+mj-lt"/>
              </a:rPr>
              <a:t>Working Group on Calibration and Validation (WGCV)</a:t>
            </a:r>
            <a:endParaRPr sz="2800" b="1" i="1" u="sng"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b="1" dirty="0" smtClean="0">
                <a:solidFill>
                  <a:srgbClr val="FFFFFF"/>
                </a:solidFill>
                <a:latin typeface="+mj-lt"/>
                <a:ea typeface="Arial Bold"/>
                <a:cs typeface="Arial Bold"/>
                <a:sym typeface="Arial Bold"/>
              </a:rPr>
              <a:t>Prepared by Albrecht von </a:t>
            </a:r>
            <a:r>
              <a:rPr lang="en-US" b="1" dirty="0" err="1" smtClean="0">
                <a:solidFill>
                  <a:srgbClr val="FFFFFF"/>
                </a:solidFill>
                <a:latin typeface="+mj-lt"/>
                <a:ea typeface="Arial Bold"/>
                <a:cs typeface="Arial Bold"/>
                <a:sym typeface="Arial Bold"/>
              </a:rPr>
              <a:t>Bargen</a:t>
            </a:r>
            <a:r>
              <a:rPr lang="en-US" b="1" dirty="0" smtClean="0">
                <a:solidFill>
                  <a:srgbClr val="FFFFFF"/>
                </a:solidFill>
                <a:latin typeface="+mj-lt"/>
                <a:ea typeface="Arial Bold"/>
                <a:cs typeface="Arial Bold"/>
                <a:sym typeface="Arial Bold"/>
              </a:rPr>
              <a:t> (DLR) and Kurtis </a:t>
            </a:r>
            <a:r>
              <a:rPr lang="en-US" b="1" dirty="0" err="1" smtClean="0">
                <a:solidFill>
                  <a:srgbClr val="FFFFFF"/>
                </a:solidFill>
                <a:latin typeface="+mj-lt"/>
                <a:ea typeface="Arial Bold"/>
                <a:cs typeface="Arial Bold"/>
                <a:sym typeface="Arial Bold"/>
              </a:rPr>
              <a:t>Thome</a:t>
            </a:r>
            <a:r>
              <a:rPr lang="en-US" b="1" dirty="0" smtClean="0">
                <a:solidFill>
                  <a:srgbClr val="FFFFFF"/>
                </a:solidFill>
                <a:latin typeface="+mj-lt"/>
                <a:ea typeface="Arial Bold"/>
                <a:cs typeface="Arial Bold"/>
                <a:sym typeface="Arial Bold"/>
              </a:rPr>
              <a:t> (NASA)</a:t>
            </a:r>
            <a:endParaRPr b="1" dirty="0">
              <a:solidFill>
                <a:srgbClr val="FFFFFF"/>
              </a:solidFill>
              <a:latin typeface="+mj-lt"/>
              <a:ea typeface="Arial Bold"/>
              <a:cs typeface="Arial Bold"/>
              <a:sym typeface="Arial Bold"/>
            </a:endParaRPr>
          </a:p>
        </p:txBody>
      </p:sp>
      <p:pic>
        <p:nvPicPr>
          <p:cNvPr id="12" name="ceos_logo.png"/>
          <p:cNvPicPr/>
          <p:nvPr/>
        </p:nvPicPr>
        <p:blipFill>
          <a:blip r:embed="rId3" cstate="screen">
            <a:extLst>
              <a:ext uri="{28A0092B-C50C-407E-A947-70E740481C1C}">
                <a14:useLocalDpi xmlns:a14="http://schemas.microsoft.com/office/drawing/2010/main" xmlns=""/>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xmlns="" val="12597149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7</a:t>
            </a:fld>
            <a:endParaRPr lang="uk-UA" dirty="0"/>
          </a:p>
        </p:txBody>
      </p:sp>
      <p:sp>
        <p:nvSpPr>
          <p:cNvPr id="3" name="Content Placeholder 2"/>
          <p:cNvSpPr>
            <a:spLocks noGrp="1"/>
          </p:cNvSpPr>
          <p:nvPr>
            <p:ph sz="quarter" idx="10"/>
          </p:nvPr>
        </p:nvSpPr>
        <p:spPr/>
        <p:txBody>
          <a:bodyPr/>
          <a:lstStyle/>
          <a:p>
            <a:r>
              <a:rPr lang="en-US" dirty="0" smtClean="0"/>
              <a:t>Topical sessions on Atmosphere, Land surface, Carbon action items, CEOS Chair initiatives, validation metrics</a:t>
            </a:r>
          </a:p>
          <a:p>
            <a:r>
              <a:rPr lang="en-US" dirty="0" smtClean="0"/>
              <a:t>Interaction with SST-VC, IOCCG / OCR-VC, LSI-VC, </a:t>
            </a:r>
            <a:r>
              <a:rPr lang="en-US" dirty="0" err="1" smtClean="0"/>
              <a:t>a.o</a:t>
            </a:r>
            <a:r>
              <a:rPr lang="en-US" dirty="0" smtClean="0"/>
              <a:t>.</a:t>
            </a:r>
          </a:p>
          <a:p>
            <a:r>
              <a:rPr lang="en-US" dirty="0" smtClean="0"/>
              <a:t>Set-up of ad hoc team for terminology definition</a:t>
            </a:r>
          </a:p>
          <a:p>
            <a:r>
              <a:rPr lang="en-US" dirty="0" smtClean="0"/>
              <a:t>Joint meeting with WGISS</a:t>
            </a:r>
            <a:br>
              <a:rPr lang="en-US" dirty="0" smtClean="0"/>
            </a:br>
            <a:r>
              <a:rPr lang="en-US" dirty="0" smtClean="0"/>
              <a:t>Carbon, Future Data Architecture, LSI-VC</a:t>
            </a:r>
          </a:p>
          <a:p>
            <a:r>
              <a:rPr lang="en-US" dirty="0" smtClean="0"/>
              <a:t>Subgroup reports &amp; Agency update reports from 15 agencies</a:t>
            </a:r>
            <a:br>
              <a:rPr lang="en-US" dirty="0" smtClean="0"/>
            </a:br>
            <a:r>
              <a:rPr lang="en-US" dirty="0" smtClean="0"/>
              <a:t>(membership between stable and growing)</a:t>
            </a:r>
          </a:p>
          <a:p>
            <a:r>
              <a:rPr lang="en-US" dirty="0" err="1" smtClean="0"/>
              <a:t>ToRs</a:t>
            </a:r>
            <a:r>
              <a:rPr lang="en-US" dirty="0" smtClean="0"/>
              <a:t> draft and WGCV work plan layout discussed</a:t>
            </a:r>
          </a:p>
          <a:p>
            <a:r>
              <a:rPr lang="en-US" dirty="0" smtClean="0"/>
              <a:t>Goal: Results will be documented in WGCV two-pagers</a:t>
            </a:r>
            <a:endParaRPr lang="en-US" dirty="0" smtClean="0"/>
          </a:p>
        </p:txBody>
      </p:sp>
      <p:sp>
        <p:nvSpPr>
          <p:cNvPr id="5" name="Espace réservé du contenu 4"/>
          <p:cNvSpPr>
            <a:spLocks noGrp="1"/>
          </p:cNvSpPr>
          <p:nvPr>
            <p:ph sz="quarter" idx="11"/>
          </p:nvPr>
        </p:nvSpPr>
        <p:spPr/>
        <p:txBody>
          <a:bodyPr/>
          <a:lstStyle/>
          <a:p>
            <a:r>
              <a:rPr lang="en-US" smtClean="0"/>
              <a:t>WGCV-40 Plenary Achievements and status</a:t>
            </a:r>
            <a:endParaRPr lang="en-US" dirty="0"/>
          </a:p>
        </p:txBody>
      </p:sp>
      <p:sp>
        <p:nvSpPr>
          <p:cNvPr id="4" name="Content Placeholder 3"/>
          <p:cNvSpPr txBox="1">
            <a:spLocks/>
          </p:cNvSpPr>
          <p:nvPr/>
        </p:nvSpPr>
        <p:spPr>
          <a:xfrm>
            <a:off x="2057400" y="304800"/>
            <a:ext cx="4953000" cy="533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endParaRPr lang="en-US" b="1" dirty="0">
              <a:solidFill>
                <a:schemeClr val="bg1"/>
              </a:solidFill>
            </a:endParaRPr>
          </a:p>
        </p:txBody>
      </p:sp>
    </p:spTree>
    <p:extLst>
      <p:ext uri="{BB962C8B-B14F-4D97-AF65-F5344CB8AC3E}">
        <p14:creationId xmlns:p14="http://schemas.microsoft.com/office/powerpoint/2010/main" xmlns="" val="13123601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8</a:t>
            </a:fld>
            <a:endParaRPr lang="uk-UA" dirty="0"/>
          </a:p>
        </p:txBody>
      </p:sp>
      <p:sp>
        <p:nvSpPr>
          <p:cNvPr id="3" name="Content Placeholder 2"/>
          <p:cNvSpPr>
            <a:spLocks noGrp="1"/>
          </p:cNvSpPr>
          <p:nvPr>
            <p:ph sz="quarter" idx="10"/>
          </p:nvPr>
        </p:nvSpPr>
        <p:spPr/>
        <p:txBody>
          <a:bodyPr/>
          <a:lstStyle/>
          <a:p>
            <a:r>
              <a:rPr lang="en-US" b="1" dirty="0" smtClean="0"/>
              <a:t>Action Status</a:t>
            </a:r>
            <a:r>
              <a:rPr lang="en-US" dirty="0" smtClean="0"/>
              <a:t>: Closed: 8 / Open: 4 / Delayed: 2 out of 12 in total</a:t>
            </a:r>
          </a:p>
          <a:p>
            <a:r>
              <a:rPr lang="en-US" b="1" dirty="0" smtClean="0"/>
              <a:t>Delayed</a:t>
            </a:r>
            <a:r>
              <a:rPr lang="en-US" dirty="0" smtClean="0"/>
              <a:t>:</a:t>
            </a:r>
          </a:p>
          <a:p>
            <a:pPr lvl="1"/>
            <a:r>
              <a:rPr lang="en-US" sz="1800" b="1" dirty="0" smtClean="0"/>
              <a:t>CV-1</a:t>
            </a:r>
            <a:r>
              <a:rPr lang="en-US" sz="1800" dirty="0" smtClean="0"/>
              <a:t> – web-site update: concept in study</a:t>
            </a:r>
          </a:p>
          <a:p>
            <a:pPr lvl="1"/>
            <a:r>
              <a:rPr lang="en-US" sz="1800" b="1" dirty="0" smtClean="0"/>
              <a:t>CV-3</a:t>
            </a:r>
            <a:r>
              <a:rPr lang="en-US" sz="1800" dirty="0" smtClean="0"/>
              <a:t> – </a:t>
            </a:r>
            <a:r>
              <a:rPr lang="en-US" sz="1800" dirty="0" smtClean="0"/>
              <a:t>Workshop in on-ground calibration &amp; performance characterization (such workshop successfully implemented for SAR, under organization for optical sensors)</a:t>
            </a:r>
          </a:p>
          <a:p>
            <a:r>
              <a:rPr lang="en-US" b="1" dirty="0" smtClean="0"/>
              <a:t>Open</a:t>
            </a:r>
          </a:p>
          <a:p>
            <a:pPr lvl="1"/>
            <a:r>
              <a:rPr lang="en-US" sz="1800" b="1" dirty="0" smtClean="0"/>
              <a:t>CV-4</a:t>
            </a:r>
            <a:r>
              <a:rPr lang="en-US" sz="1800" dirty="0" smtClean="0"/>
              <a:t> – </a:t>
            </a:r>
            <a:r>
              <a:rPr lang="en-US" sz="1800" dirty="0" smtClean="0"/>
              <a:t>Self-analysis interaction with VCs/WGs (due end 2016)</a:t>
            </a:r>
          </a:p>
          <a:p>
            <a:pPr lvl="1"/>
            <a:r>
              <a:rPr lang="en-US" sz="1800" b="1" dirty="0" smtClean="0"/>
              <a:t>CV-9</a:t>
            </a:r>
            <a:r>
              <a:rPr lang="en-US" sz="1800" dirty="0" smtClean="0"/>
              <a:t> – </a:t>
            </a:r>
            <a:r>
              <a:rPr lang="en-US" sz="1800" dirty="0" smtClean="0"/>
              <a:t>Implementation of RADCALNET (due end 2016)</a:t>
            </a:r>
          </a:p>
          <a:p>
            <a:r>
              <a:rPr lang="en-US" b="1" dirty="0" smtClean="0"/>
              <a:t>Work plan update 2016</a:t>
            </a:r>
            <a:r>
              <a:rPr lang="en-US" dirty="0" smtClean="0"/>
              <a:t>: two task teams (ACIX, Cloud Masking)</a:t>
            </a:r>
            <a:br>
              <a:rPr lang="en-US" dirty="0" smtClean="0"/>
            </a:br>
            <a:r>
              <a:rPr lang="en-US" dirty="0" smtClean="0"/>
              <a:t>most (many) additional new will be contained in Carb-8</a:t>
            </a:r>
            <a:endParaRPr lang="en-US" dirty="0" smtClean="0"/>
          </a:p>
        </p:txBody>
      </p:sp>
      <p:sp>
        <p:nvSpPr>
          <p:cNvPr id="5" name="Espace réservé du contenu 4"/>
          <p:cNvSpPr>
            <a:spLocks noGrp="1"/>
          </p:cNvSpPr>
          <p:nvPr>
            <p:ph sz="quarter" idx="11"/>
          </p:nvPr>
        </p:nvSpPr>
        <p:spPr/>
        <p:txBody>
          <a:bodyPr/>
          <a:lstStyle/>
          <a:p>
            <a:r>
              <a:rPr lang="en-US" smtClean="0"/>
              <a:t>WGCV Contributions to CEOS Work Plan 2015</a:t>
            </a:r>
            <a:endParaRPr lang="en-US" dirty="0" smtClean="0"/>
          </a:p>
        </p:txBody>
      </p:sp>
      <p:sp>
        <p:nvSpPr>
          <p:cNvPr id="4" name="Content Placeholder 3"/>
          <p:cNvSpPr txBox="1">
            <a:spLocks/>
          </p:cNvSpPr>
          <p:nvPr/>
        </p:nvSpPr>
        <p:spPr>
          <a:xfrm>
            <a:off x="2057400" y="304800"/>
            <a:ext cx="4953000" cy="533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endParaRPr lang="en-US" b="1" dirty="0">
              <a:solidFill>
                <a:schemeClr val="bg1"/>
              </a:solidFill>
            </a:endParaRPr>
          </a:p>
        </p:txBody>
      </p:sp>
    </p:spTree>
    <p:extLst>
      <p:ext uri="{BB962C8B-B14F-4D97-AF65-F5344CB8AC3E}">
        <p14:creationId xmlns:p14="http://schemas.microsoft.com/office/powerpoint/2010/main" xmlns="" val="19220079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p:txBody>
          <a:bodyPr/>
          <a:lstStyle/>
          <a:p>
            <a:pPr marL="0" indent="0">
              <a:buNone/>
            </a:pPr>
            <a:r>
              <a:rPr lang="en-US" b="1" dirty="0" smtClean="0"/>
              <a:t>Challenge: New activity definitions in CEOS vs. WG basic activities</a:t>
            </a:r>
          </a:p>
          <a:p>
            <a:pPr marL="457200" indent="-457200">
              <a:buFont typeface="+mj-lt"/>
              <a:buAutoNum type="arabicPeriod"/>
            </a:pPr>
            <a:r>
              <a:rPr lang="en-US" dirty="0" smtClean="0"/>
              <a:t>Typical top-down </a:t>
            </a:r>
            <a:r>
              <a:rPr lang="en-US" i="1" dirty="0" smtClean="0"/>
              <a:t>vs</a:t>
            </a:r>
            <a:r>
              <a:rPr lang="en-US" dirty="0" smtClean="0"/>
              <a:t>. bottom-up situation</a:t>
            </a:r>
          </a:p>
          <a:p>
            <a:pPr marL="457200" indent="-457200">
              <a:buFont typeface="+mj-lt"/>
              <a:buAutoNum type="arabicPeriod"/>
            </a:pPr>
            <a:r>
              <a:rPr lang="en-US" dirty="0" smtClean="0"/>
              <a:t>“Best-effort” approach works well bottom-up when</a:t>
            </a:r>
          </a:p>
          <a:p>
            <a:pPr marL="883227" lvl="1" indent="-457200">
              <a:buFont typeface="+mj-lt"/>
              <a:buAutoNum type="alphaLcPeriod"/>
            </a:pPr>
            <a:r>
              <a:rPr lang="en-US" dirty="0" smtClean="0"/>
              <a:t>Motivation of large (science) community exists (see subgroups)</a:t>
            </a:r>
          </a:p>
          <a:p>
            <a:pPr marL="883227" lvl="1" indent="-457200">
              <a:buFont typeface="+mj-lt"/>
              <a:buAutoNum type="alphaLcPeriod"/>
            </a:pPr>
            <a:r>
              <a:rPr lang="en-US" dirty="0" smtClean="0"/>
              <a:t>Resources are bundled in win-win situation</a:t>
            </a:r>
          </a:p>
          <a:p>
            <a:pPr marL="457200" indent="-457200">
              <a:buFont typeface="+mj-lt"/>
              <a:buAutoNum type="arabicPeriod"/>
            </a:pPr>
            <a:r>
              <a:rPr lang="en-US" dirty="0" smtClean="0"/>
              <a:t>CEOS new activities highly “top-down” ingested (Carbon, etc.)</a:t>
            </a:r>
          </a:p>
          <a:p>
            <a:pPr marL="883227" lvl="1" indent="-457200">
              <a:buFont typeface="+mj-lt"/>
              <a:buAutoNum type="alphaLcPeriod"/>
            </a:pPr>
            <a:r>
              <a:rPr lang="en-US" dirty="0" smtClean="0"/>
              <a:t>Need is well understood by WGCV</a:t>
            </a:r>
          </a:p>
          <a:p>
            <a:pPr marL="883227" lvl="1" indent="-457200">
              <a:buFont typeface="+mj-lt"/>
              <a:buAutoNum type="alphaLcPeriod"/>
            </a:pPr>
            <a:r>
              <a:rPr lang="en-US" dirty="0" smtClean="0"/>
              <a:t>Thorough process to be established to “translate into WG terms”</a:t>
            </a:r>
          </a:p>
          <a:p>
            <a:pPr marL="457200" indent="-457200">
              <a:buFont typeface="+mj-lt"/>
              <a:buAutoNum type="arabicPeriod"/>
            </a:pPr>
            <a:r>
              <a:rPr lang="en-US" dirty="0" smtClean="0"/>
              <a:t>WGCV worked out a process to handle the competitive situation / supported by WGISS during joint meeting (see also Carbon session)</a:t>
            </a:r>
            <a:endParaRPr lang="en-US" dirty="0" smtClean="0"/>
          </a:p>
        </p:txBody>
      </p:sp>
      <p:sp>
        <p:nvSpPr>
          <p:cNvPr id="5" name="Espace réservé du contenu 4"/>
          <p:cNvSpPr>
            <a:spLocks noGrp="1"/>
          </p:cNvSpPr>
          <p:nvPr>
            <p:ph sz="quarter" idx="11"/>
          </p:nvPr>
        </p:nvSpPr>
        <p:spPr/>
        <p:txBody>
          <a:bodyPr/>
          <a:lstStyle/>
          <a:p>
            <a:r>
              <a:rPr lang="en-US" dirty="0" smtClean="0"/>
              <a:t>WGCV Main issues and obstacles</a:t>
            </a:r>
            <a:endParaRPr lang="en-US" dirty="0"/>
          </a:p>
        </p:txBody>
      </p:sp>
      <p:sp>
        <p:nvSpPr>
          <p:cNvPr id="4" name="Content Placeholder 3"/>
          <p:cNvSpPr txBox="1">
            <a:spLocks/>
          </p:cNvSpPr>
          <p:nvPr/>
        </p:nvSpPr>
        <p:spPr>
          <a:xfrm>
            <a:off x="2057400" y="304800"/>
            <a:ext cx="5410200" cy="533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endParaRPr lang="en-US" b="1" dirty="0">
              <a:solidFill>
                <a:schemeClr val="bg1"/>
              </a:solidFill>
            </a:endParaRPr>
          </a:p>
        </p:txBody>
      </p:sp>
    </p:spTree>
    <p:extLst>
      <p:ext uri="{BB962C8B-B14F-4D97-AF65-F5344CB8AC3E}">
        <p14:creationId xmlns:p14="http://schemas.microsoft.com/office/powerpoint/2010/main" xmlns="" val="2243032982"/>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9194</TotalTime>
  <Words>5484</Words>
  <Application>Microsoft Office PowerPoint</Application>
  <PresentationFormat>Affichage à l'écran (4:3)</PresentationFormat>
  <Paragraphs>406</Paragraphs>
  <Slides>47</Slides>
  <Notes>11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47</vt:i4>
      </vt:variant>
    </vt:vector>
  </HeadingPairs>
  <TitlesOfParts>
    <vt:vector size="49" baseType="lpstr">
      <vt:lpstr>Default</vt:lpstr>
      <vt:lpstr>Document</vt:lpstr>
      <vt:lpstr>Diapositive 1</vt:lpstr>
      <vt:lpstr>Working Group on Information System and Services (WGISS)</vt:lpstr>
      <vt:lpstr>Diapositive 3</vt:lpstr>
      <vt:lpstr>Diapositive 4</vt:lpstr>
      <vt:lpstr>Diapositive 5</vt:lpstr>
      <vt:lpstr>Working Group on Calibration and Validation (WGCV)</vt:lpstr>
      <vt:lpstr>Diapositive 7</vt:lpstr>
      <vt:lpstr>Diapositive 8</vt:lpstr>
      <vt:lpstr>Diapositive 9</vt:lpstr>
      <vt:lpstr>Diapositive 10</vt:lpstr>
      <vt:lpstr>Working Group Disasters</vt:lpstr>
      <vt:lpstr>Diapositive 12</vt:lpstr>
      <vt:lpstr>Diapositive 13</vt:lpstr>
      <vt:lpstr>Diapositive 14</vt:lpstr>
      <vt:lpstr>Diapositive 15</vt:lpstr>
      <vt:lpstr>Diapositive 16</vt:lpstr>
      <vt:lpstr>Diapositive 17</vt:lpstr>
      <vt:lpstr>Diapositive 18</vt:lpstr>
      <vt:lpstr>Ocean Surface Vector Winds- Virtual Constellation (OSVW-VC)</vt:lpstr>
      <vt:lpstr>Diapositive 20</vt:lpstr>
      <vt:lpstr>Diapositive 21</vt:lpstr>
      <vt:lpstr>Diapositive 22</vt:lpstr>
      <vt:lpstr>Land Surface Imaging - Virtual Constellation (LSI-VC)</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Precipitation Virtual Constellation (P-VC)</vt:lpstr>
      <vt:lpstr>Diapositive 36</vt:lpstr>
      <vt:lpstr>Diapositive 37</vt:lpstr>
      <vt:lpstr>Diapositive 38</vt:lpstr>
      <vt:lpstr>Atmospheric Composition Constellation (ACC-VC)</vt:lpstr>
      <vt:lpstr>Diapositive 40</vt:lpstr>
      <vt:lpstr>Diapositive 41</vt:lpstr>
      <vt:lpstr>Diapositive 42</vt:lpstr>
      <vt:lpstr>Ocean Color Reflectance Virtual Constellation (OCR-VC)</vt:lpstr>
      <vt:lpstr>Diapositive 44</vt:lpstr>
      <vt:lpstr>Diapositive 45</vt:lpstr>
      <vt:lpstr>Diapositive 46</vt:lpstr>
      <vt:lpstr>Diapositive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Jean-Louis</cp:lastModifiedBy>
  <cp:revision>141</cp:revision>
  <dcterms:modified xsi:type="dcterms:W3CDTF">2016-04-13T19:54:49Z</dcterms:modified>
</cp:coreProperties>
</file>