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65" r:id="rId3"/>
    <p:sldId id="274" r:id="rId4"/>
    <p:sldId id="275" r:id="rId5"/>
    <p:sldId id="266" r:id="rId6"/>
    <p:sldId id="267" r:id="rId7"/>
    <p:sldId id="269" r:id="rId8"/>
    <p:sldId id="272" r:id="rId9"/>
    <p:sldId id="270" r:id="rId10"/>
    <p:sldId id="273" r:id="rId11"/>
    <p:sldId id="271" r:id="rId12"/>
    <p:sldId id="276" r:id="rId13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704"/>
  </p:normalViewPr>
  <p:slideViewPr>
    <p:cSldViewPr>
      <p:cViewPr>
        <p:scale>
          <a:sx n="70" d="100"/>
          <a:sy n="70" d="100"/>
        </p:scale>
        <p:origin x="-1296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60222" tIns="30111" rIns="60222" bIns="30111"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5031" y="8685183"/>
            <a:ext cx="2971873" cy="456796"/>
          </a:xfrm>
          <a:prstGeom prst="rect">
            <a:avLst/>
          </a:prstGeom>
          <a:noFill/>
        </p:spPr>
        <p:txBody>
          <a:bodyPr lIns="60222" tIns="30111" rIns="60222" bIns="30111"/>
          <a:lstStyle/>
          <a:p>
            <a:pPr defTabSz="878243"/>
            <a:fld id="{A1F0CEA1-E696-42A4-B3CF-E6074414E57E}" type="slidenum">
              <a:rPr lang="de-DE" smtClean="0"/>
              <a:pPr defTabSz="878243"/>
              <a:t>3</a:t>
            </a:fld>
            <a:endParaRPr lang="de-D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60222" tIns="30111" rIns="60222" bIns="30111"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5031" y="8685183"/>
            <a:ext cx="2971873" cy="456796"/>
          </a:xfrm>
          <a:prstGeom prst="rect">
            <a:avLst/>
          </a:prstGeom>
          <a:noFill/>
        </p:spPr>
        <p:txBody>
          <a:bodyPr lIns="60222" tIns="30111" rIns="60222" bIns="30111"/>
          <a:lstStyle/>
          <a:p>
            <a:pPr defTabSz="878243"/>
            <a:fld id="{A1F0CEA1-E696-42A4-B3CF-E6074414E57E}" type="slidenum">
              <a:rPr lang="de-DE" smtClean="0"/>
              <a:pPr defTabSz="878243"/>
              <a:t>4</a:t>
            </a:fld>
            <a:endParaRPr lang="de-DE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60222" tIns="30111" rIns="60222" bIns="30111"/>
          <a:lstStyle/>
          <a:p>
            <a:endParaRPr lang="en-GB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5031" y="8685183"/>
            <a:ext cx="2971873" cy="456796"/>
          </a:xfrm>
          <a:prstGeom prst="rect">
            <a:avLst/>
          </a:prstGeom>
          <a:noFill/>
        </p:spPr>
        <p:txBody>
          <a:bodyPr lIns="60222" tIns="30111" rIns="60222" bIns="30111"/>
          <a:lstStyle/>
          <a:p>
            <a:fld id="{AFD36114-35A6-465D-81F2-179F160E9A5F}" type="slidenum">
              <a:rPr lang="de-DE" smtClean="0"/>
              <a:pPr/>
              <a:t>5</a:t>
            </a:fld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0222" tIns="30111" rIns="60222" bIns="30111">
            <a:normAutofit/>
          </a:bodyPr>
          <a:lstStyle/>
          <a:p>
            <a:r>
              <a:rPr lang="en-GB" dirty="0" smtClean="0"/>
              <a:t>TO BE REMOVED-</a:t>
            </a:r>
            <a:r>
              <a:rPr lang="en-GB" baseline="0" dirty="0" smtClean="0"/>
              <a:t> In S3 Ops Concept slideshow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5031" y="8685183"/>
            <a:ext cx="2971873" cy="456796"/>
          </a:xfrm>
          <a:prstGeom prst="rect">
            <a:avLst/>
          </a:prstGeom>
        </p:spPr>
        <p:txBody>
          <a:bodyPr lIns="60222" tIns="30111" rIns="60222" bIns="30111"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1336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SIT-31,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ESRIN, 19-20 </a:t>
            </a:r>
            <a:r>
              <a:rPr lang="en-AU" sz="1100" i="1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Apr 2016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045820" cy="822251"/>
          </a:xfrm>
          <a:prstGeom prst="rect">
            <a:avLst/>
          </a:prstGeo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185" y="992188"/>
            <a:ext cx="8720504" cy="5181784"/>
          </a:xfrm>
          <a:prstGeom prst="rect">
            <a:avLst/>
          </a:prstGeom>
        </p:spPr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237" y="1"/>
            <a:ext cx="7416583" cy="123337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67686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4200" b="1" dirty="0" smtClean="0">
                <a:solidFill>
                  <a:srgbClr val="FFFFFF"/>
                </a:solidFill>
                <a:latin typeface="+mj-lt"/>
              </a:rPr>
              <a:t>Status of Sentinel-3  activities at EUMETSAT</a:t>
            </a:r>
            <a:br>
              <a:rPr lang="en-GB" sz="4200" b="1" dirty="0" smtClean="0">
                <a:solidFill>
                  <a:srgbClr val="FFFFFF"/>
                </a:solidFill>
                <a:latin typeface="+mj-lt"/>
              </a:rPr>
            </a:br>
            <a:r>
              <a:rPr lang="en-GB" sz="4200" b="1" dirty="0" smtClean="0">
                <a:solidFill>
                  <a:srgbClr val="FFFFFF"/>
                </a:solidFill>
                <a:latin typeface="+mj-lt"/>
              </a:rPr>
              <a:t/>
            </a:r>
            <a:br>
              <a:rPr lang="en-GB" sz="4200" b="1" dirty="0" smtClean="0">
                <a:solidFill>
                  <a:srgbClr val="FFFFFF"/>
                </a:solidFill>
                <a:latin typeface="+mj-lt"/>
              </a:rPr>
            </a:br>
            <a:endParaRPr sz="42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4240211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SIT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-31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#</a:t>
            </a:r>
            <a:r>
              <a:rPr lang="en-GB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13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ESA/ESRIN, Frascati, Italy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19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-20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April 2016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7010400" cy="822251"/>
          </a:xfrm>
        </p:spPr>
        <p:txBody>
          <a:bodyPr/>
          <a:lstStyle/>
          <a:p>
            <a:pPr algn="l"/>
            <a:r>
              <a:rPr lang="en-US" sz="2400" dirty="0" smtClean="0"/>
              <a:t>NRT products : EUMETCast Terrestrial</a:t>
            </a:r>
            <a:endParaRPr lang="en-GB" sz="2400" dirty="0"/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0" y="1981200"/>
          <a:ext cx="4501517" cy="3276600"/>
        </p:xfrm>
        <a:graphic>
          <a:graphicData uri="http://schemas.openxmlformats.org/presentationml/2006/ole">
            <p:oleObj spid="_x0000_s18434" name="Visio" r:id="rId3" imgW="7275819" imgH="4888418" progId="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95800" y="1143000"/>
            <a:ext cx="4648200" cy="4909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EUMETCast Terrestrial</a:t>
            </a:r>
            <a:r>
              <a:rPr kumimoji="0" lang="en-GB" sz="2400" b="1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  <a:latin typeface="+mj-lt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dirty="0" smtClean="0">
                <a:latin typeface="+mj-lt"/>
              </a:rPr>
              <a:t>Multicasting over Internet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dirty="0" smtClean="0">
              <a:latin typeface="+mj-lt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000" dirty="0" smtClean="0">
              <a:latin typeface="+mj-lt"/>
            </a:endParaRPr>
          </a:p>
          <a:p>
            <a:pPr algn="l" rtl="0" latinLnBrk="1" hangingPunct="0"/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Big data volumes for f</a:t>
            </a:r>
            <a:r>
              <a:rPr lang="en-GB" sz="2400" dirty="0" smtClean="0"/>
              <a:t>ewer users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  <a:latin typeface="+mj-lt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  <a:latin typeface="+mj-lt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dirty="0" smtClean="0">
                <a:latin typeface="+mj-lt"/>
              </a:rPr>
              <a:t>EUMETSAT baseline for distribution of Copernicus data to partners having signed a Cooperation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dirty="0" smtClean="0">
                <a:latin typeface="+mj-lt"/>
              </a:rPr>
              <a:t>Arrangements with EC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000" dirty="0" smtClean="0">
              <a:latin typeface="+mj-lt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dirty="0" smtClean="0">
                <a:latin typeface="+mj-lt"/>
              </a:rPr>
              <a:t>TOAs with NOAA and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dirty="0" smtClean="0">
                <a:latin typeface="+mj-lt"/>
              </a:rPr>
              <a:t>Geoscience Australia focusing on NRT users of marine products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180" y="381000"/>
            <a:ext cx="6531220" cy="380999"/>
          </a:xfrm>
        </p:spPr>
        <p:txBody>
          <a:bodyPr/>
          <a:lstStyle/>
          <a:p>
            <a:r>
              <a:rPr lang="en-GB" sz="2000" dirty="0" smtClean="0"/>
              <a:t>EUMETSAT Data Centre – Off line archive</a:t>
            </a:r>
            <a:endParaRPr lang="en-GB" sz="20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1524000"/>
            <a:ext cx="59626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1" y="1225691"/>
            <a:ext cx="3048000" cy="563230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GB" dirty="0" smtClean="0">
                <a:latin typeface="+mj-lt"/>
              </a:rPr>
              <a:t>Metadata descriptions, data provider and data access information </a:t>
            </a:r>
          </a:p>
          <a:p>
            <a:endParaRPr lang="en-GB" dirty="0" smtClean="0">
              <a:latin typeface="+mj-lt"/>
            </a:endParaRPr>
          </a:p>
          <a:p>
            <a:r>
              <a:rPr lang="en-GB" dirty="0" smtClean="0">
                <a:latin typeface="+mj-lt"/>
              </a:rPr>
              <a:t>Links to resource information (e.g. user documentation) 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Includes all EUMETSAT and Third-party products, including those delivered through EUMETCast 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All Sentinel-3 marine products are included 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Uses open standards (e.g. OGC, Inspire) for catalogue interoperability with other </a:t>
            </a:r>
            <a:r>
              <a:rPr lang="en-US" dirty="0" err="1" smtClean="0">
                <a:latin typeface="+mj-lt"/>
              </a:rPr>
              <a:t>organisations</a:t>
            </a:r>
            <a:r>
              <a:rPr lang="en-US" dirty="0" smtClean="0">
                <a:latin typeface="+mj-lt"/>
              </a:rPr>
              <a:t>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+mj-lt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12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r>
              <a:rPr lang="en-GB" sz="2400" b="1" dirty="0" smtClean="0"/>
              <a:t>Any question on accessing S3 data from EUMETSAT ?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algn="ctr">
              <a:buNone/>
            </a:pPr>
            <a:r>
              <a:rPr lang="en-GB" sz="3200" i="1" dirty="0" smtClean="0"/>
              <a:t>OPS@eumetsat.int</a:t>
            </a:r>
            <a:endParaRPr lang="en-GB" sz="3200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6477000" cy="533400"/>
          </a:xfrm>
        </p:spPr>
        <p:txBody>
          <a:bodyPr/>
          <a:lstStyle/>
          <a:p>
            <a:r>
              <a:rPr lang="en-GB" dirty="0" smtClean="0"/>
              <a:t>EUMETSAT role in Sentinel – 3 in orbit commissioning and operations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0" y="1600200"/>
            <a:ext cx="9144000" cy="4724400"/>
          </a:xfrm>
        </p:spPr>
        <p:txBody>
          <a:bodyPr/>
          <a:lstStyle/>
          <a:p>
            <a:pPr marL="0" indent="0" algn="just">
              <a:lnSpc>
                <a:spcPct val="109000"/>
              </a:lnSpc>
              <a:buClrTx/>
              <a:buNone/>
            </a:pPr>
            <a:r>
              <a:rPr lang="en-GB" sz="24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Support to ESA during the in-orbit commissioning phase</a:t>
            </a:r>
          </a:p>
          <a:p>
            <a:pPr algn="just">
              <a:lnSpc>
                <a:spcPct val="109000"/>
              </a:lnSpc>
              <a:buClrTx/>
              <a:buFont typeface="Arial" pitchFamily="34" charset="0"/>
              <a:buChar char="•"/>
            </a:pPr>
            <a:endParaRPr lang="en-GB" sz="2400" dirty="0" smtClean="0">
              <a:solidFill>
                <a:schemeClr val="tx2"/>
              </a:solidFill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09000"/>
              </a:lnSpc>
              <a:buClrTx/>
              <a:buNone/>
            </a:pPr>
            <a:r>
              <a:rPr lang="en-GB" sz="24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After the IOC Review, operations, maintenance and evolution of :</a:t>
            </a:r>
          </a:p>
          <a:p>
            <a:pPr algn="just">
              <a:lnSpc>
                <a:spcPct val="109000"/>
              </a:lnSpc>
              <a:buClrTx/>
              <a:buNone/>
            </a:pPr>
            <a:endParaRPr lang="en-GB" sz="2400" dirty="0" smtClean="0">
              <a:solidFill>
                <a:schemeClr val="tx2"/>
              </a:solidFill>
              <a:ea typeface="Verdana" pitchFamily="34" charset="0"/>
              <a:cs typeface="Verdana" pitchFamily="34" charset="0"/>
            </a:endParaRPr>
          </a:p>
          <a:p>
            <a:pPr lvl="1" algn="just">
              <a:lnSpc>
                <a:spcPct val="109000"/>
              </a:lnSpc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the Flight Operations Segment, including mission planning, with ESOC serving as a backup </a:t>
            </a:r>
          </a:p>
          <a:p>
            <a:pPr lvl="1" algn="just">
              <a:lnSpc>
                <a:spcPct val="109000"/>
              </a:lnSpc>
              <a:buFont typeface="Arial" pitchFamily="34" charset="0"/>
              <a:buChar char="•"/>
            </a:pPr>
            <a:endParaRPr lang="en-GB" sz="2400" dirty="0" smtClean="0">
              <a:solidFill>
                <a:schemeClr val="tx2"/>
              </a:solidFill>
              <a:ea typeface="Verdana" pitchFamily="34" charset="0"/>
              <a:cs typeface="Verdana" pitchFamily="34" charset="0"/>
            </a:endParaRPr>
          </a:p>
          <a:p>
            <a:pPr lvl="1" algn="just">
              <a:lnSpc>
                <a:spcPct val="109000"/>
              </a:lnSpc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the Sentinel-3 Marine Data Centre, including one instance of the Payload Data Ground Segment and EUMETSAT’s multi-mission facilities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="" xmlns:p14="http://schemas.microsoft.com/office/powerpoint/2010/main" val="27852395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2600" y="0"/>
            <a:ext cx="9045820" cy="822251"/>
          </a:xfrm>
        </p:spPr>
        <p:txBody>
          <a:bodyPr/>
          <a:lstStyle/>
          <a:p>
            <a:pPr algn="l"/>
            <a:r>
              <a:rPr lang="en-GB" dirty="0" smtClean="0"/>
              <a:t>EUMETSAT role in Sentinel – 3</a:t>
            </a:r>
            <a:br>
              <a:rPr lang="en-GB" dirty="0" smtClean="0"/>
            </a:br>
            <a:r>
              <a:rPr lang="en-GB" dirty="0" smtClean="0"/>
              <a:t> in orbit commissioning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181784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+mj-lt"/>
              </a:rPr>
              <a:t>ESA responsible for commissioning phase activities</a:t>
            </a:r>
          </a:p>
          <a:p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Flight Operations Segment</a:t>
            </a:r>
          </a:p>
          <a:p>
            <a:pPr>
              <a:buFont typeface="Helvetica" pitchFamily="34" charset="0"/>
              <a:buChar char="-"/>
            </a:pPr>
            <a:endParaRPr lang="en-US" sz="2000" dirty="0" smtClean="0">
              <a:latin typeface="+mj-lt"/>
            </a:endParaRPr>
          </a:p>
          <a:p>
            <a:pPr marL="671792" lvl="2" indent="-252000">
              <a:spcBef>
                <a:spcPts val="0"/>
              </a:spcBef>
              <a:buFont typeface="Helvetica" pitchFamily="34" charset="0"/>
              <a:buChar char="-"/>
            </a:pPr>
            <a:r>
              <a:rPr lang="en-US" sz="2000" dirty="0" smtClean="0">
                <a:latin typeface="+mj-lt"/>
              </a:rPr>
              <a:t>EUMETSAT shadows ESOC for S-band passes</a:t>
            </a:r>
          </a:p>
          <a:p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Payload Data Ground Segment/Marine Data Centre</a:t>
            </a:r>
          </a:p>
          <a:p>
            <a:pPr lvl="1">
              <a:buFont typeface="Helvetica" pitchFamily="34" charset="0"/>
              <a:buChar char="-"/>
            </a:pPr>
            <a:r>
              <a:rPr lang="en-US" sz="2000" dirty="0" smtClean="0">
                <a:latin typeface="+mj-lt"/>
              </a:rPr>
              <a:t>Acquisition of Sentinel-3A data from ESA Core Ground Station</a:t>
            </a:r>
          </a:p>
          <a:p>
            <a:pPr lvl="1">
              <a:buFont typeface="Helvetica" pitchFamily="34" charset="0"/>
              <a:buChar char="-"/>
            </a:pPr>
            <a:r>
              <a:rPr lang="en-US" sz="2000" dirty="0" smtClean="0">
                <a:latin typeface="+mj-lt"/>
              </a:rPr>
              <a:t>Testing functionalities &amp; capacities of full Marine Data Centre </a:t>
            </a:r>
          </a:p>
          <a:p>
            <a:pPr lvl="1">
              <a:buFont typeface="Helvetica" pitchFamily="34" charset="0"/>
              <a:buChar char="-"/>
            </a:pPr>
            <a:r>
              <a:rPr lang="en-US" sz="2000" dirty="0" smtClean="0">
                <a:latin typeface="+mj-lt"/>
              </a:rPr>
              <a:t>Testing processing to Level 0, Level 1 and Level 2</a:t>
            </a:r>
          </a:p>
          <a:p>
            <a:pPr lvl="1">
              <a:buFont typeface="Helvetica" pitchFamily="34" charset="0"/>
              <a:buChar char="-"/>
            </a:pPr>
            <a:r>
              <a:rPr lang="en-US" sz="2000" dirty="0" smtClean="0">
                <a:latin typeface="+mj-lt"/>
              </a:rPr>
              <a:t>Delivering products to ESA in support to satellite commissioning  </a:t>
            </a:r>
          </a:p>
          <a:p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Preparing for taking over operations of S3A satellite and Marine Data Centre according to joint plan agreed with ESA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400" y="76200"/>
            <a:ext cx="9045820" cy="822251"/>
          </a:xfrm>
        </p:spPr>
        <p:txBody>
          <a:bodyPr/>
          <a:lstStyle/>
          <a:p>
            <a:pPr algn="l"/>
            <a:r>
              <a:rPr lang="en-GB" dirty="0" smtClean="0"/>
              <a:t>Current status and next steps </a:t>
            </a:r>
            <a:br>
              <a:rPr lang="en-GB" dirty="0" smtClean="0"/>
            </a:br>
            <a:r>
              <a:rPr lang="en-GB" dirty="0" smtClean="0"/>
              <a:t>at EUMETSAT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95400"/>
            <a:ext cx="8720504" cy="5181784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+mj-lt"/>
              </a:rPr>
              <a:t>Payload Data Ground Segment</a:t>
            </a:r>
          </a:p>
          <a:p>
            <a:pPr lvl="1"/>
            <a:r>
              <a:rPr lang="en-US" sz="2000" dirty="0" smtClean="0">
                <a:latin typeface="+mj-lt"/>
              </a:rPr>
              <a:t>Data successfully acquired, pre-processed  and transferred to EUMETSAT by the ESA Core Ground Station in Svalbard</a:t>
            </a:r>
          </a:p>
          <a:p>
            <a:pPr lvl="1"/>
            <a:r>
              <a:rPr lang="en-US" sz="2000" dirty="0" smtClean="0">
                <a:latin typeface="+mj-lt"/>
              </a:rPr>
              <a:t>L0 products successfully generated by the Marine PDGS in EUMETSAT</a:t>
            </a:r>
          </a:p>
          <a:p>
            <a:pPr lvl="1"/>
            <a:r>
              <a:rPr lang="en-US" sz="2000" dirty="0" smtClean="0">
                <a:latin typeface="+mj-lt"/>
              </a:rPr>
              <a:t>L1 production is being incrementally enabled, starting with OLCI</a:t>
            </a:r>
          </a:p>
          <a:p>
            <a:pPr lvl="1"/>
            <a:r>
              <a:rPr lang="en-US" sz="2000" dirty="0" smtClean="0">
                <a:latin typeface="+mj-lt"/>
              </a:rPr>
              <a:t>Data flowing to commissioning partners</a:t>
            </a:r>
          </a:p>
          <a:p>
            <a:pPr lvl="1"/>
            <a:r>
              <a:rPr lang="en-US" sz="2000" dirty="0" smtClean="0">
                <a:latin typeface="+mj-lt"/>
              </a:rPr>
              <a:t>First data planned to be released to S3 Validation Team following each successful MTR</a:t>
            </a:r>
          </a:p>
          <a:p>
            <a:pPr lvl="1"/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Next Steps</a:t>
            </a:r>
          </a:p>
          <a:p>
            <a:pPr lvl="1"/>
            <a:r>
              <a:rPr lang="en-US" sz="2000" dirty="0" smtClean="0">
                <a:latin typeface="+mj-lt"/>
              </a:rPr>
              <a:t>EUMETSAT support to ESA IOCR in July</a:t>
            </a:r>
          </a:p>
          <a:p>
            <a:pPr lvl="1"/>
            <a:r>
              <a:rPr lang="en-US" sz="2000" dirty="0" smtClean="0">
                <a:latin typeface="+mj-lt"/>
              </a:rPr>
              <a:t>Handover of operations of spacecraft &amp; Marine Centre from ESA</a:t>
            </a:r>
          </a:p>
          <a:p>
            <a:pPr lvl="1"/>
            <a:r>
              <a:rPr lang="en-US" sz="2000" dirty="0" smtClean="0">
                <a:latin typeface="+mj-lt"/>
              </a:rPr>
              <a:t>Operations ramp up phase in cooperation with ESA</a:t>
            </a:r>
          </a:p>
          <a:p>
            <a:endParaRPr lang="en-US" sz="2000" dirty="0" smtClean="0">
              <a:latin typeface="+mj-lt"/>
            </a:endParaRPr>
          </a:p>
          <a:p>
            <a:pPr lvl="1"/>
            <a:endParaRPr lang="en-US" sz="20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GB" sz="2000" dirty="0" smtClean="0">
              <a:latin typeface="+mj-lt"/>
              <a:sym typeface="Wingdings" panose="05000000000000000000" pitchFamily="2" charset="2"/>
            </a:endParaRPr>
          </a:p>
          <a:p>
            <a:endParaRPr lang="en-GB" sz="2000" dirty="0" smtClean="0">
              <a:latin typeface="+mj-lt"/>
            </a:endParaRPr>
          </a:p>
          <a:p>
            <a:endParaRPr lang="en-GB" sz="20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850780" y="381000"/>
            <a:ext cx="9045820" cy="822251"/>
          </a:xfrm>
        </p:spPr>
        <p:txBody>
          <a:bodyPr/>
          <a:lstStyle/>
          <a:p>
            <a:pPr algn="l"/>
            <a:r>
              <a:rPr lang="en-GB" sz="2400" dirty="0" smtClean="0"/>
              <a:t>Sentinel-3 marine products from EUMETSAT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4459165" cy="34480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1800" b="1" dirty="0" smtClean="0">
                <a:latin typeface="+mj-lt"/>
              </a:rPr>
              <a:t>Level 2 OLCI</a:t>
            </a:r>
          </a:p>
          <a:p>
            <a:pPr>
              <a:buNone/>
            </a:pPr>
            <a:endParaRPr lang="en-GB" sz="1800" b="1" dirty="0" smtClean="0">
              <a:latin typeface="+mj-lt"/>
            </a:endParaRPr>
          </a:p>
          <a:p>
            <a:pPr>
              <a:buFontTx/>
              <a:buChar char="•"/>
            </a:pPr>
            <a:r>
              <a:rPr lang="en-GB" sz="1600" dirty="0" smtClean="0">
                <a:latin typeface="+mj-lt"/>
              </a:rPr>
              <a:t>Normalised water surface reflectance</a:t>
            </a:r>
          </a:p>
          <a:p>
            <a:pPr>
              <a:buFontTx/>
              <a:buChar char="•"/>
            </a:pPr>
            <a:r>
              <a:rPr lang="en-GB" sz="1600" dirty="0" smtClean="0">
                <a:latin typeface="+mj-lt"/>
              </a:rPr>
              <a:t>Algal pigment concentration for open and for coastal waters</a:t>
            </a:r>
          </a:p>
          <a:p>
            <a:pPr>
              <a:buFontTx/>
              <a:buChar char="•"/>
            </a:pPr>
            <a:r>
              <a:rPr lang="en-GB" sz="1600" dirty="0" smtClean="0">
                <a:latin typeface="+mj-lt"/>
              </a:rPr>
              <a:t>Total suspended matter concentration</a:t>
            </a:r>
          </a:p>
          <a:p>
            <a:pPr>
              <a:buFontTx/>
              <a:buChar char="•"/>
            </a:pPr>
            <a:r>
              <a:rPr lang="en-GB" sz="1600" dirty="0" smtClean="0">
                <a:latin typeface="+mj-lt"/>
              </a:rPr>
              <a:t>Diffuse attenuation coefficient</a:t>
            </a:r>
          </a:p>
          <a:p>
            <a:pPr>
              <a:buFontTx/>
              <a:buChar char="•"/>
            </a:pPr>
            <a:r>
              <a:rPr lang="en-GB" sz="1600" dirty="0" smtClean="0">
                <a:latin typeface="+mj-lt"/>
              </a:rPr>
              <a:t>Coloured dissolved matter absorption</a:t>
            </a:r>
          </a:p>
          <a:p>
            <a:pPr>
              <a:buFontTx/>
              <a:buChar char="•"/>
            </a:pPr>
            <a:r>
              <a:rPr lang="en-GB" sz="1600" dirty="0" err="1" smtClean="0">
                <a:latin typeface="+mj-lt"/>
              </a:rPr>
              <a:t>Photosynthetically</a:t>
            </a:r>
            <a:r>
              <a:rPr lang="en-GB" sz="1600" dirty="0" smtClean="0">
                <a:latin typeface="+mj-lt"/>
              </a:rPr>
              <a:t> active radiation</a:t>
            </a:r>
          </a:p>
          <a:p>
            <a:pPr>
              <a:buFontTx/>
              <a:buChar char="•"/>
            </a:pPr>
            <a:r>
              <a:rPr lang="en-GB" sz="1600" dirty="0" smtClean="0">
                <a:latin typeface="+mj-lt"/>
              </a:rPr>
              <a:t>Integrated water vapour</a:t>
            </a:r>
          </a:p>
          <a:p>
            <a:pPr>
              <a:buFontTx/>
              <a:buChar char="•"/>
            </a:pPr>
            <a:r>
              <a:rPr lang="en-GB" sz="1600" dirty="0" smtClean="0">
                <a:latin typeface="+mj-lt"/>
              </a:rPr>
              <a:t>Aerosol optical depth</a:t>
            </a:r>
          </a:p>
          <a:p>
            <a:pPr>
              <a:buFontTx/>
              <a:buChar char="•"/>
            </a:pPr>
            <a:r>
              <a:rPr lang="en-GB" sz="1600" dirty="0" smtClean="0">
                <a:latin typeface="+mj-lt"/>
              </a:rPr>
              <a:t>Aerosol </a:t>
            </a:r>
            <a:r>
              <a:rPr lang="en-GB" sz="1600" dirty="0" err="1" smtClean="0">
                <a:latin typeface="+mj-lt"/>
              </a:rPr>
              <a:t>Angström</a:t>
            </a:r>
            <a:r>
              <a:rPr lang="en-GB" sz="1600" dirty="0" smtClean="0">
                <a:latin typeface="+mj-lt"/>
              </a:rPr>
              <a:t> exponent</a:t>
            </a:r>
          </a:p>
          <a:p>
            <a:endParaRPr lang="en-GB" sz="1800" dirty="0" smtClean="0"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63208" y="2000250"/>
            <a:ext cx="4123592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GB" b="1" kern="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Level </a:t>
            </a:r>
            <a:r>
              <a:rPr lang="en-GB" b="1" kern="0" dirty="0">
                <a:solidFill>
                  <a:schemeClr val="tx2"/>
                </a:solidFill>
                <a:latin typeface="+mj-lt"/>
                <a:cs typeface="Arial" pitchFamily="34" charset="0"/>
              </a:rPr>
              <a:t>2 </a:t>
            </a:r>
            <a:r>
              <a:rPr lang="en-GB" b="1" kern="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SRAL</a:t>
            </a:r>
            <a:endParaRPr lang="en-GB" sz="1600" b="1" kern="0" dirty="0" smtClean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GB" sz="1600" b="1" kern="0" dirty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marL="342900" indent="-342900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600" kern="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Sea/coastal zone </a:t>
            </a:r>
            <a:r>
              <a:rPr lang="en-GB" sz="1600" kern="0" dirty="0">
                <a:solidFill>
                  <a:schemeClr val="tx2"/>
                </a:solidFill>
                <a:latin typeface="+mj-lt"/>
                <a:cs typeface="Arial" pitchFamily="34" charset="0"/>
              </a:rPr>
              <a:t>surface height </a:t>
            </a:r>
          </a:p>
          <a:p>
            <a:pPr marL="342900" indent="-342900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600" kern="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Significant </a:t>
            </a:r>
            <a:r>
              <a:rPr lang="en-GB" sz="1600" kern="0" dirty="0">
                <a:solidFill>
                  <a:schemeClr val="tx2"/>
                </a:solidFill>
                <a:latin typeface="+mj-lt"/>
                <a:cs typeface="Arial" pitchFamily="34" charset="0"/>
              </a:rPr>
              <a:t>wave height</a:t>
            </a:r>
          </a:p>
          <a:p>
            <a:pPr marL="342900" indent="-342900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600" kern="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Wind speed</a:t>
            </a:r>
          </a:p>
          <a:p>
            <a:pPr marL="342900" indent="-342900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600" kern="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Backscatter coefficient s</a:t>
            </a:r>
            <a:r>
              <a:rPr lang="en-GB" sz="1600" kern="0" baseline="-250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0</a:t>
            </a:r>
            <a:endParaRPr lang="en-GB" sz="1600" kern="0" baseline="-25000" dirty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marL="342900" indent="-342900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600" kern="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Sea ice height, freeboard</a:t>
            </a:r>
          </a:p>
          <a:p>
            <a:pPr marL="342900" indent="-342900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600" kern="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Total water, liquid water (from MWR)</a:t>
            </a:r>
            <a:endParaRPr lang="en-GB" sz="1600" kern="0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1201738"/>
            <a:ext cx="91440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GB" kern="0" dirty="0">
                <a:solidFill>
                  <a:schemeClr val="tx2"/>
                </a:solidFill>
                <a:latin typeface="+mj-lt"/>
                <a:cs typeface="Arial" pitchFamily="34" charset="0"/>
              </a:rPr>
              <a:t>Level </a:t>
            </a:r>
            <a:r>
              <a:rPr lang="en-GB" kern="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1 data generated and distributed both by ESA and EUMETSAT. </a:t>
            </a:r>
          </a:p>
          <a:p>
            <a:pPr algn="l" eaLnBrk="0" hangingPunct="0">
              <a:spcBef>
                <a:spcPct val="20000"/>
              </a:spcBef>
              <a:defRPr/>
            </a:pPr>
            <a:r>
              <a:rPr lang="en-GB" kern="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Split of responsibility at Level 2 : Marine (EUMETSAT), Land (ESA)</a:t>
            </a:r>
            <a:endParaRPr lang="en-GB" kern="0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5608" name="Picture 2" descr="Cryosat-2 measures 50 percent more loss of sea ice than models have predic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0099" y="4964332"/>
            <a:ext cx="1195754" cy="167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8" descr="http://cdn.physorg.com/newman/gfx/news/2011/2-newcryosat2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5140" y="5382443"/>
            <a:ext cx="1414573" cy="125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334000"/>
            <a:ext cx="1358412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2" descr="http://esamultimedia.esa.int/images/envisat/world10_040712_AATSR_final_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5257799"/>
            <a:ext cx="127635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648200" y="4193740"/>
            <a:ext cx="2706829" cy="1292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GB" b="1" dirty="0" smtClean="0">
                <a:solidFill>
                  <a:schemeClr val="tx2"/>
                </a:solidFill>
                <a:cs typeface="Arial" pitchFamily="34" charset="0"/>
              </a:rPr>
              <a:t>Level 2 SLTSR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16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Sea surface temperature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GB" sz="16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	(L2P GHRSST standard)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0" y="304800"/>
            <a:ext cx="9045820" cy="822251"/>
          </a:xfrm>
        </p:spPr>
        <p:txBody>
          <a:bodyPr/>
          <a:lstStyle/>
          <a:p>
            <a:r>
              <a:rPr lang="en-GB" sz="2400" dirty="0" smtClean="0"/>
              <a:t>Plans for release of products 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524000"/>
            <a:ext cx="8305800" cy="48320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GB" sz="2800" dirty="0" smtClean="0">
                <a:latin typeface="+mj-lt"/>
              </a:rPr>
              <a:t>Joint objective of ESA and EUMETSAT :</a:t>
            </a:r>
          </a:p>
          <a:p>
            <a:endParaRPr lang="en-GB" sz="2800" dirty="0" smtClean="0">
              <a:latin typeface="+mj-lt"/>
            </a:endParaRPr>
          </a:p>
          <a:p>
            <a:pPr marL="358775" indent="-358775">
              <a:buFontTx/>
              <a:buChar char="-"/>
            </a:pPr>
            <a:r>
              <a:rPr lang="en-GB" sz="2800" dirty="0" smtClean="0">
                <a:latin typeface="+mj-lt"/>
              </a:rPr>
              <a:t>Release L1 operational products after </a:t>
            </a:r>
            <a:r>
              <a:rPr lang="en-GB" sz="2800" dirty="0" smtClean="0"/>
              <a:t>IOCR – Mid July 2016</a:t>
            </a:r>
          </a:p>
          <a:p>
            <a:pPr marL="358775" indent="-358775">
              <a:buFontTx/>
              <a:buChar char="-"/>
            </a:pPr>
            <a:endParaRPr lang="en-GB" sz="2800" dirty="0" smtClean="0"/>
          </a:p>
          <a:p>
            <a:pPr marL="358775" indent="-358775">
              <a:buFontTx/>
              <a:buChar char="-"/>
            </a:pPr>
            <a:r>
              <a:rPr lang="en-GB" sz="2800" dirty="0" smtClean="0"/>
              <a:t>Implementation of joint CAL/VAL plan, release of increasingly mature L2 products</a:t>
            </a:r>
          </a:p>
          <a:p>
            <a:pPr marL="358775" indent="-358775">
              <a:buFontTx/>
              <a:buChar char="-"/>
            </a:pPr>
            <a:endParaRPr lang="en-GB" sz="2800" dirty="0" smtClean="0"/>
          </a:p>
          <a:p>
            <a:pPr marL="358775" indent="-358775">
              <a:buFontTx/>
              <a:buChar char="-"/>
            </a:pPr>
            <a:r>
              <a:rPr lang="en-GB" sz="2800" dirty="0" smtClean="0"/>
              <a:t>Release of L2 operational products after </a:t>
            </a:r>
            <a:r>
              <a:rPr lang="en-GB" sz="2800" dirty="0" smtClean="0">
                <a:latin typeface="+mj-lt"/>
              </a:rPr>
              <a:t>RORR – Feb. – April 2017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+mj-lt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096000" cy="457200"/>
          </a:xfrm>
        </p:spPr>
        <p:txBody>
          <a:bodyPr/>
          <a:lstStyle/>
          <a:p>
            <a:r>
              <a:rPr lang="en-GB" sz="2000" dirty="0" smtClean="0"/>
              <a:t>EUMETSAT Sentinel-3 Services and Data Access</a:t>
            </a:r>
            <a:endParaRPr lang="en-GB" sz="2000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46185" y="992188"/>
            <a:ext cx="8720504" cy="53911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41313" indent="-339725">
              <a:lnSpc>
                <a:spcPct val="100000"/>
              </a:lnSpc>
              <a:spcBef>
                <a:spcPts val="725"/>
              </a:spcBef>
              <a:buSzPct val="45000"/>
              <a:buFont typeface="Arial" charset="0"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  <a:tab pos="9410700" algn="l"/>
              </a:tabLst>
            </a:pPr>
            <a:endParaRPr lang="en-GB" sz="3600">
              <a:solidFill>
                <a:srgbClr val="002569"/>
              </a:solidFill>
            </a:endParaRPr>
          </a:p>
          <a:p>
            <a:pPr marL="342900" indent="-339725">
              <a:lnSpc>
                <a:spcPct val="100000"/>
              </a:lnSpc>
              <a:spcBef>
                <a:spcPts val="725"/>
              </a:spcBef>
              <a:buClrTx/>
              <a:buSzPct val="45000"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  <a:tab pos="9410700" algn="l"/>
              </a:tabLst>
            </a:pPr>
            <a:endParaRPr lang="en-GB" sz="3600">
              <a:solidFill>
                <a:srgbClr val="002569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7366" y="1552575"/>
            <a:ext cx="3341077" cy="4597400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0" y="1498600"/>
            <a:ext cx="1375997" cy="1512888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6579577" y="3030900"/>
            <a:ext cx="2398835" cy="1568450"/>
          </a:xfrm>
          <a:prstGeom prst="wedgeRectCallout">
            <a:avLst>
              <a:gd name="adj1" fmla="val -128321"/>
              <a:gd name="adj2" fmla="val -863"/>
            </a:avLst>
          </a:prstGeom>
          <a:solidFill>
            <a:srgbClr val="FFFF00">
              <a:alpha val="42999"/>
            </a:srgbClr>
          </a:solidFill>
          <a:ln w="19080" cap="flat">
            <a:noFill/>
            <a:round/>
            <a:headEnd/>
            <a:tailEnd/>
          </a:ln>
          <a:effectLst/>
        </p:spPr>
        <p:txBody>
          <a:bodyPr lIns="36000" tIns="36000" rIns="36000" bIns="36000" anchor="ctr"/>
          <a:lstStyle/>
          <a:p>
            <a:pPr algn="ctr" hangingPunct="1">
              <a:spcBef>
                <a:spcPts val="3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Online Data Access (ODA)</a:t>
            </a:r>
          </a:p>
          <a:p>
            <a:pPr hangingPunct="1">
              <a:spcBef>
                <a:spcPts val="3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Rolling archive of 1 month of products supporting ftp/http access </a:t>
            </a:r>
            <a:endParaRPr lang="en-GB" sz="1400" dirty="0">
              <a:solidFill>
                <a:srgbClr val="00256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6599027" y="1296988"/>
            <a:ext cx="2334872" cy="1636712"/>
          </a:xfrm>
          <a:prstGeom prst="wedgeRectCallout">
            <a:avLst>
              <a:gd name="adj1" fmla="val -108253"/>
              <a:gd name="adj2" fmla="val 16573"/>
            </a:avLst>
          </a:prstGeom>
          <a:solidFill>
            <a:srgbClr val="FFFF00">
              <a:alpha val="42999"/>
            </a:srgbClr>
          </a:solidFill>
          <a:ln w="19080" cap="flat">
            <a:noFill/>
            <a:round/>
            <a:headEnd/>
            <a:tailEnd/>
          </a:ln>
          <a:effectLst/>
        </p:spPr>
        <p:txBody>
          <a:bodyPr lIns="36000" tIns="36000" rIns="36000" bIns="36000" anchor="ctr"/>
          <a:lstStyle/>
          <a:p>
            <a:pPr algn="ctr" hangingPunct="1">
              <a:spcBef>
                <a:spcPts val="3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EUMETCast</a:t>
            </a:r>
            <a:r>
              <a:rPr lang="en-GB" sz="2000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hangingPunct="1">
              <a:spcBef>
                <a:spcPts val="3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 dirty="0" smtClean="0">
              <a:solidFill>
                <a:srgbClr val="002569"/>
              </a:solidFill>
              <a:latin typeface="Arial" pitchFamily="34" charset="0"/>
              <a:cs typeface="Arial" pitchFamily="34" charset="0"/>
            </a:endParaRPr>
          </a:p>
          <a:p>
            <a:pPr hangingPunct="1">
              <a:spcBef>
                <a:spcPts val="3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Operational dissemination NRT data in EUMETSAT. Can involve satellite and terrestrial methods</a:t>
            </a:r>
            <a:r>
              <a:rPr lang="en-GB" sz="1600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GB" sz="1600" dirty="0">
              <a:solidFill>
                <a:srgbClr val="00256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8189" y="3838575"/>
            <a:ext cx="334108" cy="334963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  <p:cxnSp>
        <p:nvCxnSpPr>
          <p:cNvPr id="10" name="AutoShape 8"/>
          <p:cNvCxnSpPr>
            <a:cxnSpLocks noChangeShapeType="1"/>
          </p:cNvCxnSpPr>
          <p:nvPr/>
        </p:nvCxnSpPr>
        <p:spPr bwMode="auto">
          <a:xfrm flipV="1">
            <a:off x="4818185" y="2457450"/>
            <a:ext cx="329712" cy="230188"/>
          </a:xfrm>
          <a:prstGeom prst="bentConnector3">
            <a:avLst>
              <a:gd name="adj1" fmla="val 50000"/>
            </a:avLst>
          </a:prstGeom>
          <a:noFill/>
          <a:ln w="38160" cap="flat">
            <a:solidFill>
              <a:srgbClr val="67D8C8"/>
            </a:solidFill>
            <a:round/>
            <a:headEnd/>
            <a:tailEnd type="arrow" w="med" len="med"/>
          </a:ln>
          <a:effectLst/>
        </p:spPr>
      </p:cxn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4484" y="2646363"/>
            <a:ext cx="334108" cy="334962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  <p:cxnSp>
        <p:nvCxnSpPr>
          <p:cNvPr id="12" name="AutoShape 10"/>
          <p:cNvCxnSpPr>
            <a:cxnSpLocks noChangeShapeType="1"/>
          </p:cNvCxnSpPr>
          <p:nvPr/>
        </p:nvCxnSpPr>
        <p:spPr bwMode="auto">
          <a:xfrm flipV="1">
            <a:off x="756367" y="4451351"/>
            <a:ext cx="735395" cy="1896"/>
          </a:xfrm>
          <a:prstGeom prst="bentConnector3">
            <a:avLst>
              <a:gd name="adj1" fmla="val 50000"/>
            </a:avLst>
          </a:prstGeom>
          <a:noFill/>
          <a:ln w="38160" cap="flat">
            <a:solidFill>
              <a:srgbClr val="67D8C8"/>
            </a:solidFill>
            <a:round/>
            <a:headEnd type="arrow" w="med" len="med"/>
            <a:tailEnd type="arrow" w="med" len="med"/>
          </a:ln>
          <a:effectLst/>
        </p:spPr>
      </p:cxn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0681" y="4446588"/>
            <a:ext cx="334108" cy="334962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273" y="4522788"/>
            <a:ext cx="334108" cy="334962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873" y="4149726"/>
            <a:ext cx="334108" cy="334963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  <p:cxnSp>
        <p:nvCxnSpPr>
          <p:cNvPr id="16" name="AutoShape 14"/>
          <p:cNvCxnSpPr>
            <a:cxnSpLocks noChangeShapeType="1"/>
          </p:cNvCxnSpPr>
          <p:nvPr/>
        </p:nvCxnSpPr>
        <p:spPr bwMode="auto">
          <a:xfrm flipV="1">
            <a:off x="2262554" y="3535363"/>
            <a:ext cx="1699846" cy="920750"/>
          </a:xfrm>
          <a:prstGeom prst="bentConnector3">
            <a:avLst>
              <a:gd name="adj1" fmla="val 50009"/>
            </a:avLst>
          </a:prstGeom>
          <a:noFill/>
          <a:ln w="38160" cap="flat">
            <a:solidFill>
              <a:srgbClr val="1D7367"/>
            </a:solidFill>
            <a:prstDash val="lgDash"/>
            <a:round/>
            <a:headEnd/>
            <a:tailEnd type="arrow" w="med" len="med"/>
          </a:ln>
          <a:effectLst/>
        </p:spPr>
      </p:cxnSp>
      <p:cxnSp>
        <p:nvCxnSpPr>
          <p:cNvPr id="17" name="AutoShape 15"/>
          <p:cNvCxnSpPr>
            <a:cxnSpLocks noChangeShapeType="1"/>
          </p:cNvCxnSpPr>
          <p:nvPr/>
        </p:nvCxnSpPr>
        <p:spPr bwMode="auto">
          <a:xfrm>
            <a:off x="2278674" y="4454525"/>
            <a:ext cx="1792165" cy="915988"/>
          </a:xfrm>
          <a:prstGeom prst="bentConnector3">
            <a:avLst>
              <a:gd name="adj1" fmla="val 50009"/>
            </a:avLst>
          </a:prstGeom>
          <a:noFill/>
          <a:ln w="38160" cap="flat">
            <a:solidFill>
              <a:srgbClr val="1D7367"/>
            </a:solidFill>
            <a:prstDash val="lgDash"/>
            <a:round/>
            <a:headEnd/>
            <a:tailEnd type="arrow" w="med" len="med"/>
          </a:ln>
          <a:effectLst/>
        </p:spPr>
      </p:cxnSp>
      <p:cxnSp>
        <p:nvCxnSpPr>
          <p:cNvPr id="18" name="AutoShape 16"/>
          <p:cNvCxnSpPr>
            <a:cxnSpLocks noChangeShapeType="1"/>
          </p:cNvCxnSpPr>
          <p:nvPr/>
        </p:nvCxnSpPr>
        <p:spPr bwMode="auto">
          <a:xfrm>
            <a:off x="2208335" y="4454525"/>
            <a:ext cx="1787769" cy="1588"/>
          </a:xfrm>
          <a:prstGeom prst="bentConnector2">
            <a:avLst/>
          </a:prstGeom>
          <a:noFill/>
          <a:ln w="38160" cap="flat">
            <a:solidFill>
              <a:srgbClr val="1D7367"/>
            </a:solidFill>
            <a:prstDash val="lgDash"/>
            <a:round/>
            <a:headEnd/>
            <a:tailEnd type="arrow" w="med" len="med"/>
          </a:ln>
          <a:effectLst/>
        </p:spPr>
      </p:cxnSp>
      <p:cxnSp>
        <p:nvCxnSpPr>
          <p:cNvPr id="19" name="AutoShape 17"/>
          <p:cNvCxnSpPr>
            <a:cxnSpLocks noChangeShapeType="1"/>
          </p:cNvCxnSpPr>
          <p:nvPr/>
        </p:nvCxnSpPr>
        <p:spPr bwMode="auto">
          <a:xfrm>
            <a:off x="4826977" y="4017964"/>
            <a:ext cx="896815" cy="1587"/>
          </a:xfrm>
          <a:prstGeom prst="bentConnector2">
            <a:avLst/>
          </a:prstGeom>
          <a:noFill/>
          <a:ln w="38160" cap="flat">
            <a:solidFill>
              <a:srgbClr val="67D8C8"/>
            </a:solidFill>
            <a:round/>
            <a:headEnd/>
            <a:tailEnd type="arrow" w="med" len="med"/>
          </a:ln>
          <a:effectLst/>
        </p:spPr>
      </p:cxnSp>
      <p:cxnSp>
        <p:nvCxnSpPr>
          <p:cNvPr id="20" name="AutoShape 18"/>
          <p:cNvCxnSpPr>
            <a:cxnSpLocks noChangeShapeType="1"/>
          </p:cNvCxnSpPr>
          <p:nvPr/>
        </p:nvCxnSpPr>
        <p:spPr bwMode="auto">
          <a:xfrm>
            <a:off x="4810858" y="5400675"/>
            <a:ext cx="920262" cy="1588"/>
          </a:xfrm>
          <a:prstGeom prst="bentConnector2">
            <a:avLst/>
          </a:prstGeom>
          <a:noFill/>
          <a:ln w="38160" cap="flat">
            <a:solidFill>
              <a:srgbClr val="67D8C8"/>
            </a:solidFill>
            <a:round/>
            <a:headEnd/>
            <a:tailEnd type="arrow" w="med" len="med"/>
          </a:ln>
          <a:effectLst/>
        </p:spPr>
      </p:cxnSp>
      <p:sp>
        <p:nvSpPr>
          <p:cNvPr id="21" name="AutoShape 19"/>
          <p:cNvSpPr>
            <a:spLocks noChangeArrowheads="1"/>
          </p:cNvSpPr>
          <p:nvPr/>
        </p:nvSpPr>
        <p:spPr bwMode="auto">
          <a:xfrm>
            <a:off x="86400" y="1318170"/>
            <a:ext cx="2018273" cy="2339439"/>
          </a:xfrm>
          <a:prstGeom prst="wedgeRectCallout">
            <a:avLst>
              <a:gd name="adj1" fmla="val 23524"/>
              <a:gd name="adj2" fmla="val 61736"/>
            </a:avLst>
          </a:prstGeom>
          <a:solidFill>
            <a:srgbClr val="FFFF00">
              <a:alpha val="42999"/>
            </a:srgbClr>
          </a:solidFill>
          <a:ln w="19080" cap="flat">
            <a:noFill/>
            <a:round/>
            <a:headEnd/>
            <a:tailEnd/>
          </a:ln>
          <a:effectLst/>
        </p:spPr>
        <p:txBody>
          <a:bodyPr lIns="36000" tIns="36000" rIns="36000" bIns="36000" anchor="ctr"/>
          <a:lstStyle/>
          <a:p>
            <a:pPr algn="ctr" hangingPunct="1">
              <a:spcBef>
                <a:spcPts val="3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User Support Services</a:t>
            </a:r>
          </a:p>
          <a:p>
            <a:pPr hangingPunct="1">
              <a:spcBef>
                <a:spcPts val="3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User Registration,</a:t>
            </a:r>
          </a:p>
          <a:p>
            <a:pPr hangingPunct="1">
              <a:spcBef>
                <a:spcPts val="3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Product Discovery,</a:t>
            </a:r>
          </a:p>
          <a:p>
            <a:pPr hangingPunct="1">
              <a:spcBef>
                <a:spcPts val="3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Subscription &amp; Ordering, </a:t>
            </a:r>
          </a:p>
          <a:p>
            <a:pPr hangingPunct="1">
              <a:spcBef>
                <a:spcPts val="3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Helpdesk, </a:t>
            </a:r>
          </a:p>
          <a:p>
            <a:pPr hangingPunct="1">
              <a:spcBef>
                <a:spcPts val="3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Training, etc.</a:t>
            </a:r>
            <a:endParaRPr lang="en-GB" sz="1400" dirty="0">
              <a:solidFill>
                <a:srgbClr val="00256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6579578" y="4750131"/>
            <a:ext cx="2370992" cy="1547483"/>
          </a:xfrm>
          <a:prstGeom prst="wedgeRectCallout">
            <a:avLst>
              <a:gd name="adj1" fmla="val -127565"/>
              <a:gd name="adj2" fmla="val 8870"/>
            </a:avLst>
          </a:prstGeom>
          <a:solidFill>
            <a:srgbClr val="FFFF00">
              <a:alpha val="42999"/>
            </a:srgbClr>
          </a:solidFill>
          <a:ln w="19080" cap="flat">
            <a:noFill/>
            <a:round/>
            <a:headEnd/>
            <a:tailEnd/>
          </a:ln>
          <a:effectLst/>
        </p:spPr>
        <p:txBody>
          <a:bodyPr lIns="36000" tIns="36000" rIns="36000" bIns="36000" anchor="ctr"/>
          <a:lstStyle/>
          <a:p>
            <a:pPr algn="ctr" hangingPunct="1">
              <a:spcBef>
                <a:spcPts val="3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EUMETSAT Data Centre</a:t>
            </a:r>
          </a:p>
          <a:p>
            <a:pPr hangingPunct="1">
              <a:spcBef>
                <a:spcPts val="3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Complete historical archive of all EUMETSAT data including S-3 marine products</a:t>
            </a:r>
            <a:endParaRPr lang="en-GB" sz="1400" dirty="0">
              <a:solidFill>
                <a:srgbClr val="00256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5240338"/>
            <a:ext cx="334108" cy="334962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715000" cy="822251"/>
          </a:xfrm>
        </p:spPr>
        <p:txBody>
          <a:bodyPr/>
          <a:lstStyle/>
          <a:p>
            <a:pPr algn="l"/>
            <a:r>
              <a:rPr lang="en-GB" dirty="0" smtClean="0"/>
              <a:t>On-line Data Archive (ODA)</a:t>
            </a:r>
            <a:endParaRPr lang="en-GB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752600"/>
            <a:ext cx="477045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24400" y="1718610"/>
            <a:ext cx="4419600" cy="4834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rmAutofit fontScale="77500" lnSpcReduction="20000"/>
          </a:bodyPr>
          <a:lstStyle/>
          <a:p>
            <a:pPr marL="273050" marR="0" indent="-2730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sz="260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All Sentinel-3</a:t>
            </a:r>
            <a:r>
              <a:rPr kumimoji="0" lang="en-GB" sz="260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 data and </a:t>
            </a:r>
          </a:p>
          <a:p>
            <a:pPr marL="273050" marR="0" indent="-2730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2600" dirty="0" smtClean="0">
                <a:latin typeface="+mj-lt"/>
              </a:rPr>
              <a:t>	</a:t>
            </a:r>
            <a:r>
              <a:rPr kumimoji="0" lang="en-GB" sz="260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products accessible via ODA</a:t>
            </a:r>
          </a:p>
          <a:p>
            <a:pPr marL="273050" indent="-273050">
              <a:buFont typeface="Arial" pitchFamily="34" charset="0"/>
              <a:buChar char="•"/>
            </a:pPr>
            <a:endParaRPr lang="en-GB" sz="2600" dirty="0" smtClean="0">
              <a:latin typeface="+mj-lt"/>
            </a:endParaRPr>
          </a:p>
          <a:p>
            <a:pPr marL="273050" indent="-273050">
              <a:buFont typeface="Arial" pitchFamily="34" charset="0"/>
              <a:buChar char="•"/>
            </a:pPr>
            <a:r>
              <a:rPr lang="en-US" sz="2600" dirty="0" smtClean="0">
                <a:latin typeface="+mj-lt"/>
              </a:rPr>
              <a:t>ODA comprises one-month rolling buffer of data – Target 1 year</a:t>
            </a:r>
          </a:p>
          <a:p>
            <a:pPr marL="273050" indent="-273050">
              <a:buFont typeface="Arial" pitchFamily="34" charset="0"/>
              <a:buChar char="•"/>
            </a:pPr>
            <a:endParaRPr lang="en-GB" sz="2600" dirty="0" smtClean="0"/>
          </a:p>
          <a:p>
            <a:pPr marL="273050" indent="-273050">
              <a:buFont typeface="Arial" pitchFamily="34" charset="0"/>
              <a:buChar char="•"/>
            </a:pPr>
            <a:r>
              <a:rPr lang="en-US" sz="2600" dirty="0" smtClean="0"/>
              <a:t>Users subscribe via the EOP to the products &amp; dataset they wish to download </a:t>
            </a:r>
          </a:p>
          <a:p>
            <a:pPr marL="273050" indent="-273050">
              <a:buFont typeface="Arial" pitchFamily="34" charset="0"/>
              <a:buChar char="•"/>
            </a:pPr>
            <a:endParaRPr lang="en-US" sz="2600" dirty="0" smtClean="0"/>
          </a:p>
          <a:p>
            <a:pPr marL="273050" indent="-273050">
              <a:buFont typeface="Arial" pitchFamily="34" charset="0"/>
              <a:buChar char="•"/>
            </a:pPr>
            <a:r>
              <a:rPr lang="en-US" sz="2600" dirty="0" smtClean="0"/>
              <a:t>The product ID corresponds to the files on the ODA </a:t>
            </a:r>
          </a:p>
          <a:p>
            <a:pPr marL="273050" indent="-273050">
              <a:buFont typeface="Arial" pitchFamily="34" charset="0"/>
              <a:buChar char="•"/>
            </a:pPr>
            <a:endParaRPr lang="en-US" sz="2600" dirty="0" smtClean="0"/>
          </a:p>
          <a:p>
            <a:pPr marL="273050" indent="-273050">
              <a:buFont typeface="Arial" pitchFamily="34" charset="0"/>
              <a:buChar char="•"/>
            </a:pPr>
            <a:r>
              <a:rPr lang="en-US" sz="2600" dirty="0" smtClean="0"/>
              <a:t>Access to the ODA is through the user’s EOP account credentials </a:t>
            </a:r>
          </a:p>
          <a:p>
            <a:pPr marL="273050" indent="-273050">
              <a:buFont typeface="Arial" pitchFamily="34" charset="0"/>
              <a:buChar char="•"/>
            </a:pPr>
            <a:endParaRPr lang="en-US" sz="2600" dirty="0" smtClean="0"/>
          </a:p>
          <a:p>
            <a:pPr marL="273050" indent="-273050">
              <a:buFont typeface="Arial" pitchFamily="34" charset="0"/>
              <a:buChar char="•"/>
            </a:pPr>
            <a:r>
              <a:rPr lang="en-US" sz="2600" dirty="0" smtClean="0"/>
              <a:t>ODA accessed through an ftp address </a:t>
            </a:r>
            <a:endParaRPr lang="en-GB" sz="2000" dirty="0" smtClean="0">
              <a:latin typeface="+mj-lt"/>
            </a:endParaRPr>
          </a:p>
          <a:p>
            <a:pPr marL="273050" marR="0" indent="-2730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GB" sz="2000" b="0" i="0" u="none" strike="noStrike" cap="none" spc="0" normalizeH="0" dirty="0" smtClean="0">
              <a:ln>
                <a:noFill/>
              </a:ln>
              <a:solidFill>
                <a:srgbClr val="002569"/>
              </a:solidFill>
              <a:effectLst/>
              <a:uFillTx/>
              <a:latin typeface="+mj-lt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2000" baseline="0" dirty="0" smtClean="0">
              <a:latin typeface="+mj-lt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+mj-lt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7010400" cy="822251"/>
          </a:xfrm>
        </p:spPr>
        <p:txBody>
          <a:bodyPr/>
          <a:lstStyle/>
          <a:p>
            <a:pPr algn="l"/>
            <a:r>
              <a:rPr lang="en-US" sz="2400" dirty="0" smtClean="0"/>
              <a:t>NRT products : EUMETCast Satellite</a:t>
            </a:r>
            <a:endParaRPr lang="en-GB" sz="2400" dirty="0"/>
          </a:p>
        </p:txBody>
      </p:sp>
      <p:pic>
        <p:nvPicPr>
          <p:cNvPr id="384001" name="Picture 1" descr="eumetcast_schematic_2012-10-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4648200" cy="368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53000"/>
            <a:ext cx="2286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EUTELSAT 5 West A Cover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953000"/>
            <a:ext cx="2286000" cy="1371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00600" y="1295400"/>
            <a:ext cx="4343400" cy="52629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EUMETCast Satellite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  <a:latin typeface="+mj-lt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dirty="0" smtClean="0">
                <a:latin typeface="+mj-lt"/>
              </a:rPr>
              <a:t>Broadcasting over commercial  telecommunication satellites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2400" dirty="0" smtClean="0">
              <a:latin typeface="+mj-lt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Many users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2400" dirty="0" smtClean="0">
              <a:latin typeface="+mj-lt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Big data volumes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2400" dirty="0" smtClean="0">
              <a:latin typeface="+mj-lt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Full coverage of Europe and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Africa (S3 in Africa)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2400" dirty="0" smtClean="0">
              <a:latin typeface="+mj-lt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Cheap receiving station valid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for both satellite and terrestrial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666</Words>
  <Application>Microsoft Office PowerPoint</Application>
  <PresentationFormat>On-screen Show (4:3)</PresentationFormat>
  <Paragraphs>157</Paragraphs>
  <Slides>12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Default</vt:lpstr>
      <vt:lpstr>Visio</vt:lpstr>
      <vt:lpstr>Status of Sentinel-3  activities at EUMETSAT  </vt:lpstr>
      <vt:lpstr>Slide 2</vt:lpstr>
      <vt:lpstr>EUMETSAT role in Sentinel – 3  in orbit commissioning</vt:lpstr>
      <vt:lpstr>Current status and next steps  at EUMETSAT</vt:lpstr>
      <vt:lpstr>Sentinel-3 marine products from EUMETSAT</vt:lpstr>
      <vt:lpstr>Plans for release of products </vt:lpstr>
      <vt:lpstr>EUMETSAT Sentinel-3 Services and Data Access</vt:lpstr>
      <vt:lpstr>On-line Data Archive (ODA)</vt:lpstr>
      <vt:lpstr>NRT products : EUMETCast Satellite</vt:lpstr>
      <vt:lpstr>NRT products : EUMETCast Terrestrial</vt:lpstr>
      <vt:lpstr>EUMETSAT Data Centre – Off line archive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Paul Counet</cp:lastModifiedBy>
  <cp:revision>137</cp:revision>
  <dcterms:modified xsi:type="dcterms:W3CDTF">2016-04-20T09:43:09Z</dcterms:modified>
</cp:coreProperties>
</file>